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84" r:id="rId6"/>
    <p:sldId id="313" r:id="rId7"/>
    <p:sldId id="312" r:id="rId8"/>
    <p:sldId id="290" r:id="rId9"/>
    <p:sldId id="298" r:id="rId10"/>
    <p:sldId id="299" r:id="rId11"/>
    <p:sldId id="300" r:id="rId12"/>
    <p:sldId id="292" r:id="rId13"/>
    <p:sldId id="294" r:id="rId14"/>
    <p:sldId id="296" r:id="rId15"/>
    <p:sldId id="293" r:id="rId16"/>
    <p:sldId id="30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3E3E3"/>
    <a:srgbClr val="B6B6B6"/>
    <a:srgbClr val="8F9092"/>
    <a:srgbClr val="111214"/>
    <a:srgbClr val="FCE76A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792E9-DC18-4542-BD7A-B1C855403B8B}" v="9" dt="2024-03-06T17:16:11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2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Akers" userId="c2d77ded-a6b6-481c-90d7-b53e36e67ce4" providerId="ADAL" clId="{A60792E9-DC18-4542-BD7A-B1C855403B8B}"/>
    <pc:docChg chg="undo custSel addSld delSld modSld">
      <pc:chgData name="Josh Akers" userId="c2d77ded-a6b6-481c-90d7-b53e36e67ce4" providerId="ADAL" clId="{A60792E9-DC18-4542-BD7A-B1C855403B8B}" dt="2024-03-06T17:20:50.039" v="414" actId="47"/>
      <pc:docMkLst>
        <pc:docMk/>
      </pc:docMkLst>
      <pc:sldChg chg="modSp mod">
        <pc:chgData name="Josh Akers" userId="c2d77ded-a6b6-481c-90d7-b53e36e67ce4" providerId="ADAL" clId="{A60792E9-DC18-4542-BD7A-B1C855403B8B}" dt="2024-03-06T17:19:34.179" v="410" actId="20577"/>
        <pc:sldMkLst>
          <pc:docMk/>
          <pc:sldMk cId="551875356" sldId="256"/>
        </pc:sldMkLst>
        <pc:spChg chg="mod">
          <ac:chgData name="Josh Akers" userId="c2d77ded-a6b6-481c-90d7-b53e36e67ce4" providerId="ADAL" clId="{A60792E9-DC18-4542-BD7A-B1C855403B8B}" dt="2024-03-06T17:19:34.179" v="410" actId="20577"/>
          <ac:spMkLst>
            <pc:docMk/>
            <pc:sldMk cId="551875356" sldId="256"/>
            <ac:spMk id="3" creationId="{79DB429F-6762-FFC5-6162-CB78953C1531}"/>
          </ac:spMkLst>
        </pc:spChg>
      </pc:sldChg>
      <pc:sldChg chg="addSp delSp modSp mod setBg">
        <pc:chgData name="Josh Akers" userId="c2d77ded-a6b6-481c-90d7-b53e36e67ce4" providerId="ADAL" clId="{A60792E9-DC18-4542-BD7A-B1C855403B8B}" dt="2024-03-06T17:16:35.759" v="155" actId="26606"/>
        <pc:sldMkLst>
          <pc:docMk/>
          <pc:sldMk cId="682825360" sldId="284"/>
        </pc:sldMkLst>
        <pc:spChg chg="mod">
          <ac:chgData name="Josh Akers" userId="c2d77ded-a6b6-481c-90d7-b53e36e67ce4" providerId="ADAL" clId="{A60792E9-DC18-4542-BD7A-B1C855403B8B}" dt="2024-03-06T17:15:31.089" v="144" actId="26606"/>
          <ac:spMkLst>
            <pc:docMk/>
            <pc:sldMk cId="682825360" sldId="284"/>
            <ac:spMk id="2" creationId="{D1A10F06-23FC-3F84-7415-B8D1849F3025}"/>
          </ac:spMkLst>
        </pc:spChg>
        <pc:spChg chg="mod ord">
          <ac:chgData name="Josh Akers" userId="c2d77ded-a6b6-481c-90d7-b53e36e67ce4" providerId="ADAL" clId="{A60792E9-DC18-4542-BD7A-B1C855403B8B}" dt="2024-03-06T17:15:31.089" v="144" actId="26606"/>
          <ac:spMkLst>
            <pc:docMk/>
            <pc:sldMk cId="682825360" sldId="284"/>
            <ac:spMk id="3" creationId="{D158C58B-2F2C-A2A5-4604-1C9973F5DB69}"/>
          </ac:spMkLst>
        </pc:spChg>
        <pc:spChg chg="add del">
          <ac:chgData name="Josh Akers" userId="c2d77ded-a6b6-481c-90d7-b53e36e67ce4" providerId="ADAL" clId="{A60792E9-DC18-4542-BD7A-B1C855403B8B}" dt="2024-03-06T17:16:18.341" v="152" actId="26606"/>
          <ac:spMkLst>
            <pc:docMk/>
            <pc:sldMk cId="682825360" sldId="284"/>
            <ac:spMk id="9" creationId="{131BAD53-4E89-4F62-BBB7-26359763ED39}"/>
          </ac:spMkLst>
        </pc:spChg>
        <pc:spChg chg="add del">
          <ac:chgData name="Josh Akers" userId="c2d77ded-a6b6-481c-90d7-b53e36e67ce4" providerId="ADAL" clId="{A60792E9-DC18-4542-BD7A-B1C855403B8B}" dt="2024-03-06T17:16:18.341" v="152" actId="26606"/>
          <ac:spMkLst>
            <pc:docMk/>
            <pc:sldMk cId="682825360" sldId="284"/>
            <ac:spMk id="11" creationId="{62756DA2-40EB-4C6F-B962-5822FFB54FB6}"/>
          </ac:spMkLst>
        </pc:spChg>
        <pc:spChg chg="add del">
          <ac:chgData name="Josh Akers" userId="c2d77ded-a6b6-481c-90d7-b53e36e67ce4" providerId="ADAL" clId="{A60792E9-DC18-4542-BD7A-B1C855403B8B}" dt="2024-03-06T17:16:35.759" v="155" actId="26606"/>
          <ac:spMkLst>
            <pc:docMk/>
            <pc:sldMk cId="682825360" sldId="284"/>
            <ac:spMk id="13" creationId="{131BAD53-4E89-4F62-BBB7-26359763ED39}"/>
          </ac:spMkLst>
        </pc:spChg>
        <pc:spChg chg="add del">
          <ac:chgData name="Josh Akers" userId="c2d77ded-a6b6-481c-90d7-b53e36e67ce4" providerId="ADAL" clId="{A60792E9-DC18-4542-BD7A-B1C855403B8B}" dt="2024-03-06T17:16:35.759" v="155" actId="26606"/>
          <ac:spMkLst>
            <pc:docMk/>
            <pc:sldMk cId="682825360" sldId="284"/>
            <ac:spMk id="14" creationId="{62756DA2-40EB-4C6F-B962-5822FFB54FB6}"/>
          </ac:spMkLst>
        </pc:spChg>
        <pc:spChg chg="add del">
          <ac:chgData name="Josh Akers" userId="c2d77ded-a6b6-481c-90d7-b53e36e67ce4" providerId="ADAL" clId="{A60792E9-DC18-4542-BD7A-B1C855403B8B}" dt="2024-03-06T17:15:22.570" v="142" actId="26606"/>
          <ac:spMkLst>
            <pc:docMk/>
            <pc:sldMk cId="682825360" sldId="284"/>
            <ac:spMk id="16" creationId="{A8908DB7-C3A6-4FCB-9820-CEE02B398C4A}"/>
          </ac:spMkLst>
        </pc:spChg>
        <pc:spChg chg="add">
          <ac:chgData name="Josh Akers" userId="c2d77ded-a6b6-481c-90d7-b53e36e67ce4" providerId="ADAL" clId="{A60792E9-DC18-4542-BD7A-B1C855403B8B}" dt="2024-03-06T17:16:35.759" v="155" actId="26606"/>
          <ac:spMkLst>
            <pc:docMk/>
            <pc:sldMk cId="682825360" sldId="284"/>
            <ac:spMk id="17" creationId="{62756DA2-40EB-4C6F-B962-5822FFB54FB6}"/>
          </ac:spMkLst>
        </pc:spChg>
        <pc:spChg chg="add del">
          <ac:chgData name="Josh Akers" userId="c2d77ded-a6b6-481c-90d7-b53e36e67ce4" providerId="ADAL" clId="{A60792E9-DC18-4542-BD7A-B1C855403B8B}" dt="2024-03-06T17:15:22.570" v="142" actId="26606"/>
          <ac:spMkLst>
            <pc:docMk/>
            <pc:sldMk cId="682825360" sldId="284"/>
            <ac:spMk id="18" creationId="{535742DD-1B16-4E9D-B715-0D74B4574A68}"/>
          </ac:spMkLst>
        </pc:spChg>
        <pc:spChg chg="add">
          <ac:chgData name="Josh Akers" userId="c2d77ded-a6b6-481c-90d7-b53e36e67ce4" providerId="ADAL" clId="{A60792E9-DC18-4542-BD7A-B1C855403B8B}" dt="2024-03-06T17:16:35.759" v="155" actId="26606"/>
          <ac:spMkLst>
            <pc:docMk/>
            <pc:sldMk cId="682825360" sldId="284"/>
            <ac:spMk id="19" creationId="{131BAD53-4E89-4F62-BBB7-26359763ED39}"/>
          </ac:spMkLst>
        </pc:spChg>
        <pc:spChg chg="add del">
          <ac:chgData name="Josh Akers" userId="c2d77ded-a6b6-481c-90d7-b53e36e67ce4" providerId="ADAL" clId="{A60792E9-DC18-4542-BD7A-B1C855403B8B}" dt="2024-03-06T17:15:31.089" v="144" actId="26606"/>
          <ac:spMkLst>
            <pc:docMk/>
            <pc:sldMk cId="682825360" sldId="284"/>
            <ac:spMk id="20" creationId="{9A0D773F-7A7D-4DBB-9DEA-86BB8B8F4BC8}"/>
          </ac:spMkLst>
        </pc:spChg>
        <pc:spChg chg="add del">
          <ac:chgData name="Josh Akers" userId="c2d77ded-a6b6-481c-90d7-b53e36e67ce4" providerId="ADAL" clId="{A60792E9-DC18-4542-BD7A-B1C855403B8B}" dt="2024-03-06T17:15:31.089" v="144" actId="26606"/>
          <ac:spMkLst>
            <pc:docMk/>
            <pc:sldMk cId="682825360" sldId="284"/>
            <ac:spMk id="21" creationId="{7FF47CB7-972F-479F-A36D-9E72D26EC8DA}"/>
          </ac:spMkLst>
        </pc:spChg>
        <pc:spChg chg="add del">
          <ac:chgData name="Josh Akers" userId="c2d77ded-a6b6-481c-90d7-b53e36e67ce4" providerId="ADAL" clId="{A60792E9-DC18-4542-BD7A-B1C855403B8B}" dt="2024-03-06T17:15:31.089" v="144" actId="26606"/>
          <ac:spMkLst>
            <pc:docMk/>
            <pc:sldMk cId="682825360" sldId="284"/>
            <ac:spMk id="22" creationId="{0D153B68-5844-490D-8E67-F616D6D721CA}"/>
          </ac:spMkLst>
        </pc:spChg>
        <pc:picChg chg="add del mod">
          <ac:chgData name="Josh Akers" userId="c2d77ded-a6b6-481c-90d7-b53e36e67ce4" providerId="ADAL" clId="{A60792E9-DC18-4542-BD7A-B1C855403B8B}" dt="2024-03-06T17:16:04.026" v="150" actId="478"/>
          <ac:picMkLst>
            <pc:docMk/>
            <pc:sldMk cId="682825360" sldId="284"/>
            <ac:picMk id="4" creationId="{305E7D4C-46A3-44F9-C4F0-C578CFCC42E6}"/>
          </ac:picMkLst>
        </pc:picChg>
        <pc:picChg chg="add mod">
          <ac:chgData name="Josh Akers" userId="c2d77ded-a6b6-481c-90d7-b53e36e67ce4" providerId="ADAL" clId="{A60792E9-DC18-4542-BD7A-B1C855403B8B}" dt="2024-03-06T17:15:31.089" v="144" actId="26606"/>
          <ac:picMkLst>
            <pc:docMk/>
            <pc:sldMk cId="682825360" sldId="284"/>
            <ac:picMk id="5" creationId="{FBBDADF5-2459-D6D7-D94E-1F1FE313914F}"/>
          </ac:picMkLst>
        </pc:picChg>
        <pc:picChg chg="add mod">
          <ac:chgData name="Josh Akers" userId="c2d77ded-a6b6-481c-90d7-b53e36e67ce4" providerId="ADAL" clId="{A60792E9-DC18-4542-BD7A-B1C855403B8B}" dt="2024-03-06T17:15:46.703" v="147"/>
          <ac:picMkLst>
            <pc:docMk/>
            <pc:sldMk cId="682825360" sldId="284"/>
            <ac:picMk id="6" creationId="{7B9851B5-E72E-B59B-E99B-5D8C587A6EA0}"/>
          </ac:picMkLst>
        </pc:picChg>
        <pc:picChg chg="add mod">
          <ac:chgData name="Josh Akers" userId="c2d77ded-a6b6-481c-90d7-b53e36e67ce4" providerId="ADAL" clId="{A60792E9-DC18-4542-BD7A-B1C855403B8B}" dt="2024-03-06T17:16:35.759" v="155" actId="26606"/>
          <ac:picMkLst>
            <pc:docMk/>
            <pc:sldMk cId="682825360" sldId="284"/>
            <ac:picMk id="7" creationId="{49F9934F-F395-501C-B797-E45B53BEE801}"/>
          </ac:picMkLst>
        </pc:picChg>
      </pc:sldChg>
      <pc:sldChg chg="modSp mod">
        <pc:chgData name="Josh Akers" userId="c2d77ded-a6b6-481c-90d7-b53e36e67ce4" providerId="ADAL" clId="{A60792E9-DC18-4542-BD7A-B1C855403B8B}" dt="2024-03-06T17:20:23.701" v="412" actId="1076"/>
        <pc:sldMkLst>
          <pc:docMk/>
          <pc:sldMk cId="2832717508" sldId="301"/>
        </pc:sldMkLst>
        <pc:spChg chg="mod">
          <ac:chgData name="Josh Akers" userId="c2d77ded-a6b6-481c-90d7-b53e36e67ce4" providerId="ADAL" clId="{A60792E9-DC18-4542-BD7A-B1C855403B8B}" dt="2024-03-06T17:20:23.701" v="412" actId="1076"/>
          <ac:spMkLst>
            <pc:docMk/>
            <pc:sldMk cId="2832717508" sldId="301"/>
            <ac:spMk id="4" creationId="{F2ADF59E-810A-8B88-D957-FA47DD1F7C4D}"/>
          </ac:spMkLst>
        </pc:spChg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973266678" sldId="304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118034715" sldId="305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3073262151" sldId="306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3464375475" sldId="307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2454413591" sldId="308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501319858" sldId="309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3487944181" sldId="310"/>
        </pc:sldMkLst>
      </pc:sldChg>
      <pc:sldChg chg="del mod modShow">
        <pc:chgData name="Josh Akers" userId="c2d77ded-a6b6-481c-90d7-b53e36e67ce4" providerId="ADAL" clId="{A60792E9-DC18-4542-BD7A-B1C855403B8B}" dt="2024-03-06T17:20:50.039" v="414" actId="47"/>
        <pc:sldMkLst>
          <pc:docMk/>
          <pc:sldMk cId="2352935575" sldId="311"/>
        </pc:sldMkLst>
      </pc:sldChg>
      <pc:sldChg chg="modSp mod">
        <pc:chgData name="Josh Akers" userId="c2d77ded-a6b6-481c-90d7-b53e36e67ce4" providerId="ADAL" clId="{A60792E9-DC18-4542-BD7A-B1C855403B8B}" dt="2024-03-06T17:14:35.768" v="136" actId="20577"/>
        <pc:sldMkLst>
          <pc:docMk/>
          <pc:sldMk cId="1716572178" sldId="312"/>
        </pc:sldMkLst>
        <pc:spChg chg="mod">
          <ac:chgData name="Josh Akers" userId="c2d77ded-a6b6-481c-90d7-b53e36e67ce4" providerId="ADAL" clId="{A60792E9-DC18-4542-BD7A-B1C855403B8B}" dt="2024-03-06T17:14:35.768" v="136" actId="20577"/>
          <ac:spMkLst>
            <pc:docMk/>
            <pc:sldMk cId="1716572178" sldId="312"/>
            <ac:spMk id="2" creationId="{36428DA9-F489-FCF3-1626-164EC752C60D}"/>
          </ac:spMkLst>
        </pc:spChg>
      </pc:sldChg>
      <pc:sldChg chg="delSp modSp add mod setBg delDesignElem">
        <pc:chgData name="Josh Akers" userId="c2d77ded-a6b6-481c-90d7-b53e36e67ce4" providerId="ADAL" clId="{A60792E9-DC18-4542-BD7A-B1C855403B8B}" dt="2024-03-06T17:18:18.217" v="397" actId="20577"/>
        <pc:sldMkLst>
          <pc:docMk/>
          <pc:sldMk cId="3505589090" sldId="313"/>
        </pc:sldMkLst>
        <pc:spChg chg="mod">
          <ac:chgData name="Josh Akers" userId="c2d77ded-a6b6-481c-90d7-b53e36e67ce4" providerId="ADAL" clId="{A60792E9-DC18-4542-BD7A-B1C855403B8B}" dt="2024-03-06T17:18:18.217" v="397" actId="20577"/>
          <ac:spMkLst>
            <pc:docMk/>
            <pc:sldMk cId="3505589090" sldId="313"/>
            <ac:spMk id="3" creationId="{32CC4D72-CC8A-8D52-9166-3EF1259D48FD}"/>
          </ac:spMkLst>
        </pc:spChg>
        <pc:spChg chg="del">
          <ac:chgData name="Josh Akers" userId="c2d77ded-a6b6-481c-90d7-b53e36e67ce4" providerId="ADAL" clId="{A60792E9-DC18-4542-BD7A-B1C855403B8B}" dt="2024-03-06T17:15:55.214" v="149"/>
          <ac:spMkLst>
            <pc:docMk/>
            <pc:sldMk cId="3505589090" sldId="313"/>
            <ac:spMk id="9" creationId="{2B28C77B-B597-381A-B224-81A6BFDABDDE}"/>
          </ac:spMkLst>
        </pc:spChg>
        <pc:spChg chg="del">
          <ac:chgData name="Josh Akers" userId="c2d77ded-a6b6-481c-90d7-b53e36e67ce4" providerId="ADAL" clId="{A60792E9-DC18-4542-BD7A-B1C855403B8B}" dt="2024-03-06T17:15:55.214" v="149"/>
          <ac:spMkLst>
            <pc:docMk/>
            <pc:sldMk cId="3505589090" sldId="313"/>
            <ac:spMk id="11" creationId="{6EFF63F8-C579-17D3-BEAC-C8530566E2AC}"/>
          </ac:spMkLst>
        </pc:spChg>
      </pc:sldChg>
      <pc:sldChg chg="addSp delSp add del setBg delDesignElem">
        <pc:chgData name="Josh Akers" userId="c2d77ded-a6b6-481c-90d7-b53e36e67ce4" providerId="ADAL" clId="{A60792E9-DC18-4542-BD7A-B1C855403B8B}" dt="2024-03-06T17:15:34.338" v="146"/>
        <pc:sldMkLst>
          <pc:docMk/>
          <pc:sldMk cId="3732441190" sldId="313"/>
        </pc:sldMkLst>
        <pc:spChg chg="add del">
          <ac:chgData name="Josh Akers" userId="c2d77ded-a6b6-481c-90d7-b53e36e67ce4" providerId="ADAL" clId="{A60792E9-DC18-4542-BD7A-B1C855403B8B}" dt="2024-03-06T17:15:34.338" v="146"/>
          <ac:spMkLst>
            <pc:docMk/>
            <pc:sldMk cId="3732441190" sldId="313"/>
            <ac:spMk id="9" creationId="{44847451-B725-255D-F0F5-5CEC52384DDC}"/>
          </ac:spMkLst>
        </pc:spChg>
        <pc:spChg chg="add del">
          <ac:chgData name="Josh Akers" userId="c2d77ded-a6b6-481c-90d7-b53e36e67ce4" providerId="ADAL" clId="{A60792E9-DC18-4542-BD7A-B1C855403B8B}" dt="2024-03-06T17:15:34.338" v="146"/>
          <ac:spMkLst>
            <pc:docMk/>
            <pc:sldMk cId="3732441190" sldId="313"/>
            <ac:spMk id="11" creationId="{E6746100-C395-63D1-300D-D6F71C2E4B1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Single Family Residential Properties that are Rentals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2E-4CE8-9B24-00A063D57C36}"/>
              </c:ext>
            </c:extLst>
          </c:dPt>
          <c:dPt>
            <c:idx val="1"/>
            <c:bubble3D val="0"/>
            <c:explosion val="16"/>
            <c:spPr>
              <a:solidFill>
                <a:srgbClr val="FCE76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2E-4CE8-9B24-00A063D57C3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Owner-Occupied</c:v>
                </c:pt>
                <c:pt idx="1">
                  <c:v>Investor-Owned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0.75780000000000003</c:v>
                </c:pt>
                <c:pt idx="1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E-4CE8-9B24-00A063D57C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Properties</c:v>
                </c:pt>
              </c:strCache>
            </c:strRef>
          </c:tx>
          <c:spPr>
            <a:solidFill>
              <a:srgbClr val="FCE76A"/>
            </a:solidFill>
            <a:ln w="9525" cap="flat" cmpd="sng" algn="ctr">
              <a:solidFill>
                <a:srgbClr val="FCE76A"/>
              </a:solidFill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Homevestors</c:v>
                </c:pt>
                <c:pt idx="1">
                  <c:v>VineBrook</c:v>
                </c:pt>
                <c:pt idx="2">
                  <c:v>Cerberus</c:v>
                </c:pt>
                <c:pt idx="3">
                  <c:v>Amherst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</c:v>
                </c:pt>
                <c:pt idx="1">
                  <c:v>1575</c:v>
                </c:pt>
                <c:pt idx="2">
                  <c:v>1713</c:v>
                </c:pt>
                <c:pt idx="3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5-49DF-A42E-245435A764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92005008"/>
        <c:axId val="1991977472"/>
      </c:barChart>
      <c:catAx>
        <c:axId val="19920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977472"/>
        <c:crosses val="autoZero"/>
        <c:auto val="1"/>
        <c:lblAlgn val="ctr"/>
        <c:lblOffset val="100"/>
        <c:noMultiLvlLbl val="0"/>
      </c:catAx>
      <c:valAx>
        <c:axId val="199197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20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Properties</c:v>
                </c:pt>
              </c:strCache>
            </c:strRef>
          </c:tx>
          <c:spPr>
            <a:solidFill>
              <a:srgbClr val="FCE76A"/>
            </a:solidFill>
            <a:ln w="9525" cap="flat" cmpd="sng" algn="ctr">
              <a:solidFill>
                <a:srgbClr val="FCE76A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A8-438E-8301-BEE565C5348B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A8-438E-8301-BEE565C5348B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A8-438E-8301-BEE565C5348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Homevestors</c:v>
                </c:pt>
                <c:pt idx="1">
                  <c:v>VineBrook</c:v>
                </c:pt>
                <c:pt idx="2">
                  <c:v>Cerberus</c:v>
                </c:pt>
                <c:pt idx="3">
                  <c:v>Amherst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</c:v>
                </c:pt>
                <c:pt idx="1">
                  <c:v>1575</c:v>
                </c:pt>
                <c:pt idx="2">
                  <c:v>1713</c:v>
                </c:pt>
                <c:pt idx="3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8-438E-8301-BEE565C534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92005008"/>
        <c:axId val="1991977472"/>
      </c:barChart>
      <c:catAx>
        <c:axId val="19920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977472"/>
        <c:crosses val="autoZero"/>
        <c:auto val="1"/>
        <c:lblAlgn val="ctr"/>
        <c:lblOffset val="100"/>
        <c:noMultiLvlLbl val="0"/>
      </c:catAx>
      <c:valAx>
        <c:axId val="199197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20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Properties</c:v>
                </c:pt>
              </c:strCache>
            </c:strRef>
          </c:tx>
          <c:spPr>
            <a:solidFill>
              <a:srgbClr val="FCE76A"/>
            </a:solidFill>
            <a:ln w="9525" cap="flat" cmpd="sng" algn="ctr">
              <a:solidFill>
                <a:srgbClr val="FCE76A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3-4A87-942D-50879B7E50D6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D3-4A87-942D-50879B7E50D6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3-4A87-942D-50879B7E50D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Homevestors</c:v>
                </c:pt>
                <c:pt idx="1">
                  <c:v>VineBrook</c:v>
                </c:pt>
                <c:pt idx="2">
                  <c:v>Cerberus</c:v>
                </c:pt>
                <c:pt idx="3">
                  <c:v>Amherst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</c:v>
                </c:pt>
                <c:pt idx="1">
                  <c:v>1575</c:v>
                </c:pt>
                <c:pt idx="2">
                  <c:v>1713</c:v>
                </c:pt>
                <c:pt idx="3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3-4A87-942D-50879B7E5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92005008"/>
        <c:axId val="1991977472"/>
      </c:barChart>
      <c:catAx>
        <c:axId val="19920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977472"/>
        <c:crosses val="autoZero"/>
        <c:auto val="1"/>
        <c:lblAlgn val="ctr"/>
        <c:lblOffset val="100"/>
        <c:noMultiLvlLbl val="0"/>
      </c:catAx>
      <c:valAx>
        <c:axId val="199197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20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Properties</c:v>
                </c:pt>
              </c:strCache>
            </c:strRef>
          </c:tx>
          <c:spPr>
            <a:solidFill>
              <a:srgbClr val="FCE76A"/>
            </a:solidFill>
            <a:ln w="9525" cap="flat" cmpd="sng" algn="ctr">
              <a:solidFill>
                <a:srgbClr val="FCE76A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C-42D8-A318-AD0E880DC182}"/>
              </c:ext>
            </c:extLst>
          </c:dPt>
          <c:dPt>
            <c:idx val="1"/>
            <c:invertIfNegative val="0"/>
            <c:bubble3D val="0"/>
            <c:spPr>
              <a:solidFill>
                <a:srgbClr val="FCE76A"/>
              </a:solidFill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C-42D8-A318-AD0E880DC182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9C-42D8-A318-AD0E880DC182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9C-42D8-A318-AD0E880DC18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Homevestors</c:v>
                </c:pt>
                <c:pt idx="1">
                  <c:v>VineBrook</c:v>
                </c:pt>
                <c:pt idx="2">
                  <c:v>Cerberus</c:v>
                </c:pt>
                <c:pt idx="3">
                  <c:v>Amherst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</c:v>
                </c:pt>
                <c:pt idx="1">
                  <c:v>1575</c:v>
                </c:pt>
                <c:pt idx="2">
                  <c:v>1713</c:v>
                </c:pt>
                <c:pt idx="3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C-42D8-A318-AD0E880DC1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92005008"/>
        <c:axId val="1991977472"/>
      </c:barChart>
      <c:catAx>
        <c:axId val="19920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977472"/>
        <c:crosses val="autoZero"/>
        <c:auto val="1"/>
        <c:lblAlgn val="ctr"/>
        <c:lblOffset val="100"/>
        <c:noMultiLvlLbl val="0"/>
      </c:catAx>
      <c:valAx>
        <c:axId val="199197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20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Properties</c:v>
                </c:pt>
              </c:strCache>
            </c:strRef>
          </c:tx>
          <c:spPr>
            <a:solidFill>
              <a:srgbClr val="FCE76A"/>
            </a:solidFill>
            <a:ln w="9525" cap="flat" cmpd="sng" algn="ctr">
              <a:solidFill>
                <a:srgbClr val="FCE76A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E76A"/>
              </a:solidFill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C-4DF9-8644-E2926905A47E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C-4DF9-8644-E2926905A47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6C-4DF9-8644-E2926905A47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solidFill>
                  <a:srgbClr val="FCE76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C-4DF9-8644-E2926905A47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Homevestors</c:v>
                </c:pt>
                <c:pt idx="1">
                  <c:v>VineBrook</c:v>
                </c:pt>
                <c:pt idx="2">
                  <c:v>Cerberus</c:v>
                </c:pt>
                <c:pt idx="3">
                  <c:v>Amherst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609</c:v>
                </c:pt>
                <c:pt idx="1">
                  <c:v>1575</c:v>
                </c:pt>
                <c:pt idx="2">
                  <c:v>1713</c:v>
                </c:pt>
                <c:pt idx="3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6C-4DF9-8644-E2926905A4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92005008"/>
        <c:axId val="1991977472"/>
      </c:barChart>
      <c:catAx>
        <c:axId val="199200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977472"/>
        <c:crosses val="autoZero"/>
        <c:auto val="1"/>
        <c:lblAlgn val="ctr"/>
        <c:lblOffset val="100"/>
        <c:noMultiLvlLbl val="0"/>
      </c:catAx>
      <c:valAx>
        <c:axId val="199197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20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1F16-23FF-4E4E-9D43-F7B85FE9526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A1B6-74C1-47B8-9596-70132702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03C970EE-A159-2D93-48AD-46028FB13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6" r="9092" b="202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D1342-DEB1-CD4F-5704-D3A5D018A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SFR Investor Ownership in the KC Metro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B429F-6762-FFC5-6162-CB78953C1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NNIP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03/06/24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Presented by Josh Akers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7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45E20CAA-679A-AE28-C250-20FB0F248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A31F52-CAC6-1216-3F7C-C6CF94076910}"/>
              </a:ext>
            </a:extLst>
          </p:cNvPr>
          <p:cNvSpPr txBox="1">
            <a:spLocks/>
          </p:cNvSpPr>
          <p:nvPr/>
        </p:nvSpPr>
        <p:spPr>
          <a:xfrm>
            <a:off x="6096000" y="271919"/>
            <a:ext cx="4984813" cy="29220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CE76A"/>
                </a:solidFill>
              </a:rPr>
              <a:t>Cerberus </a:t>
            </a:r>
            <a:r>
              <a:rPr lang="en-US"/>
              <a:t>owns more than </a:t>
            </a:r>
            <a:r>
              <a:rPr lang="en-US" sz="6000">
                <a:solidFill>
                  <a:srgbClr val="FCE76A"/>
                </a:solidFill>
              </a:rPr>
              <a:t>1,700</a:t>
            </a:r>
            <a:r>
              <a:rPr lang="en-US"/>
              <a:t> SFR in the region.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5DC9BE-5B85-50EA-6A93-0B6460B1B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308129"/>
              </p:ext>
            </p:extLst>
          </p:nvPr>
        </p:nvGraphicFramePr>
        <p:xfrm>
          <a:off x="6096000" y="3250453"/>
          <a:ext cx="5816958" cy="31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65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DDCA615D-6635-5CB0-2873-33860A2A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8F3C25-AF75-A266-869E-9A5DEC326BDD}"/>
              </a:ext>
            </a:extLst>
          </p:cNvPr>
          <p:cNvSpPr txBox="1">
            <a:spLocks/>
          </p:cNvSpPr>
          <p:nvPr/>
        </p:nvSpPr>
        <p:spPr>
          <a:xfrm>
            <a:off x="6096000" y="271919"/>
            <a:ext cx="4984813" cy="29220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err="1">
                <a:solidFill>
                  <a:srgbClr val="FCE76A"/>
                </a:solidFill>
              </a:rPr>
              <a:t>VineBrook</a:t>
            </a:r>
            <a:r>
              <a:rPr lang="en-US" sz="6000" b="1">
                <a:solidFill>
                  <a:srgbClr val="FCE76A"/>
                </a:solidFill>
              </a:rPr>
              <a:t> </a:t>
            </a:r>
            <a:r>
              <a:rPr lang="en-US"/>
              <a:t>owns more than </a:t>
            </a:r>
            <a:r>
              <a:rPr lang="en-US" sz="6000">
                <a:solidFill>
                  <a:srgbClr val="FCE76A"/>
                </a:solidFill>
              </a:rPr>
              <a:t>1,500</a:t>
            </a:r>
            <a:r>
              <a:rPr lang="en-US"/>
              <a:t> SFR in the region.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7B2E65-AA3B-9317-1DC0-679F64443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921223"/>
              </p:ext>
            </p:extLst>
          </p:nvPr>
        </p:nvGraphicFramePr>
        <p:xfrm>
          <a:off x="6096000" y="3250453"/>
          <a:ext cx="5816958" cy="31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324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BE61B4FE-D138-6F8C-C0A7-24923C340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5E6344-808B-0914-5496-1C75F1F3D5CA}"/>
              </a:ext>
            </a:extLst>
          </p:cNvPr>
          <p:cNvSpPr txBox="1">
            <a:spLocks/>
          </p:cNvSpPr>
          <p:nvPr/>
        </p:nvSpPr>
        <p:spPr>
          <a:xfrm>
            <a:off x="6096000" y="271919"/>
            <a:ext cx="4984813" cy="29220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CE76A"/>
                </a:solidFill>
              </a:rPr>
              <a:t>Homevestors</a:t>
            </a:r>
            <a:r>
              <a:rPr lang="en-US" sz="6000" b="1" dirty="0">
                <a:solidFill>
                  <a:srgbClr val="FCE76A"/>
                </a:solidFill>
              </a:rPr>
              <a:t> </a:t>
            </a:r>
            <a:endParaRPr lang="en-US" dirty="0"/>
          </a:p>
          <a:p>
            <a:r>
              <a:rPr lang="en-US" dirty="0"/>
              <a:t>owns more than </a:t>
            </a:r>
            <a:r>
              <a:rPr lang="en-US" sz="6000" dirty="0">
                <a:solidFill>
                  <a:srgbClr val="FCE76A"/>
                </a:solidFill>
              </a:rPr>
              <a:t>600</a:t>
            </a:r>
            <a:r>
              <a:rPr lang="en-US" dirty="0"/>
              <a:t> </a:t>
            </a:r>
            <a:endParaRPr lang="en-US" dirty="0">
              <a:cs typeface="Calibri Light"/>
            </a:endParaRPr>
          </a:p>
          <a:p>
            <a:r>
              <a:rPr lang="en-US" dirty="0"/>
              <a:t>SFR in the region.</a:t>
            </a:r>
            <a:endParaRPr lang="en-US" dirty="0">
              <a:cs typeface="Calibri Ligh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CF4736-BC05-4AB3-84EB-D1F8B3BA8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119557"/>
              </p:ext>
            </p:extLst>
          </p:nvPr>
        </p:nvGraphicFramePr>
        <p:xfrm>
          <a:off x="6096000" y="3250453"/>
          <a:ext cx="5816958" cy="31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5B17C81-E73B-54CE-2211-7120A3620772}"/>
              </a:ext>
            </a:extLst>
          </p:cNvPr>
          <p:cNvSpPr/>
          <p:nvPr/>
        </p:nvSpPr>
        <p:spPr>
          <a:xfrm>
            <a:off x="0" y="9236"/>
            <a:ext cx="2689891" cy="381740"/>
          </a:xfrm>
          <a:prstGeom prst="rect">
            <a:avLst/>
          </a:prstGeom>
          <a:solidFill>
            <a:srgbClr val="111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B6B6B6"/>
                </a:solidFill>
              </a:rPr>
              <a:t>Homevestors</a:t>
            </a:r>
            <a:endParaRPr lang="en-US" sz="3600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DF59E-810A-8B88-D957-FA47DD1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50460"/>
            <a:ext cx="4984813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Large investor-owners own more than </a:t>
            </a:r>
            <a:r>
              <a:rPr lang="en-US" dirty="0">
                <a:solidFill>
                  <a:srgbClr val="FCE76A"/>
                </a:solidFill>
              </a:rPr>
              <a:t>30%</a:t>
            </a:r>
            <a:r>
              <a:rPr lang="en-US" dirty="0"/>
              <a:t> of the rental properties in a number of Kansas City communities.</a:t>
            </a:r>
          </a:p>
        </p:txBody>
      </p:sp>
      <p:pic>
        <p:nvPicPr>
          <p:cNvPr id="3" name="Picture 2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77C11FAC-0DA7-DF21-488E-CA80CF52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3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1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DB3F-4864-9BDB-0B03-05ECC0912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177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10F06-23FC-3F84-7415-B8D1849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3700">
                <a:cs typeface="Calibri Light"/>
              </a:rPr>
              <a:t>Regional Housing Partnership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8C58B-2F2C-A2A5-4604-1C9973F5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Partnership between MARC and LISC Greater Kansas City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Emerged from work by the First Suburbs Coalition</a:t>
            </a:r>
            <a:endParaRPr lang="en-US" sz="2000" dirty="0">
              <a:cs typeface="Calibri"/>
            </a:endParaRP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9F9934F-F395-501C-B797-E45B53BEE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2163678"/>
            <a:ext cx="6155141" cy="2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BC62-B14C-9A6C-35A4-E95C98F4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DD79-0328-12C9-1B20-B204EB4C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3700" dirty="0">
                <a:cs typeface="Calibri Light"/>
              </a:rPr>
              <a:t>Regional Housing Partnership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4D72-CC8A-8D52-9166-3EF1259D4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cs typeface="Calibri"/>
              </a:rPr>
              <a:t>Focused on increasing supply and preserving affordable housing across the region</a:t>
            </a:r>
          </a:p>
          <a:p>
            <a:r>
              <a:rPr lang="en-US" sz="2000" dirty="0">
                <a:cs typeface="Calibri"/>
              </a:rPr>
              <a:t>Currently in research, analysis, and education phase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CB65497-1B4C-5868-F342-466BC5CD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63447"/>
            <a:ext cx="6155141" cy="47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2AD9-75B1-E130-0DEF-A661E2825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8DA9-F489-FCF3-1626-164EC752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Insights on Investor-Ownership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42DA-6A0D-9687-06B9-6500DCF9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High Volume Investor Ownership impacts local renters and buyers</a:t>
            </a:r>
          </a:p>
          <a:p>
            <a:pPr lvl="1"/>
            <a:r>
              <a:rPr lang="en-US" dirty="0">
                <a:cs typeface="Calibri"/>
              </a:rPr>
              <a:t>Concentrated ownership results in pricing power = higher rents</a:t>
            </a:r>
          </a:p>
          <a:p>
            <a:pPr lvl="1"/>
            <a:r>
              <a:rPr lang="en-US" dirty="0">
                <a:cs typeface="Calibri"/>
              </a:rPr>
              <a:t>Targeted houses are often in the price range of lower to moderate income families limiting supply of properties for sale</a:t>
            </a:r>
          </a:p>
          <a:p>
            <a:r>
              <a:rPr lang="en-US" dirty="0">
                <a:cs typeface="Calibri"/>
              </a:rPr>
              <a:t>Research documents undesirable impacts on cities and neighborhoods</a:t>
            </a:r>
          </a:p>
          <a:p>
            <a:pPr lvl="1"/>
            <a:r>
              <a:rPr lang="en-US" dirty="0">
                <a:cs typeface="Calibri"/>
              </a:rPr>
              <a:t>Higher evictions</a:t>
            </a:r>
          </a:p>
          <a:p>
            <a:pPr lvl="1"/>
            <a:r>
              <a:rPr lang="en-US" dirty="0">
                <a:cs typeface="Calibri"/>
              </a:rPr>
              <a:t>Limited upkeep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DF59E-810A-8B88-D957-FA47DD1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02860"/>
            <a:ext cx="4984813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There are</a:t>
            </a:r>
            <a:br>
              <a:rPr lang="en-US"/>
            </a:br>
            <a:r>
              <a:rPr lang="en-US" sz="8000" b="1">
                <a:solidFill>
                  <a:srgbClr val="FCE76A"/>
                </a:solidFill>
              </a:rPr>
              <a:t>664,117</a:t>
            </a:r>
            <a:br>
              <a:rPr lang="en-US"/>
            </a:br>
            <a:r>
              <a:rPr lang="en-US"/>
              <a:t>Single Family Residential  (SFR) properties throughout the region.</a:t>
            </a: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3460FAAF-0607-E1C3-44F0-D2B15E5D9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90"/>
          <a:stretch/>
        </p:blipFill>
        <p:spPr>
          <a:xfrm>
            <a:off x="2" y="11"/>
            <a:ext cx="529310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DF59E-810A-8B88-D957-FA47DD1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15752"/>
            <a:ext cx="4984813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dirty="0"/>
              <a:t>160,721</a:t>
            </a:r>
            <a:r>
              <a:rPr lang="en-US" sz="6000" dirty="0"/>
              <a:t> or </a:t>
            </a:r>
            <a:br>
              <a:rPr lang="en-US" dirty="0"/>
            </a:br>
            <a:r>
              <a:rPr lang="en-US" sz="6700" b="1" dirty="0">
                <a:solidFill>
                  <a:srgbClr val="FCE76A"/>
                </a:solidFill>
              </a:rPr>
              <a:t>nearly 25%</a:t>
            </a:r>
            <a:br>
              <a:rPr lang="en-US" dirty="0"/>
            </a:br>
            <a:r>
              <a:rPr lang="en-US" dirty="0"/>
              <a:t>of these are</a:t>
            </a:r>
            <a:r>
              <a:rPr lang="en-US" dirty="0">
                <a:solidFill>
                  <a:srgbClr val="FCE76A"/>
                </a:solidFill>
              </a:rPr>
              <a:t> rental properties</a:t>
            </a:r>
            <a:r>
              <a:rPr lang="en-US" dirty="0"/>
              <a:t>, or owned by someone who does not live at the address.</a:t>
            </a:r>
          </a:p>
        </p:txBody>
      </p:sp>
      <p:pic>
        <p:nvPicPr>
          <p:cNvPr id="2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0A23D864-4E54-CE40-F729-3AC21CF71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210DB8A-3A3F-D7C3-FE26-A200CBCB9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222399"/>
              </p:ext>
            </p:extLst>
          </p:nvPr>
        </p:nvGraphicFramePr>
        <p:xfrm>
          <a:off x="9347200" y="965199"/>
          <a:ext cx="2844800" cy="221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67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DF59E-810A-8B88-D957-FA47DD1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90726"/>
            <a:ext cx="4984813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300" b="1" dirty="0">
                <a:solidFill>
                  <a:srgbClr val="FCE76A"/>
                </a:solidFill>
              </a:rPr>
              <a:t>Nearly 30,000</a:t>
            </a:r>
            <a:br>
              <a:rPr lang="en-US" dirty="0"/>
            </a:br>
            <a:r>
              <a:rPr lang="en-US" dirty="0"/>
              <a:t>of those single-family rentals are owned by </a:t>
            </a:r>
            <a:r>
              <a:rPr lang="en-US" dirty="0">
                <a:solidFill>
                  <a:srgbClr val="FCE76A"/>
                </a:solidFill>
              </a:rPr>
              <a:t>large investors</a:t>
            </a:r>
            <a:r>
              <a:rPr lang="en-US" dirty="0"/>
              <a:t> (those who own 10+ properties).</a:t>
            </a:r>
          </a:p>
        </p:txBody>
      </p:sp>
      <p:pic>
        <p:nvPicPr>
          <p:cNvPr id="3" name="Picture 2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77C11FAC-0DA7-DF21-488E-CA80CF526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3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DF59E-810A-8B88-D957-FA47DD1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1919"/>
            <a:ext cx="4984813" cy="292204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FCE76A"/>
                </a:solidFill>
              </a:rPr>
              <a:t>Nearly 6,000 </a:t>
            </a:r>
            <a:r>
              <a:rPr lang="en-US" b="1" dirty="0"/>
              <a:t>SFRs</a:t>
            </a:r>
            <a:r>
              <a:rPr lang="en-US" sz="4000" b="1" dirty="0">
                <a:solidFill>
                  <a:srgbClr val="FCE76A"/>
                </a:solidFill>
              </a:rPr>
              <a:t> </a:t>
            </a:r>
            <a:r>
              <a:rPr lang="en-US" dirty="0"/>
              <a:t>are owned by the four </a:t>
            </a:r>
            <a:r>
              <a:rPr lang="en-US" dirty="0">
                <a:solidFill>
                  <a:srgbClr val="FCE76A"/>
                </a:solidFill>
              </a:rPr>
              <a:t>largest investor-owners.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E5EA7-935E-3C6A-6AB1-D28F9E619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105424"/>
              </p:ext>
            </p:extLst>
          </p:nvPr>
        </p:nvGraphicFramePr>
        <p:xfrm>
          <a:off x="6096000" y="3250453"/>
          <a:ext cx="5816958" cy="31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1BAF81B4-E800-A939-8CFE-4412AE77C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oklahoma&#10;&#10;Description automatically generated">
            <a:extLst>
              <a:ext uri="{FF2B5EF4-FFF2-40B4-BE49-F238E27FC236}">
                <a16:creationId xmlns:a16="http://schemas.microsoft.com/office/drawing/2014/main" id="{94239334-EC21-95A4-3D5C-96931129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C681BC9-9B5A-11D1-99AF-9ED36D166CB1}"/>
              </a:ext>
            </a:extLst>
          </p:cNvPr>
          <p:cNvSpPr txBox="1">
            <a:spLocks/>
          </p:cNvSpPr>
          <p:nvPr/>
        </p:nvSpPr>
        <p:spPr>
          <a:xfrm>
            <a:off x="6096000" y="271919"/>
            <a:ext cx="4984813" cy="29220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CE76A"/>
                </a:solidFill>
              </a:rPr>
              <a:t>Amherst </a:t>
            </a:r>
            <a:r>
              <a:rPr lang="en-US" dirty="0"/>
              <a:t>owns more than </a:t>
            </a:r>
            <a:r>
              <a:rPr lang="en-US" sz="6000" b="1" dirty="0">
                <a:solidFill>
                  <a:srgbClr val="FCE76A"/>
                </a:solidFill>
              </a:rPr>
              <a:t>2,000</a:t>
            </a:r>
            <a:r>
              <a:rPr lang="en-US" dirty="0">
                <a:solidFill>
                  <a:srgbClr val="FCE76A"/>
                </a:solidFill>
              </a:rPr>
              <a:t> </a:t>
            </a:r>
            <a:r>
              <a:rPr lang="en-US" dirty="0"/>
              <a:t>SFR in the region.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D8FEB5-EA7E-99F3-045F-2BD582F75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370510"/>
              </p:ext>
            </p:extLst>
          </p:nvPr>
        </p:nvGraphicFramePr>
        <p:xfrm>
          <a:off x="6096000" y="3250453"/>
          <a:ext cx="5816958" cy="315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39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3D20F4D133E489FBF8A0DD454F736" ma:contentTypeVersion="16" ma:contentTypeDescription="Create a new document." ma:contentTypeScope="" ma:versionID="70a9279751ea0b930ceb003cc82bb8e3">
  <xsd:schema xmlns:xsd="http://www.w3.org/2001/XMLSchema" xmlns:xs="http://www.w3.org/2001/XMLSchema" xmlns:p="http://schemas.microsoft.com/office/2006/metadata/properties" xmlns:ns2="b22e63e7-141c-4b97-a85f-3558167385ff" xmlns:ns3="8d6a5754-ce67-4cfb-9ed4-0d14c77e788f" targetNamespace="http://schemas.microsoft.com/office/2006/metadata/properties" ma:root="true" ma:fieldsID="cb767c2104c798765707b07ad6a8f397" ns2:_="" ns3:_="">
    <xsd:import namespace="b22e63e7-141c-4b97-a85f-3558167385ff"/>
    <xsd:import namespace="8d6a5754-ce67-4cfb-9ed4-0d14c77e78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63e7-141c-4b97-a85f-355816738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b29eb4-2fa6-4f21-81bf-99517ab997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a5754-ce67-4cfb-9ed4-0d14c77e78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972119-fe9d-49f6-abdd-783fa4abddab}" ma:internalName="TaxCatchAll" ma:showField="CatchAllData" ma:web="8d6a5754-ce67-4cfb-9ed4-0d14c77e78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6a5754-ce67-4cfb-9ed4-0d14c77e788f" xsi:nil="true"/>
    <lcf76f155ced4ddcb4097134ff3c332f xmlns="b22e63e7-141c-4b97-a85f-3558167385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2A7B1C-0B0D-42A0-BB37-0FDB361131F2}">
  <ds:schemaRefs>
    <ds:schemaRef ds:uri="8d6a5754-ce67-4cfb-9ed4-0d14c77e788f"/>
    <ds:schemaRef ds:uri="b22e63e7-141c-4b97-a85f-3558167385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74A962-04C7-4A14-9D7E-ADF26E306E98}">
  <ds:schemaRefs>
    <ds:schemaRef ds:uri="8d6a5754-ce67-4cfb-9ed4-0d14c77e788f"/>
    <ds:schemaRef ds:uri="b22e63e7-141c-4b97-a85f-3558167385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5FCE8B-8FB6-454A-966A-51A9863B94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226</TotalTime>
  <Words>244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SFR Investor Ownership in the KC Metro Region</vt:lpstr>
      <vt:lpstr>Regional Housing Partnership</vt:lpstr>
      <vt:lpstr>Regional Housing Partnership</vt:lpstr>
      <vt:lpstr>Insights on Investor-Ownership</vt:lpstr>
      <vt:lpstr>There are 664,117 Single Family Residential  (SFR) properties throughout the region.</vt:lpstr>
      <vt:lpstr>160,721 or  nearly 25% of these are rental properties, or owned by someone who does not live at the address.</vt:lpstr>
      <vt:lpstr>Nearly 30,000 of those single-family rentals are owned by large investors (those who own 10+ properties).</vt:lpstr>
      <vt:lpstr>Nearly 6,000 SFRs are owned by the four largest investor-owners.</vt:lpstr>
      <vt:lpstr>PowerPoint Presentation</vt:lpstr>
      <vt:lpstr>PowerPoint Presentation</vt:lpstr>
      <vt:lpstr>PowerPoint Presentation</vt:lpstr>
      <vt:lpstr>PowerPoint Presentation</vt:lpstr>
      <vt:lpstr> Large investor-owners own more than 30% of the rental properties in a number of Kansas City communities.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Data Hub Updates</dc:title>
  <dc:creator>Erin Cardwell</dc:creator>
  <cp:lastModifiedBy>Josh Akers</cp:lastModifiedBy>
  <cp:revision>18</cp:revision>
  <dcterms:created xsi:type="dcterms:W3CDTF">2023-04-10T13:48:21Z</dcterms:created>
  <dcterms:modified xsi:type="dcterms:W3CDTF">2024-03-06T17:20:50Z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0x010100C833D20F4D133E489FBF8A0DD454F736</vt:lpwstr>
  </property>
  <property fmtid="{D5CDD505-2E9C-101B-9397-08002B2CF9AE}" pid="3" name="MediaServiceImageTags">
    <vt:lpwstr/>
  </property>
</Properties>
</file>