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77" r:id="rId2"/>
    <p:sldId id="317" r:id="rId3"/>
    <p:sldId id="319" r:id="rId4"/>
    <p:sldId id="321" r:id="rId5"/>
    <p:sldId id="318" r:id="rId6"/>
    <p:sldId id="322" r:id="rId7"/>
    <p:sldId id="32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h" initials="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2226" autoAdjust="0"/>
  </p:normalViewPr>
  <p:slideViewPr>
    <p:cSldViewPr snapToGrid="0">
      <p:cViewPr varScale="1">
        <p:scale>
          <a:sx n="61" d="100"/>
          <a:sy n="61" d="100"/>
        </p:scale>
        <p:origin x="168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79FFC-8D47-46D7-B7F5-B7F1DF1CDEFE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319B34-F5E8-4DC5-9EC6-E0455EF26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54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7E42D4-66B5-491D-9A0E-D61612340B1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4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National Initiative on Mixed-Inome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>
          <a:xfrm>
            <a:off x="44669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EBFCAC8E-416C-456C-81E7-7BE52B1A6A82}" type="datetime1">
              <a:rPr lang="en-US" smtClean="0">
                <a:sym typeface="Arial"/>
                <a:rtl val="0"/>
              </a:rPr>
              <a:pPr/>
              <a:t>7/13/2015</a:t>
            </a:fld>
            <a:endParaRPr lang="en-US" dirty="0">
              <a:sym typeface="Arial"/>
              <a:rtl val="0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654269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FF965BD-F708-4BC5-BE77-BCF8231312AA}" type="slidenum">
              <a:rPr lang="en-US" smtClean="0">
                <a:sym typeface="Arial"/>
                <a:rtl val="0"/>
              </a:rPr>
              <a:pPr/>
              <a:t>‹#›</a:t>
            </a:fld>
            <a:endParaRPr lang="en-US" dirty="0">
              <a:sym typeface="Arial"/>
              <a:rtl val="0"/>
            </a:endParaRPr>
          </a:p>
        </p:txBody>
      </p:sp>
      <p:pic>
        <p:nvPicPr>
          <p:cNvPr id="13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5450" y="394580"/>
            <a:ext cx="3759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-5250" y="5722230"/>
            <a:ext cx="9153144" cy="1162050"/>
          </a:xfrm>
          <a:prstGeom prst="rect">
            <a:avLst/>
          </a:prstGeom>
          <a:solidFill>
            <a:srgbClr val="00355F"/>
          </a:solidFill>
          <a:ln w="0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400" kern="0" dirty="0">
              <a:solidFill>
                <a:prstClr val="white"/>
              </a:solidFill>
              <a:ea typeface="ＭＳ Ｐゴシック" pitchFamily="34" charset="-128"/>
              <a:cs typeface="Arial"/>
              <a:sym typeface="Arial"/>
              <a:rtl val="0"/>
            </a:endParaRPr>
          </a:p>
        </p:txBody>
      </p:sp>
      <p:pic>
        <p:nvPicPr>
          <p:cNvPr id="17" name="Picture 2" descr="Mandel school 2"/>
          <p:cNvPicPr>
            <a:picLocks noChangeAspect="1" noChangeArrowheads="1"/>
          </p:cNvPicPr>
          <p:nvPr/>
        </p:nvPicPr>
        <p:blipFill>
          <a:blip r:embed="rId3" cstate="print"/>
          <a:srcRect r="19008"/>
          <a:stretch>
            <a:fillRect/>
          </a:stretch>
        </p:blipFill>
        <p:spPr bwMode="auto">
          <a:xfrm>
            <a:off x="934068" y="599436"/>
            <a:ext cx="2820987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45050" y="1166813"/>
            <a:ext cx="3841750" cy="1323975"/>
          </a:xfrm>
        </p:spPr>
        <p:txBody>
          <a:bodyPr/>
          <a:lstStyle>
            <a:lvl1pPr marL="0" indent="0" algn="ctr">
              <a:buNone/>
              <a:defRPr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4939862" y="4098925"/>
            <a:ext cx="3735826" cy="620713"/>
          </a:xfrm>
        </p:spPr>
        <p:txBody>
          <a:bodyPr/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8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0849" y="5976931"/>
            <a:ext cx="2979351" cy="652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95087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National Initiative on Mixed-Inome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-5250" y="5722230"/>
            <a:ext cx="9144000" cy="1162050"/>
          </a:xfrm>
          <a:prstGeom prst="rect">
            <a:avLst/>
          </a:prstGeom>
          <a:solidFill>
            <a:srgbClr val="00355F"/>
          </a:solidFill>
          <a:ln w="0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400" kern="0" dirty="0">
              <a:solidFill>
                <a:prstClr val="white"/>
              </a:solidFill>
              <a:ea typeface="ＭＳ Ｐゴシック" pitchFamily="34" charset="-128"/>
              <a:cs typeface="Arial"/>
              <a:sym typeface="Arial"/>
              <a:rtl val="0"/>
            </a:endParaRPr>
          </a:p>
        </p:txBody>
      </p:sp>
      <p:pic>
        <p:nvPicPr>
          <p:cNvPr id="12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0849" y="5976931"/>
            <a:ext cx="2979351" cy="652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27928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National Initiative on Mixed-Inome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-5250" y="5722230"/>
            <a:ext cx="9144000" cy="1162050"/>
          </a:xfrm>
          <a:prstGeom prst="rect">
            <a:avLst/>
          </a:prstGeom>
          <a:solidFill>
            <a:srgbClr val="00355F"/>
          </a:solidFill>
          <a:ln w="0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400" kern="0" dirty="0">
              <a:solidFill>
                <a:prstClr val="white"/>
              </a:solidFill>
              <a:ea typeface="ＭＳ Ｐゴシック" pitchFamily="34" charset="-128"/>
              <a:cs typeface="Arial"/>
              <a:sym typeface="Arial"/>
              <a:rtl val="0"/>
            </a:endParaRPr>
          </a:p>
        </p:txBody>
      </p:sp>
      <p:pic>
        <p:nvPicPr>
          <p:cNvPr id="12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0849" y="5976931"/>
            <a:ext cx="2979351" cy="652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73495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National Initiative on Mixed-Inome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-5250" y="5722230"/>
            <a:ext cx="9144000" cy="1162050"/>
          </a:xfrm>
          <a:prstGeom prst="rect">
            <a:avLst/>
          </a:prstGeom>
          <a:solidFill>
            <a:srgbClr val="00355F"/>
          </a:solidFill>
          <a:ln w="0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400" kern="0" dirty="0">
              <a:solidFill>
                <a:prstClr val="white"/>
              </a:solidFill>
              <a:ea typeface="ＭＳ Ｐゴシック" pitchFamily="34" charset="-128"/>
              <a:cs typeface="Arial"/>
              <a:sym typeface="Arial"/>
              <a:rtl val="0"/>
            </a:endParaRPr>
          </a:p>
        </p:txBody>
      </p:sp>
      <p:pic>
        <p:nvPicPr>
          <p:cNvPr id="11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0849" y="5976931"/>
            <a:ext cx="2979351" cy="652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97584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National Initiative on Mixed-Inome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-5250" y="5722230"/>
            <a:ext cx="9144000" cy="1162050"/>
          </a:xfrm>
          <a:prstGeom prst="rect">
            <a:avLst/>
          </a:prstGeom>
          <a:solidFill>
            <a:srgbClr val="00355F"/>
          </a:solidFill>
          <a:ln w="0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400" kern="0" dirty="0">
              <a:solidFill>
                <a:prstClr val="white"/>
              </a:solidFill>
              <a:ea typeface="ＭＳ Ｐゴシック" pitchFamily="34" charset="-128"/>
              <a:cs typeface="Arial"/>
              <a:sym typeface="Arial"/>
              <a:rtl val="0"/>
            </a:endParaRPr>
          </a:p>
        </p:txBody>
      </p:sp>
      <p:pic>
        <p:nvPicPr>
          <p:cNvPr id="11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0849" y="5976931"/>
            <a:ext cx="2979351" cy="652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5965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National Initiative on Mixed-Inome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891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bl" type="tbl">
  <p:cSld name="tbl"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1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19" name="Shape 21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4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US" dirty="0"/>
          </a:p>
        </p:txBody>
      </p:sp>
      <p:sp>
        <p:nvSpPr>
          <p:cNvPr id="220" name="Shape 22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defRPr sz="14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 smtClean="0"/>
              <a:t>National Initiative on Mixed-Inome</a:t>
            </a:r>
            <a:endParaRPr lang="en-US" dirty="0"/>
          </a:p>
        </p:txBody>
      </p:sp>
      <p:sp>
        <p:nvSpPr>
          <p:cNvPr id="221" name="Shape 22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4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209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National Initiative on Mixed-Inome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8E74F-BAE0-4FEB-B8F8-81A859D770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70588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23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National Initiative on Mixed-Inome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-5250" y="5722230"/>
            <a:ext cx="9144000" cy="1162050"/>
          </a:xfrm>
          <a:prstGeom prst="rect">
            <a:avLst/>
          </a:prstGeom>
          <a:solidFill>
            <a:srgbClr val="00355F"/>
          </a:solidFill>
          <a:ln w="0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400" kern="0" dirty="0">
              <a:solidFill>
                <a:prstClr val="white"/>
              </a:solidFill>
              <a:ea typeface="ＭＳ Ｐゴシック" pitchFamily="34" charset="-128"/>
              <a:cs typeface="Arial"/>
              <a:sym typeface="Arial"/>
              <a:rtl val="0"/>
            </a:endParaRPr>
          </a:p>
        </p:txBody>
      </p:sp>
      <p:pic>
        <p:nvPicPr>
          <p:cNvPr id="11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0849" y="5976931"/>
            <a:ext cx="2979351" cy="652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66520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National Initiative on Mixed-Inome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-5250" y="5722230"/>
            <a:ext cx="9144000" cy="1162050"/>
          </a:xfrm>
          <a:prstGeom prst="rect">
            <a:avLst/>
          </a:prstGeom>
          <a:solidFill>
            <a:srgbClr val="00355F"/>
          </a:solidFill>
          <a:ln w="0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400" kern="0" dirty="0">
              <a:solidFill>
                <a:prstClr val="white"/>
              </a:solidFill>
              <a:ea typeface="ＭＳ Ｐゴシック" pitchFamily="34" charset="-128"/>
              <a:cs typeface="Arial"/>
              <a:sym typeface="Aria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1318414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National Initiative on Mixed-Inome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-5250" y="5722230"/>
            <a:ext cx="9144000" cy="1162050"/>
          </a:xfrm>
          <a:prstGeom prst="rect">
            <a:avLst/>
          </a:prstGeom>
          <a:solidFill>
            <a:srgbClr val="00355F"/>
          </a:solidFill>
          <a:ln w="0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400" kern="0" dirty="0">
              <a:solidFill>
                <a:prstClr val="white"/>
              </a:solidFill>
              <a:ea typeface="ＭＳ Ｐゴシック" pitchFamily="34" charset="-128"/>
              <a:cs typeface="Arial"/>
              <a:sym typeface="Arial"/>
              <a:rtl val="0"/>
            </a:endParaRPr>
          </a:p>
        </p:txBody>
      </p:sp>
      <p:pic>
        <p:nvPicPr>
          <p:cNvPr id="11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0849" y="5976931"/>
            <a:ext cx="2979351" cy="652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51748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National Initiative on Mixed-Inome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-5250" y="5722230"/>
            <a:ext cx="9144000" cy="1162050"/>
          </a:xfrm>
          <a:prstGeom prst="rect">
            <a:avLst/>
          </a:prstGeom>
          <a:solidFill>
            <a:srgbClr val="00355F"/>
          </a:solidFill>
          <a:ln w="0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400" kern="0" dirty="0">
              <a:solidFill>
                <a:prstClr val="white"/>
              </a:solidFill>
              <a:ea typeface="ＭＳ Ｐゴシック" pitchFamily="34" charset="-128"/>
              <a:cs typeface="Arial"/>
              <a:sym typeface="Arial"/>
              <a:rtl val="0"/>
            </a:endParaRPr>
          </a:p>
        </p:txBody>
      </p:sp>
      <p:pic>
        <p:nvPicPr>
          <p:cNvPr id="12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0849" y="5976931"/>
            <a:ext cx="2979351" cy="652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31953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National Initiative on Mixed-Inome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-5250" y="5722230"/>
            <a:ext cx="9144000" cy="1162050"/>
          </a:xfrm>
          <a:prstGeom prst="rect">
            <a:avLst/>
          </a:prstGeom>
          <a:solidFill>
            <a:srgbClr val="00355F"/>
          </a:solidFill>
          <a:ln w="0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400" kern="0" dirty="0">
              <a:solidFill>
                <a:prstClr val="white"/>
              </a:solidFill>
              <a:ea typeface="ＭＳ Ｐゴシック" pitchFamily="34" charset="-128"/>
              <a:cs typeface="Arial"/>
              <a:sym typeface="Arial"/>
              <a:rtl val="0"/>
            </a:endParaRPr>
          </a:p>
        </p:txBody>
      </p:sp>
      <p:pic>
        <p:nvPicPr>
          <p:cNvPr id="14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0849" y="5976931"/>
            <a:ext cx="2979351" cy="652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46496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National Initiative on Mixed-Inome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-5250" y="5722230"/>
            <a:ext cx="9144000" cy="1162050"/>
          </a:xfrm>
          <a:prstGeom prst="rect">
            <a:avLst/>
          </a:prstGeom>
          <a:solidFill>
            <a:srgbClr val="00355F"/>
          </a:solidFill>
          <a:ln w="0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400" kern="0" dirty="0">
              <a:solidFill>
                <a:prstClr val="white"/>
              </a:solidFill>
              <a:ea typeface="ＭＳ Ｐゴシック" pitchFamily="34" charset="-128"/>
              <a:cs typeface="Arial"/>
              <a:sym typeface="Arial"/>
              <a:rtl val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0849" y="5976931"/>
            <a:ext cx="2979351" cy="652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60474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4499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 kern="0" dirty="0">
              <a:ea typeface="ＭＳ Ｐゴシック" pitchFamily="34" charset="-128"/>
              <a:cs typeface="Arial"/>
              <a:sym typeface="Arial"/>
              <a:rtl val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r>
              <a:rPr lang="en-US" kern="0" smtClean="0">
                <a:solidFill>
                  <a:prstClr val="black">
                    <a:tint val="75000"/>
                  </a:prstClr>
                </a:solidFill>
                <a:cs typeface="Arial"/>
                <a:sym typeface="Arial"/>
                <a:rtl val="0"/>
              </a:rPr>
              <a:t>National Initiative on Mixed-Inome</a:t>
            </a:r>
            <a:endParaRPr lang="en-US" kern="0" dirty="0">
              <a:solidFill>
                <a:prstClr val="black">
                  <a:tint val="75000"/>
                </a:prstClr>
              </a:solidFill>
              <a:cs typeface="Arial"/>
              <a:sym typeface="Arial"/>
              <a:rtl val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 kern="0" dirty="0">
              <a:ea typeface="ＭＳ Ｐゴシック" pitchFamily="34" charset="-128"/>
              <a:cs typeface="Arial"/>
              <a:sym typeface="Arial"/>
              <a:rtl val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-5250" y="5722230"/>
            <a:ext cx="9153144" cy="1162050"/>
          </a:xfrm>
          <a:prstGeom prst="rect">
            <a:avLst/>
          </a:prstGeom>
          <a:solidFill>
            <a:srgbClr val="00355F"/>
          </a:solidFill>
          <a:ln w="0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400" kern="0" dirty="0">
              <a:solidFill>
                <a:prstClr val="white"/>
              </a:solidFill>
              <a:ea typeface="ＭＳ Ｐゴシック" pitchFamily="34" charset="-128"/>
              <a:cs typeface="Arial"/>
              <a:sym typeface="Arial"/>
              <a:rtl val="0"/>
            </a:endParaRPr>
          </a:p>
        </p:txBody>
      </p:sp>
      <p:pic>
        <p:nvPicPr>
          <p:cNvPr id="17" name="Picture 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0849" y="5976931"/>
            <a:ext cx="2979351" cy="652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14478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neocando.case.edu/nst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48055" y="499513"/>
            <a:ext cx="4895945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1F497D">
                    <a:lumMod val="75000"/>
                  </a:srgbClr>
                </a:solidFill>
                <a:ea typeface="ＭＳ Ｐゴシック" pitchFamily="34" charset="-128"/>
                <a:cs typeface="Arial"/>
                <a:sym typeface="Arial"/>
                <a:rtl val="0"/>
              </a:rPr>
              <a:t>Neighborhood Stabilization Team Web Application</a:t>
            </a:r>
            <a:endParaRPr lang="en-US" sz="2800" b="1" dirty="0" smtClean="0">
              <a:solidFill>
                <a:srgbClr val="1F497D">
                  <a:lumMod val="75000"/>
                </a:srgbClr>
              </a:solidFill>
              <a:ea typeface="ＭＳ Ｐゴシック" pitchFamily="34" charset="-128"/>
              <a:cs typeface="Arial"/>
              <a:sym typeface="Arial"/>
              <a:rtl val="0"/>
            </a:endParaRP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z="2800" b="1" cap="small" dirty="0">
              <a:solidFill>
                <a:srgbClr val="1F497D">
                  <a:lumMod val="75000"/>
                </a:srgbClr>
              </a:solidFill>
              <a:ea typeface="ＭＳ Ｐゴシック" pitchFamily="34" charset="-128"/>
              <a:cs typeface="Arial"/>
              <a:sym typeface="Arial"/>
              <a:rtl val="0"/>
            </a:endParaRP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cap="small" dirty="0" smtClean="0">
                <a:solidFill>
                  <a:srgbClr val="1F497D">
                    <a:lumMod val="75000"/>
                  </a:srgbClr>
                </a:solidFill>
                <a:ea typeface="ＭＳ Ｐゴシック" pitchFamily="34" charset="-128"/>
                <a:cs typeface="Arial"/>
                <a:sym typeface="Arial"/>
                <a:rtl val="0"/>
              </a:rPr>
              <a:t>Technology Transfer</a:t>
            </a:r>
            <a:endParaRPr lang="en-US" sz="2800" b="1" cap="small" dirty="0" smtClean="0">
              <a:solidFill>
                <a:srgbClr val="1F497D">
                  <a:lumMod val="75000"/>
                </a:srgbClr>
              </a:solidFill>
              <a:ea typeface="ＭＳ Ｐゴシック" pitchFamily="34" charset="-128"/>
              <a:cs typeface="Arial"/>
              <a:sym typeface="Arial"/>
              <a:rtl val="0"/>
            </a:endParaRP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cap="small" dirty="0" smtClean="0">
                <a:solidFill>
                  <a:srgbClr val="1F497D">
                    <a:lumMod val="75000"/>
                  </a:srgbClr>
                </a:solidFill>
                <a:ea typeface="ＭＳ Ｐゴシック" pitchFamily="34" charset="-128"/>
                <a:cs typeface="Arial"/>
                <a:sym typeface="Arial"/>
                <a:rtl val="0"/>
              </a:rPr>
              <a:t> </a:t>
            </a:r>
            <a:endParaRPr lang="en-US" sz="2400" b="1" cap="small" dirty="0" smtClean="0">
              <a:solidFill>
                <a:srgbClr val="1F497D">
                  <a:lumMod val="75000"/>
                </a:srgbClr>
              </a:solidFill>
              <a:ea typeface="ＭＳ Ｐゴシック" pitchFamily="34" charset="-128"/>
              <a:cs typeface="Arial" charset="0"/>
            </a:endParaRP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4F81BD">
                    <a:lumMod val="75000"/>
                  </a:srgbClr>
                </a:solidFill>
                <a:ea typeface="ＭＳ Ｐゴシック" pitchFamily="34" charset="-128"/>
                <a:cs typeface="Arial" charset="0"/>
              </a:rPr>
              <a:t>April Urban, MSSA</a:t>
            </a:r>
            <a:endParaRPr lang="en-US" sz="2000" b="1" dirty="0" smtClean="0">
              <a:solidFill>
                <a:srgbClr val="4F81BD">
                  <a:lumMod val="75000"/>
                </a:srgbClr>
              </a:solidFill>
              <a:ea typeface="ＭＳ Ｐゴシック" pitchFamily="34" charset="-128"/>
              <a:cs typeface="Arial" charset="0"/>
            </a:endParaRP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z="2000" b="1" dirty="0" smtClean="0">
              <a:solidFill>
                <a:srgbClr val="4F81BD">
                  <a:lumMod val="75000"/>
                </a:srgbClr>
              </a:solidFill>
              <a:ea typeface="ＭＳ Ｐゴシック" pitchFamily="34" charset="-128"/>
              <a:cs typeface="Arial" charset="0"/>
            </a:endParaRP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  <a:ea typeface="ＭＳ Ｐゴシック" pitchFamily="34" charset="-128"/>
                <a:cs typeface="Arial" charset="0"/>
              </a:rPr>
              <a:t>Center </a:t>
            </a:r>
            <a:r>
              <a:rPr lang="en-US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  <a:ea typeface="ＭＳ Ｐゴシック" pitchFamily="34" charset="-128"/>
                <a:cs typeface="Arial" charset="0"/>
              </a:rPr>
              <a:t>on Urban Poverty and Community Development 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z="2000" b="1" dirty="0" smtClean="0">
              <a:solidFill>
                <a:srgbClr val="4F81BD">
                  <a:lumMod val="75000"/>
                </a:srgbClr>
              </a:solidFill>
              <a:ea typeface="ＭＳ Ｐゴシック" pitchFamily="34" charset="-128"/>
              <a:cs typeface="Arial" charset="0"/>
            </a:endParaRP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4F81BD">
                    <a:lumMod val="75000"/>
                  </a:srgbClr>
                </a:solidFill>
                <a:ea typeface="ＭＳ Ｐゴシック" pitchFamily="34" charset="-128"/>
                <a:cs typeface="Arial" charset="0"/>
              </a:rPr>
              <a:t>National Neighborhood Indicators Partnership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z="2000" b="1" dirty="0" smtClean="0">
              <a:solidFill>
                <a:srgbClr val="4F81BD">
                  <a:lumMod val="75000"/>
                </a:srgbClr>
              </a:solidFill>
              <a:ea typeface="ＭＳ Ｐゴシック" pitchFamily="34" charset="-128"/>
              <a:cs typeface="Arial" charset="0"/>
            </a:endParaRP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4F81BD">
                    <a:lumMod val="75000"/>
                  </a:srgbClr>
                </a:solidFill>
                <a:ea typeface="ＭＳ Ｐゴシック" pitchFamily="34" charset="-128"/>
                <a:cs typeface="Arial" charset="0"/>
              </a:rPr>
              <a:t>July 16</a:t>
            </a:r>
            <a:r>
              <a:rPr lang="en-US" sz="2000" b="1" dirty="0" smtClean="0">
                <a:solidFill>
                  <a:srgbClr val="4F81BD">
                    <a:lumMod val="75000"/>
                  </a:srgbClr>
                </a:solidFill>
                <a:ea typeface="ＭＳ Ｐゴシック" pitchFamily="34" charset="-128"/>
                <a:cs typeface="Arial" charset="0"/>
              </a:rPr>
              <a:t>, </a:t>
            </a:r>
            <a:r>
              <a:rPr lang="en-US" sz="2000" b="1" dirty="0" smtClean="0">
                <a:solidFill>
                  <a:srgbClr val="4F81BD">
                    <a:lumMod val="75000"/>
                  </a:srgbClr>
                </a:solidFill>
                <a:ea typeface="ＭＳ Ｐゴシック" pitchFamily="34" charset="-128"/>
                <a:cs typeface="Arial" charset="0"/>
              </a:rPr>
              <a:t>2015</a:t>
            </a:r>
          </a:p>
        </p:txBody>
      </p:sp>
      <p:pic>
        <p:nvPicPr>
          <p:cNvPr id="6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0700" y="368300"/>
            <a:ext cx="3759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Mandel school 2"/>
          <p:cNvPicPr>
            <a:picLocks noChangeAspect="1" noChangeArrowheads="1"/>
          </p:cNvPicPr>
          <p:nvPr/>
        </p:nvPicPr>
        <p:blipFill>
          <a:blip r:embed="rId4" cstate="print"/>
          <a:srcRect r="19008"/>
          <a:stretch>
            <a:fillRect/>
          </a:stretch>
        </p:blipFill>
        <p:spPr bwMode="auto">
          <a:xfrm>
            <a:off x="762000" y="573156"/>
            <a:ext cx="2820987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7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54214"/>
          </a:xfrm>
        </p:spPr>
        <p:txBody>
          <a:bodyPr/>
          <a:lstStyle/>
          <a:p>
            <a:r>
              <a:rPr lang="en-US" dirty="0" smtClean="0"/>
              <a:t>Neighborhood Stabilization Team Web Application</a:t>
            </a:r>
          </a:p>
          <a:p>
            <a:r>
              <a:rPr lang="en-US" dirty="0" smtClean="0"/>
              <a:t>Web-based data system</a:t>
            </a:r>
          </a:p>
          <a:p>
            <a:r>
              <a:rPr lang="en-US" dirty="0" smtClean="0"/>
              <a:t>Connects parcel-level information across multiple sources</a:t>
            </a:r>
          </a:p>
          <a:p>
            <a:r>
              <a:rPr lang="en-US" dirty="0" smtClean="0"/>
              <a:t>Searchable, filterable, sortable, downloadable</a:t>
            </a:r>
          </a:p>
          <a:p>
            <a:r>
              <a:rPr lang="en-US" dirty="0" smtClean="0"/>
              <a:t>Basic mapping, ArcGIS Online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656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Administrative data focused parcel-level data system</a:t>
            </a:r>
          </a:p>
          <a:p>
            <a:r>
              <a:rPr lang="en-US" dirty="0" smtClean="0"/>
              <a:t>Most data updated on </a:t>
            </a:r>
            <a:r>
              <a:rPr lang="en-US" i="1" dirty="0" smtClean="0"/>
              <a:t>weekly</a:t>
            </a:r>
            <a:r>
              <a:rPr lang="en-US" dirty="0" smtClean="0"/>
              <a:t> basis</a:t>
            </a:r>
          </a:p>
          <a:p>
            <a:r>
              <a:rPr lang="en-US" dirty="0" smtClean="0"/>
              <a:t>Feeds relevant info to a variety of actors for a variety of programmatic and policy purposes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171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Technology developed to meet needs of a variety of actors</a:t>
            </a:r>
          </a:p>
          <a:p>
            <a:r>
              <a:rPr lang="en-US" dirty="0" smtClean="0"/>
              <a:t>Developed without embedding a lot of process</a:t>
            </a:r>
          </a:p>
          <a:p>
            <a:r>
              <a:rPr lang="en-US" dirty="0" smtClean="0"/>
              <a:t>More easily adaptable to other local contexts, uses, needs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129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Technology Transfer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Approached by Mayor’s Innovation Team in Memphis</a:t>
            </a:r>
          </a:p>
          <a:p>
            <a:r>
              <a:rPr lang="en-US" sz="2800" dirty="0" smtClean="0"/>
              <a:t>We were a little hesitant</a:t>
            </a:r>
          </a:p>
          <a:p>
            <a:r>
              <a:rPr lang="en-US" sz="2800" dirty="0" smtClean="0"/>
              <a:t>Team: Mayor’s Innovation Team, University of Memphis, </a:t>
            </a:r>
            <a:r>
              <a:rPr lang="en-US" sz="2800" dirty="0" err="1" smtClean="0"/>
              <a:t>Coroutine</a:t>
            </a:r>
            <a:endParaRPr lang="en-US" sz="2800" dirty="0" smtClean="0"/>
          </a:p>
          <a:p>
            <a:r>
              <a:rPr lang="en-US" sz="2800" dirty="0" smtClean="0"/>
              <a:t>Technology transfer agreement, grants permission to </a:t>
            </a:r>
            <a:r>
              <a:rPr lang="en-US" sz="2800" dirty="0" err="1" smtClean="0"/>
              <a:t>Coroutine</a:t>
            </a:r>
            <a:r>
              <a:rPr lang="en-US" sz="2800" dirty="0" smtClean="0"/>
              <a:t> to license software for a fee</a:t>
            </a:r>
          </a:p>
          <a:p>
            <a:r>
              <a:rPr lang="en-US" sz="2800" dirty="0" smtClean="0"/>
              <a:t>Consultation contract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33032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Technology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underlying technology, different data</a:t>
            </a:r>
          </a:p>
          <a:p>
            <a:r>
              <a:rPr lang="en-US" dirty="0" err="1" smtClean="0"/>
              <a:t>Coroutine</a:t>
            </a:r>
            <a:r>
              <a:rPr lang="en-US" dirty="0" smtClean="0"/>
              <a:t> developing additional features</a:t>
            </a:r>
          </a:p>
          <a:p>
            <a:r>
              <a:rPr lang="en-US" dirty="0" smtClean="0"/>
              <a:t>“Lean development” model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013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NST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http://neocando.case.edu/nst/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808256"/>
      </p:ext>
    </p:extLst>
  </p:cSld>
  <p:clrMapOvr>
    <a:masterClrMapping/>
  </p:clrMapOvr>
</p:sld>
</file>

<file path=ppt/theme/theme1.xml><?xml version="1.0" encoding="utf-8"?>
<a:theme xmlns:a="http://schemas.openxmlformats.org/drawingml/2006/main" name="MSAS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2190</TotalTime>
  <Words>186</Words>
  <Application>Microsoft Office PowerPoint</Application>
  <PresentationFormat>On-screen Show (4:3)</PresentationFormat>
  <Paragraphs>38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Calibri</vt:lpstr>
      <vt:lpstr>MSASS</vt:lpstr>
      <vt:lpstr>PowerPoint Presentation</vt:lpstr>
      <vt:lpstr>What is NST?</vt:lpstr>
      <vt:lpstr>What is NST?</vt:lpstr>
      <vt:lpstr>What is NST?</vt:lpstr>
      <vt:lpstr>Technology Transfer </vt:lpstr>
      <vt:lpstr>Technology Transfer</vt:lpstr>
      <vt:lpstr>NST Demo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April Hirsh</dc:creator>
  <cp:lastModifiedBy>April Hirsh</cp:lastModifiedBy>
  <cp:revision>64</cp:revision>
  <dcterms:created xsi:type="dcterms:W3CDTF">2015-04-29T15:54:41Z</dcterms:created>
  <dcterms:modified xsi:type="dcterms:W3CDTF">2015-07-13T17:00:01Z</dcterms:modified>
</cp:coreProperties>
</file>