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8" r:id="rId3"/>
    <p:sldId id="259" r:id="rId4"/>
    <p:sldId id="273" r:id="rId5"/>
    <p:sldId id="260" r:id="rId6"/>
    <p:sldId id="267" r:id="rId7"/>
    <p:sldId id="272" r:id="rId8"/>
    <p:sldId id="268" r:id="rId9"/>
    <p:sldId id="275" r:id="rId10"/>
    <p:sldId id="277" r:id="rId11"/>
    <p:sldId id="276" r:id="rId12"/>
    <p:sldId id="274" r:id="rId13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05" autoAdjust="0"/>
  </p:normalViewPr>
  <p:slideViewPr>
    <p:cSldViewPr snapToGrid="0">
      <p:cViewPr varScale="1">
        <p:scale>
          <a:sx n="85" d="100"/>
          <a:sy n="85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091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ocsse9\Documents\!IDS\Results\Final\model_significant_graph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ocsse9\Documents\!IDS\Results\Final\model_significant_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 smtClean="0"/>
              <a:t>Average</a:t>
            </a:r>
            <a:r>
              <a:rPr lang="en-US" sz="2800" b="1" baseline="0" dirty="0" smtClean="0"/>
              <a:t> </a:t>
            </a:r>
            <a:r>
              <a:rPr lang="en-US" sz="2800" b="1" baseline="0" dirty="0"/>
              <a:t>Number of </a:t>
            </a:r>
            <a:r>
              <a:rPr lang="en-US" sz="2800" b="1" baseline="0" dirty="0" smtClean="0"/>
              <a:t>Days Absent each School Year</a:t>
            </a:r>
          </a:p>
          <a:p>
            <a:pPr>
              <a:defRPr/>
            </a:pPr>
            <a:r>
              <a:rPr lang="en-US" sz="2800" b="1" baseline="0" dirty="0" smtClean="0"/>
              <a:t>Kindergarten Through 8</a:t>
            </a:r>
            <a:r>
              <a:rPr lang="en-US" sz="2800" b="1" baseline="30000" dirty="0" smtClean="0"/>
              <a:t>th</a:t>
            </a:r>
            <a:r>
              <a:rPr lang="en-US" sz="2800" b="1" baseline="0" dirty="0" smtClean="0"/>
              <a:t> Grade</a:t>
            </a:r>
            <a:endParaRPr lang="en-US" sz="2800" b="1" baseline="0" dirty="0"/>
          </a:p>
          <a:p>
            <a:pPr>
              <a:defRPr/>
            </a:pPr>
            <a:endParaRPr lang="en-US" sz="2000" b="1" dirty="0"/>
          </a:p>
        </c:rich>
      </c:tx>
      <c:layout>
        <c:manualLayout>
          <c:xMode val="edge"/>
          <c:yMode val="edge"/>
          <c:x val="0.20166692927451749"/>
          <c:y val="1.1649475892831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'examine abs 5th grade'!$L$16</c:f>
              <c:strCache>
                <c:ptCount val="1"/>
                <c:pt idx="0">
                  <c:v>Unexcused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'examine abs 5th grade'!$M$15:$U$15</c:f>
              <c:strCache>
                <c:ptCount val="9"/>
                <c:pt idx="0">
                  <c:v>k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strCache>
            </c:strRef>
          </c:cat>
          <c:val>
            <c:numRef>
              <c:f>'examine abs 5th grade'!$M$16:$U$16</c:f>
              <c:numCache>
                <c:formatCode>0.00</c:formatCode>
                <c:ptCount val="9"/>
                <c:pt idx="0">
                  <c:v>5.17</c:v>
                </c:pt>
                <c:pt idx="1">
                  <c:v>4.6900000000000004</c:v>
                </c:pt>
                <c:pt idx="2">
                  <c:v>4.54</c:v>
                </c:pt>
                <c:pt idx="3">
                  <c:v>3.99</c:v>
                </c:pt>
                <c:pt idx="4">
                  <c:v>4.32</c:v>
                </c:pt>
                <c:pt idx="5">
                  <c:v>4.26</c:v>
                </c:pt>
                <c:pt idx="6">
                  <c:v>5.37</c:v>
                </c:pt>
                <c:pt idx="7">
                  <c:v>5.91</c:v>
                </c:pt>
                <c:pt idx="8">
                  <c:v>7.01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'examine abs 5th grade'!$L$17</c:f>
              <c:strCache>
                <c:ptCount val="1"/>
                <c:pt idx="0">
                  <c:v>Excused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'examine abs 5th grade'!$M$15:$U$15</c:f>
              <c:strCache>
                <c:ptCount val="9"/>
                <c:pt idx="0">
                  <c:v>k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strCache>
            </c:strRef>
          </c:cat>
          <c:val>
            <c:numRef>
              <c:f>'examine abs 5th grade'!$M$17:$U$17</c:f>
              <c:numCache>
                <c:formatCode>0.00</c:formatCode>
                <c:ptCount val="9"/>
                <c:pt idx="0">
                  <c:v>4.01</c:v>
                </c:pt>
                <c:pt idx="1">
                  <c:v>4.01</c:v>
                </c:pt>
                <c:pt idx="2">
                  <c:v>3.66</c:v>
                </c:pt>
                <c:pt idx="3">
                  <c:v>3.16</c:v>
                </c:pt>
                <c:pt idx="4">
                  <c:v>3.54</c:v>
                </c:pt>
                <c:pt idx="5">
                  <c:v>4.13</c:v>
                </c:pt>
                <c:pt idx="6">
                  <c:v>3.01</c:v>
                </c:pt>
                <c:pt idx="7">
                  <c:v>3.58</c:v>
                </c:pt>
                <c:pt idx="8">
                  <c:v>3.98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23273752"/>
        <c:axId val="523274144"/>
      </c:lineChart>
      <c:catAx>
        <c:axId val="523273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274144"/>
        <c:crosses val="autoZero"/>
        <c:auto val="1"/>
        <c:lblAlgn val="ctr"/>
        <c:lblOffset val="100"/>
        <c:noMultiLvlLbl val="0"/>
      </c:catAx>
      <c:valAx>
        <c:axId val="523274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273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effectLst/>
                <a:latin typeface="Gotham Rounded Book" pitchFamily="50" charset="0"/>
              </a:rPr>
              <a:t>Mean </a:t>
            </a:r>
            <a:r>
              <a:rPr lang="en-US" sz="1800" b="0" i="0" baseline="0" dirty="0" smtClean="0">
                <a:effectLst/>
                <a:latin typeface="Gotham Rounded Book" pitchFamily="50" charset="0"/>
              </a:rPr>
              <a:t>Number of Days With Unexcused Absences</a:t>
            </a:r>
            <a:r>
              <a:rPr lang="en-US" sz="1400" b="0" i="0" baseline="0" dirty="0">
                <a:effectLst/>
                <a:latin typeface="Gotham Rounded Book" pitchFamily="50" charset="0"/>
              </a:rPr>
              <a:t> </a:t>
            </a:r>
            <a:r>
              <a:rPr lang="en-US" sz="1800" b="0" i="0" baseline="0" dirty="0" smtClean="0">
                <a:effectLst/>
                <a:latin typeface="Gotham Rounded Book" pitchFamily="50" charset="0"/>
              </a:rPr>
              <a:t>by </a:t>
            </a:r>
            <a:r>
              <a:rPr lang="en-US" sz="1800" b="1" i="0" baseline="0" dirty="0">
                <a:solidFill>
                  <a:schemeClr val="accent2"/>
                </a:solidFill>
                <a:effectLst/>
                <a:latin typeface="Gotham Rounded Book" pitchFamily="50" charset="0"/>
              </a:rPr>
              <a:t>Social Economic </a:t>
            </a:r>
            <a:r>
              <a:rPr lang="en-US" sz="1800" b="1" i="0" baseline="0" dirty="0" smtClean="0">
                <a:solidFill>
                  <a:schemeClr val="accent2"/>
                </a:solidFill>
                <a:effectLst/>
                <a:latin typeface="Gotham Rounded Book" pitchFamily="50" charset="0"/>
              </a:rPr>
              <a:t>Opportunity </a:t>
            </a:r>
            <a:r>
              <a:rPr lang="en-US" sz="1800" b="0" i="0" baseline="0" dirty="0" smtClean="0">
                <a:effectLst/>
                <a:latin typeface="Gotham Rounded Book" pitchFamily="50" charset="0"/>
              </a:rPr>
              <a:t>Index</a:t>
            </a:r>
            <a:endParaRPr lang="en-US" dirty="0">
              <a:effectLst/>
              <a:latin typeface="Gotham Rounded Book" pitchFamily="50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'Table 6 model unexcused'!$CW$20</c:f>
              <c:strCache>
                <c:ptCount val="1"/>
                <c:pt idx="0">
                  <c:v>Low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'Table 6 model unexcused'!$CX$19:$DF$19</c:f>
              <c:strCache>
                <c:ptCount val="9"/>
                <c:pt idx="0">
                  <c:v>K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strCache>
            </c:strRef>
          </c:cat>
          <c:val>
            <c:numRef>
              <c:f>'Table 6 model unexcused'!$CX$20:$DF$20</c:f>
              <c:numCache>
                <c:formatCode>0.00</c:formatCode>
                <c:ptCount val="9"/>
                <c:pt idx="0">
                  <c:v>7.59</c:v>
                </c:pt>
                <c:pt idx="1">
                  <c:v>6.72</c:v>
                </c:pt>
                <c:pt idx="2">
                  <c:v>6.31</c:v>
                </c:pt>
                <c:pt idx="3">
                  <c:v>5.3599999999999985</c:v>
                </c:pt>
                <c:pt idx="4">
                  <c:v>5.8</c:v>
                </c:pt>
                <c:pt idx="5">
                  <c:v>5.33</c:v>
                </c:pt>
                <c:pt idx="6">
                  <c:v>7.1</c:v>
                </c:pt>
                <c:pt idx="7">
                  <c:v>8.129999999999999</c:v>
                </c:pt>
                <c:pt idx="8">
                  <c:v>9.89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'Table 6 model unexcused'!$CW$21</c:f>
              <c:strCache>
                <c:ptCount val="1"/>
                <c:pt idx="0">
                  <c:v>Low/Mid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'Table 6 model unexcused'!$CX$19:$DF$19</c:f>
              <c:strCache>
                <c:ptCount val="9"/>
                <c:pt idx="0">
                  <c:v>K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strCache>
            </c:strRef>
          </c:cat>
          <c:val>
            <c:numRef>
              <c:f>'Table 6 model unexcused'!$CX$21:$DF$21</c:f>
              <c:numCache>
                <c:formatCode>0.00</c:formatCode>
                <c:ptCount val="9"/>
                <c:pt idx="0">
                  <c:v>4.76</c:v>
                </c:pt>
                <c:pt idx="1">
                  <c:v>4.59</c:v>
                </c:pt>
                <c:pt idx="2">
                  <c:v>4.29</c:v>
                </c:pt>
                <c:pt idx="3">
                  <c:v>3.77</c:v>
                </c:pt>
                <c:pt idx="4">
                  <c:v>4.07</c:v>
                </c:pt>
                <c:pt idx="5">
                  <c:v>4.1899999999999995</c:v>
                </c:pt>
                <c:pt idx="6">
                  <c:v>5.21</c:v>
                </c:pt>
                <c:pt idx="7">
                  <c:v>5.6199999999999974</c:v>
                </c:pt>
                <c:pt idx="8">
                  <c:v>6.64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'Table 6 model unexcused'!$CW$22</c:f>
              <c:strCache>
                <c:ptCount val="1"/>
                <c:pt idx="0">
                  <c:v>Middle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'Table 6 model unexcused'!$CX$19:$DF$19</c:f>
              <c:strCache>
                <c:ptCount val="9"/>
                <c:pt idx="0">
                  <c:v>K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strCache>
            </c:strRef>
          </c:cat>
          <c:val>
            <c:numRef>
              <c:f>'Table 6 model unexcused'!$CX$22:$DF$22</c:f>
              <c:numCache>
                <c:formatCode>0.00</c:formatCode>
                <c:ptCount val="9"/>
                <c:pt idx="0">
                  <c:v>4.04</c:v>
                </c:pt>
                <c:pt idx="1">
                  <c:v>3.58</c:v>
                </c:pt>
                <c:pt idx="2">
                  <c:v>3.8</c:v>
                </c:pt>
                <c:pt idx="3">
                  <c:v>3.53</c:v>
                </c:pt>
                <c:pt idx="4">
                  <c:v>3.6</c:v>
                </c:pt>
                <c:pt idx="5">
                  <c:v>3.8</c:v>
                </c:pt>
                <c:pt idx="6">
                  <c:v>4.57</c:v>
                </c:pt>
                <c:pt idx="7">
                  <c:v>5.1099999999999985</c:v>
                </c:pt>
                <c:pt idx="8">
                  <c:v>5.78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'Table 6 model unexcused'!$CW$23</c:f>
              <c:strCache>
                <c:ptCount val="1"/>
                <c:pt idx="0">
                  <c:v>High/Med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'Table 6 model unexcused'!$CX$19:$DF$19</c:f>
              <c:strCache>
                <c:ptCount val="9"/>
                <c:pt idx="0">
                  <c:v>K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strCache>
            </c:strRef>
          </c:cat>
          <c:val>
            <c:numRef>
              <c:f>'Table 6 model unexcused'!$CX$23:$DF$23</c:f>
              <c:numCache>
                <c:formatCode>0.00</c:formatCode>
                <c:ptCount val="9"/>
                <c:pt idx="0">
                  <c:v>4.28</c:v>
                </c:pt>
                <c:pt idx="1">
                  <c:v>3.8499999999999988</c:v>
                </c:pt>
                <c:pt idx="2">
                  <c:v>3.9099999999999997</c:v>
                </c:pt>
                <c:pt idx="3">
                  <c:v>3.42</c:v>
                </c:pt>
                <c:pt idx="4">
                  <c:v>3.8099999999999987</c:v>
                </c:pt>
                <c:pt idx="5">
                  <c:v>3.7</c:v>
                </c:pt>
                <c:pt idx="6">
                  <c:v>4.6689999999999969</c:v>
                </c:pt>
                <c:pt idx="7">
                  <c:v>4.95</c:v>
                </c:pt>
                <c:pt idx="8">
                  <c:v>5.95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'Table 6 model unexcused'!$CW$24</c:f>
              <c:strCache>
                <c:ptCount val="1"/>
                <c:pt idx="0">
                  <c:v>High 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'Table 6 model unexcused'!$CX$19:$DF$19</c:f>
              <c:strCache>
                <c:ptCount val="9"/>
                <c:pt idx="0">
                  <c:v>K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strCache>
            </c:strRef>
          </c:cat>
          <c:val>
            <c:numRef>
              <c:f>'Table 6 model unexcused'!$CX$24:$DF$24</c:f>
              <c:numCache>
                <c:formatCode>0.00</c:formatCode>
                <c:ptCount val="9"/>
                <c:pt idx="0">
                  <c:v>4.28</c:v>
                </c:pt>
                <c:pt idx="1">
                  <c:v>3.86</c:v>
                </c:pt>
                <c:pt idx="2">
                  <c:v>3.65</c:v>
                </c:pt>
                <c:pt idx="3">
                  <c:v>3.2600000000000002</c:v>
                </c:pt>
                <c:pt idx="4">
                  <c:v>3.8099999999999987</c:v>
                </c:pt>
                <c:pt idx="5">
                  <c:v>3.8699999999999997</c:v>
                </c:pt>
                <c:pt idx="6">
                  <c:v>4.6099999999999985</c:v>
                </c:pt>
                <c:pt idx="7">
                  <c:v>4.75</c:v>
                </c:pt>
                <c:pt idx="8">
                  <c:v>5.6499999999999995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7162288"/>
        <c:axId val="577162680"/>
      </c:lineChart>
      <c:catAx>
        <c:axId val="5771622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Grade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162680"/>
        <c:crosses val="autoZero"/>
        <c:auto val="1"/>
        <c:lblAlgn val="ctr"/>
        <c:lblOffset val="100"/>
        <c:noMultiLvlLbl val="0"/>
      </c:catAx>
      <c:valAx>
        <c:axId val="577162680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Absences</a:t>
                </a:r>
                <a:endParaRPr lang="en-US" dirty="0"/>
              </a:p>
            </c:rich>
          </c:tx>
          <c:layout/>
          <c:overlay val="0"/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16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effectLst/>
                <a:latin typeface="Gotham Rounded Book" pitchFamily="50" charset="0"/>
              </a:rPr>
              <a:t>Mean </a:t>
            </a:r>
            <a:r>
              <a:rPr lang="en-US" sz="1800" b="0" i="0" baseline="0" dirty="0" smtClean="0">
                <a:effectLst/>
                <a:latin typeface="Gotham Rounded Book" pitchFamily="50" charset="0"/>
              </a:rPr>
              <a:t>Number of Days With Unexcused </a:t>
            </a:r>
            <a:r>
              <a:rPr lang="en-US" sz="1800" b="0" i="0" baseline="0" dirty="0">
                <a:effectLst/>
                <a:latin typeface="Gotham Rounded Book" pitchFamily="50" charset="0"/>
              </a:rPr>
              <a:t>Absences</a:t>
            </a:r>
            <a:endParaRPr lang="en-US" dirty="0">
              <a:effectLst/>
              <a:latin typeface="Gotham Rounded Book" pitchFamily="50" charset="0"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effectLst/>
                <a:latin typeface="Gotham Rounded Book" pitchFamily="50" charset="0"/>
              </a:rPr>
              <a:t>by </a:t>
            </a:r>
            <a:r>
              <a:rPr lang="en-US" sz="1800" b="1" i="0" baseline="0" dirty="0">
                <a:solidFill>
                  <a:schemeClr val="accent2"/>
                </a:solidFill>
                <a:effectLst/>
                <a:latin typeface="Gotham Rounded Book" pitchFamily="50" charset="0"/>
              </a:rPr>
              <a:t>Education </a:t>
            </a:r>
            <a:r>
              <a:rPr lang="en-US" sz="1800" b="1" i="0" baseline="0" dirty="0" smtClean="0">
                <a:solidFill>
                  <a:schemeClr val="accent2"/>
                </a:solidFill>
                <a:effectLst/>
                <a:latin typeface="Gotham Rounded Book" pitchFamily="50" charset="0"/>
              </a:rPr>
              <a:t>Opportunity </a:t>
            </a:r>
            <a:r>
              <a:rPr lang="en-US" sz="1800" b="0" i="0" baseline="0" dirty="0" smtClean="0">
                <a:effectLst/>
                <a:latin typeface="Gotham Rounded Book" pitchFamily="50" charset="0"/>
              </a:rPr>
              <a:t>Index</a:t>
            </a:r>
            <a:endParaRPr lang="en-US" dirty="0">
              <a:effectLst/>
              <a:latin typeface="Gotham Rounded Book" pitchFamily="50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'Table 6 model unexcused'!$CL$20</c:f>
              <c:strCache>
                <c:ptCount val="1"/>
                <c:pt idx="0">
                  <c:v>Low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'Table 6 model unexcused'!$CM$19:$CU$19</c:f>
              <c:strCache>
                <c:ptCount val="9"/>
                <c:pt idx="0">
                  <c:v>K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strCache>
            </c:strRef>
          </c:cat>
          <c:val>
            <c:numRef>
              <c:f>'Table 6 model unexcused'!$CM$20:$CU$20</c:f>
              <c:numCache>
                <c:formatCode>0.00</c:formatCode>
                <c:ptCount val="9"/>
                <c:pt idx="0">
                  <c:v>6.6899999999999995</c:v>
                </c:pt>
                <c:pt idx="1">
                  <c:v>6.14</c:v>
                </c:pt>
                <c:pt idx="2">
                  <c:v>5.8599999999999985</c:v>
                </c:pt>
                <c:pt idx="3">
                  <c:v>4.8599999999999985</c:v>
                </c:pt>
                <c:pt idx="4">
                  <c:v>5.3199999999999985</c:v>
                </c:pt>
                <c:pt idx="5">
                  <c:v>5.2</c:v>
                </c:pt>
                <c:pt idx="6">
                  <c:v>6.51</c:v>
                </c:pt>
                <c:pt idx="7">
                  <c:v>7.59</c:v>
                </c:pt>
                <c:pt idx="8">
                  <c:v>9.07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'Table 6 model unexcused'!$CL$21</c:f>
              <c:strCache>
                <c:ptCount val="1"/>
                <c:pt idx="0">
                  <c:v>Low/Mid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'Table 6 model unexcused'!$CM$19:$CU$19</c:f>
              <c:strCache>
                <c:ptCount val="9"/>
                <c:pt idx="0">
                  <c:v>K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strCache>
            </c:strRef>
          </c:cat>
          <c:val>
            <c:numRef>
              <c:f>'Table 6 model unexcused'!$CM$21:$CU$21</c:f>
              <c:numCache>
                <c:formatCode>0.00</c:formatCode>
                <c:ptCount val="9"/>
                <c:pt idx="0">
                  <c:v>6.33</c:v>
                </c:pt>
                <c:pt idx="1">
                  <c:v>5.83</c:v>
                </c:pt>
                <c:pt idx="2">
                  <c:v>5.57</c:v>
                </c:pt>
                <c:pt idx="3">
                  <c:v>4.6599999999999975</c:v>
                </c:pt>
                <c:pt idx="4">
                  <c:v>4.8599999999999985</c:v>
                </c:pt>
                <c:pt idx="5">
                  <c:v>4.6099999999999985</c:v>
                </c:pt>
                <c:pt idx="6">
                  <c:v>5.96</c:v>
                </c:pt>
                <c:pt idx="7">
                  <c:v>6.56</c:v>
                </c:pt>
                <c:pt idx="8">
                  <c:v>8.0300000000000011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'Table 6 model unexcused'!$CL$22</c:f>
              <c:strCache>
                <c:ptCount val="1"/>
                <c:pt idx="0">
                  <c:v>Middle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'Table 6 model unexcused'!$CM$19:$CU$19</c:f>
              <c:strCache>
                <c:ptCount val="9"/>
                <c:pt idx="0">
                  <c:v>K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strCache>
            </c:strRef>
          </c:cat>
          <c:val>
            <c:numRef>
              <c:f>'Table 6 model unexcused'!$CM$22:$CU$22</c:f>
              <c:numCache>
                <c:formatCode>0.00</c:formatCode>
                <c:ptCount val="9"/>
                <c:pt idx="0">
                  <c:v>5.74</c:v>
                </c:pt>
                <c:pt idx="1">
                  <c:v>5.1199999999999974</c:v>
                </c:pt>
                <c:pt idx="2">
                  <c:v>4.8</c:v>
                </c:pt>
                <c:pt idx="3">
                  <c:v>4.25</c:v>
                </c:pt>
                <c:pt idx="4">
                  <c:v>4.87</c:v>
                </c:pt>
                <c:pt idx="5">
                  <c:v>4.6399999999999997</c:v>
                </c:pt>
                <c:pt idx="6">
                  <c:v>5.75</c:v>
                </c:pt>
                <c:pt idx="7">
                  <c:v>6.6499999999999995</c:v>
                </c:pt>
                <c:pt idx="8">
                  <c:v>7.9300000000000024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'Table 6 model unexcused'!$CL$23</c:f>
              <c:strCache>
                <c:ptCount val="1"/>
                <c:pt idx="0">
                  <c:v>High/Med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'Table 6 model unexcused'!$CM$19:$CU$19</c:f>
              <c:strCache>
                <c:ptCount val="9"/>
                <c:pt idx="0">
                  <c:v>K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strCache>
            </c:strRef>
          </c:cat>
          <c:val>
            <c:numRef>
              <c:f>'Table 6 model unexcused'!$CM$23:$CU$23</c:f>
              <c:numCache>
                <c:formatCode>0.00</c:formatCode>
                <c:ptCount val="9"/>
                <c:pt idx="0">
                  <c:v>4.25</c:v>
                </c:pt>
                <c:pt idx="1">
                  <c:v>3.8</c:v>
                </c:pt>
                <c:pt idx="2">
                  <c:v>3.65</c:v>
                </c:pt>
                <c:pt idx="3">
                  <c:v>3.3699999999999997</c:v>
                </c:pt>
                <c:pt idx="4">
                  <c:v>3.64</c:v>
                </c:pt>
                <c:pt idx="5">
                  <c:v>3.84</c:v>
                </c:pt>
                <c:pt idx="6">
                  <c:v>4.59</c:v>
                </c:pt>
                <c:pt idx="7">
                  <c:v>4.78</c:v>
                </c:pt>
                <c:pt idx="8">
                  <c:v>5.59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'Table 6 model unexcused'!$CL$24</c:f>
              <c:strCache>
                <c:ptCount val="1"/>
                <c:pt idx="0">
                  <c:v>High 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'Table 6 model unexcused'!$CM$19:$CU$19</c:f>
              <c:strCache>
                <c:ptCount val="9"/>
                <c:pt idx="0">
                  <c:v>K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strCache>
            </c:strRef>
          </c:cat>
          <c:val>
            <c:numRef>
              <c:f>'Table 6 model unexcused'!$CM$24:$CU$24</c:f>
              <c:numCache>
                <c:formatCode>0.00</c:formatCode>
                <c:ptCount val="9"/>
                <c:pt idx="0">
                  <c:v>3.12</c:v>
                </c:pt>
                <c:pt idx="1">
                  <c:v>2.79</c:v>
                </c:pt>
                <c:pt idx="2">
                  <c:v>3.03</c:v>
                </c:pt>
                <c:pt idx="3">
                  <c:v>2.9299999999999997</c:v>
                </c:pt>
                <c:pt idx="4">
                  <c:v>3.04</c:v>
                </c:pt>
                <c:pt idx="5">
                  <c:v>3.13</c:v>
                </c:pt>
                <c:pt idx="6">
                  <c:v>4.1899999999999995</c:v>
                </c:pt>
                <c:pt idx="7">
                  <c:v>4.1099999999999985</c:v>
                </c:pt>
                <c:pt idx="8">
                  <c:v>4.72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7164640"/>
        <c:axId val="577159544"/>
      </c:lineChart>
      <c:catAx>
        <c:axId val="577164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Grade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159544"/>
        <c:crosses val="autoZero"/>
        <c:auto val="1"/>
        <c:lblAlgn val="ctr"/>
        <c:lblOffset val="100"/>
        <c:noMultiLvlLbl val="0"/>
      </c:catAx>
      <c:valAx>
        <c:axId val="577159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Absences</a:t>
                </a:r>
                <a:endParaRPr lang="en-US" dirty="0"/>
              </a:p>
            </c:rich>
          </c:tx>
          <c:layout/>
          <c:overlay val="0"/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164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B8870B-D601-4F5D-B2C8-62BCCB27C59B}" type="doc">
      <dgm:prSet loTypeId="urn:microsoft.com/office/officeart/2005/8/layout/venn2" loCatId="relationship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77844D4-02D1-4409-A5A8-124857C07055}">
      <dgm:prSet phldrT="[Text]" custT="1"/>
      <dgm:spPr/>
      <dgm:t>
        <a:bodyPr/>
        <a:lstStyle/>
        <a:p>
          <a:r>
            <a:rPr lang="en-US" sz="1400" b="0" baseline="0" dirty="0" smtClean="0">
              <a:solidFill>
                <a:schemeClr val="tx1"/>
              </a:solidFill>
              <a:effectLst/>
              <a:latin typeface="+mn-lt"/>
            </a:rPr>
            <a:t>Neighborhood</a:t>
          </a:r>
          <a:endParaRPr lang="en-US" sz="1400" b="0" baseline="0" dirty="0">
            <a:solidFill>
              <a:schemeClr val="tx1"/>
            </a:solidFill>
            <a:effectLst/>
            <a:latin typeface="+mn-lt"/>
          </a:endParaRPr>
        </a:p>
      </dgm:t>
    </dgm:pt>
    <dgm:pt modelId="{1C0304F4-AD95-45C3-A3AB-410532195F85}" type="parTrans" cxnId="{C7AE6356-7073-4C4F-8495-F00F8AB3BF2A}">
      <dgm:prSet/>
      <dgm:spPr/>
      <dgm:t>
        <a:bodyPr/>
        <a:lstStyle/>
        <a:p>
          <a:endParaRPr lang="en-US"/>
        </a:p>
      </dgm:t>
    </dgm:pt>
    <dgm:pt modelId="{93FF96A5-E737-47FD-8373-CDECC72B16FD}" type="sibTrans" cxnId="{C7AE6356-7073-4C4F-8495-F00F8AB3BF2A}">
      <dgm:prSet/>
      <dgm:spPr/>
      <dgm:t>
        <a:bodyPr/>
        <a:lstStyle/>
        <a:p>
          <a:endParaRPr lang="en-US"/>
        </a:p>
      </dgm:t>
    </dgm:pt>
    <dgm:pt modelId="{8FE3C504-4348-425C-B086-DE268ED2DAE5}">
      <dgm:prSet phldrT="[Text]" custT="1"/>
      <dgm:spPr/>
      <dgm:t>
        <a:bodyPr/>
        <a:lstStyle/>
        <a:p>
          <a:r>
            <a:rPr lang="en-US" sz="1420" baseline="0" dirty="0" smtClean="0">
              <a:solidFill>
                <a:schemeClr val="tx1"/>
              </a:solidFill>
              <a:latin typeface="+mn-lt"/>
            </a:rPr>
            <a:t>School</a:t>
          </a:r>
          <a:endParaRPr lang="en-US" sz="1420" baseline="0" dirty="0">
            <a:solidFill>
              <a:schemeClr val="tx1"/>
            </a:solidFill>
            <a:latin typeface="+mn-lt"/>
          </a:endParaRPr>
        </a:p>
      </dgm:t>
    </dgm:pt>
    <dgm:pt modelId="{1285B668-795F-433E-815F-1779046C0167}" type="parTrans" cxnId="{F2375BC0-A13D-4355-80F9-CA493BFFC1B9}">
      <dgm:prSet/>
      <dgm:spPr/>
      <dgm:t>
        <a:bodyPr/>
        <a:lstStyle/>
        <a:p>
          <a:endParaRPr lang="en-US"/>
        </a:p>
      </dgm:t>
    </dgm:pt>
    <dgm:pt modelId="{E9833127-0986-4CB5-AA3B-FB7D1D345D80}" type="sibTrans" cxnId="{F2375BC0-A13D-4355-80F9-CA493BFFC1B9}">
      <dgm:prSet/>
      <dgm:spPr/>
      <dgm:t>
        <a:bodyPr/>
        <a:lstStyle/>
        <a:p>
          <a:endParaRPr lang="en-US"/>
        </a:p>
      </dgm:t>
    </dgm:pt>
    <dgm:pt modelId="{7106ABEA-D21E-42E8-BEA9-BC4A21EA3D36}">
      <dgm:prSet phldrT="[Text]" custT="1"/>
      <dgm:spPr/>
      <dgm:t>
        <a:bodyPr/>
        <a:lstStyle/>
        <a:p>
          <a:r>
            <a:rPr lang="en-US" sz="1420" baseline="0" dirty="0" smtClean="0">
              <a:solidFill>
                <a:schemeClr val="tx1"/>
              </a:solidFill>
              <a:latin typeface="+mn-lt"/>
            </a:rPr>
            <a:t>Parent</a:t>
          </a:r>
          <a:endParaRPr lang="en-US" sz="1420" baseline="0" dirty="0">
            <a:solidFill>
              <a:schemeClr val="tx1"/>
            </a:solidFill>
            <a:latin typeface="+mn-lt"/>
          </a:endParaRPr>
        </a:p>
      </dgm:t>
    </dgm:pt>
    <dgm:pt modelId="{7F4BA8DF-2EE8-43D2-88E3-4D750D5B00F0}" type="parTrans" cxnId="{055A81A0-497D-4F66-8DD4-5318C7DE17CB}">
      <dgm:prSet/>
      <dgm:spPr/>
      <dgm:t>
        <a:bodyPr/>
        <a:lstStyle/>
        <a:p>
          <a:endParaRPr lang="en-US"/>
        </a:p>
      </dgm:t>
    </dgm:pt>
    <dgm:pt modelId="{4D22A34D-020F-4E0A-A4A9-78EE51B678B7}" type="sibTrans" cxnId="{055A81A0-497D-4F66-8DD4-5318C7DE17CB}">
      <dgm:prSet/>
      <dgm:spPr/>
      <dgm:t>
        <a:bodyPr/>
        <a:lstStyle/>
        <a:p>
          <a:endParaRPr lang="en-US"/>
        </a:p>
      </dgm:t>
    </dgm:pt>
    <dgm:pt modelId="{C747DD49-CA2D-41AF-86FB-0238752D2A81}">
      <dgm:prSet phldrT="[Text]" custT="1"/>
      <dgm:spPr/>
      <dgm:t>
        <a:bodyPr/>
        <a:lstStyle/>
        <a:p>
          <a:r>
            <a:rPr lang="en-US" sz="1420" baseline="0" dirty="0" smtClean="0">
              <a:solidFill>
                <a:schemeClr val="tx1"/>
              </a:solidFill>
              <a:latin typeface="+mn-lt"/>
            </a:rPr>
            <a:t>Student</a:t>
          </a:r>
          <a:endParaRPr lang="en-US" sz="1420" baseline="0" dirty="0">
            <a:solidFill>
              <a:schemeClr val="tx1"/>
            </a:solidFill>
            <a:latin typeface="+mn-lt"/>
          </a:endParaRPr>
        </a:p>
      </dgm:t>
    </dgm:pt>
    <dgm:pt modelId="{EC51E89D-5E0C-47F1-B21D-E228BBEE5CDF}" type="parTrans" cxnId="{0D9F7277-C870-4B56-AC23-8979201C8F37}">
      <dgm:prSet/>
      <dgm:spPr/>
      <dgm:t>
        <a:bodyPr/>
        <a:lstStyle/>
        <a:p>
          <a:endParaRPr lang="en-US"/>
        </a:p>
      </dgm:t>
    </dgm:pt>
    <dgm:pt modelId="{0AE881C9-E6F5-4CF9-9364-266D85F8656E}" type="sibTrans" cxnId="{0D9F7277-C870-4B56-AC23-8979201C8F37}">
      <dgm:prSet/>
      <dgm:spPr/>
      <dgm:t>
        <a:bodyPr/>
        <a:lstStyle/>
        <a:p>
          <a:endParaRPr lang="en-US"/>
        </a:p>
      </dgm:t>
    </dgm:pt>
    <dgm:pt modelId="{B5030D31-2667-4507-B802-BF5ABCBE7C40}" type="pres">
      <dgm:prSet presAssocID="{18B8870B-D601-4F5D-B2C8-62BCCB27C59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DBB284-C9AE-46DC-9088-83DA60264B30}" type="pres">
      <dgm:prSet presAssocID="{18B8870B-D601-4F5D-B2C8-62BCCB27C59B}" presName="comp1" presStyleCnt="0"/>
      <dgm:spPr/>
    </dgm:pt>
    <dgm:pt modelId="{EFBF3A8E-3F3A-443C-8AD8-CC8FD1F97603}" type="pres">
      <dgm:prSet presAssocID="{18B8870B-D601-4F5D-B2C8-62BCCB27C59B}" presName="circle1" presStyleLbl="node1" presStyleIdx="0" presStyleCnt="4" custScaleX="101267" custLinFactNeighborX="1136" custLinFactNeighborY="2045"/>
      <dgm:spPr/>
      <dgm:t>
        <a:bodyPr/>
        <a:lstStyle/>
        <a:p>
          <a:endParaRPr lang="en-US"/>
        </a:p>
      </dgm:t>
    </dgm:pt>
    <dgm:pt modelId="{C6B632A5-8373-4392-914C-27D6AD58E719}" type="pres">
      <dgm:prSet presAssocID="{18B8870B-D601-4F5D-B2C8-62BCCB27C59B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7A2E09-25F4-4B02-9E25-6F507C8CA3FB}" type="pres">
      <dgm:prSet presAssocID="{18B8870B-D601-4F5D-B2C8-62BCCB27C59B}" presName="comp2" presStyleCnt="0"/>
      <dgm:spPr/>
    </dgm:pt>
    <dgm:pt modelId="{6FF674A8-7EA3-488C-B084-DA50EFD49075}" type="pres">
      <dgm:prSet presAssocID="{18B8870B-D601-4F5D-B2C8-62BCCB27C59B}" presName="circle2" presStyleLbl="node1" presStyleIdx="1" presStyleCnt="4"/>
      <dgm:spPr/>
      <dgm:t>
        <a:bodyPr/>
        <a:lstStyle/>
        <a:p>
          <a:endParaRPr lang="en-US"/>
        </a:p>
      </dgm:t>
    </dgm:pt>
    <dgm:pt modelId="{F2762EC3-D221-4AF8-AE5F-06B0FDE29F1C}" type="pres">
      <dgm:prSet presAssocID="{18B8870B-D601-4F5D-B2C8-62BCCB27C59B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554BF-C2B9-4F21-B7B8-14DE11F0C1DE}" type="pres">
      <dgm:prSet presAssocID="{18B8870B-D601-4F5D-B2C8-62BCCB27C59B}" presName="comp3" presStyleCnt="0"/>
      <dgm:spPr/>
    </dgm:pt>
    <dgm:pt modelId="{683103FC-E200-4434-A8EC-69852B7FC049}" type="pres">
      <dgm:prSet presAssocID="{18B8870B-D601-4F5D-B2C8-62BCCB27C59B}" presName="circle3" presStyleLbl="node1" presStyleIdx="2" presStyleCnt="4" custLinFactNeighborX="-689"/>
      <dgm:spPr/>
      <dgm:t>
        <a:bodyPr/>
        <a:lstStyle/>
        <a:p>
          <a:endParaRPr lang="en-US"/>
        </a:p>
      </dgm:t>
    </dgm:pt>
    <dgm:pt modelId="{461EAC50-6360-421A-A947-8B393ED22E55}" type="pres">
      <dgm:prSet presAssocID="{18B8870B-D601-4F5D-B2C8-62BCCB27C59B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945A73-F78D-47A9-A039-8566BEE767D1}" type="pres">
      <dgm:prSet presAssocID="{18B8870B-D601-4F5D-B2C8-62BCCB27C59B}" presName="comp4" presStyleCnt="0"/>
      <dgm:spPr/>
    </dgm:pt>
    <dgm:pt modelId="{FF312ED1-8EEA-4C5F-9BD9-5C1CC53D8142}" type="pres">
      <dgm:prSet presAssocID="{18B8870B-D601-4F5D-B2C8-62BCCB27C59B}" presName="circle4" presStyleLbl="node1" presStyleIdx="3" presStyleCnt="4" custLinFactNeighborX="5114" custLinFactNeighborY="-3409"/>
      <dgm:spPr/>
      <dgm:t>
        <a:bodyPr/>
        <a:lstStyle/>
        <a:p>
          <a:endParaRPr lang="en-US"/>
        </a:p>
      </dgm:t>
    </dgm:pt>
    <dgm:pt modelId="{8D5AEBD5-AD3D-42AE-9111-D78ED57610E2}" type="pres">
      <dgm:prSet presAssocID="{18B8870B-D601-4F5D-B2C8-62BCCB27C59B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6D6CB6-B648-4C14-A07C-77AFF0FFD562}" type="presOf" srcId="{8FE3C504-4348-425C-B086-DE268ED2DAE5}" destId="{6FF674A8-7EA3-488C-B084-DA50EFD49075}" srcOrd="0" destOrd="0" presId="urn:microsoft.com/office/officeart/2005/8/layout/venn2"/>
    <dgm:cxn modelId="{055A81A0-497D-4F66-8DD4-5318C7DE17CB}" srcId="{18B8870B-D601-4F5D-B2C8-62BCCB27C59B}" destId="{7106ABEA-D21E-42E8-BEA9-BC4A21EA3D36}" srcOrd="2" destOrd="0" parTransId="{7F4BA8DF-2EE8-43D2-88E3-4D750D5B00F0}" sibTransId="{4D22A34D-020F-4E0A-A4A9-78EE51B678B7}"/>
    <dgm:cxn modelId="{475746EF-7226-4C2E-A9D0-F62BBF03F6F4}" type="presOf" srcId="{077844D4-02D1-4409-A5A8-124857C07055}" destId="{EFBF3A8E-3F3A-443C-8AD8-CC8FD1F97603}" srcOrd="0" destOrd="0" presId="urn:microsoft.com/office/officeart/2005/8/layout/venn2"/>
    <dgm:cxn modelId="{722392D4-CB67-4BAD-88AD-4EFEDC7CF6C3}" type="presOf" srcId="{8FE3C504-4348-425C-B086-DE268ED2DAE5}" destId="{F2762EC3-D221-4AF8-AE5F-06B0FDE29F1C}" srcOrd="1" destOrd="0" presId="urn:microsoft.com/office/officeart/2005/8/layout/venn2"/>
    <dgm:cxn modelId="{F2375BC0-A13D-4355-80F9-CA493BFFC1B9}" srcId="{18B8870B-D601-4F5D-B2C8-62BCCB27C59B}" destId="{8FE3C504-4348-425C-B086-DE268ED2DAE5}" srcOrd="1" destOrd="0" parTransId="{1285B668-795F-433E-815F-1779046C0167}" sibTransId="{E9833127-0986-4CB5-AA3B-FB7D1D345D80}"/>
    <dgm:cxn modelId="{388BA976-6943-4197-A89B-7ED961D3B0D6}" type="presOf" srcId="{7106ABEA-D21E-42E8-BEA9-BC4A21EA3D36}" destId="{683103FC-E200-4434-A8EC-69852B7FC049}" srcOrd="0" destOrd="0" presId="urn:microsoft.com/office/officeart/2005/8/layout/venn2"/>
    <dgm:cxn modelId="{F1022828-FDD2-4E40-8539-F45E38C19500}" type="presOf" srcId="{077844D4-02D1-4409-A5A8-124857C07055}" destId="{C6B632A5-8373-4392-914C-27D6AD58E719}" srcOrd="1" destOrd="0" presId="urn:microsoft.com/office/officeart/2005/8/layout/venn2"/>
    <dgm:cxn modelId="{C7AE6356-7073-4C4F-8495-F00F8AB3BF2A}" srcId="{18B8870B-D601-4F5D-B2C8-62BCCB27C59B}" destId="{077844D4-02D1-4409-A5A8-124857C07055}" srcOrd="0" destOrd="0" parTransId="{1C0304F4-AD95-45C3-A3AB-410532195F85}" sibTransId="{93FF96A5-E737-47FD-8373-CDECC72B16FD}"/>
    <dgm:cxn modelId="{CC017150-5463-474B-B843-4092265F6D94}" type="presOf" srcId="{C747DD49-CA2D-41AF-86FB-0238752D2A81}" destId="{FF312ED1-8EEA-4C5F-9BD9-5C1CC53D8142}" srcOrd="0" destOrd="0" presId="urn:microsoft.com/office/officeart/2005/8/layout/venn2"/>
    <dgm:cxn modelId="{93545158-4328-43F8-96D3-983860BC93A0}" type="presOf" srcId="{C747DD49-CA2D-41AF-86FB-0238752D2A81}" destId="{8D5AEBD5-AD3D-42AE-9111-D78ED57610E2}" srcOrd="1" destOrd="0" presId="urn:microsoft.com/office/officeart/2005/8/layout/venn2"/>
    <dgm:cxn modelId="{328E2499-9455-4DB5-95D4-29A020998B16}" type="presOf" srcId="{7106ABEA-D21E-42E8-BEA9-BC4A21EA3D36}" destId="{461EAC50-6360-421A-A947-8B393ED22E55}" srcOrd="1" destOrd="0" presId="urn:microsoft.com/office/officeart/2005/8/layout/venn2"/>
    <dgm:cxn modelId="{CB8B228B-C3D2-4962-9001-C7613597B2D7}" type="presOf" srcId="{18B8870B-D601-4F5D-B2C8-62BCCB27C59B}" destId="{B5030D31-2667-4507-B802-BF5ABCBE7C40}" srcOrd="0" destOrd="0" presId="urn:microsoft.com/office/officeart/2005/8/layout/venn2"/>
    <dgm:cxn modelId="{0D9F7277-C870-4B56-AC23-8979201C8F37}" srcId="{18B8870B-D601-4F5D-B2C8-62BCCB27C59B}" destId="{C747DD49-CA2D-41AF-86FB-0238752D2A81}" srcOrd="3" destOrd="0" parTransId="{EC51E89D-5E0C-47F1-B21D-E228BBEE5CDF}" sibTransId="{0AE881C9-E6F5-4CF9-9364-266D85F8656E}"/>
    <dgm:cxn modelId="{A60CB883-F64B-4D6E-97B3-CEAFB665C593}" type="presParOf" srcId="{B5030D31-2667-4507-B802-BF5ABCBE7C40}" destId="{F0DBB284-C9AE-46DC-9088-83DA60264B30}" srcOrd="0" destOrd="0" presId="urn:microsoft.com/office/officeart/2005/8/layout/venn2"/>
    <dgm:cxn modelId="{9EDDEB14-0068-40F1-9CEC-EA645D299F03}" type="presParOf" srcId="{F0DBB284-C9AE-46DC-9088-83DA60264B30}" destId="{EFBF3A8E-3F3A-443C-8AD8-CC8FD1F97603}" srcOrd="0" destOrd="0" presId="urn:microsoft.com/office/officeart/2005/8/layout/venn2"/>
    <dgm:cxn modelId="{DE41825F-5273-47FF-8EB9-14359275668D}" type="presParOf" srcId="{F0DBB284-C9AE-46DC-9088-83DA60264B30}" destId="{C6B632A5-8373-4392-914C-27D6AD58E719}" srcOrd="1" destOrd="0" presId="urn:microsoft.com/office/officeart/2005/8/layout/venn2"/>
    <dgm:cxn modelId="{817520B2-FCF5-4572-8AA4-8ACC4A790676}" type="presParOf" srcId="{B5030D31-2667-4507-B802-BF5ABCBE7C40}" destId="{387A2E09-25F4-4B02-9E25-6F507C8CA3FB}" srcOrd="1" destOrd="0" presId="urn:microsoft.com/office/officeart/2005/8/layout/venn2"/>
    <dgm:cxn modelId="{843ADCA8-6408-4828-8EEE-C794BA1A0610}" type="presParOf" srcId="{387A2E09-25F4-4B02-9E25-6F507C8CA3FB}" destId="{6FF674A8-7EA3-488C-B084-DA50EFD49075}" srcOrd="0" destOrd="0" presId="urn:microsoft.com/office/officeart/2005/8/layout/venn2"/>
    <dgm:cxn modelId="{7E534692-5447-4A3C-A0E1-A90C2063BCA9}" type="presParOf" srcId="{387A2E09-25F4-4B02-9E25-6F507C8CA3FB}" destId="{F2762EC3-D221-4AF8-AE5F-06B0FDE29F1C}" srcOrd="1" destOrd="0" presId="urn:microsoft.com/office/officeart/2005/8/layout/venn2"/>
    <dgm:cxn modelId="{9F69BF30-FFB2-4958-8A8D-FFC4A13B1171}" type="presParOf" srcId="{B5030D31-2667-4507-B802-BF5ABCBE7C40}" destId="{E71554BF-C2B9-4F21-B7B8-14DE11F0C1DE}" srcOrd="2" destOrd="0" presId="urn:microsoft.com/office/officeart/2005/8/layout/venn2"/>
    <dgm:cxn modelId="{2D49B489-E0AE-48C4-B25B-6843426FDEA1}" type="presParOf" srcId="{E71554BF-C2B9-4F21-B7B8-14DE11F0C1DE}" destId="{683103FC-E200-4434-A8EC-69852B7FC049}" srcOrd="0" destOrd="0" presId="urn:microsoft.com/office/officeart/2005/8/layout/venn2"/>
    <dgm:cxn modelId="{09682101-1DAD-47EA-AE49-DFEE1A6F474D}" type="presParOf" srcId="{E71554BF-C2B9-4F21-B7B8-14DE11F0C1DE}" destId="{461EAC50-6360-421A-A947-8B393ED22E55}" srcOrd="1" destOrd="0" presId="urn:microsoft.com/office/officeart/2005/8/layout/venn2"/>
    <dgm:cxn modelId="{1A3985C9-E5B2-4631-A8B2-27324E7716CF}" type="presParOf" srcId="{B5030D31-2667-4507-B802-BF5ABCBE7C40}" destId="{29945A73-F78D-47A9-A039-8566BEE767D1}" srcOrd="3" destOrd="0" presId="urn:microsoft.com/office/officeart/2005/8/layout/venn2"/>
    <dgm:cxn modelId="{44C5446C-C127-4748-A903-40F536DB9983}" type="presParOf" srcId="{29945A73-F78D-47A9-A039-8566BEE767D1}" destId="{FF312ED1-8EEA-4C5F-9BD9-5C1CC53D8142}" srcOrd="0" destOrd="0" presId="urn:microsoft.com/office/officeart/2005/8/layout/venn2"/>
    <dgm:cxn modelId="{D28A30EB-2F22-4DF7-9801-129E078D3EFA}" type="presParOf" srcId="{29945A73-F78D-47A9-A039-8566BEE767D1}" destId="{8D5AEBD5-AD3D-42AE-9111-D78ED57610E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570ABF-7129-484F-8DD7-8D7B3F5B6A79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FC3CFC27-7184-4EAA-8715-C723822B8210}">
      <dgm:prSet phldrT="[Text]"/>
      <dgm:spPr/>
      <dgm:t>
        <a:bodyPr/>
        <a:lstStyle/>
        <a:p>
          <a:r>
            <a:rPr lang="en-US" dirty="0" smtClean="0">
              <a:latin typeface="Gotham Rounded Light" pitchFamily="50" charset="0"/>
            </a:rPr>
            <a:t>Linking to Current Initiatives</a:t>
          </a:r>
          <a:endParaRPr lang="en-US" dirty="0">
            <a:latin typeface="Gotham Rounded Light" pitchFamily="50" charset="0"/>
          </a:endParaRPr>
        </a:p>
      </dgm:t>
    </dgm:pt>
    <dgm:pt modelId="{5A9703EB-4EF8-4E60-B93B-36C46B92019B}" type="parTrans" cxnId="{B515739B-5510-4460-ACE5-210CF8B6E5D1}">
      <dgm:prSet/>
      <dgm:spPr/>
      <dgm:t>
        <a:bodyPr/>
        <a:lstStyle/>
        <a:p>
          <a:endParaRPr lang="en-US"/>
        </a:p>
      </dgm:t>
    </dgm:pt>
    <dgm:pt modelId="{3B9DD893-C600-495A-A7F5-356447E2FA8B}" type="sibTrans" cxnId="{B515739B-5510-4460-ACE5-210CF8B6E5D1}">
      <dgm:prSet/>
      <dgm:spPr/>
      <dgm:t>
        <a:bodyPr/>
        <a:lstStyle/>
        <a:p>
          <a:endParaRPr lang="en-US"/>
        </a:p>
      </dgm:t>
    </dgm:pt>
    <dgm:pt modelId="{C7E8D39A-C2B9-4116-84EC-654370FA3C0C}">
      <dgm:prSet phldrT="[Text]"/>
      <dgm:spPr/>
      <dgm:t>
        <a:bodyPr/>
        <a:lstStyle/>
        <a:p>
          <a:r>
            <a:rPr lang="en-US" dirty="0" smtClean="0">
              <a:latin typeface="Gotham Rounded Light" pitchFamily="50" charset="0"/>
            </a:rPr>
            <a:t>Working with the School District</a:t>
          </a:r>
          <a:endParaRPr lang="en-US" dirty="0">
            <a:latin typeface="Gotham Rounded Light" pitchFamily="50" charset="0"/>
          </a:endParaRPr>
        </a:p>
      </dgm:t>
    </dgm:pt>
    <dgm:pt modelId="{9DE652E4-4C2D-4CFB-9F93-48685F0D968C}" type="parTrans" cxnId="{6C17FBBE-396E-47EE-A095-160BDD34CF59}">
      <dgm:prSet/>
      <dgm:spPr/>
      <dgm:t>
        <a:bodyPr/>
        <a:lstStyle/>
        <a:p>
          <a:endParaRPr lang="en-US"/>
        </a:p>
      </dgm:t>
    </dgm:pt>
    <dgm:pt modelId="{8AA17530-719D-4A83-8452-D63F2408E483}" type="sibTrans" cxnId="{6C17FBBE-396E-47EE-A095-160BDD34CF59}">
      <dgm:prSet/>
      <dgm:spPr/>
      <dgm:t>
        <a:bodyPr/>
        <a:lstStyle/>
        <a:p>
          <a:endParaRPr lang="en-US"/>
        </a:p>
      </dgm:t>
    </dgm:pt>
    <dgm:pt modelId="{9138D758-18DB-4D52-97E8-BE6AB4C58C89}">
      <dgm:prSet phldrT="[Text]"/>
      <dgm:spPr/>
      <dgm:t>
        <a:bodyPr/>
        <a:lstStyle/>
        <a:p>
          <a:r>
            <a:rPr lang="en-US" dirty="0" smtClean="0">
              <a:latin typeface="Gotham Rounded Light" pitchFamily="50" charset="0"/>
            </a:rPr>
            <a:t>Tapping Local Expertise</a:t>
          </a:r>
          <a:endParaRPr lang="en-US" dirty="0">
            <a:latin typeface="Gotham Rounded Light" pitchFamily="50" charset="0"/>
          </a:endParaRPr>
        </a:p>
      </dgm:t>
    </dgm:pt>
    <dgm:pt modelId="{14A1F3F5-0D7D-484D-8E8C-CE43D0CDA350}" type="parTrans" cxnId="{2871ECC4-1EDA-45FA-9FBE-1F5CF62D6AF9}">
      <dgm:prSet/>
      <dgm:spPr/>
      <dgm:t>
        <a:bodyPr/>
        <a:lstStyle/>
        <a:p>
          <a:endParaRPr lang="en-US"/>
        </a:p>
      </dgm:t>
    </dgm:pt>
    <dgm:pt modelId="{73F0BB3A-3309-49A0-AFCB-6B30F1181950}" type="sibTrans" cxnId="{2871ECC4-1EDA-45FA-9FBE-1F5CF62D6AF9}">
      <dgm:prSet/>
      <dgm:spPr/>
      <dgm:t>
        <a:bodyPr/>
        <a:lstStyle/>
        <a:p>
          <a:endParaRPr lang="en-US"/>
        </a:p>
      </dgm:t>
    </dgm:pt>
    <dgm:pt modelId="{E12768B4-9541-4D4D-8452-9B7EA89E634C}">
      <dgm:prSet phldrT="[Text]"/>
      <dgm:spPr/>
      <dgm:t>
        <a:bodyPr/>
        <a:lstStyle/>
        <a:p>
          <a:r>
            <a:rPr lang="en-US" dirty="0" smtClean="0">
              <a:latin typeface="Gotham Rounded Light" pitchFamily="50" charset="0"/>
            </a:rPr>
            <a:t>Communication Plan</a:t>
          </a:r>
          <a:endParaRPr lang="en-US" dirty="0">
            <a:latin typeface="Gotham Rounded Light" pitchFamily="50" charset="0"/>
          </a:endParaRPr>
        </a:p>
      </dgm:t>
    </dgm:pt>
    <dgm:pt modelId="{968CC268-4ECF-42A9-B9EE-7D1E1ED960DF}" type="parTrans" cxnId="{CA7358BF-8AB7-4CF6-AC91-28F44302AC1F}">
      <dgm:prSet/>
      <dgm:spPr/>
      <dgm:t>
        <a:bodyPr/>
        <a:lstStyle/>
        <a:p>
          <a:endParaRPr lang="en-US"/>
        </a:p>
      </dgm:t>
    </dgm:pt>
    <dgm:pt modelId="{444A939F-5EAC-453C-82ED-6B6F271E687E}" type="sibTrans" cxnId="{CA7358BF-8AB7-4CF6-AC91-28F44302AC1F}">
      <dgm:prSet/>
      <dgm:spPr/>
      <dgm:t>
        <a:bodyPr/>
        <a:lstStyle/>
        <a:p>
          <a:endParaRPr lang="en-US"/>
        </a:p>
      </dgm:t>
    </dgm:pt>
    <dgm:pt modelId="{D35DC36B-BD24-4F90-A570-3D63E15DB57E}">
      <dgm:prSet phldrT="[Text]"/>
      <dgm:spPr/>
      <dgm:t>
        <a:bodyPr/>
        <a:lstStyle/>
        <a:p>
          <a:r>
            <a:rPr lang="en-US" dirty="0" smtClean="0">
              <a:latin typeface="Gotham Rounded Light" pitchFamily="50" charset="0"/>
            </a:rPr>
            <a:t>Engaging Others to Carry on the Work</a:t>
          </a:r>
          <a:endParaRPr lang="en-US" dirty="0">
            <a:latin typeface="Gotham Rounded Light" pitchFamily="50" charset="0"/>
          </a:endParaRPr>
        </a:p>
      </dgm:t>
    </dgm:pt>
    <dgm:pt modelId="{5B84CEF1-1896-4F1E-80B2-4EBF18FAAE99}" type="parTrans" cxnId="{97D0B03D-E1D4-492E-909C-99630087AA74}">
      <dgm:prSet/>
      <dgm:spPr/>
      <dgm:t>
        <a:bodyPr/>
        <a:lstStyle/>
        <a:p>
          <a:endParaRPr lang="en-US"/>
        </a:p>
      </dgm:t>
    </dgm:pt>
    <dgm:pt modelId="{5CC5CD2D-7CBB-4E28-B2CA-2C5C0360C882}" type="sibTrans" cxnId="{97D0B03D-E1D4-492E-909C-99630087AA74}">
      <dgm:prSet/>
      <dgm:spPr/>
      <dgm:t>
        <a:bodyPr/>
        <a:lstStyle/>
        <a:p>
          <a:endParaRPr lang="en-US"/>
        </a:p>
      </dgm:t>
    </dgm:pt>
    <dgm:pt modelId="{560E8CF3-B25C-43FB-A29B-66BC36CA993E}" type="pres">
      <dgm:prSet presAssocID="{F5570ABF-7129-484F-8DD7-8D7B3F5B6A7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ED87A2E-7AFE-40A3-97C1-EFFAF4845987}" type="pres">
      <dgm:prSet presAssocID="{FC3CFC27-7184-4EAA-8715-C723822B8210}" presName="thickLine" presStyleLbl="alignNode1" presStyleIdx="0" presStyleCnt="5"/>
      <dgm:spPr/>
    </dgm:pt>
    <dgm:pt modelId="{440D386C-E5FB-4999-BD2E-A47BDB52F095}" type="pres">
      <dgm:prSet presAssocID="{FC3CFC27-7184-4EAA-8715-C723822B8210}" presName="horz1" presStyleCnt="0"/>
      <dgm:spPr/>
    </dgm:pt>
    <dgm:pt modelId="{AFA5AAA6-7D46-4597-8BEA-18B2F5DBD54E}" type="pres">
      <dgm:prSet presAssocID="{FC3CFC27-7184-4EAA-8715-C723822B8210}" presName="tx1" presStyleLbl="revTx" presStyleIdx="0" presStyleCnt="5"/>
      <dgm:spPr/>
      <dgm:t>
        <a:bodyPr/>
        <a:lstStyle/>
        <a:p>
          <a:endParaRPr lang="en-US"/>
        </a:p>
      </dgm:t>
    </dgm:pt>
    <dgm:pt modelId="{EEA23C3D-B7B9-41F5-86A6-80BA01E5F41C}" type="pres">
      <dgm:prSet presAssocID="{FC3CFC27-7184-4EAA-8715-C723822B8210}" presName="vert1" presStyleCnt="0"/>
      <dgm:spPr/>
    </dgm:pt>
    <dgm:pt modelId="{4323E7EC-717C-40C4-8E2F-33FFB338BD1B}" type="pres">
      <dgm:prSet presAssocID="{C7E8D39A-C2B9-4116-84EC-654370FA3C0C}" presName="thickLine" presStyleLbl="alignNode1" presStyleIdx="1" presStyleCnt="5"/>
      <dgm:spPr/>
    </dgm:pt>
    <dgm:pt modelId="{3D2888AA-C1BD-4C24-995F-276FF8D8BCDA}" type="pres">
      <dgm:prSet presAssocID="{C7E8D39A-C2B9-4116-84EC-654370FA3C0C}" presName="horz1" presStyleCnt="0"/>
      <dgm:spPr/>
    </dgm:pt>
    <dgm:pt modelId="{2A940403-50BB-4BD6-9194-1188DB9A12DA}" type="pres">
      <dgm:prSet presAssocID="{C7E8D39A-C2B9-4116-84EC-654370FA3C0C}" presName="tx1" presStyleLbl="revTx" presStyleIdx="1" presStyleCnt="5"/>
      <dgm:spPr/>
      <dgm:t>
        <a:bodyPr/>
        <a:lstStyle/>
        <a:p>
          <a:endParaRPr lang="en-US"/>
        </a:p>
      </dgm:t>
    </dgm:pt>
    <dgm:pt modelId="{45765FBF-DF5F-4707-B332-40F569436280}" type="pres">
      <dgm:prSet presAssocID="{C7E8D39A-C2B9-4116-84EC-654370FA3C0C}" presName="vert1" presStyleCnt="0"/>
      <dgm:spPr/>
    </dgm:pt>
    <dgm:pt modelId="{A5643DBC-2244-4064-9559-E56199516F2A}" type="pres">
      <dgm:prSet presAssocID="{9138D758-18DB-4D52-97E8-BE6AB4C58C89}" presName="thickLine" presStyleLbl="alignNode1" presStyleIdx="2" presStyleCnt="5"/>
      <dgm:spPr/>
    </dgm:pt>
    <dgm:pt modelId="{35CF1683-820A-4C4C-98F6-2EE39A3ABC5A}" type="pres">
      <dgm:prSet presAssocID="{9138D758-18DB-4D52-97E8-BE6AB4C58C89}" presName="horz1" presStyleCnt="0"/>
      <dgm:spPr/>
    </dgm:pt>
    <dgm:pt modelId="{7811B323-BA9A-4252-8847-50761D9A52B7}" type="pres">
      <dgm:prSet presAssocID="{9138D758-18DB-4D52-97E8-BE6AB4C58C89}" presName="tx1" presStyleLbl="revTx" presStyleIdx="2" presStyleCnt="5"/>
      <dgm:spPr/>
      <dgm:t>
        <a:bodyPr/>
        <a:lstStyle/>
        <a:p>
          <a:endParaRPr lang="en-US"/>
        </a:p>
      </dgm:t>
    </dgm:pt>
    <dgm:pt modelId="{418A90E3-7B5F-48F3-8F00-B1BA99986B48}" type="pres">
      <dgm:prSet presAssocID="{9138D758-18DB-4D52-97E8-BE6AB4C58C89}" presName="vert1" presStyleCnt="0"/>
      <dgm:spPr/>
    </dgm:pt>
    <dgm:pt modelId="{9C738074-1BB5-498C-B01A-7E82053DBFDB}" type="pres">
      <dgm:prSet presAssocID="{E12768B4-9541-4D4D-8452-9B7EA89E634C}" presName="thickLine" presStyleLbl="alignNode1" presStyleIdx="3" presStyleCnt="5"/>
      <dgm:spPr/>
    </dgm:pt>
    <dgm:pt modelId="{C54CF5CF-B6E8-4EFB-9C0D-D1C09BAFCC17}" type="pres">
      <dgm:prSet presAssocID="{E12768B4-9541-4D4D-8452-9B7EA89E634C}" presName="horz1" presStyleCnt="0"/>
      <dgm:spPr/>
    </dgm:pt>
    <dgm:pt modelId="{EA92083D-A006-4CBB-AB90-BDC738D6E2B3}" type="pres">
      <dgm:prSet presAssocID="{E12768B4-9541-4D4D-8452-9B7EA89E634C}" presName="tx1" presStyleLbl="revTx" presStyleIdx="3" presStyleCnt="5"/>
      <dgm:spPr/>
      <dgm:t>
        <a:bodyPr/>
        <a:lstStyle/>
        <a:p>
          <a:endParaRPr lang="en-US"/>
        </a:p>
      </dgm:t>
    </dgm:pt>
    <dgm:pt modelId="{1B09FEE2-2120-4084-9462-B739C4E073BE}" type="pres">
      <dgm:prSet presAssocID="{E12768B4-9541-4D4D-8452-9B7EA89E634C}" presName="vert1" presStyleCnt="0"/>
      <dgm:spPr/>
    </dgm:pt>
    <dgm:pt modelId="{11C876A9-055C-4146-BDED-6791AC387429}" type="pres">
      <dgm:prSet presAssocID="{D35DC36B-BD24-4F90-A570-3D63E15DB57E}" presName="thickLine" presStyleLbl="alignNode1" presStyleIdx="4" presStyleCnt="5"/>
      <dgm:spPr/>
    </dgm:pt>
    <dgm:pt modelId="{32693816-EA29-4154-A6A8-E52C9D0CBABE}" type="pres">
      <dgm:prSet presAssocID="{D35DC36B-BD24-4F90-A570-3D63E15DB57E}" presName="horz1" presStyleCnt="0"/>
      <dgm:spPr/>
    </dgm:pt>
    <dgm:pt modelId="{652F2AEC-E722-47D3-8E4C-DCA56FC47183}" type="pres">
      <dgm:prSet presAssocID="{D35DC36B-BD24-4F90-A570-3D63E15DB57E}" presName="tx1" presStyleLbl="revTx" presStyleIdx="4" presStyleCnt="5"/>
      <dgm:spPr/>
      <dgm:t>
        <a:bodyPr/>
        <a:lstStyle/>
        <a:p>
          <a:endParaRPr lang="en-US"/>
        </a:p>
      </dgm:t>
    </dgm:pt>
    <dgm:pt modelId="{6DB2B27E-2F2F-4DAD-99AE-697742263D17}" type="pres">
      <dgm:prSet presAssocID="{D35DC36B-BD24-4F90-A570-3D63E15DB57E}" presName="vert1" presStyleCnt="0"/>
      <dgm:spPr/>
    </dgm:pt>
  </dgm:ptLst>
  <dgm:cxnLst>
    <dgm:cxn modelId="{15658122-0B3B-4E96-BFD8-6BDC49BC8EC7}" type="presOf" srcId="{FC3CFC27-7184-4EAA-8715-C723822B8210}" destId="{AFA5AAA6-7D46-4597-8BEA-18B2F5DBD54E}" srcOrd="0" destOrd="0" presId="urn:microsoft.com/office/officeart/2008/layout/LinedList"/>
    <dgm:cxn modelId="{F0107EE5-8724-4839-BAC7-C3F84DC11379}" type="presOf" srcId="{9138D758-18DB-4D52-97E8-BE6AB4C58C89}" destId="{7811B323-BA9A-4252-8847-50761D9A52B7}" srcOrd="0" destOrd="0" presId="urn:microsoft.com/office/officeart/2008/layout/LinedList"/>
    <dgm:cxn modelId="{3360CE3F-D5C6-466E-A024-FE2B28986940}" type="presOf" srcId="{F5570ABF-7129-484F-8DD7-8D7B3F5B6A79}" destId="{560E8CF3-B25C-43FB-A29B-66BC36CA993E}" srcOrd="0" destOrd="0" presId="urn:microsoft.com/office/officeart/2008/layout/LinedList"/>
    <dgm:cxn modelId="{CA7358BF-8AB7-4CF6-AC91-28F44302AC1F}" srcId="{F5570ABF-7129-484F-8DD7-8D7B3F5B6A79}" destId="{E12768B4-9541-4D4D-8452-9B7EA89E634C}" srcOrd="3" destOrd="0" parTransId="{968CC268-4ECF-42A9-B9EE-7D1E1ED960DF}" sibTransId="{444A939F-5EAC-453C-82ED-6B6F271E687E}"/>
    <dgm:cxn modelId="{97D0B03D-E1D4-492E-909C-99630087AA74}" srcId="{F5570ABF-7129-484F-8DD7-8D7B3F5B6A79}" destId="{D35DC36B-BD24-4F90-A570-3D63E15DB57E}" srcOrd="4" destOrd="0" parTransId="{5B84CEF1-1896-4F1E-80B2-4EBF18FAAE99}" sibTransId="{5CC5CD2D-7CBB-4E28-B2CA-2C5C0360C882}"/>
    <dgm:cxn modelId="{B515739B-5510-4460-ACE5-210CF8B6E5D1}" srcId="{F5570ABF-7129-484F-8DD7-8D7B3F5B6A79}" destId="{FC3CFC27-7184-4EAA-8715-C723822B8210}" srcOrd="0" destOrd="0" parTransId="{5A9703EB-4EF8-4E60-B93B-36C46B92019B}" sibTransId="{3B9DD893-C600-495A-A7F5-356447E2FA8B}"/>
    <dgm:cxn modelId="{04098A52-5D8E-4A34-92F3-29DE4403CE33}" type="presOf" srcId="{C7E8D39A-C2B9-4116-84EC-654370FA3C0C}" destId="{2A940403-50BB-4BD6-9194-1188DB9A12DA}" srcOrd="0" destOrd="0" presId="urn:microsoft.com/office/officeart/2008/layout/LinedList"/>
    <dgm:cxn modelId="{2871ECC4-1EDA-45FA-9FBE-1F5CF62D6AF9}" srcId="{F5570ABF-7129-484F-8DD7-8D7B3F5B6A79}" destId="{9138D758-18DB-4D52-97E8-BE6AB4C58C89}" srcOrd="2" destOrd="0" parTransId="{14A1F3F5-0D7D-484D-8E8C-CE43D0CDA350}" sibTransId="{73F0BB3A-3309-49A0-AFCB-6B30F1181950}"/>
    <dgm:cxn modelId="{6C17FBBE-396E-47EE-A095-160BDD34CF59}" srcId="{F5570ABF-7129-484F-8DD7-8D7B3F5B6A79}" destId="{C7E8D39A-C2B9-4116-84EC-654370FA3C0C}" srcOrd="1" destOrd="0" parTransId="{9DE652E4-4C2D-4CFB-9F93-48685F0D968C}" sibTransId="{8AA17530-719D-4A83-8452-D63F2408E483}"/>
    <dgm:cxn modelId="{A2C4F3DB-A93F-43C9-A6DC-899515572AE5}" type="presOf" srcId="{D35DC36B-BD24-4F90-A570-3D63E15DB57E}" destId="{652F2AEC-E722-47D3-8E4C-DCA56FC47183}" srcOrd="0" destOrd="0" presId="urn:microsoft.com/office/officeart/2008/layout/LinedList"/>
    <dgm:cxn modelId="{64AA4D8E-AED9-4F29-8177-0F954D3B401F}" type="presOf" srcId="{E12768B4-9541-4D4D-8452-9B7EA89E634C}" destId="{EA92083D-A006-4CBB-AB90-BDC738D6E2B3}" srcOrd="0" destOrd="0" presId="urn:microsoft.com/office/officeart/2008/layout/LinedList"/>
    <dgm:cxn modelId="{56D02C3C-4D9B-43A3-B8BD-938473F2794A}" type="presParOf" srcId="{560E8CF3-B25C-43FB-A29B-66BC36CA993E}" destId="{9ED87A2E-7AFE-40A3-97C1-EFFAF4845987}" srcOrd="0" destOrd="0" presId="urn:microsoft.com/office/officeart/2008/layout/LinedList"/>
    <dgm:cxn modelId="{D94FE43A-6BDC-47EC-8D39-FB8EDBC223AB}" type="presParOf" srcId="{560E8CF3-B25C-43FB-A29B-66BC36CA993E}" destId="{440D386C-E5FB-4999-BD2E-A47BDB52F095}" srcOrd="1" destOrd="0" presId="urn:microsoft.com/office/officeart/2008/layout/LinedList"/>
    <dgm:cxn modelId="{B7FCAB8E-9C8A-4D14-81E8-1A42BA9BA4B9}" type="presParOf" srcId="{440D386C-E5FB-4999-BD2E-A47BDB52F095}" destId="{AFA5AAA6-7D46-4597-8BEA-18B2F5DBD54E}" srcOrd="0" destOrd="0" presId="urn:microsoft.com/office/officeart/2008/layout/LinedList"/>
    <dgm:cxn modelId="{F642C097-A6F7-4C97-91C8-70250D841EFC}" type="presParOf" srcId="{440D386C-E5FB-4999-BD2E-A47BDB52F095}" destId="{EEA23C3D-B7B9-41F5-86A6-80BA01E5F41C}" srcOrd="1" destOrd="0" presId="urn:microsoft.com/office/officeart/2008/layout/LinedList"/>
    <dgm:cxn modelId="{4509D027-E3AB-4CAF-84CB-DB0155DF6F56}" type="presParOf" srcId="{560E8CF3-B25C-43FB-A29B-66BC36CA993E}" destId="{4323E7EC-717C-40C4-8E2F-33FFB338BD1B}" srcOrd="2" destOrd="0" presId="urn:microsoft.com/office/officeart/2008/layout/LinedList"/>
    <dgm:cxn modelId="{B81BD2F8-4684-406F-9CBC-E27B108A9D04}" type="presParOf" srcId="{560E8CF3-B25C-43FB-A29B-66BC36CA993E}" destId="{3D2888AA-C1BD-4C24-995F-276FF8D8BCDA}" srcOrd="3" destOrd="0" presId="urn:microsoft.com/office/officeart/2008/layout/LinedList"/>
    <dgm:cxn modelId="{32990023-5A4E-45D0-811C-D1B838A0BA0D}" type="presParOf" srcId="{3D2888AA-C1BD-4C24-995F-276FF8D8BCDA}" destId="{2A940403-50BB-4BD6-9194-1188DB9A12DA}" srcOrd="0" destOrd="0" presId="urn:microsoft.com/office/officeart/2008/layout/LinedList"/>
    <dgm:cxn modelId="{D95F763B-DB31-4D64-96B8-2FA763C700EC}" type="presParOf" srcId="{3D2888AA-C1BD-4C24-995F-276FF8D8BCDA}" destId="{45765FBF-DF5F-4707-B332-40F569436280}" srcOrd="1" destOrd="0" presId="urn:microsoft.com/office/officeart/2008/layout/LinedList"/>
    <dgm:cxn modelId="{C98A0870-C201-4B5C-8AA3-7D021E44E1AE}" type="presParOf" srcId="{560E8CF3-B25C-43FB-A29B-66BC36CA993E}" destId="{A5643DBC-2244-4064-9559-E56199516F2A}" srcOrd="4" destOrd="0" presId="urn:microsoft.com/office/officeart/2008/layout/LinedList"/>
    <dgm:cxn modelId="{8E122C30-3299-4271-B8EF-874EF82012B7}" type="presParOf" srcId="{560E8CF3-B25C-43FB-A29B-66BC36CA993E}" destId="{35CF1683-820A-4C4C-98F6-2EE39A3ABC5A}" srcOrd="5" destOrd="0" presId="urn:microsoft.com/office/officeart/2008/layout/LinedList"/>
    <dgm:cxn modelId="{92B2AA19-2E2E-4C10-ADB4-D8E316F70244}" type="presParOf" srcId="{35CF1683-820A-4C4C-98F6-2EE39A3ABC5A}" destId="{7811B323-BA9A-4252-8847-50761D9A52B7}" srcOrd="0" destOrd="0" presId="urn:microsoft.com/office/officeart/2008/layout/LinedList"/>
    <dgm:cxn modelId="{616BAC5C-78F1-4E7E-AC12-A43EBDEE32D1}" type="presParOf" srcId="{35CF1683-820A-4C4C-98F6-2EE39A3ABC5A}" destId="{418A90E3-7B5F-48F3-8F00-B1BA99986B48}" srcOrd="1" destOrd="0" presId="urn:microsoft.com/office/officeart/2008/layout/LinedList"/>
    <dgm:cxn modelId="{DF5EE257-245E-47B1-AB26-2F6EE9E075BA}" type="presParOf" srcId="{560E8CF3-B25C-43FB-A29B-66BC36CA993E}" destId="{9C738074-1BB5-498C-B01A-7E82053DBFDB}" srcOrd="6" destOrd="0" presId="urn:microsoft.com/office/officeart/2008/layout/LinedList"/>
    <dgm:cxn modelId="{06CF629C-10DE-41D6-9E50-D4FFDD0F2B61}" type="presParOf" srcId="{560E8CF3-B25C-43FB-A29B-66BC36CA993E}" destId="{C54CF5CF-B6E8-4EFB-9C0D-D1C09BAFCC17}" srcOrd="7" destOrd="0" presId="urn:microsoft.com/office/officeart/2008/layout/LinedList"/>
    <dgm:cxn modelId="{1A0B6C16-7BC2-4684-85D4-521B0BE41484}" type="presParOf" srcId="{C54CF5CF-B6E8-4EFB-9C0D-D1C09BAFCC17}" destId="{EA92083D-A006-4CBB-AB90-BDC738D6E2B3}" srcOrd="0" destOrd="0" presId="urn:microsoft.com/office/officeart/2008/layout/LinedList"/>
    <dgm:cxn modelId="{27D999FB-391F-414E-8E2B-D1248358AB88}" type="presParOf" srcId="{C54CF5CF-B6E8-4EFB-9C0D-D1C09BAFCC17}" destId="{1B09FEE2-2120-4084-9462-B739C4E073BE}" srcOrd="1" destOrd="0" presId="urn:microsoft.com/office/officeart/2008/layout/LinedList"/>
    <dgm:cxn modelId="{C3985FBD-0AFF-46E0-B6DE-E6F6E315276D}" type="presParOf" srcId="{560E8CF3-B25C-43FB-A29B-66BC36CA993E}" destId="{11C876A9-055C-4146-BDED-6791AC387429}" srcOrd="8" destOrd="0" presId="urn:microsoft.com/office/officeart/2008/layout/LinedList"/>
    <dgm:cxn modelId="{42340C19-6413-41D9-A681-8AD4D768C196}" type="presParOf" srcId="{560E8CF3-B25C-43FB-A29B-66BC36CA993E}" destId="{32693816-EA29-4154-A6A8-E52C9D0CBABE}" srcOrd="9" destOrd="0" presId="urn:microsoft.com/office/officeart/2008/layout/LinedList"/>
    <dgm:cxn modelId="{1748D301-5B50-463A-A663-3730FD849104}" type="presParOf" srcId="{32693816-EA29-4154-A6A8-E52C9D0CBABE}" destId="{652F2AEC-E722-47D3-8E4C-DCA56FC47183}" srcOrd="0" destOrd="0" presId="urn:microsoft.com/office/officeart/2008/layout/LinedList"/>
    <dgm:cxn modelId="{9EDDEA74-C0A6-4DB4-9045-02DEDEB89074}" type="presParOf" srcId="{32693816-EA29-4154-A6A8-E52C9D0CBABE}" destId="{6DB2B27E-2F2F-4DAD-99AE-697742263D1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F3A8E-3F3A-443C-8AD8-CC8FD1F97603}">
      <dsp:nvSpPr>
        <dsp:cNvPr id="0" name=""/>
        <dsp:cNvSpPr/>
      </dsp:nvSpPr>
      <dsp:spPr>
        <a:xfrm>
          <a:off x="907318" y="0"/>
          <a:ext cx="4527039" cy="44704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baseline="0" dirty="0" smtClean="0">
              <a:solidFill>
                <a:schemeClr val="tx1"/>
              </a:solidFill>
              <a:effectLst/>
              <a:latin typeface="+mn-lt"/>
            </a:rPr>
            <a:t>Neighborhood</a:t>
          </a:r>
          <a:endParaRPr lang="en-US" sz="1400" b="0" kern="1200" baseline="0" dirty="0">
            <a:solidFill>
              <a:schemeClr val="tx1"/>
            </a:solidFill>
            <a:effectLst/>
            <a:latin typeface="+mn-lt"/>
          </a:endParaRPr>
        </a:p>
      </dsp:txBody>
      <dsp:txXfrm>
        <a:off x="2537958" y="223519"/>
        <a:ext cx="1265760" cy="670560"/>
      </dsp:txXfrm>
    </dsp:sp>
    <dsp:sp modelId="{6FF674A8-7EA3-488C-B084-DA50EFD49075}">
      <dsp:nvSpPr>
        <dsp:cNvPr id="0" name=""/>
        <dsp:cNvSpPr/>
      </dsp:nvSpPr>
      <dsp:spPr>
        <a:xfrm>
          <a:off x="1331894" y="894079"/>
          <a:ext cx="3576320" cy="3576320"/>
        </a:xfrm>
        <a:prstGeom prst="ellipse">
          <a:avLst/>
        </a:prstGeom>
        <a:solidFill>
          <a:schemeClr val="accent2">
            <a:hueOff val="57577"/>
            <a:satOff val="-11515"/>
            <a:lumOff val="-555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3119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20" kern="1200" baseline="0" dirty="0" smtClean="0">
              <a:solidFill>
                <a:schemeClr val="tx1"/>
              </a:solidFill>
              <a:latin typeface="+mn-lt"/>
            </a:rPr>
            <a:t>School</a:t>
          </a:r>
          <a:endParaRPr lang="en-US" sz="1420" kern="1200" baseline="0" dirty="0">
            <a:solidFill>
              <a:schemeClr val="tx1"/>
            </a:solidFill>
            <a:latin typeface="+mn-lt"/>
          </a:endParaRPr>
        </a:p>
      </dsp:txBody>
      <dsp:txXfrm>
        <a:off x="2495092" y="1108659"/>
        <a:ext cx="1249923" cy="643737"/>
      </dsp:txXfrm>
    </dsp:sp>
    <dsp:sp modelId="{683103FC-E200-4434-A8EC-69852B7FC049}">
      <dsp:nvSpPr>
        <dsp:cNvPr id="0" name=""/>
        <dsp:cNvSpPr/>
      </dsp:nvSpPr>
      <dsp:spPr>
        <a:xfrm>
          <a:off x="1760453" y="1788159"/>
          <a:ext cx="2682240" cy="2682240"/>
        </a:xfrm>
        <a:prstGeom prst="ellipse">
          <a:avLst/>
        </a:prstGeom>
        <a:solidFill>
          <a:schemeClr val="accent2">
            <a:hueOff val="115153"/>
            <a:satOff val="-23029"/>
            <a:lumOff val="-1111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3119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20" kern="1200" baseline="0" dirty="0" smtClean="0">
              <a:solidFill>
                <a:schemeClr val="tx1"/>
              </a:solidFill>
              <a:latin typeface="+mn-lt"/>
            </a:rPr>
            <a:t>Parent</a:t>
          </a:r>
          <a:endParaRPr lang="en-US" sz="1420" kern="1200" baseline="0" dirty="0">
            <a:solidFill>
              <a:schemeClr val="tx1"/>
            </a:solidFill>
            <a:latin typeface="+mn-lt"/>
          </a:endParaRPr>
        </a:p>
      </dsp:txBody>
      <dsp:txXfrm>
        <a:off x="2476611" y="1989327"/>
        <a:ext cx="1249923" cy="603504"/>
      </dsp:txXfrm>
    </dsp:sp>
    <dsp:sp modelId="{FF312ED1-8EEA-4C5F-9BD9-5C1CC53D8142}">
      <dsp:nvSpPr>
        <dsp:cNvPr id="0" name=""/>
        <dsp:cNvSpPr/>
      </dsp:nvSpPr>
      <dsp:spPr>
        <a:xfrm>
          <a:off x="2317421" y="2621281"/>
          <a:ext cx="1788160" cy="1788160"/>
        </a:xfrm>
        <a:prstGeom prst="ellipse">
          <a:avLst/>
        </a:prstGeom>
        <a:solidFill>
          <a:schemeClr val="accent2">
            <a:hueOff val="172730"/>
            <a:satOff val="-34544"/>
            <a:lumOff val="-1666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3119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20" kern="1200" baseline="0" dirty="0" smtClean="0">
              <a:solidFill>
                <a:schemeClr val="tx1"/>
              </a:solidFill>
              <a:latin typeface="+mn-lt"/>
            </a:rPr>
            <a:t>Student</a:t>
          </a:r>
          <a:endParaRPr lang="en-US" sz="1420" kern="1200" baseline="0" dirty="0">
            <a:solidFill>
              <a:schemeClr val="tx1"/>
            </a:solidFill>
            <a:latin typeface="+mn-lt"/>
          </a:endParaRPr>
        </a:p>
      </dsp:txBody>
      <dsp:txXfrm>
        <a:off x="2579290" y="3068321"/>
        <a:ext cx="1264420" cy="8940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D87A2E-7AFE-40A3-97C1-EFFAF4845987}">
      <dsp:nvSpPr>
        <dsp:cNvPr id="0" name=""/>
        <dsp:cNvSpPr/>
      </dsp:nvSpPr>
      <dsp:spPr>
        <a:xfrm>
          <a:off x="0" y="491"/>
          <a:ext cx="1005839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5AAA6-7D46-4597-8BEA-18B2F5DBD54E}">
      <dsp:nvSpPr>
        <dsp:cNvPr id="0" name=""/>
        <dsp:cNvSpPr/>
      </dsp:nvSpPr>
      <dsp:spPr>
        <a:xfrm>
          <a:off x="0" y="491"/>
          <a:ext cx="10058399" cy="804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>
              <a:latin typeface="Gotham Rounded Light" pitchFamily="50" charset="0"/>
            </a:rPr>
            <a:t>Linking to Current Initiatives</a:t>
          </a:r>
          <a:endParaRPr lang="en-US" sz="3700" kern="1200" dirty="0">
            <a:latin typeface="Gotham Rounded Light" pitchFamily="50" charset="0"/>
          </a:endParaRPr>
        </a:p>
      </dsp:txBody>
      <dsp:txXfrm>
        <a:off x="0" y="491"/>
        <a:ext cx="10058399" cy="804348"/>
      </dsp:txXfrm>
    </dsp:sp>
    <dsp:sp modelId="{4323E7EC-717C-40C4-8E2F-33FFB338BD1B}">
      <dsp:nvSpPr>
        <dsp:cNvPr id="0" name=""/>
        <dsp:cNvSpPr/>
      </dsp:nvSpPr>
      <dsp:spPr>
        <a:xfrm>
          <a:off x="0" y="804839"/>
          <a:ext cx="1005839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40403-50BB-4BD6-9194-1188DB9A12DA}">
      <dsp:nvSpPr>
        <dsp:cNvPr id="0" name=""/>
        <dsp:cNvSpPr/>
      </dsp:nvSpPr>
      <dsp:spPr>
        <a:xfrm>
          <a:off x="0" y="804839"/>
          <a:ext cx="10058399" cy="804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>
              <a:latin typeface="Gotham Rounded Light" pitchFamily="50" charset="0"/>
            </a:rPr>
            <a:t>Working with the School District</a:t>
          </a:r>
          <a:endParaRPr lang="en-US" sz="3700" kern="1200" dirty="0">
            <a:latin typeface="Gotham Rounded Light" pitchFamily="50" charset="0"/>
          </a:endParaRPr>
        </a:p>
      </dsp:txBody>
      <dsp:txXfrm>
        <a:off x="0" y="804839"/>
        <a:ext cx="10058399" cy="804348"/>
      </dsp:txXfrm>
    </dsp:sp>
    <dsp:sp modelId="{A5643DBC-2244-4064-9559-E56199516F2A}">
      <dsp:nvSpPr>
        <dsp:cNvPr id="0" name=""/>
        <dsp:cNvSpPr/>
      </dsp:nvSpPr>
      <dsp:spPr>
        <a:xfrm>
          <a:off x="0" y="1609188"/>
          <a:ext cx="1005839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11B323-BA9A-4252-8847-50761D9A52B7}">
      <dsp:nvSpPr>
        <dsp:cNvPr id="0" name=""/>
        <dsp:cNvSpPr/>
      </dsp:nvSpPr>
      <dsp:spPr>
        <a:xfrm>
          <a:off x="0" y="1609188"/>
          <a:ext cx="10058399" cy="804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>
              <a:latin typeface="Gotham Rounded Light" pitchFamily="50" charset="0"/>
            </a:rPr>
            <a:t>Tapping Local Expertise</a:t>
          </a:r>
          <a:endParaRPr lang="en-US" sz="3700" kern="1200" dirty="0">
            <a:latin typeface="Gotham Rounded Light" pitchFamily="50" charset="0"/>
          </a:endParaRPr>
        </a:p>
      </dsp:txBody>
      <dsp:txXfrm>
        <a:off x="0" y="1609188"/>
        <a:ext cx="10058399" cy="804348"/>
      </dsp:txXfrm>
    </dsp:sp>
    <dsp:sp modelId="{9C738074-1BB5-498C-B01A-7E82053DBFDB}">
      <dsp:nvSpPr>
        <dsp:cNvPr id="0" name=""/>
        <dsp:cNvSpPr/>
      </dsp:nvSpPr>
      <dsp:spPr>
        <a:xfrm>
          <a:off x="0" y="2413536"/>
          <a:ext cx="1005839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92083D-A006-4CBB-AB90-BDC738D6E2B3}">
      <dsp:nvSpPr>
        <dsp:cNvPr id="0" name=""/>
        <dsp:cNvSpPr/>
      </dsp:nvSpPr>
      <dsp:spPr>
        <a:xfrm>
          <a:off x="0" y="2413536"/>
          <a:ext cx="10058399" cy="804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>
              <a:latin typeface="Gotham Rounded Light" pitchFamily="50" charset="0"/>
            </a:rPr>
            <a:t>Communication Plan</a:t>
          </a:r>
          <a:endParaRPr lang="en-US" sz="3700" kern="1200" dirty="0">
            <a:latin typeface="Gotham Rounded Light" pitchFamily="50" charset="0"/>
          </a:endParaRPr>
        </a:p>
      </dsp:txBody>
      <dsp:txXfrm>
        <a:off x="0" y="2413536"/>
        <a:ext cx="10058399" cy="804348"/>
      </dsp:txXfrm>
    </dsp:sp>
    <dsp:sp modelId="{11C876A9-055C-4146-BDED-6791AC387429}">
      <dsp:nvSpPr>
        <dsp:cNvPr id="0" name=""/>
        <dsp:cNvSpPr/>
      </dsp:nvSpPr>
      <dsp:spPr>
        <a:xfrm>
          <a:off x="0" y="3217885"/>
          <a:ext cx="1005839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2F2AEC-E722-47D3-8E4C-DCA56FC47183}">
      <dsp:nvSpPr>
        <dsp:cNvPr id="0" name=""/>
        <dsp:cNvSpPr/>
      </dsp:nvSpPr>
      <dsp:spPr>
        <a:xfrm>
          <a:off x="0" y="3217885"/>
          <a:ext cx="10058399" cy="804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>
              <a:latin typeface="Gotham Rounded Light" pitchFamily="50" charset="0"/>
            </a:rPr>
            <a:t>Engaging Others to Carry on the Work</a:t>
          </a:r>
          <a:endParaRPr lang="en-US" sz="3700" kern="1200" dirty="0">
            <a:latin typeface="Gotham Rounded Light" pitchFamily="50" charset="0"/>
          </a:endParaRPr>
        </a:p>
      </dsp:txBody>
      <dsp:txXfrm>
        <a:off x="0" y="3217885"/>
        <a:ext cx="10058399" cy="804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B2BBC42D-3427-45EA-8FFC-F34BFD7B1614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2BED2F0F-2826-4D0A-B811-19A6A94E8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6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B543-46C0-47C5-9D8D-9ED49F3F221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43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579">
              <a:defRPr/>
            </a:pPr>
            <a:endParaRPr lang="en-US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D2F0F-2826-4D0A-B811-19A6A94E8B1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422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D2F0F-2826-4D0A-B811-19A6A94E8B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17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B543-46C0-47C5-9D8D-9ED49F3F221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307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B543-46C0-47C5-9D8D-9ED49F3F221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311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B543-46C0-47C5-9D8D-9ED49F3F221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799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B543-46C0-47C5-9D8D-9ED49F3F221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259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D2F0F-2826-4D0A-B811-19A6A94E8B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3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D42EF-6BEB-481A-B848-7A1252A3A1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25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D2F0F-2826-4D0A-B811-19A6A94E8B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12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579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D2F0F-2826-4D0A-B811-19A6A94E8B1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340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685B-9F15-4955-8C99-22CE044799F9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FE7B-1952-41AC-8D26-A272CC4AF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76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685B-9F15-4955-8C99-22CE044799F9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FE7B-1952-41AC-8D26-A272CC4AF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78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685B-9F15-4955-8C99-22CE044799F9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FE7B-1952-41AC-8D26-A272CC4AF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31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D5D81-34F7-41F5-B9A5-8F437533EAC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835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D54AF-329E-472E-9CD8-5395EBB9D684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278063" y="1430338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249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bg1">
                    <a:lumMod val="65000"/>
                  </a:schemeClr>
                </a:solidFill>
                <a:latin typeface="Gotham Rounded Medium" panose="020000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6E53D-4C08-45D2-80A7-362CC213964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22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F1FFE-185F-452E-9262-CDED9542F08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902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3D682-498A-4BD8-863C-3CC04714739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018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631D6-6FB1-4CB7-B42B-0D36A5ADC80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693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38286-8FB5-4DF7-8EEC-3134874E6AB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16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138" y="6459538"/>
            <a:ext cx="261937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538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505046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57B09F-0D2D-4A7D-A418-BAC4B6CBD96D}" type="slidenum">
              <a:rPr lang="en-US">
                <a:solidFill>
                  <a:srgbClr val="505046"/>
                </a:solidFill>
              </a:rPr>
              <a:pPr/>
              <a:t>‹#›</a:t>
            </a:fld>
            <a:endParaRPr lang="en-US" dirty="0">
              <a:solidFill>
                <a:srgbClr val="505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20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685B-9F15-4955-8C99-22CE044799F9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FE7B-1952-41AC-8D26-A272CC4AF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9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D2DC7-1132-482F-B01D-059B533951C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442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E2ACC-68A1-4C49-B988-69BDBC284CB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718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72A1E-18A5-4EF5-9DA2-0DFB35365FB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44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685B-9F15-4955-8C99-22CE044799F9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FE7B-1952-41AC-8D26-A272CC4AF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6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685B-9F15-4955-8C99-22CE044799F9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FE7B-1952-41AC-8D26-A272CC4AF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34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685B-9F15-4955-8C99-22CE044799F9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FE7B-1952-41AC-8D26-A272CC4AF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76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685B-9F15-4955-8C99-22CE044799F9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FE7B-1952-41AC-8D26-A272CC4AF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00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685B-9F15-4955-8C99-22CE044799F9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FE7B-1952-41AC-8D26-A272CC4AF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96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685B-9F15-4955-8C99-22CE044799F9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FE7B-1952-41AC-8D26-A272CC4AF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06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685B-9F15-4955-8C99-22CE044799F9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FE7B-1952-41AC-8D26-A272CC4AF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5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5685B-9F15-4955-8C99-22CE044799F9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BFE7B-1952-41AC-8D26-A272CC4AF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6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846263"/>
            <a:ext cx="100584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pPr defTabSz="457200">
              <a:defRPr/>
            </a:pPr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FAAFB6-CEB9-45FE-992F-380BD3DB7C1A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55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1" fontAlgn="base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hyperlink" Target="http://www.neighborhoodindicators.org/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456113"/>
            <a:ext cx="12011378" cy="1752776"/>
          </a:xfrm>
        </p:spPr>
        <p:txBody>
          <a:bodyPr rtlCol="0">
            <a:normAutofit/>
          </a:bodyPr>
          <a:lstStyle/>
          <a:p>
            <a:pPr algn="ctr" fontAlgn="auto">
              <a:defRPr/>
            </a:pPr>
            <a:r>
              <a:rPr lang="en-US" sz="3600" cap="none" dirty="0" smtClean="0">
                <a:solidFill>
                  <a:schemeClr val="tx1"/>
                </a:solidFill>
                <a:latin typeface="+mn-lt"/>
              </a:rPr>
              <a:t>A Study of Student </a:t>
            </a:r>
            <a:r>
              <a:rPr lang="en-US" sz="3600" cap="none" dirty="0">
                <a:solidFill>
                  <a:schemeClr val="tx1"/>
                </a:solidFill>
                <a:latin typeface="+mn-lt"/>
              </a:rPr>
              <a:t>Absenteeism in Pinellas County</a:t>
            </a:r>
          </a:p>
        </p:txBody>
      </p:sp>
      <p:pic>
        <p:nvPicPr>
          <p:cNvPr id="819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003" y="992737"/>
            <a:ext cx="9871075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8/18/2015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5D81-34F7-41F5-B9A5-8F437533EAC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850" cy="224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5713"/>
            <a:ext cx="12192000" cy="1449387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r"/>
            <a:r>
              <a:rPr lang="en-US" sz="4400" dirty="0" smtClean="0">
                <a:solidFill>
                  <a:schemeClr val="bg1"/>
                </a:solidFill>
                <a:latin typeface="Gotham Rounded Medium" panose="02000000000000000000" pitchFamily="50" charset="0"/>
              </a:rPr>
              <a:t>Kindergarten Counts</a:t>
            </a:r>
            <a:endParaRPr lang="en-US" sz="4400" dirty="0">
              <a:solidFill>
                <a:schemeClr val="bg1"/>
              </a:solidFill>
              <a:latin typeface="Gotham Rounded Medium" panose="02000000000000000000" pitchFamily="50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11/19/2015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836" y="1471787"/>
            <a:ext cx="8644330" cy="486133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38286-8FB5-4DF7-8EEC-3134874E6AB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0298" y="1455100"/>
            <a:ext cx="4561346" cy="31155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2491" y="1455100"/>
            <a:ext cx="4619509" cy="33564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2490" y="4587289"/>
            <a:ext cx="4619509" cy="176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3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latin typeface="Gotham Rounded Medium" panose="02000000000000000000" pitchFamily="50" charset="0"/>
              </a:rPr>
              <a:t>Thank You!</a:t>
            </a:r>
            <a:endParaRPr lang="en-US" dirty="0">
              <a:latin typeface="Gotham Rounded Medium" panose="02000000000000000000" pitchFamily="50" charset="0"/>
            </a:endParaRPr>
          </a:p>
        </p:txBody>
      </p:sp>
      <p:pic>
        <p:nvPicPr>
          <p:cNvPr id="12291" name="Content Placeholder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4773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The Annie E. Casey Found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4090" y="1796066"/>
            <a:ext cx="5621866" cy="803123"/>
          </a:xfrm>
          <a:prstGeom prst="rect">
            <a:avLst/>
          </a:prstGeom>
          <a:noFill/>
        </p:spPr>
      </p:pic>
      <p:pic>
        <p:nvPicPr>
          <p:cNvPr id="12295" name="Picture 7" descr="Pinellas County School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0533" y="2910365"/>
            <a:ext cx="2371767" cy="1040745"/>
          </a:xfrm>
          <a:prstGeom prst="rect">
            <a:avLst/>
          </a:prstGeom>
          <a:noFill/>
        </p:spPr>
      </p:pic>
      <p:pic>
        <p:nvPicPr>
          <p:cNvPr id="12299" name="Picture 11" descr="The Heller School for Social Policy and Managemen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97352" y="5440187"/>
            <a:ext cx="8067106" cy="384881"/>
          </a:xfrm>
          <a:prstGeom prst="rect">
            <a:avLst/>
          </a:prstGeom>
          <a:noFill/>
        </p:spPr>
      </p:pic>
      <p:pic>
        <p:nvPicPr>
          <p:cNvPr id="12301" name="Picture 13" descr="http://intraweb.co.pinellas.fl.us/logo/logos/Human_Services/png/HumnServices_rg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9701" y="2698046"/>
            <a:ext cx="1800828" cy="1302807"/>
          </a:xfrm>
          <a:prstGeom prst="rect">
            <a:avLst/>
          </a:prstGeom>
          <a:noFill/>
        </p:spPr>
      </p:pic>
      <p:pic>
        <p:nvPicPr>
          <p:cNvPr id="12303" name="Picture 15" descr="USF horizontal logo in green and gol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39217" y="4279016"/>
            <a:ext cx="4842201" cy="733249"/>
          </a:xfrm>
          <a:prstGeom prst="rect">
            <a:avLst/>
          </a:prstGeom>
          <a:noFill/>
        </p:spPr>
      </p:pic>
      <p:pic>
        <p:nvPicPr>
          <p:cNvPr id="12307" name="Picture 19" descr="http://www.brandeis.edu/communications/creative/downloads/4-inch-seal-pms-29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14511" y="5159021"/>
            <a:ext cx="880181" cy="880181"/>
          </a:xfrm>
          <a:prstGeom prst="rect">
            <a:avLst/>
          </a:prstGeom>
          <a:noFill/>
        </p:spPr>
      </p:pic>
      <p:pic>
        <p:nvPicPr>
          <p:cNvPr id="12309" name="Picture 21" descr="Home">
            <a:hlinkClick r:id="rId10" tooltip="Hom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920988" y="-26008013"/>
            <a:ext cx="4524375" cy="790575"/>
          </a:xfrm>
          <a:prstGeom prst="rect">
            <a:avLst/>
          </a:prstGeom>
          <a:noFill/>
        </p:spPr>
      </p:pic>
      <p:pic>
        <p:nvPicPr>
          <p:cNvPr id="12311" name="Picture 23" descr="Home">
            <a:hlinkClick r:id="rId10" tooltip="Hom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920988" y="-26008013"/>
            <a:ext cx="4524375" cy="790575"/>
          </a:xfrm>
          <a:prstGeom prst="rect">
            <a:avLst/>
          </a:prstGeom>
          <a:noFill/>
        </p:spPr>
      </p:pic>
      <p:pic>
        <p:nvPicPr>
          <p:cNvPr id="12313" name="Picture 25" descr="Home">
            <a:hlinkClick r:id="rId10" tooltip="Hom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920988" y="-26008013"/>
            <a:ext cx="4524375" cy="790575"/>
          </a:xfrm>
          <a:prstGeom prst="rect">
            <a:avLst/>
          </a:prstGeom>
          <a:noFill/>
        </p:spPr>
      </p:pic>
      <p:pic>
        <p:nvPicPr>
          <p:cNvPr id="12314" name="Picture 26" descr="C:\Users\socsse9\Pictures\NNIP_Masthead_Logo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69635" y="1882246"/>
            <a:ext cx="4524375" cy="790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250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38286-8FB5-4DF7-8EEC-3134874E6AB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96963" y="287338"/>
            <a:ext cx="10058400" cy="69808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/>
            <a:r>
              <a:rPr lang="en-US" dirty="0" smtClean="0">
                <a:latin typeface="+mn-lt"/>
              </a:rPr>
              <a:t>Current Situation in Pinellas County</a:t>
            </a:r>
            <a:endParaRPr lang="en-US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3176" y="985421"/>
            <a:ext cx="957012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Florida Department of Education Statistics</a:t>
            </a:r>
          </a:p>
          <a:p>
            <a:pPr algn="ctr"/>
            <a:r>
              <a:rPr lang="en-US" sz="2800" dirty="0" smtClean="0"/>
              <a:t>% Absent 21 Days or More: All Students (K-12)</a:t>
            </a:r>
            <a:endParaRPr lang="en-US" sz="2800" dirty="0"/>
          </a:p>
          <a:p>
            <a:endParaRPr lang="en-US" sz="2400" u="sng" dirty="0" smtClean="0"/>
          </a:p>
          <a:p>
            <a:r>
              <a:rPr lang="en-US" sz="2400" u="sng" dirty="0" smtClean="0"/>
              <a:t>School </a:t>
            </a:r>
            <a:r>
              <a:rPr lang="en-US" sz="2400" u="sng" dirty="0"/>
              <a:t>Year 2013-2014</a:t>
            </a:r>
            <a:r>
              <a:rPr lang="en-US" sz="2400" dirty="0"/>
              <a:t>:</a:t>
            </a:r>
          </a:p>
          <a:p>
            <a:pPr marL="1144588" indent="-1144588">
              <a:buNone/>
            </a:pPr>
            <a:r>
              <a:rPr lang="en-US" sz="2400" dirty="0"/>
              <a:t>        </a:t>
            </a:r>
            <a:r>
              <a:rPr lang="en-US" sz="2400" dirty="0" smtClean="0"/>
              <a:t>Florida 				    9.5</a:t>
            </a:r>
            <a:r>
              <a:rPr lang="en-US" sz="2400" dirty="0"/>
              <a:t>% </a:t>
            </a:r>
            <a:r>
              <a:rPr lang="en-US" sz="2400" dirty="0" smtClean="0"/>
              <a:t> </a:t>
            </a:r>
            <a:endParaRPr lang="en-US" sz="2400" dirty="0"/>
          </a:p>
          <a:p>
            <a:pPr marL="860425" indent="-860425">
              <a:buNone/>
            </a:pPr>
            <a:r>
              <a:rPr lang="en-US" sz="2400" dirty="0"/>
              <a:t>        </a:t>
            </a:r>
            <a:r>
              <a:rPr lang="en-US" sz="2400" dirty="0" smtClean="0"/>
              <a:t>Pinellas </a:t>
            </a:r>
            <a:r>
              <a:rPr lang="en-US" sz="2400" dirty="0"/>
              <a:t>County:   </a:t>
            </a:r>
            <a:r>
              <a:rPr lang="en-US" sz="2400" dirty="0" smtClean="0"/>
              <a:t>        12.8</a:t>
            </a:r>
            <a:r>
              <a:rPr lang="en-US" sz="2400" dirty="0"/>
              <a:t>%</a:t>
            </a:r>
            <a:r>
              <a:rPr lang="en-US" sz="2400" dirty="0" smtClean="0"/>
              <a:t>   </a:t>
            </a:r>
            <a:r>
              <a:rPr lang="en-US" sz="2400" dirty="0"/>
              <a:t>(15,545 students)</a:t>
            </a:r>
          </a:p>
          <a:p>
            <a:endParaRPr lang="en-US" sz="2400" dirty="0" smtClean="0"/>
          </a:p>
          <a:p>
            <a:r>
              <a:rPr lang="en-US" sz="2400" dirty="0" smtClean="0"/>
              <a:t>Pinellas County higher rate than Florida for at least the last five years (since 2009-2010 School Year).  </a:t>
            </a:r>
            <a:endParaRPr lang="en-US" sz="2400" dirty="0"/>
          </a:p>
          <a:p>
            <a:pPr defTabSz="914400">
              <a:lnSpc>
                <a:spcPct val="100000"/>
              </a:lnSpc>
            </a:pPr>
            <a:endParaRPr lang="en-US" sz="2400" dirty="0" smtClean="0"/>
          </a:p>
          <a:p>
            <a:pPr defTabSz="914400">
              <a:lnSpc>
                <a:spcPct val="100000"/>
              </a:lnSpc>
            </a:pPr>
            <a:r>
              <a:rPr lang="en-US" sz="2400" dirty="0" smtClean="0"/>
              <a:t>Chronically </a:t>
            </a:r>
            <a:r>
              <a:rPr lang="en-US" sz="2400" dirty="0"/>
              <a:t>absent students:</a:t>
            </a:r>
          </a:p>
          <a:p>
            <a:pPr marL="860425" lvl="1" indent="515938" defTabSz="9144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Perform worse on standardized tests of reading and math</a:t>
            </a:r>
          </a:p>
          <a:p>
            <a:pPr marL="798513" indent="630238" defTabSz="9144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More likely to drop out of school</a:t>
            </a:r>
          </a:p>
          <a:p>
            <a:pPr marL="860425" indent="568325" defTabSz="9144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Less likely to graduate on time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353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427" y="254391"/>
            <a:ext cx="10058400" cy="1449387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Using an Integrated Data System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to Examine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</a:b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Multiple Influences on Absenteeism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3316" name="Content Placeholder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573" y="254391"/>
            <a:ext cx="94773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5274558" y="1836702"/>
          <a:ext cx="6240109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54AF-329E-472E-9CD8-5395EBB9D68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5" descr="IDS_Unex.jpg"/>
          <p:cNvPicPr>
            <a:picLocks noChangeAspect="1"/>
          </p:cNvPicPr>
          <p:nvPr/>
        </p:nvPicPr>
        <p:blipFill>
          <a:blip r:embed="rId9" cstate="print"/>
          <a:srcRect t="909" b="1818"/>
          <a:stretch>
            <a:fillRect/>
          </a:stretch>
        </p:blipFill>
        <p:spPr bwMode="auto">
          <a:xfrm>
            <a:off x="1078322" y="1794934"/>
            <a:ext cx="4091987" cy="4521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125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38286-8FB5-4DF7-8EEC-3134874E6AB5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498038" y="394563"/>
          <a:ext cx="10440155" cy="5450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727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G:\!Strategic_Planning_Section\!ArcGIS - Do not move of modify\!Maps\IDS\IDS_Econ_Op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7832" y="0"/>
            <a:ext cx="6244168" cy="6882737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8/18/2015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07B8-CD4A-41AB-BEC4-241083DD89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Content Placeholder 3" descr="IDS_ED_Op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6948" y="84505"/>
            <a:ext cx="5846083" cy="664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87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dirty="0" smtClean="0">
                <a:latin typeface="Gotham Rounded Medium" panose="02000000000000000000" pitchFamily="50" charset="0"/>
              </a:rPr>
              <a:t>Opportunities Impact</a:t>
            </a:r>
            <a:br>
              <a:rPr lang="en-US" dirty="0" smtClean="0">
                <a:latin typeface="Gotham Rounded Medium" panose="02000000000000000000" pitchFamily="50" charset="0"/>
              </a:rPr>
            </a:br>
            <a:r>
              <a:rPr lang="en-US" dirty="0" smtClean="0">
                <a:latin typeface="Gotham Rounded Medium" panose="02000000000000000000" pitchFamily="50" charset="0"/>
              </a:rPr>
              <a:t>On </a:t>
            </a:r>
            <a:r>
              <a:rPr lang="en-US" dirty="0" smtClean="0">
                <a:latin typeface="Gotham Rounded Medium" panose="02000000000000000000" pitchFamily="50" charset="0"/>
              </a:rPr>
              <a:t>Absenteeism</a:t>
            </a:r>
            <a:endParaRPr lang="en-US" dirty="0">
              <a:latin typeface="Gotham Rounded Medium" panose="02000000000000000000" pitchFamily="50" charset="0"/>
            </a:endParaRPr>
          </a:p>
        </p:txBody>
      </p:sp>
      <p:pic>
        <p:nvPicPr>
          <p:cNvPr id="16387" name="Content Placeholder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4773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114205491"/>
              </p:ext>
            </p:extLst>
          </p:nvPr>
        </p:nvGraphicFramePr>
        <p:xfrm>
          <a:off x="6326539" y="1806222"/>
          <a:ext cx="5712319" cy="416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811178230"/>
              </p:ext>
            </p:extLst>
          </p:nvPr>
        </p:nvGraphicFramePr>
        <p:xfrm>
          <a:off x="169333" y="1806223"/>
          <a:ext cx="6057900" cy="416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3301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Gotham Rounded Medium" panose="02000000000000000000" pitchFamily="50" charset="0"/>
              </a:rPr>
              <a:t>Policy Development</a:t>
            </a:r>
            <a:endParaRPr lang="en-US" b="1" dirty="0">
              <a:solidFill>
                <a:srgbClr val="FF0000"/>
              </a:solidFill>
              <a:latin typeface="Gotham Rounded Medium" panose="02000000000000000000" pitchFamily="50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4223789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11/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54AF-329E-472E-9CD8-5395EBB9D68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830246" y="287338"/>
            <a:ext cx="94773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022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38286-8FB5-4DF7-8EEC-3134874E6AB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28172" y="1801091"/>
            <a:ext cx="943494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sz="2400" b="1" dirty="0" smtClean="0"/>
              <a:t>Goal: Increase % students who are reading proficiently by third grade</a:t>
            </a:r>
          </a:p>
          <a:p>
            <a:endParaRPr lang="en-US" sz="2400" b="1" dirty="0" smtClean="0"/>
          </a:p>
          <a:p>
            <a:r>
              <a:rPr lang="en-US" sz="2400" dirty="0" smtClean="0"/>
              <a:t>Focus: Increase the percentage of students who are…</a:t>
            </a:r>
          </a:p>
          <a:p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accent2"/>
                </a:solidFill>
              </a:rPr>
              <a:t>entering kindergarten ready to learn</a:t>
            </a:r>
          </a:p>
          <a:p>
            <a:endParaRPr lang="en-US" sz="2400" b="1" dirty="0" smtClean="0">
              <a:solidFill>
                <a:schemeClr val="accent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u="sng" dirty="0" smtClean="0">
                <a:solidFill>
                  <a:schemeClr val="accent2"/>
                </a:solidFill>
              </a:rPr>
              <a:t>attending school regularly</a:t>
            </a:r>
          </a:p>
          <a:p>
            <a:endParaRPr lang="en-US" sz="2400" b="1" dirty="0" smtClean="0">
              <a:solidFill>
                <a:schemeClr val="accent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accent2"/>
                </a:solidFill>
              </a:rPr>
              <a:t>are engaged in learning over the summer months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106" y="269475"/>
            <a:ext cx="3010645" cy="13191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28172" y="835962"/>
            <a:ext cx="6607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Pinellas Campaign 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for </a:t>
            </a:r>
            <a:r>
              <a:rPr lang="en-US" sz="3200" b="1" dirty="0"/>
              <a:t>Grade Level Reading</a:t>
            </a:r>
          </a:p>
        </p:txBody>
      </p:sp>
    </p:spTree>
    <p:extLst>
      <p:ext uri="{BB962C8B-B14F-4D97-AF65-F5344CB8AC3E}">
        <p14:creationId xmlns:p14="http://schemas.microsoft.com/office/powerpoint/2010/main" val="190512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850" cy="224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5714"/>
            <a:ext cx="12192000" cy="1721486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r"/>
            <a:r>
              <a:rPr lang="en-US" sz="4400" dirty="0" smtClean="0">
                <a:solidFill>
                  <a:schemeClr val="bg1"/>
                </a:solidFill>
                <a:latin typeface="Gotham Rounded Medium" panose="02000000000000000000" pitchFamily="50" charset="0"/>
              </a:rPr>
              <a:t>Kindergarten Counts</a:t>
            </a:r>
            <a:endParaRPr lang="en-US" sz="4400" dirty="0">
              <a:solidFill>
                <a:schemeClr val="bg1"/>
              </a:solidFill>
              <a:latin typeface="Gotham Rounded Medium" panose="02000000000000000000" pitchFamily="50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11/19/2015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38286-8FB5-4DF7-8EEC-3134874E6AB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4355" r="4322"/>
          <a:stretch/>
        </p:blipFill>
        <p:spPr>
          <a:xfrm>
            <a:off x="4516581" y="2077551"/>
            <a:ext cx="7527637" cy="35658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487" y="1792700"/>
            <a:ext cx="4190275" cy="433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NIP Presentation-May">
  <a:themeElements>
    <a:clrScheme name="Custom 1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505046"/>
      </a:accent1>
      <a:accent2>
        <a:srgbClr val="FF5A32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WB Blank Powerpoint Template.pot [Compatibility Mode]" id="{8B82C3F8-8970-4156-A327-7E8D12C041D8}" vid="{7FD9663D-D8B6-4725-A4D8-38057270FCE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193</Words>
  <Application>Microsoft Office PowerPoint</Application>
  <PresentationFormat>Widescreen</PresentationFormat>
  <Paragraphs>85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Gotham Rounded Book</vt:lpstr>
      <vt:lpstr>Gotham Rounded Light</vt:lpstr>
      <vt:lpstr>Gotham Rounded Medium</vt:lpstr>
      <vt:lpstr>Wingdings</vt:lpstr>
      <vt:lpstr>Office Theme</vt:lpstr>
      <vt:lpstr>NNIP Presentation-May</vt:lpstr>
      <vt:lpstr>PowerPoint Presentation</vt:lpstr>
      <vt:lpstr>PowerPoint Presentation</vt:lpstr>
      <vt:lpstr>Using an Integrated Data System to Examine  Multiple Influences on Absenteeism</vt:lpstr>
      <vt:lpstr>PowerPoint Presentation</vt:lpstr>
      <vt:lpstr>PowerPoint Presentation</vt:lpstr>
      <vt:lpstr>Opportunities Impact On Absenteeism</vt:lpstr>
      <vt:lpstr>Policy Development</vt:lpstr>
      <vt:lpstr>PowerPoint Presentation</vt:lpstr>
      <vt:lpstr>Kindergarten Counts</vt:lpstr>
      <vt:lpstr>Kindergarten Counts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 Groesbeck</dc:creator>
  <cp:lastModifiedBy>Denise Groesbeck</cp:lastModifiedBy>
  <cp:revision>29</cp:revision>
  <cp:lastPrinted>2015-11-17T14:05:08Z</cp:lastPrinted>
  <dcterms:created xsi:type="dcterms:W3CDTF">2015-11-06T15:31:11Z</dcterms:created>
  <dcterms:modified xsi:type="dcterms:W3CDTF">2015-11-18T22:44:48Z</dcterms:modified>
</cp:coreProperties>
</file>