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99" r:id="rId5"/>
    <p:sldMasterId id="2147493513" r:id="rId6"/>
    <p:sldMasterId id="2147493485" r:id="rId7"/>
  </p:sldMasterIdLst>
  <p:notesMasterIdLst>
    <p:notesMasterId r:id="rId23"/>
  </p:notesMasterIdLst>
  <p:sldIdLst>
    <p:sldId id="256" r:id="rId8"/>
    <p:sldId id="257" r:id="rId9"/>
    <p:sldId id="289" r:id="rId10"/>
    <p:sldId id="258" r:id="rId11"/>
    <p:sldId id="278" r:id="rId12"/>
    <p:sldId id="273" r:id="rId13"/>
    <p:sldId id="290" r:id="rId14"/>
    <p:sldId id="282" r:id="rId15"/>
    <p:sldId id="279" r:id="rId16"/>
    <p:sldId id="286" r:id="rId17"/>
    <p:sldId id="283" r:id="rId18"/>
    <p:sldId id="285" r:id="rId19"/>
    <p:sldId id="288" r:id="rId20"/>
    <p:sldId id="287" r:id="rId21"/>
    <p:sldId id="284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2" autoAdjust="0"/>
    <p:restoredTop sz="74676" autoAdjust="0"/>
  </p:normalViewPr>
  <p:slideViewPr>
    <p:cSldViewPr snapToGrid="0" snapToObjects="1">
      <p:cViewPr varScale="1">
        <p:scale>
          <a:sx n="68" d="100"/>
          <a:sy n="68" d="100"/>
        </p:scale>
        <p:origin x="-1812" y="-90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NIP\DataInv\Data%20and%20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NIP\DataInv\Data%20and%20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NIP\DataInv\Data%20and%20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NIP\DataInv\Data%20and%20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NIP\DataInv\Data%20and%20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NIP\DataInv\Data%20and%20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b="1" i="0" baseline="0" dirty="0" smtClean="0">
                <a:effectLst/>
              </a:rPr>
              <a:t>Number of Neighborhood </a:t>
            </a:r>
            <a:r>
              <a:rPr lang="en-US" sz="2400" b="1" i="0" baseline="0" dirty="0">
                <a:effectLst/>
              </a:rPr>
              <a:t>Level Datasets</a:t>
            </a:r>
            <a:endParaRPr lang="en-US" sz="2400" dirty="0">
              <a:effectLst/>
            </a:endParaRPr>
          </a:p>
          <a:p>
            <a:pPr>
              <a:defRPr sz="2400"/>
            </a:pPr>
            <a:r>
              <a:rPr lang="en-US" sz="2400" b="1" i="0" baseline="0" dirty="0">
                <a:effectLst/>
              </a:rPr>
              <a:t>For Each NNIP Partner City</a:t>
            </a:r>
            <a:endParaRPr lang="en-US" sz="2400" dirty="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All!$B$1</c:f>
              <c:strCache>
                <c:ptCount val="1"/>
                <c:pt idx="0">
                  <c:v>TotScore</c:v>
                </c:pt>
              </c:strCache>
            </c:strRef>
          </c:tx>
          <c:invertIfNegative val="0"/>
          <c:dPt>
            <c:idx val="2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All!$C$2:$C$39</c:f>
              <c:strCache>
                <c:ptCount val="23"/>
                <c:pt idx="22">
                  <c:v>Average</c:v>
                </c:pt>
              </c:strCache>
            </c:strRef>
          </c:cat>
          <c:val>
            <c:numRef>
              <c:f>All!$B$2:$B$39</c:f>
              <c:numCache>
                <c:formatCode>General</c:formatCode>
                <c:ptCount val="38"/>
                <c:pt idx="0">
                  <c:v>21</c:v>
                </c:pt>
                <c:pt idx="1">
                  <c:v>20</c:v>
                </c:pt>
                <c:pt idx="2">
                  <c:v>19</c:v>
                </c:pt>
                <c:pt idx="3">
                  <c:v>18</c:v>
                </c:pt>
                <c:pt idx="4">
                  <c:v>17</c:v>
                </c:pt>
                <c:pt idx="5">
                  <c:v>17</c:v>
                </c:pt>
                <c:pt idx="6">
                  <c:v>16</c:v>
                </c:pt>
                <c:pt idx="7">
                  <c:v>16</c:v>
                </c:pt>
                <c:pt idx="8">
                  <c:v>16</c:v>
                </c:pt>
                <c:pt idx="9">
                  <c:v>16</c:v>
                </c:pt>
                <c:pt idx="10">
                  <c:v>16</c:v>
                </c:pt>
                <c:pt idx="11">
                  <c:v>15</c:v>
                </c:pt>
                <c:pt idx="12">
                  <c:v>14</c:v>
                </c:pt>
                <c:pt idx="13">
                  <c:v>13</c:v>
                </c:pt>
                <c:pt idx="14">
                  <c:v>13</c:v>
                </c:pt>
                <c:pt idx="15">
                  <c:v>13</c:v>
                </c:pt>
                <c:pt idx="16">
                  <c:v>13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10.9</c:v>
                </c:pt>
                <c:pt idx="23">
                  <c:v>9</c:v>
                </c:pt>
                <c:pt idx="24">
                  <c:v>8</c:v>
                </c:pt>
                <c:pt idx="25">
                  <c:v>8</c:v>
                </c:pt>
                <c:pt idx="26">
                  <c:v>7</c:v>
                </c:pt>
                <c:pt idx="27">
                  <c:v>6</c:v>
                </c:pt>
                <c:pt idx="28">
                  <c:v>6</c:v>
                </c:pt>
                <c:pt idx="29">
                  <c:v>5</c:v>
                </c:pt>
                <c:pt idx="30">
                  <c:v>5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3</c:v>
                </c:pt>
                <c:pt idx="35">
                  <c:v>2</c:v>
                </c:pt>
                <c:pt idx="36">
                  <c:v>1</c:v>
                </c:pt>
                <c:pt idx="3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32736"/>
        <c:axId val="51958528"/>
      </c:barChart>
      <c:catAx>
        <c:axId val="50932736"/>
        <c:scaling>
          <c:orientation val="minMax"/>
        </c:scaling>
        <c:delete val="0"/>
        <c:axPos val="b"/>
        <c:majorTickMark val="out"/>
        <c:minorTickMark val="none"/>
        <c:tickLblPos val="nextTo"/>
        <c:crossAx val="51958528"/>
        <c:crosses val="autoZero"/>
        <c:auto val="1"/>
        <c:lblAlgn val="ctr"/>
        <c:lblOffset val="100"/>
        <c:noMultiLvlLbl val="0"/>
      </c:catAx>
      <c:valAx>
        <c:axId val="51958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932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b="1" i="0" baseline="0">
                <a:effectLst/>
              </a:rPr>
              <a:t>SNIP Score </a:t>
            </a:r>
            <a:endParaRPr lang="en-US" sz="2400">
              <a:effectLst/>
            </a:endParaRPr>
          </a:p>
          <a:p>
            <a:pPr>
              <a:defRPr sz="2400"/>
            </a:pPr>
            <a:r>
              <a:rPr lang="en-US" sz="2400" b="1" i="0" baseline="0">
                <a:effectLst/>
              </a:rPr>
              <a:t>For Each NNIP Partner City</a:t>
            </a:r>
            <a:endParaRPr lang="en-US" sz="240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Core!$B$1</c:f>
              <c:strCache>
                <c:ptCount val="1"/>
                <c:pt idx="0">
                  <c:v>CoreScore</c:v>
                </c:pt>
              </c:strCache>
            </c:strRef>
          </c:tx>
          <c:invertIfNegative val="0"/>
          <c:dPt>
            <c:idx val="2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Core!$C$2:$C$39</c:f>
              <c:strCache>
                <c:ptCount val="22"/>
                <c:pt idx="21">
                  <c:v>Average</c:v>
                </c:pt>
              </c:strCache>
            </c:strRef>
          </c:cat>
          <c:val>
            <c:numRef>
              <c:f>Core!$B$2:$B$39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4.7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62208"/>
        <c:axId val="34260096"/>
      </c:barChart>
      <c:catAx>
        <c:axId val="51662208"/>
        <c:scaling>
          <c:orientation val="minMax"/>
        </c:scaling>
        <c:delete val="0"/>
        <c:axPos val="b"/>
        <c:majorTickMark val="out"/>
        <c:minorTickMark val="none"/>
        <c:tickLblPos val="nextTo"/>
        <c:crossAx val="34260096"/>
        <c:crosses val="autoZero"/>
        <c:auto val="1"/>
        <c:lblAlgn val="ctr"/>
        <c:lblOffset val="100"/>
        <c:noMultiLvlLbl val="0"/>
      </c:catAx>
      <c:valAx>
        <c:axId val="34260096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crossAx val="51662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777271262144859E-2"/>
          <c:y val="3.2645502645502644E-2"/>
          <c:w val="0.879719804761247"/>
          <c:h val="0.803694746490022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Years in NNIP</c:v>
                </c:pt>
              </c:strCache>
            </c:strRef>
          </c:tx>
          <c:spPr>
            <a:ln w="28575">
              <a:noFill/>
            </a:ln>
          </c:spP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8.771929824561403E-3"/>
                  <c:y val="-4.1999541723951171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</c:trendlineLbl>
          </c:trendline>
          <c:xVal>
            <c:numRef>
              <c:f>Sheet2!$E$2:$E$38</c:f>
              <c:numCache>
                <c:formatCode>General</c:formatCode>
                <c:ptCount val="37"/>
                <c:pt idx="0">
                  <c:v>7</c:v>
                </c:pt>
                <c:pt idx="1">
                  <c:v>2</c:v>
                </c:pt>
                <c:pt idx="2">
                  <c:v>7</c:v>
                </c:pt>
                <c:pt idx="3">
                  <c:v>18</c:v>
                </c:pt>
                <c:pt idx="4">
                  <c:v>12</c:v>
                </c:pt>
                <c:pt idx="5">
                  <c:v>0</c:v>
                </c:pt>
                <c:pt idx="7">
                  <c:v>18</c:v>
                </c:pt>
                <c:pt idx="8">
                  <c:v>9</c:v>
                </c:pt>
                <c:pt idx="9">
                  <c:v>9</c:v>
                </c:pt>
                <c:pt idx="10">
                  <c:v>18</c:v>
                </c:pt>
                <c:pt idx="11">
                  <c:v>12</c:v>
                </c:pt>
                <c:pt idx="12">
                  <c:v>5</c:v>
                </c:pt>
                <c:pt idx="13">
                  <c:v>8</c:v>
                </c:pt>
                <c:pt idx="15">
                  <c:v>15</c:v>
                </c:pt>
                <c:pt idx="16">
                  <c:v>4</c:v>
                </c:pt>
                <c:pt idx="17">
                  <c:v>12</c:v>
                </c:pt>
                <c:pt idx="18">
                  <c:v>9</c:v>
                </c:pt>
                <c:pt idx="19">
                  <c:v>10</c:v>
                </c:pt>
                <c:pt idx="20">
                  <c:v>15</c:v>
                </c:pt>
                <c:pt idx="21">
                  <c:v>7</c:v>
                </c:pt>
                <c:pt idx="22">
                  <c:v>10</c:v>
                </c:pt>
                <c:pt idx="23">
                  <c:v>6</c:v>
                </c:pt>
                <c:pt idx="24">
                  <c:v>12</c:v>
                </c:pt>
                <c:pt idx="25">
                  <c:v>7</c:v>
                </c:pt>
                <c:pt idx="26">
                  <c:v>18</c:v>
                </c:pt>
                <c:pt idx="27">
                  <c:v>11</c:v>
                </c:pt>
                <c:pt idx="28">
                  <c:v>2</c:v>
                </c:pt>
                <c:pt idx="29">
                  <c:v>6</c:v>
                </c:pt>
                <c:pt idx="30">
                  <c:v>5</c:v>
                </c:pt>
                <c:pt idx="31">
                  <c:v>18</c:v>
                </c:pt>
                <c:pt idx="32">
                  <c:v>12</c:v>
                </c:pt>
                <c:pt idx="33">
                  <c:v>4</c:v>
                </c:pt>
                <c:pt idx="34">
                  <c:v>11</c:v>
                </c:pt>
                <c:pt idx="35">
                  <c:v>5</c:v>
                </c:pt>
                <c:pt idx="36">
                  <c:v>15</c:v>
                </c:pt>
              </c:numCache>
            </c:numRef>
          </c:xVal>
          <c:yVal>
            <c:numRef>
              <c:f>Sheet2!$C$2:$C$38</c:f>
              <c:numCache>
                <c:formatCode>General</c:formatCode>
                <c:ptCount val="37"/>
                <c:pt idx="0">
                  <c:v>7</c:v>
                </c:pt>
                <c:pt idx="1">
                  <c:v>0</c:v>
                </c:pt>
                <c:pt idx="2">
                  <c:v>9</c:v>
                </c:pt>
                <c:pt idx="3">
                  <c:v>1</c:v>
                </c:pt>
                <c:pt idx="4">
                  <c:v>0</c:v>
                </c:pt>
                <c:pt idx="5">
                  <c:v>8</c:v>
                </c:pt>
                <c:pt idx="6">
                  <c:v>0</c:v>
                </c:pt>
                <c:pt idx="7">
                  <c:v>8</c:v>
                </c:pt>
                <c:pt idx="8">
                  <c:v>6</c:v>
                </c:pt>
                <c:pt idx="9">
                  <c:v>6</c:v>
                </c:pt>
                <c:pt idx="10">
                  <c:v>4</c:v>
                </c:pt>
                <c:pt idx="11">
                  <c:v>4</c:v>
                </c:pt>
                <c:pt idx="12">
                  <c:v>6</c:v>
                </c:pt>
                <c:pt idx="13">
                  <c:v>6</c:v>
                </c:pt>
                <c:pt idx="14">
                  <c:v>3</c:v>
                </c:pt>
                <c:pt idx="15">
                  <c:v>6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3</c:v>
                </c:pt>
                <c:pt idx="20">
                  <c:v>6</c:v>
                </c:pt>
                <c:pt idx="21">
                  <c:v>5</c:v>
                </c:pt>
                <c:pt idx="22">
                  <c:v>1</c:v>
                </c:pt>
                <c:pt idx="23">
                  <c:v>3</c:v>
                </c:pt>
                <c:pt idx="24">
                  <c:v>1</c:v>
                </c:pt>
                <c:pt idx="25">
                  <c:v>5</c:v>
                </c:pt>
                <c:pt idx="26">
                  <c:v>10</c:v>
                </c:pt>
                <c:pt idx="27">
                  <c:v>0</c:v>
                </c:pt>
                <c:pt idx="28">
                  <c:v>8</c:v>
                </c:pt>
                <c:pt idx="29">
                  <c:v>6</c:v>
                </c:pt>
                <c:pt idx="30">
                  <c:v>2</c:v>
                </c:pt>
                <c:pt idx="31">
                  <c:v>9</c:v>
                </c:pt>
                <c:pt idx="32">
                  <c:v>1</c:v>
                </c:pt>
                <c:pt idx="33">
                  <c:v>1</c:v>
                </c:pt>
                <c:pt idx="34">
                  <c:v>6</c:v>
                </c:pt>
                <c:pt idx="35">
                  <c:v>4</c:v>
                </c:pt>
                <c:pt idx="36">
                  <c:v>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06592"/>
        <c:axId val="51808512"/>
      </c:scatterChart>
      <c:valAx>
        <c:axId val="51806592"/>
        <c:scaling>
          <c:orientation val="minMax"/>
          <c:max val="18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Years in NNIP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1808512"/>
        <c:crosses val="autoZero"/>
        <c:crossBetween val="midCat"/>
      </c:valAx>
      <c:valAx>
        <c:axId val="51808512"/>
        <c:scaling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SNIP Score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18065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SNIP Score</a:t>
            </a:r>
          </a:p>
          <a:p>
            <a:pPr>
              <a:defRPr sz="2400"/>
            </a:pPr>
            <a:r>
              <a:rPr lang="en-US" sz="2400"/>
              <a:t>Including</a:t>
            </a:r>
            <a:r>
              <a:rPr lang="en-US" sz="2400" baseline="0"/>
              <a:t> All Geographies</a:t>
            </a:r>
            <a:endParaRPr lang="en-US" sz="2400"/>
          </a:p>
        </c:rich>
      </c:tx>
      <c:layout>
        <c:manualLayout>
          <c:xMode val="edge"/>
          <c:yMode val="edge"/>
          <c:x val="0.27567495869922054"/>
          <c:y val="0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Fruit1!$B$1</c:f>
              <c:strCache>
                <c:ptCount val="1"/>
                <c:pt idx="0">
                  <c:v>Small Geographies</c:v>
                </c:pt>
              </c:strCache>
            </c:strRef>
          </c:tx>
          <c:invertIfNegative val="0"/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Fruit1!$D$2:$D$39</c:f>
              <c:strCache>
                <c:ptCount val="21"/>
                <c:pt idx="20">
                  <c:v>Average</c:v>
                </c:pt>
              </c:strCache>
            </c:strRef>
          </c:cat>
          <c:val>
            <c:numRef>
              <c:f>Fruit1!$B$2:$B$39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4.5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</c:ser>
        <c:ser>
          <c:idx val="1"/>
          <c:order val="1"/>
          <c:tx>
            <c:strRef>
              <c:f>Fruit1!$C$1</c:f>
              <c:strCache>
                <c:ptCount val="1"/>
                <c:pt idx="0">
                  <c:v>All Geographies</c:v>
                </c:pt>
              </c:strCache>
            </c:strRef>
          </c:tx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</c:spPr>
          </c:dPt>
          <c:cat>
            <c:strRef>
              <c:f>Fruit1!$D$2:$D$39</c:f>
              <c:strCache>
                <c:ptCount val="21"/>
                <c:pt idx="20">
                  <c:v>Average</c:v>
                </c:pt>
              </c:strCache>
            </c:strRef>
          </c:cat>
          <c:val>
            <c:numRef>
              <c:f>Fruit1!$C$2:$C$39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6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8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5</c:v>
                </c:pt>
                <c:pt idx="19">
                  <c:v>6</c:v>
                </c:pt>
                <c:pt idx="20">
                  <c:v>5.2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3</c:v>
                </c:pt>
                <c:pt idx="26">
                  <c:v>4</c:v>
                </c:pt>
                <c:pt idx="27">
                  <c:v>5</c:v>
                </c:pt>
                <c:pt idx="28">
                  <c:v>5</c:v>
                </c:pt>
                <c:pt idx="29">
                  <c:v>3</c:v>
                </c:pt>
                <c:pt idx="30">
                  <c:v>2</c:v>
                </c:pt>
                <c:pt idx="31">
                  <c:v>1</c:v>
                </c:pt>
                <c:pt idx="32">
                  <c:v>7</c:v>
                </c:pt>
                <c:pt idx="33">
                  <c:v>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49088"/>
        <c:axId val="51850624"/>
      </c:barChart>
      <c:catAx>
        <c:axId val="51849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850624"/>
        <c:crosses val="autoZero"/>
        <c:auto val="1"/>
        <c:lblAlgn val="ctr"/>
        <c:lblOffset val="100"/>
        <c:noMultiLvlLbl val="0"/>
      </c:catAx>
      <c:valAx>
        <c:axId val="51850624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849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45230770008825"/>
          <c:y val="0.3096588661299296"/>
          <c:w val="0.23402349762344518"/>
          <c:h val="0.11554940392124934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SNIP Score</a:t>
            </a:r>
          </a:p>
          <a:p>
            <a:pPr>
              <a:defRPr sz="2400"/>
            </a:pPr>
            <a:r>
              <a:rPr lang="en-US" sz="2400" dirty="0"/>
              <a:t>Including Old Data</a:t>
            </a: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Fruit2!$B$1</c:f>
              <c:strCache>
                <c:ptCount val="1"/>
                <c:pt idx="0">
                  <c:v>Up-to-Date Data</c:v>
                </c:pt>
              </c:strCache>
            </c:strRef>
          </c:tx>
          <c:invertIfNegative val="0"/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Fruit2!$D$2:$D$39</c:f>
              <c:strCache>
                <c:ptCount val="21"/>
                <c:pt idx="20">
                  <c:v>Average</c:v>
                </c:pt>
              </c:strCache>
            </c:strRef>
          </c:cat>
          <c:val>
            <c:numRef>
              <c:f>Fruit2!$B$2:$B$39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4.5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</c:ser>
        <c:ser>
          <c:idx val="1"/>
          <c:order val="1"/>
          <c:tx>
            <c:strRef>
              <c:f>Fruit2!$C$1</c:f>
              <c:strCache>
                <c:ptCount val="1"/>
                <c:pt idx="0">
                  <c:v>All Data</c:v>
                </c:pt>
              </c:strCache>
            </c:strRef>
          </c:tx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</c:spPr>
          </c:dPt>
          <c:cat>
            <c:strRef>
              <c:f>Fruit2!$D$2:$D$39</c:f>
              <c:strCache>
                <c:ptCount val="21"/>
                <c:pt idx="20">
                  <c:v>Average</c:v>
                </c:pt>
              </c:strCache>
            </c:strRef>
          </c:cat>
          <c:val>
            <c:numRef>
              <c:f>Fruit2!$C$2:$C$39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8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7</c:v>
                </c:pt>
                <c:pt idx="19">
                  <c:v>6</c:v>
                </c:pt>
                <c:pt idx="20">
                  <c:v>5.3</c:v>
                </c:pt>
                <c:pt idx="21">
                  <c:v>7</c:v>
                </c:pt>
                <c:pt idx="22">
                  <c:v>6</c:v>
                </c:pt>
                <c:pt idx="23">
                  <c:v>5</c:v>
                </c:pt>
                <c:pt idx="24">
                  <c:v>4</c:v>
                </c:pt>
                <c:pt idx="25">
                  <c:v>4</c:v>
                </c:pt>
                <c:pt idx="26">
                  <c:v>3</c:v>
                </c:pt>
                <c:pt idx="27">
                  <c:v>3</c:v>
                </c:pt>
                <c:pt idx="28">
                  <c:v>2</c:v>
                </c:pt>
                <c:pt idx="29">
                  <c:v>3</c:v>
                </c:pt>
                <c:pt idx="30">
                  <c:v>3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0</c:v>
                </c:pt>
                <c:pt idx="35">
                  <c:v>4</c:v>
                </c:pt>
                <c:pt idx="36">
                  <c:v>2</c:v>
                </c:pt>
                <c:pt idx="3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3872"/>
        <c:axId val="52106368"/>
      </c:barChart>
      <c:catAx>
        <c:axId val="51903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106368"/>
        <c:crosses val="autoZero"/>
        <c:auto val="1"/>
        <c:lblAlgn val="ctr"/>
        <c:lblOffset val="100"/>
        <c:noMultiLvlLbl val="0"/>
      </c:catAx>
      <c:valAx>
        <c:axId val="52106368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90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917277240613795"/>
          <c:y val="0.40458244107724872"/>
          <c:w val="0.19727690288713912"/>
          <c:h val="0.11911761029871266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b="1" i="0" baseline="0" dirty="0" smtClean="0">
                <a:effectLst/>
              </a:rPr>
              <a:t>SNIP Score</a:t>
            </a:r>
            <a:endParaRPr lang="en-US" sz="2400" dirty="0" smtClean="0">
              <a:effectLst/>
            </a:endParaRPr>
          </a:p>
          <a:p>
            <a:pPr>
              <a:defRPr sz="2400"/>
            </a:pPr>
            <a:r>
              <a:rPr lang="en-US" sz="2400" b="1" i="0" baseline="0" dirty="0" smtClean="0">
                <a:effectLst/>
              </a:rPr>
              <a:t>If All Had Births, Crime &amp; Sales</a:t>
            </a:r>
            <a:endParaRPr lang="en-US" sz="2400" dirty="0">
              <a:effectLst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5.1011189390799835E-2"/>
          <c:y val="0.11465608465608465"/>
          <c:w val="0.90237083851360689"/>
          <c:h val="0.80004395283922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Existing Data</c:v>
                </c:pt>
              </c:strCache>
            </c:strRef>
          </c:tx>
          <c:invertIfNegative val="0"/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Sheet5!$D$2:$D$39</c:f>
              <c:strCache>
                <c:ptCount val="21"/>
                <c:pt idx="20">
                  <c:v>Average</c:v>
                </c:pt>
              </c:strCache>
            </c:strRef>
          </c:cat>
          <c:val>
            <c:numRef>
              <c:f>Sheet5!$B$2:$B$39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4.5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Including Births, Crime, Sales</c:v>
                </c:pt>
              </c:strCache>
            </c:strRef>
          </c:tx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</c:spPr>
          </c:dPt>
          <c:cat>
            <c:strRef>
              <c:f>Sheet5!$D$2:$D$39</c:f>
              <c:strCache>
                <c:ptCount val="21"/>
                <c:pt idx="20">
                  <c:v>Average</c:v>
                </c:pt>
              </c:strCache>
            </c:strRef>
          </c:cat>
          <c:val>
            <c:numRef>
              <c:f>Sheet5!$C$2:$C$39</c:f>
              <c:numCache>
                <c:formatCode>General</c:formatCode>
                <c:ptCount val="3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7</c:v>
                </c:pt>
                <c:pt idx="9">
                  <c:v>9</c:v>
                </c:pt>
                <c:pt idx="10">
                  <c:v>7</c:v>
                </c:pt>
                <c:pt idx="11">
                  <c:v>6</c:v>
                </c:pt>
                <c:pt idx="12">
                  <c:v>9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8</c:v>
                </c:pt>
                <c:pt idx="17">
                  <c:v>6</c:v>
                </c:pt>
                <c:pt idx="18">
                  <c:v>6</c:v>
                </c:pt>
                <c:pt idx="19">
                  <c:v>7</c:v>
                </c:pt>
                <c:pt idx="20">
                  <c:v>6.1</c:v>
                </c:pt>
                <c:pt idx="21">
                  <c:v>5</c:v>
                </c:pt>
                <c:pt idx="22">
                  <c:v>6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6</c:v>
                </c:pt>
                <c:pt idx="27">
                  <c:v>5</c:v>
                </c:pt>
                <c:pt idx="28">
                  <c:v>5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147328"/>
        <c:axId val="52148864"/>
      </c:barChart>
      <c:catAx>
        <c:axId val="52147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148864"/>
        <c:crosses val="autoZero"/>
        <c:auto val="1"/>
        <c:lblAlgn val="ctr"/>
        <c:lblOffset val="100"/>
        <c:noMultiLvlLbl val="0"/>
      </c:catAx>
      <c:valAx>
        <c:axId val="52148864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14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780310355942345"/>
          <c:y val="0.22350997791942673"/>
          <c:w val="0.30862964497858819"/>
          <c:h val="0.11911761029871266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4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59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15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0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4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3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1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9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2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4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5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5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2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05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4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5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0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65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1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0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4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6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6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4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87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0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15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81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66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75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26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3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7.jpe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3.png"/><Relationship Id="rId25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0.jpe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g"/><Relationship Id="rId23" Type="http://schemas.openxmlformats.org/officeDocument/2006/relationships/image" Target="../media/image19.jpe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22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0080" y="1444309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aseline="0" dirty="0" smtClean="0"/>
              <a:t>Data Inventory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26139" y="4921321"/>
            <a:ext cx="2917861" cy="136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38008" r="16782" b="18712"/>
          <a:stretch/>
        </p:blipFill>
        <p:spPr bwMode="auto">
          <a:xfrm>
            <a:off x="1539766" y="2127694"/>
            <a:ext cx="6064468" cy="3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/>
        </p:nvSpPr>
        <p:spPr>
          <a:xfrm>
            <a:off x="348079" y="5669890"/>
            <a:ext cx="5486400" cy="8496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r>
              <a:rPr lang="en-US" dirty="0" smtClean="0"/>
              <a:t>NNIP Partnership Meeting,</a:t>
            </a:r>
            <a:r>
              <a:rPr lang="en-US" baseline="0" dirty="0" smtClean="0"/>
              <a:t> </a:t>
            </a:r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Data</a:t>
            </a:r>
            <a:r>
              <a:rPr lang="en-US" baseline="0" dirty="0" smtClean="0"/>
              <a:t> is a central piece of NNIP</a:t>
            </a:r>
          </a:p>
          <a:p>
            <a:r>
              <a:rPr lang="en-US" baseline="0" dirty="0" smtClean="0"/>
              <a:t>Self-assessment</a:t>
            </a:r>
          </a:p>
          <a:p>
            <a:r>
              <a:rPr lang="en-US" baseline="0" dirty="0" smtClean="0"/>
              <a:t>Helps HQ identify organizational challenges</a:t>
            </a:r>
          </a:p>
          <a:p>
            <a:r>
              <a:rPr lang="en-US" dirty="0" smtClean="0"/>
              <a:t>Improving</a:t>
            </a:r>
            <a:r>
              <a:rPr lang="en-US" baseline="0" dirty="0" smtClean="0"/>
              <a:t> the network</a:t>
            </a:r>
          </a:p>
        </p:txBody>
      </p:sp>
      <p:pic>
        <p:nvPicPr>
          <p:cNvPr id="4098" name="Picture 2" descr="http://wfhorne-co.com/wp-content/uploads/2014/09/inventory-management-sales-forecast-retail-analytics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1618"/>
          <a:stretch/>
        </p:blipFill>
        <p:spPr bwMode="auto">
          <a:xfrm>
            <a:off x="4572000" y="1806587"/>
            <a:ext cx="3404716" cy="4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  <p:sldLayoutId id="2147493506" r:id="rId7"/>
    <p:sldLayoutId id="2147493507" r:id="rId8"/>
    <p:sldLayoutId id="2147493508" r:id="rId9"/>
    <p:sldLayoutId id="2147493509" r:id="rId10"/>
    <p:sldLayoutId id="2147493510" r:id="rId11"/>
    <p:sldLayoutId id="2147493511" r:id="rId12"/>
    <p:sldLayoutId id="2147493512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Neighborhood Data is More than Municipal Data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3430" y="1566916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Data should be…</a:t>
            </a:r>
          </a:p>
        </p:txBody>
      </p:sp>
      <p:pic>
        <p:nvPicPr>
          <p:cNvPr id="6146" name="Picture 2" descr="http://www.stateside.com/wp-content/uploads/Map-and-Magnifying-Glass-e137338844249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7" y="2286000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pic>
        <p:nvPicPr>
          <p:cNvPr id="6148" name="Picture 4" descr="http://www.revereps.mec.edu/susanbanthony/wp-content/uploads/2013/10/Current-Event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4" y="1988696"/>
            <a:ext cx="4269991" cy="35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Current &amp; Up-to-Date</a:t>
            </a:r>
            <a:endParaRPr lang="en-US" sz="18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918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4" r:id="rId1"/>
    <p:sldLayoutId id="2147493515" r:id="rId2"/>
    <p:sldLayoutId id="2147493516" r:id="rId3"/>
    <p:sldLayoutId id="2147493517" r:id="rId4"/>
    <p:sldLayoutId id="2147493518" r:id="rId5"/>
    <p:sldLayoutId id="2147493519" r:id="rId6"/>
    <p:sldLayoutId id="2147493520" r:id="rId7"/>
    <p:sldLayoutId id="2147493521" r:id="rId8"/>
    <p:sldLayoutId id="2147493522" r:id="rId9"/>
    <p:sldLayoutId id="2147493523" r:id="rId10"/>
    <p:sldLayoutId id="2147493524" r:id="rId11"/>
    <p:sldLayoutId id="2147493525" r:id="rId12"/>
    <p:sldLayoutId id="2147493526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Introducing the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205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52" y="3937263"/>
            <a:ext cx="1613972" cy="11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ttp://1.bp.blogspot.com/-BJoO8DeTeP0/Thn7guAhYII/AAAAAAAAAHA/QKq8t1EPN5E/s1600/ShawshankRedempt_219Pyxurz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142" y="4936291"/>
            <a:ext cx="17433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8" y="5152127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0" y="5220138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grahamlegalpllc.com/wp-content/uploads/2013/10/stop-foreclosur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6" y="2371818"/>
            <a:ext cx="20193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3937263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6" r:id="rId1"/>
    <p:sldLayoutId id="2147493487" r:id="rId2"/>
    <p:sldLayoutId id="2147493488" r:id="rId3"/>
    <p:sldLayoutId id="2147493489" r:id="rId4"/>
    <p:sldLayoutId id="2147493490" r:id="rId5"/>
    <p:sldLayoutId id="2147493491" r:id="rId6"/>
    <p:sldLayoutId id="2147493492" r:id="rId7"/>
    <p:sldLayoutId id="2147493493" r:id="rId8"/>
    <p:sldLayoutId id="2147493494" r:id="rId9"/>
    <p:sldLayoutId id="2147493495" r:id="rId10"/>
    <p:sldLayoutId id="2147493496" r:id="rId11"/>
    <p:sldLayoutId id="2147493497" r:id="rId12"/>
    <p:sldLayoutId id="2147493498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itlePage_Header_Img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40080" y="1444309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aseline="0" dirty="0" smtClean="0"/>
              <a:t>Data Inventory Analysis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26139" y="4921321"/>
            <a:ext cx="2917861" cy="136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38008" r="16782" b="18712"/>
          <a:stretch/>
        </p:blipFill>
        <p:spPr bwMode="auto">
          <a:xfrm>
            <a:off x="1539766" y="2127694"/>
            <a:ext cx="6064468" cy="3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4"/>
          <p:cNvSpPr txBox="1">
            <a:spLocks/>
          </p:cNvSpPr>
          <p:nvPr/>
        </p:nvSpPr>
        <p:spPr>
          <a:xfrm>
            <a:off x="348079" y="5669890"/>
            <a:ext cx="5486400" cy="8496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r>
              <a:rPr lang="en-US" dirty="0" smtClean="0"/>
              <a:t>NNIP Partnership Meeting,</a:t>
            </a:r>
            <a:r>
              <a:rPr lang="en-US" baseline="0" dirty="0" smtClean="0"/>
              <a:t> </a:t>
            </a:r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Partner Tenure has Little Correlation to SNIP Score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038411"/>
              </p:ext>
            </p:extLst>
          </p:nvPr>
        </p:nvGraphicFramePr>
        <p:xfrm>
          <a:off x="193430" y="1545772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15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Improve Your Score:</a:t>
            </a:r>
            <a:br>
              <a:rPr lang="en-US" dirty="0" smtClean="0"/>
            </a:br>
            <a:r>
              <a:rPr lang="en-US" dirty="0" smtClean="0"/>
              <a:t>Go Deeper on Existing Datasets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263198"/>
              </p:ext>
            </p:extLst>
          </p:nvPr>
        </p:nvGraphicFramePr>
        <p:xfrm>
          <a:off x="193429" y="1512772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0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 Your Score:</a:t>
            </a:r>
            <a:br>
              <a:rPr lang="en-US" dirty="0"/>
            </a:br>
            <a:r>
              <a:rPr lang="en-US" dirty="0"/>
              <a:t>Bringing </a:t>
            </a:r>
            <a:r>
              <a:rPr lang="en-US" dirty="0" smtClean="0"/>
              <a:t>Data Up-to-Date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110160"/>
              </p:ext>
            </p:extLst>
          </p:nvPr>
        </p:nvGraphicFramePr>
        <p:xfrm>
          <a:off x="193430" y="1499846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6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 Your Score:</a:t>
            </a:r>
            <a:br>
              <a:rPr lang="en-US" dirty="0"/>
            </a:br>
            <a:r>
              <a:rPr lang="en-US" dirty="0" smtClean="0"/>
              <a:t>Expand Your Holdings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725195"/>
              </p:ext>
            </p:extLst>
          </p:nvPr>
        </p:nvGraphicFramePr>
        <p:xfrm>
          <a:off x="193429" y="1610517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314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Proposed Network Goals </a:t>
            </a:r>
          </a:p>
          <a:p>
            <a:r>
              <a:rPr lang="en-US" dirty="0" smtClean="0"/>
              <a:t>for NNIP Pittsburgh (Spring 2015)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http://thecertainonesmagazine.com/wp-content/uploads/2014/08/goal-setti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1524267"/>
            <a:ext cx="8501742" cy="47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540887" y="3006121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Increase average SNIP score 1+ points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40882" y="4078513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More partners with SNIP score of 8+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40877" y="5275946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 partners with zero SNIP score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pic>
        <p:nvPicPr>
          <p:cNvPr id="13314" name="Picture 2" descr="http://sportsthenandnow.com/wp/wp-content/uploads/2010/10/Ten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43" y="1598904"/>
            <a:ext cx="3853542" cy="458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 rot="19241972">
            <a:off x="113947" y="2729973"/>
            <a:ext cx="208496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baseline="0" dirty="0" smtClean="0"/>
              <a:t>OAKLAND!</a:t>
            </a:r>
            <a:endParaRPr lang="en-US" sz="1800" b="1" baseline="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934699">
            <a:off x="6481727" y="2729974"/>
            <a:ext cx="228074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PERFECT SCORE 10/10</a:t>
            </a:r>
            <a:endParaRPr lang="en-US" sz="1800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6209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Neighborhood Data is More than Just Municipal Data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3430" y="1566916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Data should be…</a:t>
            </a:r>
          </a:p>
        </p:txBody>
      </p:sp>
      <p:pic>
        <p:nvPicPr>
          <p:cNvPr id="10" name="Picture 2" descr="http://www.stateside.com/wp-content/uploads/Map-and-Magnifying-Glass-e13733884424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7" y="2286000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</a:t>
            </a:r>
            <a:r>
              <a:rPr lang="en-US" sz="1800" dirty="0" smtClean="0"/>
              <a:t>Address, </a:t>
            </a:r>
            <a:r>
              <a:rPr lang="en-US" sz="1800" baseline="0" dirty="0" smtClean="0"/>
              <a:t>Parcel</a:t>
            </a:r>
          </a:p>
        </p:txBody>
      </p:sp>
      <p:pic>
        <p:nvPicPr>
          <p:cNvPr id="12" name="Picture 4" descr="http://www.revereps.mec.edu/susanbanthony/wp-content/uploads/2013/10/Current-Even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4" y="1868776"/>
            <a:ext cx="4269991" cy="35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446465" y="5222801"/>
            <a:ext cx="451657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500" baseline="0" dirty="0" smtClean="0"/>
              <a:t>Up-to-Date &amp; </a:t>
            </a:r>
          </a:p>
          <a:p>
            <a:pPr marL="0" indent="0" algn="ctr">
              <a:buNone/>
            </a:pPr>
            <a:r>
              <a:rPr lang="en-US" sz="2500" baseline="0" dirty="0" smtClean="0"/>
              <a:t>Historic</a:t>
            </a:r>
            <a:r>
              <a:rPr lang="en-US" sz="2500" dirty="0" smtClean="0"/>
              <a:t> Trends</a:t>
            </a:r>
            <a:endParaRPr lang="en-US" sz="25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7339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Data Inventory?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First published1996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Became machine readable in 2007</a:t>
            </a:r>
          </a:p>
          <a:p>
            <a:r>
              <a:rPr lang="en-US" dirty="0"/>
              <a:t>Mix of datasets </a:t>
            </a:r>
            <a:r>
              <a:rPr lang="en-US" dirty="0" smtClean="0"/>
              <a:t>and indicators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Includes: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Years of data</a:t>
            </a:r>
          </a:p>
          <a:p>
            <a:pPr lvl="1"/>
            <a:r>
              <a:rPr lang="en-US" dirty="0" smtClean="0"/>
              <a:t>Geographic &amp; coverage level</a:t>
            </a:r>
          </a:p>
          <a:p>
            <a:endParaRPr lang="en-US" dirty="0" smtClean="0"/>
          </a:p>
          <a:p>
            <a:endParaRPr lang="en-US" baseline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8462" y="2292363"/>
            <a:ext cx="4460112" cy="334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8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 smtClean="0"/>
              <a:t>Documenting</a:t>
            </a:r>
            <a:r>
              <a:rPr lang="en-US" dirty="0" smtClean="0"/>
              <a:t> “state of the network”</a:t>
            </a:r>
            <a:endParaRPr lang="en-US" baseline="0" dirty="0" smtClean="0"/>
          </a:p>
          <a:p>
            <a:r>
              <a:rPr lang="en-US" dirty="0"/>
              <a:t>Identify cross-site opportunities</a:t>
            </a:r>
          </a:p>
          <a:p>
            <a:r>
              <a:rPr lang="en-US" baseline="0" dirty="0" smtClean="0"/>
              <a:t>Self-assessment</a:t>
            </a:r>
          </a:p>
          <a:p>
            <a:r>
              <a:rPr lang="en-US" dirty="0" smtClean="0"/>
              <a:t>Network improvement</a:t>
            </a:r>
            <a:endParaRPr lang="en-US" baseline="0" dirty="0" smtClean="0"/>
          </a:p>
        </p:txBody>
      </p:sp>
      <p:pic>
        <p:nvPicPr>
          <p:cNvPr id="10" name="Picture 2" descr="http://wfhorne-co.com/wp-content/uploads/2014/09/inventory-management-sales-forecast-retail-analytic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1618"/>
          <a:stretch/>
        </p:blipFill>
        <p:spPr bwMode="auto">
          <a:xfrm>
            <a:off x="4572000" y="1806587"/>
            <a:ext cx="3404716" cy="4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7570" y="2480378"/>
            <a:ext cx="132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Vital Stats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8374" y="2161954"/>
            <a:ext cx="9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Crime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6523" y="2849710"/>
            <a:ext cx="114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Housing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1443" y="3244334"/>
            <a:ext cx="137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Education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8560" y="3537232"/>
            <a:ext cx="114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Health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266513"/>
              </p:ext>
            </p:extLst>
          </p:nvPr>
        </p:nvGraphicFramePr>
        <p:xfrm>
          <a:off x="193430" y="1557193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NNIP Partners Stack Up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89171" y="3524632"/>
            <a:ext cx="259080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baseline="0" dirty="0" smtClean="0"/>
              <a:t>Max Score = 26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>Average Score = 10.9</a:t>
            </a:r>
            <a:endParaRPr lang="en-US" sz="1800" b="1" baseline="0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8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Introducing the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1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4" y="3970056"/>
            <a:ext cx="1455030" cy="9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1.bp.blogspot.com/-BJoO8DeTeP0/Thn7guAhYII/AAAAAAAAAHA/QKq8t1EPN5E/s1600/ShawshankRedempt_219Pyxurz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142" y="4936291"/>
            <a:ext cx="17433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1" y="5254152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5188573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http://grahamlegalpllc.com/wp-content/uploads/2013/10/stop-foreclosur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6" y="2371818"/>
            <a:ext cx="20193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4044962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775542" y="3361080"/>
            <a:ext cx="97134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Births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750176" y="3636445"/>
            <a:ext cx="10697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Pt1 Crime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60038" y="4375899"/>
            <a:ext cx="1390802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Child Health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75765" y="3673719"/>
            <a:ext cx="1390802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Foreclosures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42314" y="6253640"/>
            <a:ext cx="185922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Public Assistance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718142" y="6036172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Prisoner</a:t>
            </a:r>
            <a:r>
              <a:rPr lang="en-US" sz="1400" dirty="0" smtClean="0"/>
              <a:t> Reentry</a:t>
            </a:r>
            <a:endParaRPr lang="en-US" sz="1400" baseline="0" dirty="0" smtClean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194" y="4877697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School Enrollment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55334" y="6159969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Property Data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446034" y="6225285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Home Sales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525212" y="4904576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Adult Health</a:t>
            </a:r>
          </a:p>
        </p:txBody>
      </p:sp>
    </p:spTree>
    <p:extLst>
      <p:ext uri="{BB962C8B-B14F-4D97-AF65-F5344CB8AC3E}">
        <p14:creationId xmlns:p14="http://schemas.microsoft.com/office/powerpoint/2010/main" val="376091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Neighborhood Data Must Be…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Held </a:t>
            </a:r>
            <a:r>
              <a:rPr lang="en-US" dirty="0" smtClean="0"/>
              <a:t>in-house</a:t>
            </a:r>
          </a:p>
          <a:p>
            <a:r>
              <a:rPr lang="en-US" dirty="0" smtClean="0"/>
              <a:t>Small geography</a:t>
            </a:r>
          </a:p>
          <a:p>
            <a:pPr lvl="1"/>
            <a:r>
              <a:rPr lang="en-US" dirty="0" smtClean="0"/>
              <a:t>Parcel, Address, Block Grp, Tract </a:t>
            </a:r>
          </a:p>
          <a:p>
            <a:r>
              <a:rPr lang="en-US" dirty="0" smtClean="0"/>
              <a:t>Recurring &amp; recent as of at least the year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Point awarded when all conditions are met</a:t>
            </a:r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89" y="1863119"/>
            <a:ext cx="31718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21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NNIP Partners Score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319621"/>
              </p:ext>
            </p:extLst>
          </p:nvPr>
        </p:nvGraphicFramePr>
        <p:xfrm>
          <a:off x="193430" y="1524934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5889171" y="3524632"/>
            <a:ext cx="259080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baseline="0" dirty="0" smtClean="0"/>
              <a:t>Max Score = 10</a:t>
            </a:r>
          </a:p>
        </p:txBody>
      </p:sp>
    </p:spTree>
    <p:extLst>
      <p:ext uri="{BB962C8B-B14F-4D97-AF65-F5344CB8AC3E}">
        <p14:creationId xmlns:p14="http://schemas.microsoft.com/office/powerpoint/2010/main" val="405536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Dig Down Into the Stats</a:t>
            </a:r>
            <a:endParaRPr lang="en-US" dirty="0"/>
          </a:p>
        </p:txBody>
      </p:sp>
      <p:pic>
        <p:nvPicPr>
          <p:cNvPr id="7170" name="Picture 2" descr="http://www.udc.edu/sites/default/files/imagecache/FeatureImage_Page_Frame/directory_main_statistic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/>
          <a:stretch/>
        </p:blipFill>
        <p:spPr bwMode="auto">
          <a:xfrm>
            <a:off x="4659086" y="1728333"/>
            <a:ext cx="3632891" cy="41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Range:     </a:t>
            </a:r>
            <a:r>
              <a:rPr lang="en-US" b="1" dirty="0" smtClean="0"/>
              <a:t>0-10</a:t>
            </a:r>
          </a:p>
          <a:p>
            <a:r>
              <a:rPr lang="en-US" baseline="0" dirty="0" smtClean="0"/>
              <a:t>Mean:      </a:t>
            </a:r>
            <a:r>
              <a:rPr lang="en-US" b="1" baseline="0" dirty="0" smtClean="0"/>
              <a:t>4.7</a:t>
            </a:r>
          </a:p>
          <a:p>
            <a:r>
              <a:rPr lang="en-US" dirty="0" smtClean="0"/>
              <a:t>Median:   </a:t>
            </a:r>
            <a:r>
              <a:rPr lang="en-US" b="1" dirty="0" smtClean="0"/>
              <a:t>5.0</a:t>
            </a:r>
          </a:p>
          <a:p>
            <a:r>
              <a:rPr lang="en-US" baseline="0" dirty="0" smtClean="0"/>
              <a:t>Mode:      </a:t>
            </a:r>
            <a:r>
              <a:rPr lang="en-US" b="1" dirty="0" smtClean="0"/>
              <a:t>6.0</a:t>
            </a:r>
            <a:endParaRPr lang="en-US" baseline="0" dirty="0" smtClean="0"/>
          </a:p>
          <a:p>
            <a:r>
              <a:rPr lang="en-US" dirty="0" smtClean="0"/>
              <a:t>N:              </a:t>
            </a:r>
            <a:r>
              <a:rPr lang="en-US" b="1" dirty="0" smtClean="0"/>
              <a:t>37</a:t>
            </a:r>
            <a:endParaRPr lang="en-US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2870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16145</TotalTime>
  <Words>326</Words>
  <Application>Microsoft Office PowerPoint</Application>
  <PresentationFormat>On-screen Show (4:3)</PresentationFormat>
  <Paragraphs>108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NNIP PPT Theme</vt:lpstr>
      <vt:lpstr>2_NNIP PPT Theme</vt:lpstr>
      <vt:lpstr>3_NNIP PPT Theme</vt:lpstr>
      <vt:lpstr>1_NNIP PPT Theme</vt:lpstr>
      <vt:lpstr>PowerPoint Presentation</vt:lpstr>
      <vt:lpstr>PowerPoint Presentation</vt:lpstr>
      <vt:lpstr>PowerPoint Presentation</vt:lpstr>
      <vt:lpstr>PowerPoint Presentation</vt:lpstr>
      <vt:lpstr>How NNIP Partners Stack Up</vt:lpstr>
      <vt:lpstr>PowerPoint Presentation</vt:lpstr>
      <vt:lpstr>PowerPoint Presentation</vt:lpstr>
      <vt:lpstr>How NNIP Partners Score</vt:lpstr>
      <vt:lpstr>Let’s Dig Down Into the Stats</vt:lpstr>
      <vt:lpstr>NNIP Partner Tenure has Little Correlation to SNIP Score</vt:lpstr>
      <vt:lpstr>How to Improve Your Score: Go Deeper on Existing Datasets</vt:lpstr>
      <vt:lpstr>How to Improve Your Score: Bringing Data Up-to-Date</vt:lpstr>
      <vt:lpstr>How to Improve Your Score: Expand Your Holdings</vt:lpstr>
      <vt:lpstr>PowerPoint Presentation</vt:lpstr>
      <vt:lpstr>Congratulations!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Pitingolo, Rob</cp:lastModifiedBy>
  <cp:revision>166</cp:revision>
  <cp:lastPrinted>2014-10-09T14:18:05Z</cp:lastPrinted>
  <dcterms:created xsi:type="dcterms:W3CDTF">2010-04-12T23:12:02Z</dcterms:created>
  <dcterms:modified xsi:type="dcterms:W3CDTF">2014-10-09T15:53:39Z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