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3" d="100"/>
          <a:sy n="83" d="100"/>
        </p:scale>
        <p:origin x="-1344" y="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9C262-54B6-4580-9316-94EFB33AB3FD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43250" y="582613"/>
            <a:ext cx="3771900" cy="2914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6475" y="3692525"/>
            <a:ext cx="8045450" cy="34972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381875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97538" y="7381875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836A09-F63F-40B0-979B-788A1C421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02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79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w Cen MT"/>
                <a:cs typeface="Tw Cen MT"/>
              </a:defRPr>
            </a:lvl1pPr>
          </a:lstStyle>
          <a:p>
            <a:pPr marL="12700">
              <a:lnSpc>
                <a:spcPts val="1600"/>
              </a:lnSpc>
            </a:pPr>
            <a:r>
              <a:rPr spc="-10" dirty="0"/>
              <a:t>$100,001 </a:t>
            </a:r>
            <a:r>
              <a:rPr spc="-5" dirty="0"/>
              <a:t>-</a:t>
            </a:r>
          </a:p>
          <a:p>
            <a:pPr marL="66675">
              <a:lnSpc>
                <a:spcPts val="1600"/>
              </a:lnSpc>
            </a:pPr>
            <a:r>
              <a:rPr spc="-10" dirty="0"/>
              <a:t>$250,000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w Cen MT"/>
                <a:cs typeface="Tw Cen MT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0" dirty="0"/>
              <a:t>$0</a:t>
            </a:r>
            <a:r>
              <a:rPr spc="-5" dirty="0"/>
              <a:t> - </a:t>
            </a:r>
            <a:r>
              <a:rPr spc="-10" dirty="0"/>
              <a:t>$20,000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Tw Cen MT"/>
                <a:cs typeface="Tw Cen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w Cen MT"/>
                <a:cs typeface="Tw Cen MT"/>
              </a:defRPr>
            </a:lvl1pPr>
          </a:lstStyle>
          <a:p>
            <a:pPr marL="12700">
              <a:lnSpc>
                <a:spcPts val="1600"/>
              </a:lnSpc>
            </a:pPr>
            <a:r>
              <a:rPr spc="-10" dirty="0"/>
              <a:t>$100,001 </a:t>
            </a:r>
            <a:r>
              <a:rPr spc="-5" dirty="0"/>
              <a:t>-</a:t>
            </a:r>
          </a:p>
          <a:p>
            <a:pPr marL="66675">
              <a:lnSpc>
                <a:spcPts val="1600"/>
              </a:lnSpc>
            </a:pPr>
            <a:r>
              <a:rPr spc="-10" dirty="0"/>
              <a:t>$250,000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w Cen MT"/>
                <a:cs typeface="Tw Cen MT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0" dirty="0"/>
              <a:t>$0</a:t>
            </a:r>
            <a:r>
              <a:rPr spc="-5" dirty="0"/>
              <a:t> - </a:t>
            </a:r>
            <a:r>
              <a:rPr spc="-10" dirty="0"/>
              <a:t>$20,000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7200" y="457200"/>
            <a:ext cx="9143999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Tw Cen MT"/>
                <a:cs typeface="Tw Cen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5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w Cen MT"/>
                <a:cs typeface="Tw Cen MT"/>
              </a:defRPr>
            </a:lvl1pPr>
          </a:lstStyle>
          <a:p>
            <a:pPr marL="12700">
              <a:lnSpc>
                <a:spcPts val="1600"/>
              </a:lnSpc>
            </a:pPr>
            <a:r>
              <a:rPr spc="-10" dirty="0"/>
              <a:t>$100,001 </a:t>
            </a:r>
            <a:r>
              <a:rPr spc="-5" dirty="0"/>
              <a:t>-</a:t>
            </a:r>
          </a:p>
          <a:p>
            <a:pPr marL="66675">
              <a:lnSpc>
                <a:spcPts val="1600"/>
              </a:lnSpc>
            </a:pPr>
            <a:r>
              <a:rPr spc="-10" dirty="0"/>
              <a:t>$250,000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w Cen MT"/>
                <a:cs typeface="Tw Cen MT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0" dirty="0"/>
              <a:t>$0</a:t>
            </a:r>
            <a:r>
              <a:rPr spc="-5" dirty="0"/>
              <a:t> - </a:t>
            </a:r>
            <a:r>
              <a:rPr spc="-10" dirty="0"/>
              <a:t>$20,000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Tw Cen MT"/>
                <a:cs typeface="Tw Cen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w Cen MT"/>
                <a:cs typeface="Tw Cen MT"/>
              </a:defRPr>
            </a:lvl1pPr>
          </a:lstStyle>
          <a:p>
            <a:pPr marL="12700">
              <a:lnSpc>
                <a:spcPts val="1600"/>
              </a:lnSpc>
            </a:pPr>
            <a:r>
              <a:rPr spc="-10" dirty="0"/>
              <a:t>$100,001 </a:t>
            </a:r>
            <a:r>
              <a:rPr spc="-5" dirty="0"/>
              <a:t>-</a:t>
            </a:r>
          </a:p>
          <a:p>
            <a:pPr marL="66675">
              <a:lnSpc>
                <a:spcPts val="1600"/>
              </a:lnSpc>
            </a:pPr>
            <a:r>
              <a:rPr spc="-10" dirty="0"/>
              <a:t>$250,000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w Cen MT"/>
                <a:cs typeface="Tw Cen MT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0" dirty="0"/>
              <a:t>$0</a:t>
            </a:r>
            <a:r>
              <a:rPr spc="-5" dirty="0"/>
              <a:t> - </a:t>
            </a:r>
            <a:r>
              <a:rPr spc="-10" dirty="0"/>
              <a:t>$20,000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w Cen MT"/>
                <a:cs typeface="Tw Cen MT"/>
              </a:defRPr>
            </a:lvl1pPr>
          </a:lstStyle>
          <a:p>
            <a:pPr marL="12700">
              <a:lnSpc>
                <a:spcPts val="1600"/>
              </a:lnSpc>
            </a:pPr>
            <a:r>
              <a:rPr spc="-10" dirty="0"/>
              <a:t>$100,001 </a:t>
            </a:r>
            <a:r>
              <a:rPr spc="-5" dirty="0"/>
              <a:t>-</a:t>
            </a:r>
          </a:p>
          <a:p>
            <a:pPr marL="66675">
              <a:lnSpc>
                <a:spcPts val="1600"/>
              </a:lnSpc>
            </a:pPr>
            <a:r>
              <a:rPr spc="-10" dirty="0"/>
              <a:t>$250,000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w Cen MT"/>
                <a:cs typeface="Tw Cen MT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0" dirty="0"/>
              <a:t>$0</a:t>
            </a:r>
            <a:r>
              <a:rPr spc="-5" dirty="0"/>
              <a:t> - </a:t>
            </a:r>
            <a:r>
              <a:rPr spc="-10" dirty="0"/>
              <a:t>$20,000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7200" y="457200"/>
            <a:ext cx="9143999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93902" y="827029"/>
            <a:ext cx="8070595" cy="1005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Tw Cen MT"/>
                <a:cs typeface="Tw Cen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84766" y="2165476"/>
            <a:ext cx="8088866" cy="1854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696723" y="6113650"/>
            <a:ext cx="860425" cy="396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Tw Cen MT"/>
                <a:cs typeface="Tw Cen MT"/>
              </a:defRPr>
            </a:lvl1pPr>
          </a:lstStyle>
          <a:p>
            <a:pPr marL="12700">
              <a:lnSpc>
                <a:spcPts val="1600"/>
              </a:lnSpc>
            </a:pPr>
            <a:r>
              <a:rPr spc="-10" dirty="0"/>
              <a:t>$100,001 </a:t>
            </a:r>
            <a:r>
              <a:rPr spc="-5" dirty="0"/>
              <a:t>-</a:t>
            </a:r>
          </a:p>
          <a:p>
            <a:pPr marL="66675">
              <a:lnSpc>
                <a:spcPts val="1600"/>
              </a:lnSpc>
            </a:pPr>
            <a:r>
              <a:rPr spc="-10" dirty="0"/>
              <a:t>$250,000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612657" y="6113685"/>
            <a:ext cx="1007744" cy="203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Tw Cen MT"/>
                <a:cs typeface="Tw Cen MT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0" dirty="0"/>
              <a:t>$0</a:t>
            </a:r>
            <a:r>
              <a:rPr spc="-5" dirty="0"/>
              <a:t> - </a:t>
            </a:r>
            <a:r>
              <a:rPr spc="-10" dirty="0"/>
              <a:t>$20,000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8887" y="2157152"/>
            <a:ext cx="9160625" cy="51580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47403" y="1862051"/>
            <a:ext cx="1417319" cy="5652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65465" y="1022465"/>
            <a:ext cx="0" cy="843915"/>
          </a:xfrm>
          <a:custGeom>
            <a:avLst/>
            <a:gdLst/>
            <a:ahLst/>
            <a:cxnLst/>
            <a:rect l="l" t="t" r="r" b="b"/>
            <a:pathLst>
              <a:path h="843914">
                <a:moveTo>
                  <a:pt x="0" y="843742"/>
                </a:moveTo>
                <a:lnTo>
                  <a:pt x="0" y="0"/>
                </a:lnTo>
              </a:path>
            </a:pathLst>
          </a:custGeom>
          <a:ln w="24938">
            <a:solidFill>
              <a:srgbClr val="93BC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39737" y="440574"/>
            <a:ext cx="5461635" cy="0"/>
          </a:xfrm>
          <a:custGeom>
            <a:avLst/>
            <a:gdLst/>
            <a:ahLst/>
            <a:cxnLst/>
            <a:rect l="l" t="t" r="r" b="b"/>
            <a:pathLst>
              <a:path w="5461634">
                <a:moveTo>
                  <a:pt x="0" y="0"/>
                </a:moveTo>
                <a:lnTo>
                  <a:pt x="5461462" y="0"/>
                </a:lnTo>
              </a:path>
            </a:pathLst>
          </a:custGeom>
          <a:ln w="16625">
            <a:solidFill>
              <a:srgbClr val="B8D8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37707" y="1284316"/>
            <a:ext cx="0" cy="586105"/>
          </a:xfrm>
          <a:custGeom>
            <a:avLst/>
            <a:gdLst/>
            <a:ahLst/>
            <a:cxnLst/>
            <a:rect l="l" t="t" r="r" b="b"/>
            <a:pathLst>
              <a:path h="586105">
                <a:moveTo>
                  <a:pt x="0" y="586046"/>
                </a:moveTo>
                <a:lnTo>
                  <a:pt x="0" y="0"/>
                </a:lnTo>
              </a:path>
            </a:pathLst>
          </a:custGeom>
          <a:ln w="29094">
            <a:solidFill>
              <a:srgbClr val="8CB8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588730" y="432261"/>
            <a:ext cx="0" cy="798195"/>
          </a:xfrm>
          <a:custGeom>
            <a:avLst/>
            <a:gdLst/>
            <a:ahLst/>
            <a:cxnLst/>
            <a:rect l="l" t="t" r="r" b="b"/>
            <a:pathLst>
              <a:path h="798194">
                <a:moveTo>
                  <a:pt x="0" y="798021"/>
                </a:moveTo>
                <a:lnTo>
                  <a:pt x="0" y="0"/>
                </a:lnTo>
              </a:path>
            </a:pathLst>
          </a:custGeom>
          <a:ln w="16625">
            <a:solidFill>
              <a:srgbClr val="AFD4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13921" y="966523"/>
            <a:ext cx="978535" cy="783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65">
              <a:lnSpc>
                <a:spcPts val="2210"/>
              </a:lnSpc>
            </a:pPr>
            <a:r>
              <a:rPr sz="2050" spc="-225" dirty="0">
                <a:solidFill>
                  <a:srgbClr val="90441A"/>
                </a:solidFill>
                <a:latin typeface="Times New Roman"/>
                <a:cs typeface="Times New Roman"/>
              </a:rPr>
              <a:t>NVU</a:t>
            </a:r>
            <a:endParaRPr sz="2050">
              <a:latin typeface="Times New Roman"/>
              <a:cs typeface="Times New Roman"/>
            </a:endParaRPr>
          </a:p>
          <a:p>
            <a:pPr marL="12700" marR="5080" indent="12065">
              <a:lnSpc>
                <a:spcPct val="79800"/>
              </a:lnSpc>
              <a:spcBef>
                <a:spcPts val="245"/>
              </a:spcBef>
            </a:pPr>
            <a:r>
              <a:rPr sz="2050" spc="-254" dirty="0">
                <a:solidFill>
                  <a:srgbClr val="90441A"/>
                </a:solidFill>
                <a:latin typeface="Arial"/>
                <a:cs typeface="Arial"/>
              </a:rPr>
              <a:t>F</a:t>
            </a:r>
            <a:r>
              <a:rPr sz="2050" spc="114" dirty="0">
                <a:solidFill>
                  <a:srgbClr val="90441A"/>
                </a:solidFill>
                <a:latin typeface="Arial"/>
                <a:cs typeface="Arial"/>
              </a:rPr>
              <a:t>urman</a:t>
            </a:r>
            <a:r>
              <a:rPr sz="2050" spc="55" dirty="0">
                <a:solidFill>
                  <a:srgbClr val="90441A"/>
                </a:solidFill>
                <a:latin typeface="Arial"/>
                <a:cs typeface="Arial"/>
              </a:rPr>
              <a:t> </a:t>
            </a:r>
            <a:r>
              <a:rPr sz="2050" spc="50" dirty="0">
                <a:solidFill>
                  <a:srgbClr val="90441A"/>
                </a:solidFill>
                <a:latin typeface="Arial"/>
                <a:cs typeface="Arial"/>
              </a:rPr>
              <a:t>Center</a:t>
            </a:r>
            <a:endParaRPr sz="20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43216" y="1278360"/>
            <a:ext cx="1994535" cy="1213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spc="-75" dirty="0">
                <a:solidFill>
                  <a:srgbClr val="74757B"/>
                </a:solidFill>
                <a:latin typeface="Arial"/>
                <a:cs typeface="Arial"/>
              </a:rPr>
              <a:t>BY</a:t>
            </a:r>
            <a:r>
              <a:rPr sz="1550" spc="-85" dirty="0">
                <a:solidFill>
                  <a:srgbClr val="74757B"/>
                </a:solidFill>
                <a:latin typeface="Arial"/>
                <a:cs typeface="Arial"/>
              </a:rPr>
              <a:t> </a:t>
            </a:r>
            <a:r>
              <a:rPr sz="1550" spc="-15" dirty="0">
                <a:solidFill>
                  <a:srgbClr val="74757B"/>
                </a:solidFill>
                <a:latin typeface="Arial"/>
                <a:cs typeface="Arial"/>
              </a:rPr>
              <a:t>THE</a:t>
            </a:r>
            <a:r>
              <a:rPr sz="1550" spc="170" dirty="0">
                <a:solidFill>
                  <a:srgbClr val="74757B"/>
                </a:solidFill>
                <a:latin typeface="Arial"/>
                <a:cs typeface="Arial"/>
              </a:rPr>
              <a:t> </a:t>
            </a:r>
            <a:r>
              <a:rPr sz="1550" spc="10" dirty="0">
                <a:solidFill>
                  <a:srgbClr val="74757B"/>
                </a:solidFill>
                <a:latin typeface="Arial"/>
                <a:cs typeface="Arial"/>
              </a:rPr>
              <a:t>NUMBERS:</a:t>
            </a:r>
            <a:endParaRPr sz="1550">
              <a:latin typeface="Arial"/>
              <a:cs typeface="Arial"/>
            </a:endParaRPr>
          </a:p>
          <a:p>
            <a:pPr marL="16510" marR="5080">
              <a:lnSpc>
                <a:spcPct val="87200"/>
              </a:lnSpc>
              <a:spcBef>
                <a:spcPts val="590"/>
              </a:spcBef>
            </a:pPr>
            <a:r>
              <a:rPr sz="2300" spc="90" dirty="0">
                <a:solidFill>
                  <a:srgbClr val="74757B"/>
                </a:solidFill>
                <a:latin typeface="Arial"/>
                <a:cs typeface="Arial"/>
              </a:rPr>
              <a:t>Exp</a:t>
            </a:r>
            <a:r>
              <a:rPr sz="2300" spc="-145" dirty="0">
                <a:solidFill>
                  <a:srgbClr val="74757B"/>
                </a:solidFill>
                <a:latin typeface="Arial"/>
                <a:cs typeface="Arial"/>
              </a:rPr>
              <a:t>l</a:t>
            </a:r>
            <a:r>
              <a:rPr sz="2300" spc="190" dirty="0">
                <a:solidFill>
                  <a:srgbClr val="74757B"/>
                </a:solidFill>
                <a:latin typeface="Arial"/>
                <a:cs typeface="Arial"/>
              </a:rPr>
              <a:t>or</a:t>
            </a:r>
            <a:r>
              <a:rPr sz="2300" spc="155" dirty="0">
                <a:solidFill>
                  <a:srgbClr val="74757B"/>
                </a:solidFill>
                <a:latin typeface="Arial"/>
                <a:cs typeface="Arial"/>
              </a:rPr>
              <a:t>i</a:t>
            </a:r>
            <a:r>
              <a:rPr sz="2300" spc="-105" dirty="0">
                <a:solidFill>
                  <a:srgbClr val="74757B"/>
                </a:solidFill>
                <a:latin typeface="Arial"/>
                <a:cs typeface="Arial"/>
              </a:rPr>
              <a:t>n</a:t>
            </a:r>
            <a:r>
              <a:rPr sz="2300" spc="330" dirty="0">
                <a:solidFill>
                  <a:srgbClr val="74757B"/>
                </a:solidFill>
                <a:latin typeface="Arial"/>
                <a:cs typeface="Arial"/>
              </a:rPr>
              <a:t>g</a:t>
            </a:r>
            <a:r>
              <a:rPr sz="2300" spc="165" dirty="0">
                <a:solidFill>
                  <a:srgbClr val="74757B"/>
                </a:solidFill>
                <a:latin typeface="Arial"/>
                <a:cs typeface="Arial"/>
              </a:rPr>
              <a:t> </a:t>
            </a:r>
            <a:r>
              <a:rPr sz="2300" spc="100" dirty="0">
                <a:solidFill>
                  <a:srgbClr val="74757B"/>
                </a:solidFill>
                <a:latin typeface="Arial"/>
                <a:cs typeface="Arial"/>
              </a:rPr>
              <a:t>Ne</a:t>
            </a:r>
            <a:r>
              <a:rPr sz="2300" spc="-125" dirty="0">
                <a:solidFill>
                  <a:srgbClr val="74757B"/>
                </a:solidFill>
                <a:latin typeface="Arial"/>
                <a:cs typeface="Arial"/>
              </a:rPr>
              <a:t>i</a:t>
            </a:r>
            <a:r>
              <a:rPr sz="2300" spc="155" dirty="0">
                <a:solidFill>
                  <a:srgbClr val="74757B"/>
                </a:solidFill>
                <a:latin typeface="Arial"/>
                <a:cs typeface="Arial"/>
              </a:rPr>
              <a:t>g</a:t>
            </a:r>
            <a:r>
              <a:rPr sz="2300" spc="95" dirty="0">
                <a:solidFill>
                  <a:srgbClr val="74757B"/>
                </a:solidFill>
                <a:latin typeface="Arial"/>
                <a:cs typeface="Arial"/>
              </a:rPr>
              <a:t>hborhood</a:t>
            </a:r>
            <a:r>
              <a:rPr sz="2300" spc="50" dirty="0">
                <a:solidFill>
                  <a:srgbClr val="74757B"/>
                </a:solidFill>
                <a:latin typeface="Arial"/>
                <a:cs typeface="Arial"/>
              </a:rPr>
              <a:t> </a:t>
            </a:r>
            <a:r>
              <a:rPr sz="2300" spc="75" dirty="0">
                <a:solidFill>
                  <a:srgbClr val="74757B"/>
                </a:solidFill>
                <a:latin typeface="Arial"/>
                <a:cs typeface="Arial"/>
              </a:rPr>
              <a:t>I</a:t>
            </a:r>
            <a:r>
              <a:rPr sz="2300" spc="114" dirty="0">
                <a:solidFill>
                  <a:srgbClr val="74757B"/>
                </a:solidFill>
                <a:latin typeface="Arial"/>
                <a:cs typeface="Arial"/>
              </a:rPr>
              <a:t>nequa</a:t>
            </a:r>
            <a:r>
              <a:rPr sz="2300" spc="-20" dirty="0">
                <a:solidFill>
                  <a:srgbClr val="74757B"/>
                </a:solidFill>
                <a:latin typeface="Arial"/>
                <a:cs typeface="Arial"/>
              </a:rPr>
              <a:t>l</a:t>
            </a:r>
            <a:r>
              <a:rPr sz="2300" spc="40" dirty="0">
                <a:solidFill>
                  <a:srgbClr val="74757B"/>
                </a:solidFill>
                <a:latin typeface="Arial"/>
                <a:cs typeface="Arial"/>
              </a:rPr>
              <a:t>i</a:t>
            </a:r>
            <a:r>
              <a:rPr sz="2300" spc="210" dirty="0">
                <a:solidFill>
                  <a:srgbClr val="74757B"/>
                </a:solidFill>
                <a:latin typeface="Arial"/>
                <a:cs typeface="Arial"/>
              </a:rPr>
              <a:t>ty</a:t>
            </a:r>
            <a:endParaRPr sz="23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14122" y="2847098"/>
            <a:ext cx="2988310" cy="622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40"/>
              </a:lnSpc>
            </a:pPr>
            <a:r>
              <a:rPr sz="2300" spc="65" dirty="0">
                <a:solidFill>
                  <a:srgbClr val="74757B"/>
                </a:solidFill>
                <a:latin typeface="Arial"/>
                <a:cs typeface="Arial"/>
              </a:rPr>
              <a:t>@FurmanCenterNVU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ts val="2520"/>
              </a:lnSpc>
            </a:pPr>
            <a:r>
              <a:rPr sz="2200" spc="195" dirty="0">
                <a:solidFill>
                  <a:srgbClr val="74757B"/>
                </a:solidFill>
                <a:latin typeface="Arial"/>
                <a:cs typeface="Arial"/>
              </a:rPr>
              <a:t>#Stat</a:t>
            </a:r>
            <a:r>
              <a:rPr sz="2200" spc="425" dirty="0">
                <a:solidFill>
                  <a:srgbClr val="74757B"/>
                </a:solidFill>
                <a:latin typeface="Arial"/>
                <a:cs typeface="Arial"/>
              </a:rPr>
              <a:t>e</a:t>
            </a:r>
            <a:r>
              <a:rPr sz="2200" spc="245" dirty="0">
                <a:solidFill>
                  <a:srgbClr val="74757B"/>
                </a:solidFill>
                <a:latin typeface="Arial"/>
                <a:cs typeface="Arial"/>
              </a:rPr>
              <a:t>of</a:t>
            </a:r>
            <a:r>
              <a:rPr sz="2200" spc="-405" dirty="0">
                <a:solidFill>
                  <a:srgbClr val="74757B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74757B"/>
                </a:solidFill>
                <a:latin typeface="Arial"/>
                <a:cs typeface="Arial"/>
              </a:rPr>
              <a:t>NYC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pc="-20" dirty="0"/>
              <a:t>Student</a:t>
            </a:r>
            <a:r>
              <a:rPr spc="-10" dirty="0"/>
              <a:t> </a:t>
            </a:r>
            <a:r>
              <a:rPr spc="-20" dirty="0"/>
              <a:t>per</a:t>
            </a:r>
            <a:r>
              <a:rPr spc="-90" dirty="0"/>
              <a:t>f</a:t>
            </a:r>
            <a:r>
              <a:rPr dirty="0"/>
              <a:t>o</a:t>
            </a:r>
            <a:r>
              <a:rPr spc="70" dirty="0"/>
              <a:t>r</a:t>
            </a:r>
            <a:r>
              <a:rPr spc="-20" dirty="0"/>
              <a:t>mance</a:t>
            </a:r>
            <a:r>
              <a:rPr spc="-10" dirty="0"/>
              <a:t> </a:t>
            </a:r>
            <a:r>
              <a:rPr spc="-20" dirty="0"/>
              <a:t>has</a:t>
            </a:r>
            <a:r>
              <a:rPr spc="-10" dirty="0"/>
              <a:t> </a:t>
            </a:r>
            <a:r>
              <a:rPr spc="-25" dirty="0"/>
              <a:t>imp</a:t>
            </a:r>
            <a:r>
              <a:rPr spc="-85" dirty="0"/>
              <a:t>r</a:t>
            </a:r>
            <a:r>
              <a:rPr spc="-20" dirty="0"/>
              <a:t>o</a:t>
            </a:r>
            <a:r>
              <a:rPr spc="-95" dirty="0"/>
              <a:t>v</a:t>
            </a:r>
            <a:r>
              <a:rPr spc="-20" dirty="0"/>
              <a:t>ed,</a:t>
            </a:r>
            <a:r>
              <a:rPr spc="-10" dirty="0"/>
              <a:t> </a:t>
            </a:r>
            <a:r>
              <a:rPr spc="-20" dirty="0"/>
              <a:t>but</a:t>
            </a:r>
            <a:r>
              <a:rPr spc="-10" dirty="0"/>
              <a:t> </a:t>
            </a:r>
            <a:r>
              <a:rPr dirty="0"/>
              <a:t>disparities</a:t>
            </a:r>
            <a:r>
              <a:rPr spc="-35" dirty="0"/>
              <a:t> </a:t>
            </a:r>
            <a:r>
              <a:rPr dirty="0"/>
              <a:t>persist</a:t>
            </a:r>
          </a:p>
        </p:txBody>
      </p:sp>
      <p:sp>
        <p:nvSpPr>
          <p:cNvPr id="3" name="object 3"/>
          <p:cNvSpPr/>
          <p:nvPr/>
        </p:nvSpPr>
        <p:spPr>
          <a:xfrm>
            <a:off x="8497061" y="5221223"/>
            <a:ext cx="508000" cy="0"/>
          </a:xfrm>
          <a:custGeom>
            <a:avLst/>
            <a:gdLst/>
            <a:ahLst/>
            <a:cxnLst/>
            <a:rect l="l" t="t" r="r" b="b"/>
            <a:pathLst>
              <a:path w="508000">
                <a:moveTo>
                  <a:pt x="0" y="0"/>
                </a:moveTo>
                <a:lnTo>
                  <a:pt x="507492" y="0"/>
                </a:lnTo>
              </a:path>
            </a:pathLst>
          </a:custGeom>
          <a:ln w="1041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45095" y="5221223"/>
            <a:ext cx="656590" cy="0"/>
          </a:xfrm>
          <a:custGeom>
            <a:avLst/>
            <a:gdLst/>
            <a:ahLst/>
            <a:cxnLst/>
            <a:rect l="l" t="t" r="r" b="b"/>
            <a:pathLst>
              <a:path w="656590">
                <a:moveTo>
                  <a:pt x="0" y="0"/>
                </a:moveTo>
                <a:lnTo>
                  <a:pt x="656081" y="0"/>
                </a:lnTo>
              </a:path>
            </a:pathLst>
          </a:custGeom>
          <a:ln w="1041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92367" y="5221223"/>
            <a:ext cx="656590" cy="0"/>
          </a:xfrm>
          <a:custGeom>
            <a:avLst/>
            <a:gdLst/>
            <a:ahLst/>
            <a:cxnLst/>
            <a:rect l="l" t="t" r="r" b="b"/>
            <a:pathLst>
              <a:path w="656590">
                <a:moveTo>
                  <a:pt x="0" y="0"/>
                </a:moveTo>
                <a:lnTo>
                  <a:pt x="656081" y="0"/>
                </a:lnTo>
              </a:path>
            </a:pathLst>
          </a:custGeom>
          <a:ln w="1041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39640" y="5221223"/>
            <a:ext cx="656590" cy="0"/>
          </a:xfrm>
          <a:custGeom>
            <a:avLst/>
            <a:gdLst/>
            <a:ahLst/>
            <a:cxnLst/>
            <a:rect l="l" t="t" r="r" b="b"/>
            <a:pathLst>
              <a:path w="656589">
                <a:moveTo>
                  <a:pt x="0" y="0"/>
                </a:moveTo>
                <a:lnTo>
                  <a:pt x="656081" y="0"/>
                </a:lnTo>
              </a:path>
            </a:pathLst>
          </a:custGeom>
          <a:ln w="1041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86911" y="5221223"/>
            <a:ext cx="656590" cy="0"/>
          </a:xfrm>
          <a:custGeom>
            <a:avLst/>
            <a:gdLst/>
            <a:ahLst/>
            <a:cxnLst/>
            <a:rect l="l" t="t" r="r" b="b"/>
            <a:pathLst>
              <a:path w="656589">
                <a:moveTo>
                  <a:pt x="0" y="0"/>
                </a:moveTo>
                <a:lnTo>
                  <a:pt x="656081" y="0"/>
                </a:lnTo>
              </a:path>
            </a:pathLst>
          </a:custGeom>
          <a:ln w="1041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34183" y="5221223"/>
            <a:ext cx="656590" cy="0"/>
          </a:xfrm>
          <a:custGeom>
            <a:avLst/>
            <a:gdLst/>
            <a:ahLst/>
            <a:cxnLst/>
            <a:rect l="l" t="t" r="r" b="b"/>
            <a:pathLst>
              <a:path w="656589">
                <a:moveTo>
                  <a:pt x="0" y="0"/>
                </a:moveTo>
                <a:lnTo>
                  <a:pt x="656082" y="0"/>
                </a:lnTo>
              </a:path>
            </a:pathLst>
          </a:custGeom>
          <a:ln w="1041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88947" y="5221223"/>
            <a:ext cx="148590" cy="0"/>
          </a:xfrm>
          <a:custGeom>
            <a:avLst/>
            <a:gdLst/>
            <a:ahLst/>
            <a:cxnLst/>
            <a:rect l="l" t="t" r="r" b="b"/>
            <a:pathLst>
              <a:path w="148589">
                <a:moveTo>
                  <a:pt x="0" y="0"/>
                </a:moveTo>
                <a:lnTo>
                  <a:pt x="148590" y="0"/>
                </a:lnTo>
              </a:path>
            </a:pathLst>
          </a:custGeom>
          <a:ln w="1041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497061" y="4430267"/>
            <a:ext cx="508000" cy="0"/>
          </a:xfrm>
          <a:custGeom>
            <a:avLst/>
            <a:gdLst/>
            <a:ahLst/>
            <a:cxnLst/>
            <a:rect l="l" t="t" r="r" b="b"/>
            <a:pathLst>
              <a:path w="508000">
                <a:moveTo>
                  <a:pt x="0" y="0"/>
                </a:moveTo>
                <a:lnTo>
                  <a:pt x="507492" y="0"/>
                </a:lnTo>
              </a:path>
            </a:pathLst>
          </a:custGeom>
          <a:ln w="1041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45095" y="4430267"/>
            <a:ext cx="656590" cy="0"/>
          </a:xfrm>
          <a:custGeom>
            <a:avLst/>
            <a:gdLst/>
            <a:ahLst/>
            <a:cxnLst/>
            <a:rect l="l" t="t" r="r" b="b"/>
            <a:pathLst>
              <a:path w="656590">
                <a:moveTo>
                  <a:pt x="0" y="0"/>
                </a:moveTo>
                <a:lnTo>
                  <a:pt x="656081" y="0"/>
                </a:lnTo>
              </a:path>
            </a:pathLst>
          </a:custGeom>
          <a:ln w="1041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88947" y="4430267"/>
            <a:ext cx="5160010" cy="0"/>
          </a:xfrm>
          <a:custGeom>
            <a:avLst/>
            <a:gdLst/>
            <a:ahLst/>
            <a:cxnLst/>
            <a:rect l="l" t="t" r="r" b="b"/>
            <a:pathLst>
              <a:path w="5160009">
                <a:moveTo>
                  <a:pt x="0" y="0"/>
                </a:moveTo>
                <a:lnTo>
                  <a:pt x="5159502" y="0"/>
                </a:lnTo>
              </a:path>
            </a:pathLst>
          </a:custGeom>
          <a:ln w="1041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88947" y="3638550"/>
            <a:ext cx="7515859" cy="0"/>
          </a:xfrm>
          <a:custGeom>
            <a:avLst/>
            <a:gdLst/>
            <a:ahLst/>
            <a:cxnLst/>
            <a:rect l="l" t="t" r="r" b="b"/>
            <a:pathLst>
              <a:path w="7515859">
                <a:moveTo>
                  <a:pt x="0" y="0"/>
                </a:moveTo>
                <a:lnTo>
                  <a:pt x="7515606" y="0"/>
                </a:lnTo>
              </a:path>
            </a:pathLst>
          </a:custGeom>
          <a:ln w="1041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88947" y="2847594"/>
            <a:ext cx="7515859" cy="0"/>
          </a:xfrm>
          <a:custGeom>
            <a:avLst/>
            <a:gdLst/>
            <a:ahLst/>
            <a:cxnLst/>
            <a:rect l="l" t="t" r="r" b="b"/>
            <a:pathLst>
              <a:path w="7515859">
                <a:moveTo>
                  <a:pt x="0" y="0"/>
                </a:moveTo>
                <a:lnTo>
                  <a:pt x="7515606" y="0"/>
                </a:lnTo>
              </a:path>
            </a:pathLst>
          </a:custGeom>
          <a:ln w="1041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37538" y="4672584"/>
            <a:ext cx="596900" cy="1339850"/>
          </a:xfrm>
          <a:custGeom>
            <a:avLst/>
            <a:gdLst/>
            <a:ahLst/>
            <a:cxnLst/>
            <a:rect l="l" t="t" r="r" b="b"/>
            <a:pathLst>
              <a:path w="596900" h="1339850">
                <a:moveTo>
                  <a:pt x="596645" y="1339596"/>
                </a:moveTo>
                <a:lnTo>
                  <a:pt x="596645" y="0"/>
                </a:lnTo>
                <a:lnTo>
                  <a:pt x="0" y="0"/>
                </a:lnTo>
                <a:lnTo>
                  <a:pt x="0" y="1339596"/>
                </a:lnTo>
                <a:lnTo>
                  <a:pt x="596645" y="1339596"/>
                </a:lnTo>
                <a:close/>
              </a:path>
            </a:pathLst>
          </a:custGeom>
          <a:solidFill>
            <a:srgbClr val="7158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90266" y="4565903"/>
            <a:ext cx="596900" cy="1446530"/>
          </a:xfrm>
          <a:custGeom>
            <a:avLst/>
            <a:gdLst/>
            <a:ahLst/>
            <a:cxnLst/>
            <a:rect l="l" t="t" r="r" b="b"/>
            <a:pathLst>
              <a:path w="596900" h="1446529">
                <a:moveTo>
                  <a:pt x="596646" y="1446276"/>
                </a:moveTo>
                <a:lnTo>
                  <a:pt x="596645" y="0"/>
                </a:lnTo>
                <a:lnTo>
                  <a:pt x="0" y="0"/>
                </a:lnTo>
                <a:lnTo>
                  <a:pt x="0" y="1446276"/>
                </a:lnTo>
                <a:lnTo>
                  <a:pt x="596646" y="1446276"/>
                </a:lnTo>
                <a:close/>
              </a:path>
            </a:pathLst>
          </a:custGeom>
          <a:solidFill>
            <a:srgbClr val="7158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2994" y="4546853"/>
            <a:ext cx="596900" cy="1465580"/>
          </a:xfrm>
          <a:custGeom>
            <a:avLst/>
            <a:gdLst/>
            <a:ahLst/>
            <a:cxnLst/>
            <a:rect l="l" t="t" r="r" b="b"/>
            <a:pathLst>
              <a:path w="596900" h="1465579">
                <a:moveTo>
                  <a:pt x="596646" y="1465326"/>
                </a:moveTo>
                <a:lnTo>
                  <a:pt x="596646" y="0"/>
                </a:lnTo>
                <a:lnTo>
                  <a:pt x="0" y="0"/>
                </a:lnTo>
                <a:lnTo>
                  <a:pt x="0" y="1465326"/>
                </a:lnTo>
                <a:lnTo>
                  <a:pt x="596646" y="1465326"/>
                </a:lnTo>
                <a:close/>
              </a:path>
            </a:pathLst>
          </a:custGeom>
          <a:solidFill>
            <a:srgbClr val="7158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395721" y="4487417"/>
            <a:ext cx="596900" cy="1525270"/>
          </a:xfrm>
          <a:custGeom>
            <a:avLst/>
            <a:gdLst/>
            <a:ahLst/>
            <a:cxnLst/>
            <a:rect l="l" t="t" r="r" b="b"/>
            <a:pathLst>
              <a:path w="596900" h="1525270">
                <a:moveTo>
                  <a:pt x="596646" y="1524762"/>
                </a:moveTo>
                <a:lnTo>
                  <a:pt x="596646" y="0"/>
                </a:lnTo>
                <a:lnTo>
                  <a:pt x="0" y="0"/>
                </a:lnTo>
                <a:lnTo>
                  <a:pt x="0" y="1524762"/>
                </a:lnTo>
                <a:lnTo>
                  <a:pt x="596646" y="1524762"/>
                </a:lnTo>
                <a:close/>
              </a:path>
            </a:pathLst>
          </a:custGeom>
          <a:solidFill>
            <a:srgbClr val="7158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648450" y="4379976"/>
            <a:ext cx="596900" cy="1632585"/>
          </a:xfrm>
          <a:custGeom>
            <a:avLst/>
            <a:gdLst/>
            <a:ahLst/>
            <a:cxnLst/>
            <a:rect l="l" t="t" r="r" b="b"/>
            <a:pathLst>
              <a:path w="596900" h="1632585">
                <a:moveTo>
                  <a:pt x="596646" y="1632203"/>
                </a:moveTo>
                <a:lnTo>
                  <a:pt x="596646" y="0"/>
                </a:lnTo>
                <a:lnTo>
                  <a:pt x="0" y="0"/>
                </a:lnTo>
                <a:lnTo>
                  <a:pt x="0" y="1632203"/>
                </a:lnTo>
                <a:lnTo>
                  <a:pt x="596646" y="1632203"/>
                </a:lnTo>
                <a:close/>
              </a:path>
            </a:pathLst>
          </a:custGeom>
          <a:solidFill>
            <a:srgbClr val="7158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901178" y="4173473"/>
            <a:ext cx="596265" cy="1838960"/>
          </a:xfrm>
          <a:custGeom>
            <a:avLst/>
            <a:gdLst/>
            <a:ahLst/>
            <a:cxnLst/>
            <a:rect l="l" t="t" r="r" b="b"/>
            <a:pathLst>
              <a:path w="596265" h="1838960">
                <a:moveTo>
                  <a:pt x="595883" y="1838705"/>
                </a:moveTo>
                <a:lnTo>
                  <a:pt x="595883" y="0"/>
                </a:lnTo>
                <a:lnTo>
                  <a:pt x="0" y="0"/>
                </a:lnTo>
                <a:lnTo>
                  <a:pt x="0" y="1838705"/>
                </a:lnTo>
                <a:lnTo>
                  <a:pt x="595883" y="1838705"/>
                </a:lnTo>
                <a:close/>
              </a:path>
            </a:pathLst>
          </a:custGeom>
          <a:solidFill>
            <a:srgbClr val="7158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88947" y="6012179"/>
            <a:ext cx="7515859" cy="0"/>
          </a:xfrm>
          <a:custGeom>
            <a:avLst/>
            <a:gdLst/>
            <a:ahLst/>
            <a:cxnLst/>
            <a:rect l="l" t="t" r="r" b="b"/>
            <a:pathLst>
              <a:path w="7515859">
                <a:moveTo>
                  <a:pt x="0" y="0"/>
                </a:moveTo>
                <a:lnTo>
                  <a:pt x="7515606" y="0"/>
                </a:lnTo>
              </a:path>
            </a:pathLst>
          </a:custGeom>
          <a:ln w="10414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84375" y="6012179"/>
            <a:ext cx="9525" cy="51435"/>
          </a:xfrm>
          <a:custGeom>
            <a:avLst/>
            <a:gdLst/>
            <a:ahLst/>
            <a:cxnLst/>
            <a:rect l="l" t="t" r="r" b="b"/>
            <a:pathLst>
              <a:path w="9525" h="51435">
                <a:moveTo>
                  <a:pt x="4571" y="0"/>
                </a:moveTo>
                <a:lnTo>
                  <a:pt x="4571" y="51053"/>
                </a:lnTo>
              </a:path>
            </a:pathLst>
          </a:custGeom>
          <a:ln w="10413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737104" y="6012179"/>
            <a:ext cx="9525" cy="51435"/>
          </a:xfrm>
          <a:custGeom>
            <a:avLst/>
            <a:gdLst/>
            <a:ahLst/>
            <a:cxnLst/>
            <a:rect l="l" t="t" r="r" b="b"/>
            <a:pathLst>
              <a:path w="9525" h="51435">
                <a:moveTo>
                  <a:pt x="4572" y="0"/>
                </a:moveTo>
                <a:lnTo>
                  <a:pt x="4572" y="51053"/>
                </a:lnTo>
              </a:path>
            </a:pathLst>
          </a:custGeom>
          <a:ln w="10413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989070" y="6012179"/>
            <a:ext cx="9525" cy="51435"/>
          </a:xfrm>
          <a:custGeom>
            <a:avLst/>
            <a:gdLst/>
            <a:ahLst/>
            <a:cxnLst/>
            <a:rect l="l" t="t" r="r" b="b"/>
            <a:pathLst>
              <a:path w="9525" h="51435">
                <a:moveTo>
                  <a:pt x="4572" y="0"/>
                </a:moveTo>
                <a:lnTo>
                  <a:pt x="4572" y="51053"/>
                </a:lnTo>
              </a:path>
            </a:pathLst>
          </a:custGeom>
          <a:ln w="10414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241797" y="6012179"/>
            <a:ext cx="9525" cy="51435"/>
          </a:xfrm>
          <a:custGeom>
            <a:avLst/>
            <a:gdLst/>
            <a:ahLst/>
            <a:cxnLst/>
            <a:rect l="l" t="t" r="r" b="b"/>
            <a:pathLst>
              <a:path w="9525" h="51435">
                <a:moveTo>
                  <a:pt x="4572" y="0"/>
                </a:moveTo>
                <a:lnTo>
                  <a:pt x="4572" y="51053"/>
                </a:lnTo>
              </a:path>
            </a:pathLst>
          </a:custGeom>
          <a:ln w="10414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494526" y="6012179"/>
            <a:ext cx="9525" cy="51435"/>
          </a:xfrm>
          <a:custGeom>
            <a:avLst/>
            <a:gdLst/>
            <a:ahLst/>
            <a:cxnLst/>
            <a:rect l="l" t="t" r="r" b="b"/>
            <a:pathLst>
              <a:path w="9525" h="51435">
                <a:moveTo>
                  <a:pt x="4571" y="0"/>
                </a:moveTo>
                <a:lnTo>
                  <a:pt x="4571" y="51053"/>
                </a:lnTo>
              </a:path>
            </a:pathLst>
          </a:custGeom>
          <a:ln w="10413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747253" y="6012179"/>
            <a:ext cx="9525" cy="51435"/>
          </a:xfrm>
          <a:custGeom>
            <a:avLst/>
            <a:gdLst/>
            <a:ahLst/>
            <a:cxnLst/>
            <a:rect l="l" t="t" r="r" b="b"/>
            <a:pathLst>
              <a:path w="9525" h="51435">
                <a:moveTo>
                  <a:pt x="4572" y="0"/>
                </a:moveTo>
                <a:lnTo>
                  <a:pt x="4572" y="51053"/>
                </a:lnTo>
              </a:path>
            </a:pathLst>
          </a:custGeom>
          <a:ln w="10414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999981" y="6012179"/>
            <a:ext cx="9525" cy="51435"/>
          </a:xfrm>
          <a:custGeom>
            <a:avLst/>
            <a:gdLst/>
            <a:ahLst/>
            <a:cxnLst/>
            <a:rect l="l" t="t" r="r" b="b"/>
            <a:pathLst>
              <a:path w="9525" h="51435">
                <a:moveTo>
                  <a:pt x="4572" y="0"/>
                </a:moveTo>
                <a:lnTo>
                  <a:pt x="4572" y="51053"/>
                </a:lnTo>
              </a:path>
            </a:pathLst>
          </a:custGeom>
          <a:ln w="10414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694179" y="4740488"/>
            <a:ext cx="333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solidFill>
                  <a:srgbClr val="FFFFFF"/>
                </a:solidFill>
                <a:latin typeface="Tw Cen MT"/>
                <a:cs typeface="Tw Cen MT"/>
              </a:rPr>
              <a:t>34%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933954" y="4658954"/>
            <a:ext cx="333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solidFill>
                  <a:srgbClr val="FFFFFF"/>
                </a:solidFill>
                <a:latin typeface="Tw Cen MT"/>
                <a:cs typeface="Tw Cen MT"/>
              </a:rPr>
              <a:t>37%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224782" y="4589612"/>
            <a:ext cx="333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solidFill>
                  <a:srgbClr val="FFFFFF"/>
                </a:solidFill>
                <a:latin typeface="Tw Cen MT"/>
                <a:cs typeface="Tw Cen MT"/>
              </a:rPr>
              <a:t>37%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439409" y="4517222"/>
            <a:ext cx="333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solidFill>
                  <a:srgbClr val="FFFFFF"/>
                </a:solidFill>
                <a:latin typeface="Tw Cen MT"/>
                <a:cs typeface="Tw Cen MT"/>
              </a:rPr>
              <a:t>39%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666230" y="4434926"/>
            <a:ext cx="333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solidFill>
                  <a:srgbClr val="FFFFFF"/>
                </a:solidFill>
                <a:latin typeface="Tw Cen MT"/>
                <a:cs typeface="Tw Cen MT"/>
              </a:rPr>
              <a:t>41%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957057" y="4215470"/>
            <a:ext cx="333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solidFill>
                  <a:srgbClr val="FFFFFF"/>
                </a:solidFill>
                <a:latin typeface="Tw Cen MT"/>
                <a:cs typeface="Tw Cen MT"/>
              </a:rPr>
              <a:t>46%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84766" y="5120777"/>
            <a:ext cx="37084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Tw Cen MT"/>
                <a:cs typeface="Tw Cen MT"/>
              </a:rPr>
              <a:t>20%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84766" y="3538115"/>
            <a:ext cx="37084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Tw Cen MT"/>
                <a:cs typeface="Tw Cen MT"/>
              </a:rPr>
              <a:t>60%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558284" y="2529839"/>
            <a:ext cx="74930" cy="74930"/>
          </a:xfrm>
          <a:custGeom>
            <a:avLst/>
            <a:gdLst/>
            <a:ahLst/>
            <a:cxnLst/>
            <a:rect l="l" t="t" r="r" b="b"/>
            <a:pathLst>
              <a:path w="74929" h="74930">
                <a:moveTo>
                  <a:pt x="0" y="0"/>
                </a:moveTo>
                <a:lnTo>
                  <a:pt x="0" y="74676"/>
                </a:lnTo>
                <a:lnTo>
                  <a:pt x="74675" y="74676"/>
                </a:lnTo>
                <a:lnTo>
                  <a:pt x="74675" y="0"/>
                </a:lnTo>
                <a:lnTo>
                  <a:pt x="0" y="0"/>
                </a:lnTo>
                <a:close/>
              </a:path>
            </a:pathLst>
          </a:custGeom>
          <a:solidFill>
            <a:srgbClr val="7158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984766" y="2165098"/>
            <a:ext cx="6058535" cy="785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44700">
              <a:lnSpc>
                <a:spcPct val="100000"/>
              </a:lnSpc>
            </a:pPr>
            <a:r>
              <a:rPr sz="1400" b="1" spc="5" dirty="0">
                <a:latin typeface="Tw Cen MT"/>
                <a:cs typeface="Tw Cen MT"/>
              </a:rPr>
              <a:t>Sha</a:t>
            </a:r>
            <a:r>
              <a:rPr sz="1400" b="1" spc="35" dirty="0">
                <a:latin typeface="Tw Cen MT"/>
                <a:cs typeface="Tw Cen MT"/>
              </a:rPr>
              <a:t>r</a:t>
            </a:r>
            <a:r>
              <a:rPr sz="1400" b="1" spc="10" dirty="0">
                <a:latin typeface="Tw Cen MT"/>
                <a:cs typeface="Tw Cen MT"/>
              </a:rPr>
              <a:t>e </a:t>
            </a:r>
            <a:r>
              <a:rPr sz="1400" b="1" spc="5" dirty="0">
                <a:latin typeface="Tw Cen MT"/>
                <a:cs typeface="Tw Cen MT"/>
              </a:rPr>
              <a:t>of</a:t>
            </a:r>
            <a:r>
              <a:rPr sz="1400" b="1" spc="114" dirty="0">
                <a:latin typeface="Tw Cen MT"/>
                <a:cs typeface="Tw Cen MT"/>
              </a:rPr>
              <a:t> </a:t>
            </a:r>
            <a:r>
              <a:rPr sz="1400" b="1" spc="5" dirty="0">
                <a:latin typeface="Tw Cen MT"/>
                <a:cs typeface="Tw Cen MT"/>
              </a:rPr>
              <a:t>Student</a:t>
            </a:r>
            <a:r>
              <a:rPr sz="1400" b="1" spc="10" dirty="0">
                <a:latin typeface="Tw Cen MT"/>
                <a:cs typeface="Tw Cen MT"/>
              </a:rPr>
              <a:t>s</a:t>
            </a:r>
            <a:r>
              <a:rPr sz="1400" b="1" spc="30" dirty="0">
                <a:latin typeface="Tw Cen MT"/>
                <a:cs typeface="Tw Cen MT"/>
              </a:rPr>
              <a:t> </a:t>
            </a:r>
            <a:r>
              <a:rPr sz="1400" b="1" spc="-55" dirty="0">
                <a:latin typeface="Tw Cen MT"/>
                <a:cs typeface="Tw Cen MT"/>
              </a:rPr>
              <a:t>P</a:t>
            </a:r>
            <a:r>
              <a:rPr sz="1400" b="1" spc="10" dirty="0">
                <a:latin typeface="Tw Cen MT"/>
                <a:cs typeface="Tw Cen MT"/>
              </a:rPr>
              <a:t>e</a:t>
            </a:r>
            <a:r>
              <a:rPr sz="1400" b="1" dirty="0">
                <a:latin typeface="Tw Cen MT"/>
                <a:cs typeface="Tw Cen MT"/>
              </a:rPr>
              <a:t>r</a:t>
            </a:r>
            <a:r>
              <a:rPr sz="1400" b="1" spc="-10" dirty="0">
                <a:latin typeface="Tw Cen MT"/>
                <a:cs typeface="Tw Cen MT"/>
              </a:rPr>
              <a:t>f</a:t>
            </a:r>
            <a:r>
              <a:rPr sz="1400" b="1" spc="5" dirty="0">
                <a:latin typeface="Tw Cen MT"/>
                <a:cs typeface="Tw Cen MT"/>
              </a:rPr>
              <a:t>o</a:t>
            </a:r>
            <a:r>
              <a:rPr sz="1400" b="1" spc="30" dirty="0">
                <a:latin typeface="Tw Cen MT"/>
                <a:cs typeface="Tw Cen MT"/>
              </a:rPr>
              <a:t>r</a:t>
            </a:r>
            <a:r>
              <a:rPr sz="1400" b="1" spc="5" dirty="0">
                <a:latin typeface="Tw Cen MT"/>
                <a:cs typeface="Tw Cen MT"/>
              </a:rPr>
              <a:t>min</a:t>
            </a:r>
            <a:r>
              <a:rPr sz="1400" b="1" spc="10" dirty="0">
                <a:latin typeface="Tw Cen MT"/>
                <a:cs typeface="Tw Cen MT"/>
              </a:rPr>
              <a:t>g </a:t>
            </a:r>
            <a:r>
              <a:rPr sz="1400" b="1" spc="40" dirty="0">
                <a:latin typeface="Tw Cen MT"/>
                <a:cs typeface="Tw Cen MT"/>
              </a:rPr>
              <a:t>a</a:t>
            </a:r>
            <a:r>
              <a:rPr sz="1400" b="1" spc="5" dirty="0">
                <a:latin typeface="Tw Cen MT"/>
                <a:cs typeface="Tw Cen MT"/>
              </a:rPr>
              <a:t>t</a:t>
            </a:r>
            <a:r>
              <a:rPr sz="1400" b="1" spc="10" dirty="0">
                <a:latin typeface="Tw Cen MT"/>
                <a:cs typeface="Tw Cen MT"/>
              </a:rPr>
              <a:t> G</a:t>
            </a:r>
            <a:r>
              <a:rPr sz="1400" b="1" spc="15" dirty="0">
                <a:latin typeface="Tw Cen MT"/>
                <a:cs typeface="Tw Cen MT"/>
              </a:rPr>
              <a:t>r</a:t>
            </a:r>
            <a:r>
              <a:rPr sz="1400" b="1" spc="5" dirty="0">
                <a:latin typeface="Tw Cen MT"/>
                <a:cs typeface="Tw Cen MT"/>
              </a:rPr>
              <a:t>ad</a:t>
            </a:r>
            <a:r>
              <a:rPr sz="1400" b="1" spc="10" dirty="0">
                <a:latin typeface="Tw Cen MT"/>
                <a:cs typeface="Tw Cen MT"/>
              </a:rPr>
              <a:t>e </a:t>
            </a:r>
            <a:r>
              <a:rPr sz="1400" b="1" spc="5" dirty="0">
                <a:latin typeface="Tw Cen MT"/>
                <a:cs typeface="Tw Cen MT"/>
              </a:rPr>
              <a:t>L</a:t>
            </a:r>
            <a:r>
              <a:rPr sz="1400" b="1" spc="-20" dirty="0">
                <a:latin typeface="Tw Cen MT"/>
                <a:cs typeface="Tw Cen MT"/>
              </a:rPr>
              <a:t>e</a:t>
            </a:r>
            <a:r>
              <a:rPr sz="1400" b="1" spc="-5" dirty="0">
                <a:latin typeface="Tw Cen MT"/>
                <a:cs typeface="Tw Cen MT"/>
              </a:rPr>
              <a:t>v</a:t>
            </a:r>
            <a:r>
              <a:rPr sz="1400" b="1" spc="10" dirty="0">
                <a:latin typeface="Tw Cen MT"/>
                <a:cs typeface="Tw Cen MT"/>
              </a:rPr>
              <a:t>el </a:t>
            </a:r>
            <a:r>
              <a:rPr sz="1400" b="1" dirty="0">
                <a:latin typeface="Tw Cen MT"/>
                <a:cs typeface="Tw Cen MT"/>
              </a:rPr>
              <a:t>i</a:t>
            </a:r>
            <a:r>
              <a:rPr sz="1400" b="1" spc="10" dirty="0">
                <a:latin typeface="Tw Cen MT"/>
                <a:cs typeface="Tw Cen MT"/>
              </a:rPr>
              <a:t>n </a:t>
            </a:r>
            <a:r>
              <a:rPr sz="1400" b="1" spc="15" dirty="0">
                <a:latin typeface="Tw Cen MT"/>
                <a:cs typeface="Tw Cen MT"/>
              </a:rPr>
              <a:t>M</a:t>
            </a:r>
            <a:r>
              <a:rPr sz="1400" b="1" spc="40" dirty="0">
                <a:latin typeface="Tw Cen MT"/>
                <a:cs typeface="Tw Cen MT"/>
              </a:rPr>
              <a:t>a</a:t>
            </a:r>
            <a:r>
              <a:rPr sz="1400" b="1" spc="5" dirty="0">
                <a:latin typeface="Tw Cen MT"/>
                <a:cs typeface="Tw Cen MT"/>
              </a:rPr>
              <a:t>th</a:t>
            </a:r>
            <a:endParaRPr sz="1400">
              <a:latin typeface="Tw Cen MT"/>
              <a:cs typeface="Tw Cen MT"/>
            </a:endParaRPr>
          </a:p>
          <a:p>
            <a:pPr marL="3680460">
              <a:lnSpc>
                <a:spcPct val="100000"/>
              </a:lnSpc>
              <a:spcBef>
                <a:spcPts val="900"/>
              </a:spcBef>
              <a:tabLst>
                <a:tab pos="4231640" algn="l"/>
              </a:tabLst>
            </a:pPr>
            <a:r>
              <a:rPr sz="1200" spc="-15" dirty="0">
                <a:latin typeface="Tw Cen MT"/>
                <a:cs typeface="Tw Cen MT"/>
              </a:rPr>
              <a:t>200</a:t>
            </a:r>
            <a:r>
              <a:rPr sz="1200" spc="-10" dirty="0">
                <a:latin typeface="Tw Cen MT"/>
                <a:cs typeface="Tw Cen MT"/>
              </a:rPr>
              <a:t>0</a:t>
            </a:r>
            <a:r>
              <a:rPr sz="1200" dirty="0">
                <a:latin typeface="Tw Cen MT"/>
                <a:cs typeface="Tw Cen MT"/>
              </a:rPr>
              <a:t>	</a:t>
            </a:r>
            <a:r>
              <a:rPr sz="1200" spc="-15" dirty="0">
                <a:latin typeface="Tw Cen MT"/>
                <a:cs typeface="Tw Cen MT"/>
              </a:rPr>
              <a:t>2012</a:t>
            </a:r>
            <a:endParaRPr sz="12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400" spc="-10" dirty="0">
                <a:latin typeface="Tw Cen MT"/>
                <a:cs typeface="Tw Cen MT"/>
              </a:rPr>
              <a:t>80%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083055" y="5911727"/>
            <a:ext cx="27241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Tw Cen MT"/>
                <a:cs typeface="Tw Cen MT"/>
              </a:rPr>
              <a:t>0%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$0</a:t>
            </a:r>
            <a:r>
              <a:rPr spc="-5" dirty="0"/>
              <a:t> - </a:t>
            </a:r>
            <a:r>
              <a:rPr spc="-10" dirty="0"/>
              <a:t>$20,000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2988497" y="6113685"/>
            <a:ext cx="762000" cy="396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00"/>
              </a:lnSpc>
            </a:pPr>
            <a:r>
              <a:rPr sz="1400" spc="-10" dirty="0">
                <a:latin typeface="Tw Cen MT"/>
                <a:cs typeface="Tw Cen MT"/>
              </a:rPr>
              <a:t>$20,001</a:t>
            </a:r>
            <a:r>
              <a:rPr sz="1400" spc="-5" dirty="0">
                <a:latin typeface="Tw Cen MT"/>
                <a:cs typeface="Tw Cen MT"/>
              </a:rPr>
              <a:t> -</a:t>
            </a:r>
            <a:endParaRPr sz="1400">
              <a:latin typeface="Tw Cen MT"/>
              <a:cs typeface="Tw Cen MT"/>
            </a:endParaRPr>
          </a:p>
          <a:p>
            <a:pPr marL="66040">
              <a:lnSpc>
                <a:spcPts val="1600"/>
              </a:lnSpc>
            </a:pPr>
            <a:r>
              <a:rPr sz="1400" spc="-10" dirty="0">
                <a:latin typeface="Tw Cen MT"/>
                <a:cs typeface="Tw Cen MT"/>
              </a:rPr>
              <a:t>$40,000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240036" y="6113685"/>
            <a:ext cx="762000" cy="396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00"/>
              </a:lnSpc>
            </a:pPr>
            <a:r>
              <a:rPr sz="1400" spc="-10" dirty="0">
                <a:latin typeface="Tw Cen MT"/>
                <a:cs typeface="Tw Cen MT"/>
              </a:rPr>
              <a:t>$40,001</a:t>
            </a:r>
            <a:r>
              <a:rPr sz="1400" spc="-5" dirty="0">
                <a:latin typeface="Tw Cen MT"/>
                <a:cs typeface="Tw Cen MT"/>
              </a:rPr>
              <a:t> -</a:t>
            </a:r>
            <a:endParaRPr sz="1400">
              <a:latin typeface="Tw Cen MT"/>
              <a:cs typeface="Tw Cen MT"/>
            </a:endParaRPr>
          </a:p>
          <a:p>
            <a:pPr marL="66675">
              <a:lnSpc>
                <a:spcPts val="1600"/>
              </a:lnSpc>
            </a:pPr>
            <a:r>
              <a:rPr sz="1400" spc="-10" dirty="0">
                <a:latin typeface="Tw Cen MT"/>
                <a:cs typeface="Tw Cen MT"/>
              </a:rPr>
              <a:t>$60,000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492765" y="6113685"/>
            <a:ext cx="762000" cy="396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00"/>
              </a:lnSpc>
            </a:pPr>
            <a:r>
              <a:rPr sz="1400" spc="-10" dirty="0">
                <a:latin typeface="Tw Cen MT"/>
                <a:cs typeface="Tw Cen MT"/>
              </a:rPr>
              <a:t>$60,001</a:t>
            </a:r>
            <a:r>
              <a:rPr sz="1400" spc="-5" dirty="0">
                <a:latin typeface="Tw Cen MT"/>
                <a:cs typeface="Tw Cen MT"/>
              </a:rPr>
              <a:t> -</a:t>
            </a:r>
            <a:endParaRPr sz="1400">
              <a:latin typeface="Tw Cen MT"/>
              <a:cs typeface="Tw Cen MT"/>
            </a:endParaRPr>
          </a:p>
          <a:p>
            <a:pPr marL="17780">
              <a:lnSpc>
                <a:spcPts val="1600"/>
              </a:lnSpc>
            </a:pPr>
            <a:r>
              <a:rPr sz="1400" spc="-10" dirty="0">
                <a:latin typeface="Tw Cen MT"/>
                <a:cs typeface="Tw Cen MT"/>
              </a:rPr>
              <a:t>$100,000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44" name="object 4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00"/>
              </a:lnSpc>
            </a:pPr>
            <a:r>
              <a:rPr spc="-10" dirty="0"/>
              <a:t>$100,001 </a:t>
            </a:r>
            <a:r>
              <a:rPr spc="-5" dirty="0"/>
              <a:t>-</a:t>
            </a:r>
          </a:p>
          <a:p>
            <a:pPr marL="66675">
              <a:lnSpc>
                <a:spcPts val="1600"/>
              </a:lnSpc>
            </a:pPr>
            <a:r>
              <a:rPr spc="-10" dirty="0"/>
              <a:t>$250,000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7919731" y="6113685"/>
            <a:ext cx="92011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Tw Cen MT"/>
                <a:cs typeface="Tw Cen MT"/>
              </a:rPr>
              <a:t>&gt;</a:t>
            </a:r>
            <a:r>
              <a:rPr sz="1400" spc="-5" dirty="0">
                <a:latin typeface="Tw Cen MT"/>
                <a:cs typeface="Tw Cen MT"/>
              </a:rPr>
              <a:t> </a:t>
            </a:r>
            <a:r>
              <a:rPr sz="1400" spc="-10" dirty="0">
                <a:latin typeface="Tw Cen MT"/>
                <a:cs typeface="Tw Cen MT"/>
              </a:rPr>
              <a:t>$250,000</a:t>
            </a:r>
            <a:endParaRPr sz="1400">
              <a:latin typeface="Tw Cen MT"/>
              <a:cs typeface="Tw Cen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pc="-20" dirty="0"/>
              <a:t>Student</a:t>
            </a:r>
            <a:r>
              <a:rPr spc="-10" dirty="0"/>
              <a:t> </a:t>
            </a:r>
            <a:r>
              <a:rPr spc="-20" dirty="0"/>
              <a:t>per</a:t>
            </a:r>
            <a:r>
              <a:rPr spc="-90" dirty="0"/>
              <a:t>f</a:t>
            </a:r>
            <a:r>
              <a:rPr dirty="0"/>
              <a:t>o</a:t>
            </a:r>
            <a:r>
              <a:rPr spc="70" dirty="0"/>
              <a:t>r</a:t>
            </a:r>
            <a:r>
              <a:rPr spc="-20" dirty="0"/>
              <a:t>mance</a:t>
            </a:r>
            <a:r>
              <a:rPr spc="-10" dirty="0"/>
              <a:t> </a:t>
            </a:r>
            <a:r>
              <a:rPr spc="-20" dirty="0"/>
              <a:t>has</a:t>
            </a:r>
            <a:r>
              <a:rPr spc="-10" dirty="0"/>
              <a:t> </a:t>
            </a:r>
            <a:r>
              <a:rPr spc="-25" dirty="0"/>
              <a:t>imp</a:t>
            </a:r>
            <a:r>
              <a:rPr spc="-85" dirty="0"/>
              <a:t>r</a:t>
            </a:r>
            <a:r>
              <a:rPr spc="-20" dirty="0"/>
              <a:t>o</a:t>
            </a:r>
            <a:r>
              <a:rPr spc="-95" dirty="0"/>
              <a:t>v</a:t>
            </a:r>
            <a:r>
              <a:rPr spc="-20" dirty="0"/>
              <a:t>ed,</a:t>
            </a:r>
            <a:r>
              <a:rPr spc="-10" dirty="0"/>
              <a:t> </a:t>
            </a:r>
            <a:r>
              <a:rPr spc="-20" dirty="0"/>
              <a:t>but</a:t>
            </a:r>
            <a:r>
              <a:rPr spc="-10" dirty="0"/>
              <a:t> </a:t>
            </a:r>
            <a:r>
              <a:rPr dirty="0"/>
              <a:t>disparities</a:t>
            </a:r>
            <a:r>
              <a:rPr spc="-35" dirty="0"/>
              <a:t> </a:t>
            </a:r>
            <a:r>
              <a:rPr dirty="0"/>
              <a:t>persist</a:t>
            </a:r>
          </a:p>
        </p:txBody>
      </p:sp>
      <p:sp>
        <p:nvSpPr>
          <p:cNvPr id="3" name="object 3"/>
          <p:cNvSpPr/>
          <p:nvPr/>
        </p:nvSpPr>
        <p:spPr>
          <a:xfrm>
            <a:off x="8855202" y="5221223"/>
            <a:ext cx="149860" cy="0"/>
          </a:xfrm>
          <a:custGeom>
            <a:avLst/>
            <a:gdLst/>
            <a:ahLst/>
            <a:cxnLst/>
            <a:rect l="l" t="t" r="r" b="b"/>
            <a:pathLst>
              <a:path w="149859">
                <a:moveTo>
                  <a:pt x="0" y="0"/>
                </a:moveTo>
                <a:lnTo>
                  <a:pt x="149351" y="0"/>
                </a:lnTo>
              </a:path>
            </a:pathLst>
          </a:custGeom>
          <a:ln w="1041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02473" y="5221223"/>
            <a:ext cx="299085" cy="0"/>
          </a:xfrm>
          <a:custGeom>
            <a:avLst/>
            <a:gdLst/>
            <a:ahLst/>
            <a:cxnLst/>
            <a:rect l="l" t="t" r="r" b="b"/>
            <a:pathLst>
              <a:path w="299084">
                <a:moveTo>
                  <a:pt x="0" y="0"/>
                </a:moveTo>
                <a:lnTo>
                  <a:pt x="298703" y="0"/>
                </a:lnTo>
              </a:path>
            </a:pathLst>
          </a:custGeom>
          <a:ln w="1041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49746" y="5221223"/>
            <a:ext cx="299085" cy="0"/>
          </a:xfrm>
          <a:custGeom>
            <a:avLst/>
            <a:gdLst/>
            <a:ahLst/>
            <a:cxnLst/>
            <a:rect l="l" t="t" r="r" b="b"/>
            <a:pathLst>
              <a:path w="299084">
                <a:moveTo>
                  <a:pt x="0" y="0"/>
                </a:moveTo>
                <a:lnTo>
                  <a:pt x="298703" y="0"/>
                </a:lnTo>
              </a:path>
            </a:pathLst>
          </a:custGeom>
          <a:ln w="1041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97779" y="5221223"/>
            <a:ext cx="298450" cy="0"/>
          </a:xfrm>
          <a:custGeom>
            <a:avLst/>
            <a:gdLst/>
            <a:ahLst/>
            <a:cxnLst/>
            <a:rect l="l" t="t" r="r" b="b"/>
            <a:pathLst>
              <a:path w="298450">
                <a:moveTo>
                  <a:pt x="0" y="0"/>
                </a:moveTo>
                <a:lnTo>
                  <a:pt x="297941" y="0"/>
                </a:lnTo>
              </a:path>
            </a:pathLst>
          </a:custGeom>
          <a:ln w="1041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45052" y="5221223"/>
            <a:ext cx="298450" cy="0"/>
          </a:xfrm>
          <a:custGeom>
            <a:avLst/>
            <a:gdLst/>
            <a:ahLst/>
            <a:cxnLst/>
            <a:rect l="l" t="t" r="r" b="b"/>
            <a:pathLst>
              <a:path w="298450">
                <a:moveTo>
                  <a:pt x="0" y="0"/>
                </a:moveTo>
                <a:lnTo>
                  <a:pt x="297941" y="0"/>
                </a:lnTo>
              </a:path>
            </a:pathLst>
          </a:custGeom>
          <a:ln w="1041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92323" y="5221223"/>
            <a:ext cx="298450" cy="0"/>
          </a:xfrm>
          <a:custGeom>
            <a:avLst/>
            <a:gdLst/>
            <a:ahLst/>
            <a:cxnLst/>
            <a:rect l="l" t="t" r="r" b="b"/>
            <a:pathLst>
              <a:path w="298450">
                <a:moveTo>
                  <a:pt x="0" y="0"/>
                </a:moveTo>
                <a:lnTo>
                  <a:pt x="297942" y="0"/>
                </a:lnTo>
              </a:path>
            </a:pathLst>
          </a:custGeom>
          <a:ln w="1041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88947" y="5221223"/>
            <a:ext cx="148590" cy="0"/>
          </a:xfrm>
          <a:custGeom>
            <a:avLst/>
            <a:gdLst/>
            <a:ahLst/>
            <a:cxnLst/>
            <a:rect l="l" t="t" r="r" b="b"/>
            <a:pathLst>
              <a:path w="148589">
                <a:moveTo>
                  <a:pt x="0" y="0"/>
                </a:moveTo>
                <a:lnTo>
                  <a:pt x="148590" y="0"/>
                </a:lnTo>
              </a:path>
            </a:pathLst>
          </a:custGeom>
          <a:ln w="1041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855202" y="4430267"/>
            <a:ext cx="149860" cy="0"/>
          </a:xfrm>
          <a:custGeom>
            <a:avLst/>
            <a:gdLst/>
            <a:ahLst/>
            <a:cxnLst/>
            <a:rect l="l" t="t" r="r" b="b"/>
            <a:pathLst>
              <a:path w="149859">
                <a:moveTo>
                  <a:pt x="0" y="0"/>
                </a:moveTo>
                <a:lnTo>
                  <a:pt x="149351" y="0"/>
                </a:lnTo>
              </a:path>
            </a:pathLst>
          </a:custGeom>
          <a:ln w="1041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02473" y="4430267"/>
            <a:ext cx="299085" cy="0"/>
          </a:xfrm>
          <a:custGeom>
            <a:avLst/>
            <a:gdLst/>
            <a:ahLst/>
            <a:cxnLst/>
            <a:rect l="l" t="t" r="r" b="b"/>
            <a:pathLst>
              <a:path w="299084">
                <a:moveTo>
                  <a:pt x="0" y="0"/>
                </a:moveTo>
                <a:lnTo>
                  <a:pt x="298703" y="0"/>
                </a:lnTo>
              </a:path>
            </a:pathLst>
          </a:custGeom>
          <a:ln w="1041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349746" y="4430267"/>
            <a:ext cx="299085" cy="0"/>
          </a:xfrm>
          <a:custGeom>
            <a:avLst/>
            <a:gdLst/>
            <a:ahLst/>
            <a:cxnLst/>
            <a:rect l="l" t="t" r="r" b="b"/>
            <a:pathLst>
              <a:path w="299084">
                <a:moveTo>
                  <a:pt x="0" y="0"/>
                </a:moveTo>
                <a:lnTo>
                  <a:pt x="298703" y="0"/>
                </a:lnTo>
              </a:path>
            </a:pathLst>
          </a:custGeom>
          <a:ln w="1041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097779" y="4430267"/>
            <a:ext cx="656590" cy="0"/>
          </a:xfrm>
          <a:custGeom>
            <a:avLst/>
            <a:gdLst/>
            <a:ahLst/>
            <a:cxnLst/>
            <a:rect l="l" t="t" r="r" b="b"/>
            <a:pathLst>
              <a:path w="656589">
                <a:moveTo>
                  <a:pt x="0" y="0"/>
                </a:moveTo>
                <a:lnTo>
                  <a:pt x="656081" y="0"/>
                </a:lnTo>
              </a:path>
            </a:pathLst>
          </a:custGeom>
          <a:ln w="1041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45052" y="4430267"/>
            <a:ext cx="656590" cy="0"/>
          </a:xfrm>
          <a:custGeom>
            <a:avLst/>
            <a:gdLst/>
            <a:ahLst/>
            <a:cxnLst/>
            <a:rect l="l" t="t" r="r" b="b"/>
            <a:pathLst>
              <a:path w="656589">
                <a:moveTo>
                  <a:pt x="0" y="0"/>
                </a:moveTo>
                <a:lnTo>
                  <a:pt x="656081" y="0"/>
                </a:lnTo>
              </a:path>
            </a:pathLst>
          </a:custGeom>
          <a:ln w="1041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92323" y="4430267"/>
            <a:ext cx="656590" cy="0"/>
          </a:xfrm>
          <a:custGeom>
            <a:avLst/>
            <a:gdLst/>
            <a:ahLst/>
            <a:cxnLst/>
            <a:rect l="l" t="t" r="r" b="b"/>
            <a:pathLst>
              <a:path w="656589">
                <a:moveTo>
                  <a:pt x="0" y="0"/>
                </a:moveTo>
                <a:lnTo>
                  <a:pt x="656082" y="0"/>
                </a:lnTo>
              </a:path>
            </a:pathLst>
          </a:custGeom>
          <a:ln w="1041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88947" y="4430267"/>
            <a:ext cx="506730" cy="0"/>
          </a:xfrm>
          <a:custGeom>
            <a:avLst/>
            <a:gdLst/>
            <a:ahLst/>
            <a:cxnLst/>
            <a:rect l="l" t="t" r="r" b="b"/>
            <a:pathLst>
              <a:path w="506730">
                <a:moveTo>
                  <a:pt x="0" y="0"/>
                </a:moveTo>
                <a:lnTo>
                  <a:pt x="506729" y="0"/>
                </a:lnTo>
              </a:path>
            </a:pathLst>
          </a:custGeom>
          <a:ln w="1041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855202" y="3638550"/>
            <a:ext cx="149860" cy="0"/>
          </a:xfrm>
          <a:custGeom>
            <a:avLst/>
            <a:gdLst/>
            <a:ahLst/>
            <a:cxnLst/>
            <a:rect l="l" t="t" r="r" b="b"/>
            <a:pathLst>
              <a:path w="149859">
                <a:moveTo>
                  <a:pt x="0" y="0"/>
                </a:moveTo>
                <a:lnTo>
                  <a:pt x="149351" y="0"/>
                </a:lnTo>
              </a:path>
            </a:pathLst>
          </a:custGeom>
          <a:ln w="1041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02473" y="3638550"/>
            <a:ext cx="656590" cy="0"/>
          </a:xfrm>
          <a:custGeom>
            <a:avLst/>
            <a:gdLst/>
            <a:ahLst/>
            <a:cxnLst/>
            <a:rect l="l" t="t" r="r" b="b"/>
            <a:pathLst>
              <a:path w="656590">
                <a:moveTo>
                  <a:pt x="0" y="0"/>
                </a:moveTo>
                <a:lnTo>
                  <a:pt x="656081" y="0"/>
                </a:lnTo>
              </a:path>
            </a:pathLst>
          </a:custGeom>
          <a:ln w="1041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349746" y="3638550"/>
            <a:ext cx="656590" cy="0"/>
          </a:xfrm>
          <a:custGeom>
            <a:avLst/>
            <a:gdLst/>
            <a:ahLst/>
            <a:cxnLst/>
            <a:rect l="l" t="t" r="r" b="b"/>
            <a:pathLst>
              <a:path w="656590">
                <a:moveTo>
                  <a:pt x="0" y="0"/>
                </a:moveTo>
                <a:lnTo>
                  <a:pt x="656081" y="0"/>
                </a:lnTo>
              </a:path>
            </a:pathLst>
          </a:custGeom>
          <a:ln w="1041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097779" y="3638550"/>
            <a:ext cx="656590" cy="0"/>
          </a:xfrm>
          <a:custGeom>
            <a:avLst/>
            <a:gdLst/>
            <a:ahLst/>
            <a:cxnLst/>
            <a:rect l="l" t="t" r="r" b="b"/>
            <a:pathLst>
              <a:path w="656589">
                <a:moveTo>
                  <a:pt x="0" y="0"/>
                </a:moveTo>
                <a:lnTo>
                  <a:pt x="656081" y="0"/>
                </a:lnTo>
              </a:path>
            </a:pathLst>
          </a:custGeom>
          <a:ln w="1041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45052" y="3638550"/>
            <a:ext cx="656590" cy="0"/>
          </a:xfrm>
          <a:custGeom>
            <a:avLst/>
            <a:gdLst/>
            <a:ahLst/>
            <a:cxnLst/>
            <a:rect l="l" t="t" r="r" b="b"/>
            <a:pathLst>
              <a:path w="656589">
                <a:moveTo>
                  <a:pt x="0" y="0"/>
                </a:moveTo>
                <a:lnTo>
                  <a:pt x="656081" y="0"/>
                </a:lnTo>
              </a:path>
            </a:pathLst>
          </a:custGeom>
          <a:ln w="1041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88947" y="3638550"/>
            <a:ext cx="1759585" cy="0"/>
          </a:xfrm>
          <a:custGeom>
            <a:avLst/>
            <a:gdLst/>
            <a:ahLst/>
            <a:cxnLst/>
            <a:rect l="l" t="t" r="r" b="b"/>
            <a:pathLst>
              <a:path w="1759585">
                <a:moveTo>
                  <a:pt x="0" y="0"/>
                </a:moveTo>
                <a:lnTo>
                  <a:pt x="1759458" y="0"/>
                </a:lnTo>
              </a:path>
            </a:pathLst>
          </a:custGeom>
          <a:ln w="1041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88947" y="2847594"/>
            <a:ext cx="7515859" cy="0"/>
          </a:xfrm>
          <a:custGeom>
            <a:avLst/>
            <a:gdLst/>
            <a:ahLst/>
            <a:cxnLst/>
            <a:rect l="l" t="t" r="r" b="b"/>
            <a:pathLst>
              <a:path w="7515859">
                <a:moveTo>
                  <a:pt x="0" y="0"/>
                </a:moveTo>
                <a:lnTo>
                  <a:pt x="7515606" y="0"/>
                </a:lnTo>
              </a:path>
            </a:pathLst>
          </a:custGeom>
          <a:ln w="1041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637538" y="4672584"/>
            <a:ext cx="358140" cy="1339850"/>
          </a:xfrm>
          <a:custGeom>
            <a:avLst/>
            <a:gdLst/>
            <a:ahLst/>
            <a:cxnLst/>
            <a:rect l="l" t="t" r="r" b="b"/>
            <a:pathLst>
              <a:path w="358139" h="1339850">
                <a:moveTo>
                  <a:pt x="0" y="0"/>
                </a:moveTo>
                <a:lnTo>
                  <a:pt x="0" y="1339596"/>
                </a:lnTo>
                <a:lnTo>
                  <a:pt x="358140" y="1339596"/>
                </a:lnTo>
                <a:lnTo>
                  <a:pt x="358140" y="0"/>
                </a:lnTo>
                <a:lnTo>
                  <a:pt x="0" y="0"/>
                </a:lnTo>
                <a:close/>
              </a:path>
            </a:pathLst>
          </a:custGeom>
          <a:solidFill>
            <a:srgbClr val="7158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90266" y="4565903"/>
            <a:ext cx="358140" cy="1446530"/>
          </a:xfrm>
          <a:custGeom>
            <a:avLst/>
            <a:gdLst/>
            <a:ahLst/>
            <a:cxnLst/>
            <a:rect l="l" t="t" r="r" b="b"/>
            <a:pathLst>
              <a:path w="358139" h="1446529">
                <a:moveTo>
                  <a:pt x="0" y="0"/>
                </a:moveTo>
                <a:lnTo>
                  <a:pt x="0" y="1446276"/>
                </a:lnTo>
                <a:lnTo>
                  <a:pt x="358140" y="1446276"/>
                </a:lnTo>
                <a:lnTo>
                  <a:pt x="358140" y="0"/>
                </a:lnTo>
                <a:lnTo>
                  <a:pt x="0" y="0"/>
                </a:lnTo>
                <a:close/>
              </a:path>
            </a:pathLst>
          </a:custGeom>
          <a:solidFill>
            <a:srgbClr val="7158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142994" y="4546853"/>
            <a:ext cx="358140" cy="1465580"/>
          </a:xfrm>
          <a:custGeom>
            <a:avLst/>
            <a:gdLst/>
            <a:ahLst/>
            <a:cxnLst/>
            <a:rect l="l" t="t" r="r" b="b"/>
            <a:pathLst>
              <a:path w="358139" h="1465579">
                <a:moveTo>
                  <a:pt x="0" y="0"/>
                </a:moveTo>
                <a:lnTo>
                  <a:pt x="0" y="1465326"/>
                </a:lnTo>
                <a:lnTo>
                  <a:pt x="358140" y="1465326"/>
                </a:lnTo>
                <a:lnTo>
                  <a:pt x="358139" y="0"/>
                </a:lnTo>
                <a:lnTo>
                  <a:pt x="0" y="0"/>
                </a:lnTo>
                <a:close/>
              </a:path>
            </a:pathLst>
          </a:custGeom>
          <a:solidFill>
            <a:srgbClr val="7158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395721" y="4487417"/>
            <a:ext cx="358140" cy="1525270"/>
          </a:xfrm>
          <a:custGeom>
            <a:avLst/>
            <a:gdLst/>
            <a:ahLst/>
            <a:cxnLst/>
            <a:rect l="l" t="t" r="r" b="b"/>
            <a:pathLst>
              <a:path w="358139" h="1525270">
                <a:moveTo>
                  <a:pt x="0" y="0"/>
                </a:moveTo>
                <a:lnTo>
                  <a:pt x="0" y="1524762"/>
                </a:lnTo>
                <a:lnTo>
                  <a:pt x="358140" y="1524762"/>
                </a:lnTo>
                <a:lnTo>
                  <a:pt x="358139" y="0"/>
                </a:lnTo>
                <a:lnTo>
                  <a:pt x="0" y="0"/>
                </a:lnTo>
                <a:close/>
              </a:path>
            </a:pathLst>
          </a:custGeom>
          <a:solidFill>
            <a:srgbClr val="7158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648450" y="4379976"/>
            <a:ext cx="357505" cy="1632585"/>
          </a:xfrm>
          <a:custGeom>
            <a:avLst/>
            <a:gdLst/>
            <a:ahLst/>
            <a:cxnLst/>
            <a:rect l="l" t="t" r="r" b="b"/>
            <a:pathLst>
              <a:path w="357504" h="1632585">
                <a:moveTo>
                  <a:pt x="0" y="0"/>
                </a:moveTo>
                <a:lnTo>
                  <a:pt x="0" y="1632203"/>
                </a:lnTo>
                <a:lnTo>
                  <a:pt x="357377" y="1632203"/>
                </a:lnTo>
                <a:lnTo>
                  <a:pt x="357377" y="0"/>
                </a:lnTo>
                <a:lnTo>
                  <a:pt x="0" y="0"/>
                </a:lnTo>
                <a:close/>
              </a:path>
            </a:pathLst>
          </a:custGeom>
          <a:solidFill>
            <a:srgbClr val="7158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901178" y="4173473"/>
            <a:ext cx="357505" cy="1838960"/>
          </a:xfrm>
          <a:custGeom>
            <a:avLst/>
            <a:gdLst/>
            <a:ahLst/>
            <a:cxnLst/>
            <a:rect l="l" t="t" r="r" b="b"/>
            <a:pathLst>
              <a:path w="357504" h="1838960">
                <a:moveTo>
                  <a:pt x="0" y="0"/>
                </a:moveTo>
                <a:lnTo>
                  <a:pt x="0" y="1838705"/>
                </a:lnTo>
                <a:lnTo>
                  <a:pt x="357377" y="1838705"/>
                </a:lnTo>
                <a:lnTo>
                  <a:pt x="357377" y="0"/>
                </a:lnTo>
                <a:lnTo>
                  <a:pt x="0" y="0"/>
                </a:lnTo>
                <a:close/>
              </a:path>
            </a:pathLst>
          </a:custGeom>
          <a:solidFill>
            <a:srgbClr val="7158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995677" y="3673602"/>
            <a:ext cx="596900" cy="2338705"/>
          </a:xfrm>
          <a:custGeom>
            <a:avLst/>
            <a:gdLst/>
            <a:ahLst/>
            <a:cxnLst/>
            <a:rect l="l" t="t" r="r" b="b"/>
            <a:pathLst>
              <a:path w="596900" h="2338704">
                <a:moveTo>
                  <a:pt x="596645" y="2338578"/>
                </a:moveTo>
                <a:lnTo>
                  <a:pt x="596645" y="0"/>
                </a:lnTo>
                <a:lnTo>
                  <a:pt x="0" y="0"/>
                </a:lnTo>
                <a:lnTo>
                  <a:pt x="0" y="2338578"/>
                </a:lnTo>
                <a:lnTo>
                  <a:pt x="596645" y="2338578"/>
                </a:lnTo>
                <a:close/>
              </a:path>
            </a:pathLst>
          </a:custGeom>
          <a:solidFill>
            <a:srgbClr val="A99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48405" y="3592067"/>
            <a:ext cx="596900" cy="2420620"/>
          </a:xfrm>
          <a:custGeom>
            <a:avLst/>
            <a:gdLst/>
            <a:ahLst/>
            <a:cxnLst/>
            <a:rect l="l" t="t" r="r" b="b"/>
            <a:pathLst>
              <a:path w="596900" h="2420620">
                <a:moveTo>
                  <a:pt x="596646" y="2420112"/>
                </a:moveTo>
                <a:lnTo>
                  <a:pt x="596645" y="0"/>
                </a:lnTo>
                <a:lnTo>
                  <a:pt x="0" y="0"/>
                </a:lnTo>
                <a:lnTo>
                  <a:pt x="0" y="2420112"/>
                </a:lnTo>
                <a:lnTo>
                  <a:pt x="596646" y="2420112"/>
                </a:lnTo>
                <a:close/>
              </a:path>
            </a:pathLst>
          </a:custGeom>
          <a:solidFill>
            <a:srgbClr val="A99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501134" y="3569208"/>
            <a:ext cx="596900" cy="2443480"/>
          </a:xfrm>
          <a:custGeom>
            <a:avLst/>
            <a:gdLst/>
            <a:ahLst/>
            <a:cxnLst/>
            <a:rect l="l" t="t" r="r" b="b"/>
            <a:pathLst>
              <a:path w="596900" h="2443479">
                <a:moveTo>
                  <a:pt x="596646" y="2442972"/>
                </a:moveTo>
                <a:lnTo>
                  <a:pt x="596646" y="0"/>
                </a:lnTo>
                <a:lnTo>
                  <a:pt x="0" y="0"/>
                </a:lnTo>
                <a:lnTo>
                  <a:pt x="0" y="2442972"/>
                </a:lnTo>
                <a:lnTo>
                  <a:pt x="596646" y="2442972"/>
                </a:lnTo>
                <a:close/>
              </a:path>
            </a:pathLst>
          </a:custGeom>
          <a:solidFill>
            <a:srgbClr val="A99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753861" y="3498341"/>
            <a:ext cx="596265" cy="2513965"/>
          </a:xfrm>
          <a:custGeom>
            <a:avLst/>
            <a:gdLst/>
            <a:ahLst/>
            <a:cxnLst/>
            <a:rect l="l" t="t" r="r" b="b"/>
            <a:pathLst>
              <a:path w="596264" h="2513965">
                <a:moveTo>
                  <a:pt x="595884" y="2513838"/>
                </a:moveTo>
                <a:lnTo>
                  <a:pt x="595884" y="0"/>
                </a:lnTo>
                <a:lnTo>
                  <a:pt x="0" y="0"/>
                </a:lnTo>
                <a:lnTo>
                  <a:pt x="0" y="2513838"/>
                </a:lnTo>
                <a:lnTo>
                  <a:pt x="595884" y="2513838"/>
                </a:lnTo>
                <a:close/>
              </a:path>
            </a:pathLst>
          </a:custGeom>
          <a:solidFill>
            <a:srgbClr val="A99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005828" y="3422141"/>
            <a:ext cx="596900" cy="2590165"/>
          </a:xfrm>
          <a:custGeom>
            <a:avLst/>
            <a:gdLst/>
            <a:ahLst/>
            <a:cxnLst/>
            <a:rect l="l" t="t" r="r" b="b"/>
            <a:pathLst>
              <a:path w="596900" h="2590165">
                <a:moveTo>
                  <a:pt x="596646" y="2590038"/>
                </a:moveTo>
                <a:lnTo>
                  <a:pt x="596646" y="0"/>
                </a:lnTo>
                <a:lnTo>
                  <a:pt x="0" y="0"/>
                </a:lnTo>
                <a:lnTo>
                  <a:pt x="0" y="2590038"/>
                </a:lnTo>
                <a:lnTo>
                  <a:pt x="596646" y="2590038"/>
                </a:lnTo>
                <a:close/>
              </a:path>
            </a:pathLst>
          </a:custGeom>
          <a:solidFill>
            <a:srgbClr val="A99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258556" y="3253740"/>
            <a:ext cx="596900" cy="2758440"/>
          </a:xfrm>
          <a:custGeom>
            <a:avLst/>
            <a:gdLst/>
            <a:ahLst/>
            <a:cxnLst/>
            <a:rect l="l" t="t" r="r" b="b"/>
            <a:pathLst>
              <a:path w="596900" h="2758440">
                <a:moveTo>
                  <a:pt x="596646" y="2758440"/>
                </a:moveTo>
                <a:lnTo>
                  <a:pt x="596646" y="0"/>
                </a:lnTo>
                <a:lnTo>
                  <a:pt x="0" y="0"/>
                </a:lnTo>
                <a:lnTo>
                  <a:pt x="0" y="2758440"/>
                </a:lnTo>
                <a:lnTo>
                  <a:pt x="596646" y="2758440"/>
                </a:lnTo>
                <a:close/>
              </a:path>
            </a:pathLst>
          </a:custGeom>
          <a:solidFill>
            <a:srgbClr val="A99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488947" y="6012179"/>
            <a:ext cx="7515859" cy="0"/>
          </a:xfrm>
          <a:custGeom>
            <a:avLst/>
            <a:gdLst/>
            <a:ahLst/>
            <a:cxnLst/>
            <a:rect l="l" t="t" r="r" b="b"/>
            <a:pathLst>
              <a:path w="7515859">
                <a:moveTo>
                  <a:pt x="0" y="0"/>
                </a:moveTo>
                <a:lnTo>
                  <a:pt x="7515606" y="0"/>
                </a:lnTo>
              </a:path>
            </a:pathLst>
          </a:custGeom>
          <a:ln w="10414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484375" y="6012179"/>
            <a:ext cx="9525" cy="51435"/>
          </a:xfrm>
          <a:custGeom>
            <a:avLst/>
            <a:gdLst/>
            <a:ahLst/>
            <a:cxnLst/>
            <a:rect l="l" t="t" r="r" b="b"/>
            <a:pathLst>
              <a:path w="9525" h="51435">
                <a:moveTo>
                  <a:pt x="4571" y="0"/>
                </a:moveTo>
                <a:lnTo>
                  <a:pt x="4571" y="51053"/>
                </a:lnTo>
              </a:path>
            </a:pathLst>
          </a:custGeom>
          <a:ln w="10413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37104" y="6012179"/>
            <a:ext cx="9525" cy="51435"/>
          </a:xfrm>
          <a:custGeom>
            <a:avLst/>
            <a:gdLst/>
            <a:ahLst/>
            <a:cxnLst/>
            <a:rect l="l" t="t" r="r" b="b"/>
            <a:pathLst>
              <a:path w="9525" h="51435">
                <a:moveTo>
                  <a:pt x="4572" y="0"/>
                </a:moveTo>
                <a:lnTo>
                  <a:pt x="4572" y="51053"/>
                </a:lnTo>
              </a:path>
            </a:pathLst>
          </a:custGeom>
          <a:ln w="10413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989070" y="6012179"/>
            <a:ext cx="9525" cy="51435"/>
          </a:xfrm>
          <a:custGeom>
            <a:avLst/>
            <a:gdLst/>
            <a:ahLst/>
            <a:cxnLst/>
            <a:rect l="l" t="t" r="r" b="b"/>
            <a:pathLst>
              <a:path w="9525" h="51435">
                <a:moveTo>
                  <a:pt x="4572" y="0"/>
                </a:moveTo>
                <a:lnTo>
                  <a:pt x="4572" y="51053"/>
                </a:lnTo>
              </a:path>
            </a:pathLst>
          </a:custGeom>
          <a:ln w="10414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241797" y="6012179"/>
            <a:ext cx="9525" cy="51435"/>
          </a:xfrm>
          <a:custGeom>
            <a:avLst/>
            <a:gdLst/>
            <a:ahLst/>
            <a:cxnLst/>
            <a:rect l="l" t="t" r="r" b="b"/>
            <a:pathLst>
              <a:path w="9525" h="51435">
                <a:moveTo>
                  <a:pt x="4572" y="0"/>
                </a:moveTo>
                <a:lnTo>
                  <a:pt x="4572" y="51053"/>
                </a:lnTo>
              </a:path>
            </a:pathLst>
          </a:custGeom>
          <a:ln w="10414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494526" y="6012179"/>
            <a:ext cx="9525" cy="51435"/>
          </a:xfrm>
          <a:custGeom>
            <a:avLst/>
            <a:gdLst/>
            <a:ahLst/>
            <a:cxnLst/>
            <a:rect l="l" t="t" r="r" b="b"/>
            <a:pathLst>
              <a:path w="9525" h="51435">
                <a:moveTo>
                  <a:pt x="4571" y="0"/>
                </a:moveTo>
                <a:lnTo>
                  <a:pt x="4571" y="51053"/>
                </a:lnTo>
              </a:path>
            </a:pathLst>
          </a:custGeom>
          <a:ln w="10413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747253" y="6012179"/>
            <a:ext cx="9525" cy="51435"/>
          </a:xfrm>
          <a:custGeom>
            <a:avLst/>
            <a:gdLst/>
            <a:ahLst/>
            <a:cxnLst/>
            <a:rect l="l" t="t" r="r" b="b"/>
            <a:pathLst>
              <a:path w="9525" h="51435">
                <a:moveTo>
                  <a:pt x="4572" y="0"/>
                </a:moveTo>
                <a:lnTo>
                  <a:pt x="4572" y="51053"/>
                </a:lnTo>
              </a:path>
            </a:pathLst>
          </a:custGeom>
          <a:ln w="10414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999981" y="6012179"/>
            <a:ext cx="9525" cy="51435"/>
          </a:xfrm>
          <a:custGeom>
            <a:avLst/>
            <a:gdLst/>
            <a:ahLst/>
            <a:cxnLst/>
            <a:rect l="l" t="t" r="r" b="b"/>
            <a:pathLst>
              <a:path w="9525" h="51435">
                <a:moveTo>
                  <a:pt x="4572" y="0"/>
                </a:moveTo>
                <a:lnTo>
                  <a:pt x="4572" y="51053"/>
                </a:lnTo>
              </a:path>
            </a:pathLst>
          </a:custGeom>
          <a:ln w="10414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1694179" y="4740488"/>
            <a:ext cx="333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solidFill>
                  <a:srgbClr val="FFFFFF"/>
                </a:solidFill>
                <a:latin typeface="Tw Cen MT"/>
                <a:cs typeface="Tw Cen MT"/>
              </a:rPr>
              <a:t>34%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933954" y="4658954"/>
            <a:ext cx="333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solidFill>
                  <a:srgbClr val="FFFFFF"/>
                </a:solidFill>
                <a:latin typeface="Tw Cen MT"/>
                <a:cs typeface="Tw Cen MT"/>
              </a:rPr>
              <a:t>37%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224782" y="4589612"/>
            <a:ext cx="333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solidFill>
                  <a:srgbClr val="FFFFFF"/>
                </a:solidFill>
                <a:latin typeface="Tw Cen MT"/>
                <a:cs typeface="Tw Cen MT"/>
              </a:rPr>
              <a:t>37%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439409" y="4517222"/>
            <a:ext cx="333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solidFill>
                  <a:srgbClr val="FFFFFF"/>
                </a:solidFill>
                <a:latin typeface="Tw Cen MT"/>
                <a:cs typeface="Tw Cen MT"/>
              </a:rPr>
              <a:t>39%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666230" y="4434926"/>
            <a:ext cx="333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solidFill>
                  <a:srgbClr val="FFFFFF"/>
                </a:solidFill>
                <a:latin typeface="Tw Cen MT"/>
                <a:cs typeface="Tw Cen MT"/>
              </a:rPr>
              <a:t>41%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957057" y="4215470"/>
            <a:ext cx="333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solidFill>
                  <a:srgbClr val="FFFFFF"/>
                </a:solidFill>
                <a:latin typeface="Tw Cen MT"/>
                <a:cs typeface="Tw Cen MT"/>
              </a:rPr>
              <a:t>46%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128520" y="3728552"/>
            <a:ext cx="333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latin typeface="Tw Cen MT"/>
                <a:cs typeface="Tw Cen MT"/>
              </a:rPr>
              <a:t>59%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380485" y="3647018"/>
            <a:ext cx="333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latin typeface="Tw Cen MT"/>
                <a:cs typeface="Tw Cen MT"/>
              </a:rPr>
              <a:t>61%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633214" y="3624158"/>
            <a:ext cx="333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latin typeface="Tw Cen MT"/>
                <a:cs typeface="Tw Cen MT"/>
              </a:rPr>
              <a:t>62%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885941" y="3553292"/>
            <a:ext cx="333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latin typeface="Tw Cen MT"/>
                <a:cs typeface="Tw Cen MT"/>
              </a:rPr>
              <a:t>64%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138669" y="3477092"/>
            <a:ext cx="333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latin typeface="Tw Cen MT"/>
                <a:cs typeface="Tw Cen MT"/>
              </a:rPr>
              <a:t>65%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984766" y="5120777"/>
            <a:ext cx="37084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Tw Cen MT"/>
                <a:cs typeface="Tw Cen MT"/>
              </a:rPr>
              <a:t>20%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4558284" y="2529839"/>
            <a:ext cx="74930" cy="74930"/>
          </a:xfrm>
          <a:custGeom>
            <a:avLst/>
            <a:gdLst/>
            <a:ahLst/>
            <a:cxnLst/>
            <a:rect l="l" t="t" r="r" b="b"/>
            <a:pathLst>
              <a:path w="74929" h="74930">
                <a:moveTo>
                  <a:pt x="0" y="0"/>
                </a:moveTo>
                <a:lnTo>
                  <a:pt x="0" y="74676"/>
                </a:lnTo>
                <a:lnTo>
                  <a:pt x="74675" y="74676"/>
                </a:lnTo>
                <a:lnTo>
                  <a:pt x="74675" y="0"/>
                </a:lnTo>
                <a:lnTo>
                  <a:pt x="0" y="0"/>
                </a:lnTo>
                <a:close/>
              </a:path>
            </a:pathLst>
          </a:custGeom>
          <a:solidFill>
            <a:srgbClr val="7158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108447" y="2529839"/>
            <a:ext cx="74930" cy="74930"/>
          </a:xfrm>
          <a:custGeom>
            <a:avLst/>
            <a:gdLst/>
            <a:ahLst/>
            <a:cxnLst/>
            <a:rect l="l" t="t" r="r" b="b"/>
            <a:pathLst>
              <a:path w="74929" h="74930">
                <a:moveTo>
                  <a:pt x="0" y="0"/>
                </a:moveTo>
                <a:lnTo>
                  <a:pt x="0" y="74676"/>
                </a:lnTo>
                <a:lnTo>
                  <a:pt x="74675" y="74676"/>
                </a:lnTo>
                <a:lnTo>
                  <a:pt x="74675" y="0"/>
                </a:lnTo>
                <a:lnTo>
                  <a:pt x="0" y="0"/>
                </a:lnTo>
                <a:close/>
              </a:path>
            </a:pathLst>
          </a:custGeom>
          <a:solidFill>
            <a:srgbClr val="A99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984766" y="2165098"/>
            <a:ext cx="7740015" cy="1321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44700">
              <a:lnSpc>
                <a:spcPct val="100000"/>
              </a:lnSpc>
            </a:pPr>
            <a:r>
              <a:rPr sz="1400" b="1" spc="5" dirty="0">
                <a:latin typeface="Tw Cen MT"/>
                <a:cs typeface="Tw Cen MT"/>
              </a:rPr>
              <a:t>Sha</a:t>
            </a:r>
            <a:r>
              <a:rPr sz="1400" b="1" spc="35" dirty="0">
                <a:latin typeface="Tw Cen MT"/>
                <a:cs typeface="Tw Cen MT"/>
              </a:rPr>
              <a:t>r</a:t>
            </a:r>
            <a:r>
              <a:rPr sz="1400" b="1" spc="10" dirty="0">
                <a:latin typeface="Tw Cen MT"/>
                <a:cs typeface="Tw Cen MT"/>
              </a:rPr>
              <a:t>e </a:t>
            </a:r>
            <a:r>
              <a:rPr sz="1400" b="1" spc="5" dirty="0">
                <a:latin typeface="Tw Cen MT"/>
                <a:cs typeface="Tw Cen MT"/>
              </a:rPr>
              <a:t>of</a:t>
            </a:r>
            <a:r>
              <a:rPr sz="1400" b="1" spc="114" dirty="0">
                <a:latin typeface="Tw Cen MT"/>
                <a:cs typeface="Tw Cen MT"/>
              </a:rPr>
              <a:t> </a:t>
            </a:r>
            <a:r>
              <a:rPr sz="1400" b="1" spc="5" dirty="0">
                <a:latin typeface="Tw Cen MT"/>
                <a:cs typeface="Tw Cen MT"/>
              </a:rPr>
              <a:t>Student</a:t>
            </a:r>
            <a:r>
              <a:rPr sz="1400" b="1" spc="10" dirty="0">
                <a:latin typeface="Tw Cen MT"/>
                <a:cs typeface="Tw Cen MT"/>
              </a:rPr>
              <a:t>s</a:t>
            </a:r>
            <a:r>
              <a:rPr sz="1400" b="1" spc="30" dirty="0">
                <a:latin typeface="Tw Cen MT"/>
                <a:cs typeface="Tw Cen MT"/>
              </a:rPr>
              <a:t> </a:t>
            </a:r>
            <a:r>
              <a:rPr sz="1400" b="1" spc="-55" dirty="0">
                <a:latin typeface="Tw Cen MT"/>
                <a:cs typeface="Tw Cen MT"/>
              </a:rPr>
              <a:t>P</a:t>
            </a:r>
            <a:r>
              <a:rPr sz="1400" b="1" spc="10" dirty="0">
                <a:latin typeface="Tw Cen MT"/>
                <a:cs typeface="Tw Cen MT"/>
              </a:rPr>
              <a:t>e</a:t>
            </a:r>
            <a:r>
              <a:rPr sz="1400" b="1" dirty="0">
                <a:latin typeface="Tw Cen MT"/>
                <a:cs typeface="Tw Cen MT"/>
              </a:rPr>
              <a:t>r</a:t>
            </a:r>
            <a:r>
              <a:rPr sz="1400" b="1" spc="-10" dirty="0">
                <a:latin typeface="Tw Cen MT"/>
                <a:cs typeface="Tw Cen MT"/>
              </a:rPr>
              <a:t>f</a:t>
            </a:r>
            <a:r>
              <a:rPr sz="1400" b="1" spc="5" dirty="0">
                <a:latin typeface="Tw Cen MT"/>
                <a:cs typeface="Tw Cen MT"/>
              </a:rPr>
              <a:t>o</a:t>
            </a:r>
            <a:r>
              <a:rPr sz="1400" b="1" spc="30" dirty="0">
                <a:latin typeface="Tw Cen MT"/>
                <a:cs typeface="Tw Cen MT"/>
              </a:rPr>
              <a:t>r</a:t>
            </a:r>
            <a:r>
              <a:rPr sz="1400" b="1" spc="5" dirty="0">
                <a:latin typeface="Tw Cen MT"/>
                <a:cs typeface="Tw Cen MT"/>
              </a:rPr>
              <a:t>min</a:t>
            </a:r>
            <a:r>
              <a:rPr sz="1400" b="1" spc="10" dirty="0">
                <a:latin typeface="Tw Cen MT"/>
                <a:cs typeface="Tw Cen MT"/>
              </a:rPr>
              <a:t>g </a:t>
            </a:r>
            <a:r>
              <a:rPr sz="1400" b="1" spc="40" dirty="0">
                <a:latin typeface="Tw Cen MT"/>
                <a:cs typeface="Tw Cen MT"/>
              </a:rPr>
              <a:t>a</a:t>
            </a:r>
            <a:r>
              <a:rPr sz="1400" b="1" spc="5" dirty="0">
                <a:latin typeface="Tw Cen MT"/>
                <a:cs typeface="Tw Cen MT"/>
              </a:rPr>
              <a:t>t</a:t>
            </a:r>
            <a:r>
              <a:rPr sz="1400" b="1" spc="10" dirty="0">
                <a:latin typeface="Tw Cen MT"/>
                <a:cs typeface="Tw Cen MT"/>
              </a:rPr>
              <a:t> G</a:t>
            </a:r>
            <a:r>
              <a:rPr sz="1400" b="1" spc="15" dirty="0">
                <a:latin typeface="Tw Cen MT"/>
                <a:cs typeface="Tw Cen MT"/>
              </a:rPr>
              <a:t>r</a:t>
            </a:r>
            <a:r>
              <a:rPr sz="1400" b="1" spc="5" dirty="0">
                <a:latin typeface="Tw Cen MT"/>
                <a:cs typeface="Tw Cen MT"/>
              </a:rPr>
              <a:t>ad</a:t>
            </a:r>
            <a:r>
              <a:rPr sz="1400" b="1" spc="10" dirty="0">
                <a:latin typeface="Tw Cen MT"/>
                <a:cs typeface="Tw Cen MT"/>
              </a:rPr>
              <a:t>e </a:t>
            </a:r>
            <a:r>
              <a:rPr sz="1400" b="1" spc="5" dirty="0">
                <a:latin typeface="Tw Cen MT"/>
                <a:cs typeface="Tw Cen MT"/>
              </a:rPr>
              <a:t>L</a:t>
            </a:r>
            <a:r>
              <a:rPr sz="1400" b="1" spc="-20" dirty="0">
                <a:latin typeface="Tw Cen MT"/>
                <a:cs typeface="Tw Cen MT"/>
              </a:rPr>
              <a:t>e</a:t>
            </a:r>
            <a:r>
              <a:rPr sz="1400" b="1" spc="-5" dirty="0">
                <a:latin typeface="Tw Cen MT"/>
                <a:cs typeface="Tw Cen MT"/>
              </a:rPr>
              <a:t>v</a:t>
            </a:r>
            <a:r>
              <a:rPr sz="1400" b="1" spc="10" dirty="0">
                <a:latin typeface="Tw Cen MT"/>
                <a:cs typeface="Tw Cen MT"/>
              </a:rPr>
              <a:t>el </a:t>
            </a:r>
            <a:r>
              <a:rPr sz="1400" b="1" dirty="0">
                <a:latin typeface="Tw Cen MT"/>
                <a:cs typeface="Tw Cen MT"/>
              </a:rPr>
              <a:t>i</a:t>
            </a:r>
            <a:r>
              <a:rPr sz="1400" b="1" spc="10" dirty="0">
                <a:latin typeface="Tw Cen MT"/>
                <a:cs typeface="Tw Cen MT"/>
              </a:rPr>
              <a:t>n </a:t>
            </a:r>
            <a:r>
              <a:rPr sz="1400" b="1" spc="15" dirty="0">
                <a:latin typeface="Tw Cen MT"/>
                <a:cs typeface="Tw Cen MT"/>
              </a:rPr>
              <a:t>M</a:t>
            </a:r>
            <a:r>
              <a:rPr sz="1400" b="1" spc="40" dirty="0">
                <a:latin typeface="Tw Cen MT"/>
                <a:cs typeface="Tw Cen MT"/>
              </a:rPr>
              <a:t>a</a:t>
            </a:r>
            <a:r>
              <a:rPr sz="1400" b="1" spc="5" dirty="0">
                <a:latin typeface="Tw Cen MT"/>
                <a:cs typeface="Tw Cen MT"/>
              </a:rPr>
              <a:t>th</a:t>
            </a:r>
            <a:endParaRPr sz="1400">
              <a:latin typeface="Tw Cen MT"/>
              <a:cs typeface="Tw Cen MT"/>
            </a:endParaRPr>
          </a:p>
          <a:p>
            <a:pPr marL="509270" algn="ctr">
              <a:lnSpc>
                <a:spcPct val="100000"/>
              </a:lnSpc>
              <a:spcBef>
                <a:spcPts val="900"/>
              </a:spcBef>
              <a:tabLst>
                <a:tab pos="1059815" algn="l"/>
              </a:tabLst>
            </a:pPr>
            <a:r>
              <a:rPr sz="1200" spc="-15" dirty="0">
                <a:latin typeface="Tw Cen MT"/>
                <a:cs typeface="Tw Cen MT"/>
              </a:rPr>
              <a:t>200</a:t>
            </a:r>
            <a:r>
              <a:rPr sz="1200" spc="-10" dirty="0">
                <a:latin typeface="Tw Cen MT"/>
                <a:cs typeface="Tw Cen MT"/>
              </a:rPr>
              <a:t>0</a:t>
            </a:r>
            <a:r>
              <a:rPr sz="1200" dirty="0">
                <a:latin typeface="Tw Cen MT"/>
                <a:cs typeface="Tw Cen MT"/>
              </a:rPr>
              <a:t>	</a:t>
            </a:r>
            <a:r>
              <a:rPr sz="1200" spc="-15" dirty="0">
                <a:latin typeface="Tw Cen MT"/>
                <a:cs typeface="Tw Cen MT"/>
              </a:rPr>
              <a:t>2012</a:t>
            </a:r>
            <a:endParaRPr sz="12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400" spc="-10" dirty="0">
                <a:latin typeface="Tw Cen MT"/>
                <a:cs typeface="Tw Cen MT"/>
              </a:rPr>
              <a:t>80%</a:t>
            </a:r>
            <a:endParaRPr sz="1400">
              <a:latin typeface="Tw Cen MT"/>
              <a:cs typeface="Tw Cen MT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1175"/>
              </a:spcBef>
            </a:pPr>
            <a:r>
              <a:rPr sz="1200" b="1" spc="-15" dirty="0">
                <a:latin typeface="Tw Cen MT"/>
                <a:cs typeface="Tw Cen MT"/>
              </a:rPr>
              <a:t>70%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083055" y="5911727"/>
            <a:ext cx="27241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Tw Cen MT"/>
                <a:cs typeface="Tw Cen MT"/>
              </a:rPr>
              <a:t>0%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61" name="object 6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$0</a:t>
            </a:r>
            <a:r>
              <a:rPr spc="-5" dirty="0"/>
              <a:t> - </a:t>
            </a:r>
            <a:r>
              <a:rPr spc="-10" dirty="0"/>
              <a:t>$20,000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2988497" y="6113685"/>
            <a:ext cx="762000" cy="396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00"/>
              </a:lnSpc>
            </a:pPr>
            <a:r>
              <a:rPr sz="1400" spc="-10" dirty="0">
                <a:latin typeface="Tw Cen MT"/>
                <a:cs typeface="Tw Cen MT"/>
              </a:rPr>
              <a:t>$20,001</a:t>
            </a:r>
            <a:r>
              <a:rPr sz="1400" spc="-5" dirty="0">
                <a:latin typeface="Tw Cen MT"/>
                <a:cs typeface="Tw Cen MT"/>
              </a:rPr>
              <a:t> -</a:t>
            </a:r>
            <a:endParaRPr sz="1400">
              <a:latin typeface="Tw Cen MT"/>
              <a:cs typeface="Tw Cen MT"/>
            </a:endParaRPr>
          </a:p>
          <a:p>
            <a:pPr marL="66040">
              <a:lnSpc>
                <a:spcPts val="1600"/>
              </a:lnSpc>
            </a:pPr>
            <a:r>
              <a:rPr sz="1400" spc="-10" dirty="0">
                <a:latin typeface="Tw Cen MT"/>
                <a:cs typeface="Tw Cen MT"/>
              </a:rPr>
              <a:t>$40,000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240036" y="6113685"/>
            <a:ext cx="762000" cy="396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00"/>
              </a:lnSpc>
            </a:pPr>
            <a:r>
              <a:rPr sz="1400" spc="-10" dirty="0">
                <a:latin typeface="Tw Cen MT"/>
                <a:cs typeface="Tw Cen MT"/>
              </a:rPr>
              <a:t>$40,001</a:t>
            </a:r>
            <a:r>
              <a:rPr sz="1400" spc="-5" dirty="0">
                <a:latin typeface="Tw Cen MT"/>
                <a:cs typeface="Tw Cen MT"/>
              </a:rPr>
              <a:t> -</a:t>
            </a:r>
            <a:endParaRPr sz="1400">
              <a:latin typeface="Tw Cen MT"/>
              <a:cs typeface="Tw Cen MT"/>
            </a:endParaRPr>
          </a:p>
          <a:p>
            <a:pPr marL="66675">
              <a:lnSpc>
                <a:spcPts val="1600"/>
              </a:lnSpc>
            </a:pPr>
            <a:r>
              <a:rPr sz="1400" spc="-10" dirty="0">
                <a:latin typeface="Tw Cen MT"/>
                <a:cs typeface="Tw Cen MT"/>
              </a:rPr>
              <a:t>$60,000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492765" y="6113685"/>
            <a:ext cx="762000" cy="396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00"/>
              </a:lnSpc>
            </a:pPr>
            <a:r>
              <a:rPr sz="1400" spc="-10" dirty="0">
                <a:latin typeface="Tw Cen MT"/>
                <a:cs typeface="Tw Cen MT"/>
              </a:rPr>
              <a:t>$60,001</a:t>
            </a:r>
            <a:r>
              <a:rPr sz="1400" spc="-5" dirty="0">
                <a:latin typeface="Tw Cen MT"/>
                <a:cs typeface="Tw Cen MT"/>
              </a:rPr>
              <a:t> -</a:t>
            </a:r>
            <a:endParaRPr sz="1400">
              <a:latin typeface="Tw Cen MT"/>
              <a:cs typeface="Tw Cen MT"/>
            </a:endParaRPr>
          </a:p>
          <a:p>
            <a:pPr marL="17780">
              <a:lnSpc>
                <a:spcPts val="1600"/>
              </a:lnSpc>
            </a:pPr>
            <a:r>
              <a:rPr sz="1400" spc="-10" dirty="0">
                <a:latin typeface="Tw Cen MT"/>
                <a:cs typeface="Tw Cen MT"/>
              </a:rPr>
              <a:t>$100,000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65" name="object 6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00"/>
              </a:lnSpc>
            </a:pPr>
            <a:r>
              <a:rPr spc="-10" dirty="0"/>
              <a:t>$100,001 </a:t>
            </a:r>
            <a:r>
              <a:rPr spc="-5" dirty="0"/>
              <a:t>-</a:t>
            </a:r>
          </a:p>
          <a:p>
            <a:pPr marL="66675">
              <a:lnSpc>
                <a:spcPts val="1600"/>
              </a:lnSpc>
            </a:pPr>
            <a:r>
              <a:rPr spc="-10" dirty="0"/>
              <a:t>$250,000</a:t>
            </a:r>
          </a:p>
        </p:txBody>
      </p:sp>
      <p:sp>
        <p:nvSpPr>
          <p:cNvPr id="66" name="object 66"/>
          <p:cNvSpPr txBox="1"/>
          <p:nvPr/>
        </p:nvSpPr>
        <p:spPr>
          <a:xfrm>
            <a:off x="7919731" y="6113685"/>
            <a:ext cx="92011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Tw Cen MT"/>
                <a:cs typeface="Tw Cen MT"/>
              </a:rPr>
              <a:t>&gt;</a:t>
            </a:r>
            <a:r>
              <a:rPr sz="1400" spc="-5" dirty="0">
                <a:latin typeface="Tw Cen MT"/>
                <a:cs typeface="Tw Cen MT"/>
              </a:rPr>
              <a:t> </a:t>
            </a:r>
            <a:r>
              <a:rPr sz="1400" spc="-10" dirty="0">
                <a:latin typeface="Tw Cen MT"/>
                <a:cs typeface="Tw Cen MT"/>
              </a:rPr>
              <a:t>$250,000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984766" y="3538115"/>
            <a:ext cx="37084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Tw Cen MT"/>
                <a:cs typeface="Tw Cen MT"/>
              </a:rPr>
              <a:t>60%</a:t>
            </a:r>
            <a:endParaRPr sz="1400">
              <a:latin typeface="Tw Cen MT"/>
              <a:cs typeface="Tw Cen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pc="-20" dirty="0"/>
              <a:t>Student</a:t>
            </a:r>
            <a:r>
              <a:rPr spc="-10" dirty="0"/>
              <a:t> </a:t>
            </a:r>
            <a:r>
              <a:rPr spc="-20" dirty="0"/>
              <a:t>per</a:t>
            </a:r>
            <a:r>
              <a:rPr spc="-90" dirty="0"/>
              <a:t>f</a:t>
            </a:r>
            <a:r>
              <a:rPr dirty="0"/>
              <a:t>o</a:t>
            </a:r>
            <a:r>
              <a:rPr spc="70" dirty="0"/>
              <a:t>r</a:t>
            </a:r>
            <a:r>
              <a:rPr spc="-20" dirty="0"/>
              <a:t>mance</a:t>
            </a:r>
            <a:r>
              <a:rPr spc="-10" dirty="0"/>
              <a:t> </a:t>
            </a:r>
            <a:r>
              <a:rPr spc="-20" dirty="0"/>
              <a:t>has</a:t>
            </a:r>
            <a:r>
              <a:rPr spc="-10" dirty="0"/>
              <a:t> </a:t>
            </a:r>
            <a:r>
              <a:rPr spc="-25" dirty="0"/>
              <a:t>imp</a:t>
            </a:r>
            <a:r>
              <a:rPr spc="-85" dirty="0"/>
              <a:t>r</a:t>
            </a:r>
            <a:r>
              <a:rPr spc="-20" dirty="0"/>
              <a:t>o</a:t>
            </a:r>
            <a:r>
              <a:rPr spc="-95" dirty="0"/>
              <a:t>v</a:t>
            </a:r>
            <a:r>
              <a:rPr spc="-20" dirty="0"/>
              <a:t>ed,</a:t>
            </a:r>
            <a:r>
              <a:rPr spc="-10" dirty="0"/>
              <a:t> </a:t>
            </a:r>
            <a:r>
              <a:rPr spc="-20" dirty="0"/>
              <a:t>but</a:t>
            </a:r>
            <a:r>
              <a:rPr spc="-10" dirty="0"/>
              <a:t> </a:t>
            </a:r>
            <a:r>
              <a:rPr dirty="0"/>
              <a:t>disparities</a:t>
            </a:r>
            <a:r>
              <a:rPr spc="-35" dirty="0"/>
              <a:t> </a:t>
            </a:r>
            <a:r>
              <a:rPr dirty="0"/>
              <a:t>persist</a:t>
            </a:r>
          </a:p>
        </p:txBody>
      </p:sp>
      <p:sp>
        <p:nvSpPr>
          <p:cNvPr id="3" name="object 3"/>
          <p:cNvSpPr/>
          <p:nvPr/>
        </p:nvSpPr>
        <p:spPr>
          <a:xfrm>
            <a:off x="8855202" y="5221223"/>
            <a:ext cx="149860" cy="0"/>
          </a:xfrm>
          <a:custGeom>
            <a:avLst/>
            <a:gdLst/>
            <a:ahLst/>
            <a:cxnLst/>
            <a:rect l="l" t="t" r="r" b="b"/>
            <a:pathLst>
              <a:path w="149859">
                <a:moveTo>
                  <a:pt x="0" y="0"/>
                </a:moveTo>
                <a:lnTo>
                  <a:pt x="149351" y="0"/>
                </a:lnTo>
              </a:path>
            </a:pathLst>
          </a:custGeom>
          <a:ln w="1041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02473" y="5221223"/>
            <a:ext cx="299085" cy="0"/>
          </a:xfrm>
          <a:custGeom>
            <a:avLst/>
            <a:gdLst/>
            <a:ahLst/>
            <a:cxnLst/>
            <a:rect l="l" t="t" r="r" b="b"/>
            <a:pathLst>
              <a:path w="299084">
                <a:moveTo>
                  <a:pt x="0" y="0"/>
                </a:moveTo>
                <a:lnTo>
                  <a:pt x="298703" y="0"/>
                </a:lnTo>
              </a:path>
            </a:pathLst>
          </a:custGeom>
          <a:ln w="1041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49746" y="5221223"/>
            <a:ext cx="299085" cy="0"/>
          </a:xfrm>
          <a:custGeom>
            <a:avLst/>
            <a:gdLst/>
            <a:ahLst/>
            <a:cxnLst/>
            <a:rect l="l" t="t" r="r" b="b"/>
            <a:pathLst>
              <a:path w="299084">
                <a:moveTo>
                  <a:pt x="0" y="0"/>
                </a:moveTo>
                <a:lnTo>
                  <a:pt x="298703" y="0"/>
                </a:lnTo>
              </a:path>
            </a:pathLst>
          </a:custGeom>
          <a:ln w="1041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97779" y="5221223"/>
            <a:ext cx="298450" cy="0"/>
          </a:xfrm>
          <a:custGeom>
            <a:avLst/>
            <a:gdLst/>
            <a:ahLst/>
            <a:cxnLst/>
            <a:rect l="l" t="t" r="r" b="b"/>
            <a:pathLst>
              <a:path w="298450">
                <a:moveTo>
                  <a:pt x="0" y="0"/>
                </a:moveTo>
                <a:lnTo>
                  <a:pt x="297941" y="0"/>
                </a:lnTo>
              </a:path>
            </a:pathLst>
          </a:custGeom>
          <a:ln w="1041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45052" y="5221223"/>
            <a:ext cx="298450" cy="0"/>
          </a:xfrm>
          <a:custGeom>
            <a:avLst/>
            <a:gdLst/>
            <a:ahLst/>
            <a:cxnLst/>
            <a:rect l="l" t="t" r="r" b="b"/>
            <a:pathLst>
              <a:path w="298450">
                <a:moveTo>
                  <a:pt x="0" y="0"/>
                </a:moveTo>
                <a:lnTo>
                  <a:pt x="297941" y="0"/>
                </a:lnTo>
              </a:path>
            </a:pathLst>
          </a:custGeom>
          <a:ln w="1041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92323" y="5221223"/>
            <a:ext cx="298450" cy="0"/>
          </a:xfrm>
          <a:custGeom>
            <a:avLst/>
            <a:gdLst/>
            <a:ahLst/>
            <a:cxnLst/>
            <a:rect l="l" t="t" r="r" b="b"/>
            <a:pathLst>
              <a:path w="298450">
                <a:moveTo>
                  <a:pt x="0" y="0"/>
                </a:moveTo>
                <a:lnTo>
                  <a:pt x="297942" y="0"/>
                </a:lnTo>
              </a:path>
            </a:pathLst>
          </a:custGeom>
          <a:ln w="1041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88947" y="5221223"/>
            <a:ext cx="148590" cy="0"/>
          </a:xfrm>
          <a:custGeom>
            <a:avLst/>
            <a:gdLst/>
            <a:ahLst/>
            <a:cxnLst/>
            <a:rect l="l" t="t" r="r" b="b"/>
            <a:pathLst>
              <a:path w="148589">
                <a:moveTo>
                  <a:pt x="0" y="0"/>
                </a:moveTo>
                <a:lnTo>
                  <a:pt x="148590" y="0"/>
                </a:lnTo>
              </a:path>
            </a:pathLst>
          </a:custGeom>
          <a:ln w="1041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855202" y="4430267"/>
            <a:ext cx="149860" cy="0"/>
          </a:xfrm>
          <a:custGeom>
            <a:avLst/>
            <a:gdLst/>
            <a:ahLst/>
            <a:cxnLst/>
            <a:rect l="l" t="t" r="r" b="b"/>
            <a:pathLst>
              <a:path w="149859">
                <a:moveTo>
                  <a:pt x="0" y="0"/>
                </a:moveTo>
                <a:lnTo>
                  <a:pt x="149351" y="0"/>
                </a:lnTo>
              </a:path>
            </a:pathLst>
          </a:custGeom>
          <a:ln w="1041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02473" y="4430267"/>
            <a:ext cx="299085" cy="0"/>
          </a:xfrm>
          <a:custGeom>
            <a:avLst/>
            <a:gdLst/>
            <a:ahLst/>
            <a:cxnLst/>
            <a:rect l="l" t="t" r="r" b="b"/>
            <a:pathLst>
              <a:path w="299084">
                <a:moveTo>
                  <a:pt x="0" y="0"/>
                </a:moveTo>
                <a:lnTo>
                  <a:pt x="298703" y="0"/>
                </a:lnTo>
              </a:path>
            </a:pathLst>
          </a:custGeom>
          <a:ln w="1041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349746" y="4430267"/>
            <a:ext cx="299085" cy="0"/>
          </a:xfrm>
          <a:custGeom>
            <a:avLst/>
            <a:gdLst/>
            <a:ahLst/>
            <a:cxnLst/>
            <a:rect l="l" t="t" r="r" b="b"/>
            <a:pathLst>
              <a:path w="299084">
                <a:moveTo>
                  <a:pt x="0" y="0"/>
                </a:moveTo>
                <a:lnTo>
                  <a:pt x="298703" y="0"/>
                </a:lnTo>
              </a:path>
            </a:pathLst>
          </a:custGeom>
          <a:ln w="1041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097779" y="4430267"/>
            <a:ext cx="656590" cy="0"/>
          </a:xfrm>
          <a:custGeom>
            <a:avLst/>
            <a:gdLst/>
            <a:ahLst/>
            <a:cxnLst/>
            <a:rect l="l" t="t" r="r" b="b"/>
            <a:pathLst>
              <a:path w="656589">
                <a:moveTo>
                  <a:pt x="0" y="0"/>
                </a:moveTo>
                <a:lnTo>
                  <a:pt x="656081" y="0"/>
                </a:lnTo>
              </a:path>
            </a:pathLst>
          </a:custGeom>
          <a:ln w="1041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45052" y="4430267"/>
            <a:ext cx="656590" cy="0"/>
          </a:xfrm>
          <a:custGeom>
            <a:avLst/>
            <a:gdLst/>
            <a:ahLst/>
            <a:cxnLst/>
            <a:rect l="l" t="t" r="r" b="b"/>
            <a:pathLst>
              <a:path w="656589">
                <a:moveTo>
                  <a:pt x="0" y="0"/>
                </a:moveTo>
                <a:lnTo>
                  <a:pt x="656081" y="0"/>
                </a:lnTo>
              </a:path>
            </a:pathLst>
          </a:custGeom>
          <a:ln w="1041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92323" y="4430267"/>
            <a:ext cx="656590" cy="0"/>
          </a:xfrm>
          <a:custGeom>
            <a:avLst/>
            <a:gdLst/>
            <a:ahLst/>
            <a:cxnLst/>
            <a:rect l="l" t="t" r="r" b="b"/>
            <a:pathLst>
              <a:path w="656589">
                <a:moveTo>
                  <a:pt x="0" y="0"/>
                </a:moveTo>
                <a:lnTo>
                  <a:pt x="656082" y="0"/>
                </a:lnTo>
              </a:path>
            </a:pathLst>
          </a:custGeom>
          <a:ln w="1041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88947" y="4430267"/>
            <a:ext cx="506730" cy="0"/>
          </a:xfrm>
          <a:custGeom>
            <a:avLst/>
            <a:gdLst/>
            <a:ahLst/>
            <a:cxnLst/>
            <a:rect l="l" t="t" r="r" b="b"/>
            <a:pathLst>
              <a:path w="506730">
                <a:moveTo>
                  <a:pt x="0" y="0"/>
                </a:moveTo>
                <a:lnTo>
                  <a:pt x="506729" y="0"/>
                </a:lnTo>
              </a:path>
            </a:pathLst>
          </a:custGeom>
          <a:ln w="1041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855202" y="3638550"/>
            <a:ext cx="149860" cy="0"/>
          </a:xfrm>
          <a:custGeom>
            <a:avLst/>
            <a:gdLst/>
            <a:ahLst/>
            <a:cxnLst/>
            <a:rect l="l" t="t" r="r" b="b"/>
            <a:pathLst>
              <a:path w="149859">
                <a:moveTo>
                  <a:pt x="0" y="0"/>
                </a:moveTo>
                <a:lnTo>
                  <a:pt x="149351" y="0"/>
                </a:lnTo>
              </a:path>
            </a:pathLst>
          </a:custGeom>
          <a:ln w="1041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02473" y="3638550"/>
            <a:ext cx="656590" cy="0"/>
          </a:xfrm>
          <a:custGeom>
            <a:avLst/>
            <a:gdLst/>
            <a:ahLst/>
            <a:cxnLst/>
            <a:rect l="l" t="t" r="r" b="b"/>
            <a:pathLst>
              <a:path w="656590">
                <a:moveTo>
                  <a:pt x="0" y="0"/>
                </a:moveTo>
                <a:lnTo>
                  <a:pt x="656081" y="0"/>
                </a:lnTo>
              </a:path>
            </a:pathLst>
          </a:custGeom>
          <a:ln w="1041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349746" y="3638550"/>
            <a:ext cx="656590" cy="0"/>
          </a:xfrm>
          <a:custGeom>
            <a:avLst/>
            <a:gdLst/>
            <a:ahLst/>
            <a:cxnLst/>
            <a:rect l="l" t="t" r="r" b="b"/>
            <a:pathLst>
              <a:path w="656590">
                <a:moveTo>
                  <a:pt x="0" y="0"/>
                </a:moveTo>
                <a:lnTo>
                  <a:pt x="656081" y="0"/>
                </a:lnTo>
              </a:path>
            </a:pathLst>
          </a:custGeom>
          <a:ln w="1041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097779" y="3638550"/>
            <a:ext cx="656590" cy="0"/>
          </a:xfrm>
          <a:custGeom>
            <a:avLst/>
            <a:gdLst/>
            <a:ahLst/>
            <a:cxnLst/>
            <a:rect l="l" t="t" r="r" b="b"/>
            <a:pathLst>
              <a:path w="656589">
                <a:moveTo>
                  <a:pt x="0" y="0"/>
                </a:moveTo>
                <a:lnTo>
                  <a:pt x="656081" y="0"/>
                </a:lnTo>
              </a:path>
            </a:pathLst>
          </a:custGeom>
          <a:ln w="1041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45052" y="3638550"/>
            <a:ext cx="656590" cy="0"/>
          </a:xfrm>
          <a:custGeom>
            <a:avLst/>
            <a:gdLst/>
            <a:ahLst/>
            <a:cxnLst/>
            <a:rect l="l" t="t" r="r" b="b"/>
            <a:pathLst>
              <a:path w="656589">
                <a:moveTo>
                  <a:pt x="0" y="0"/>
                </a:moveTo>
                <a:lnTo>
                  <a:pt x="656081" y="0"/>
                </a:lnTo>
              </a:path>
            </a:pathLst>
          </a:custGeom>
          <a:ln w="1041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88947" y="3638550"/>
            <a:ext cx="1759585" cy="0"/>
          </a:xfrm>
          <a:custGeom>
            <a:avLst/>
            <a:gdLst/>
            <a:ahLst/>
            <a:cxnLst/>
            <a:rect l="l" t="t" r="r" b="b"/>
            <a:pathLst>
              <a:path w="1759585">
                <a:moveTo>
                  <a:pt x="0" y="0"/>
                </a:moveTo>
                <a:lnTo>
                  <a:pt x="1759458" y="0"/>
                </a:lnTo>
              </a:path>
            </a:pathLst>
          </a:custGeom>
          <a:ln w="1041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88947" y="2847594"/>
            <a:ext cx="7515859" cy="0"/>
          </a:xfrm>
          <a:custGeom>
            <a:avLst/>
            <a:gdLst/>
            <a:ahLst/>
            <a:cxnLst/>
            <a:rect l="l" t="t" r="r" b="b"/>
            <a:pathLst>
              <a:path w="7515859">
                <a:moveTo>
                  <a:pt x="0" y="0"/>
                </a:moveTo>
                <a:lnTo>
                  <a:pt x="7515606" y="0"/>
                </a:lnTo>
              </a:path>
            </a:pathLst>
          </a:custGeom>
          <a:ln w="1041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90266" y="4565903"/>
            <a:ext cx="358140" cy="1446530"/>
          </a:xfrm>
          <a:custGeom>
            <a:avLst/>
            <a:gdLst/>
            <a:ahLst/>
            <a:cxnLst/>
            <a:rect l="l" t="t" r="r" b="b"/>
            <a:pathLst>
              <a:path w="358139" h="1446529">
                <a:moveTo>
                  <a:pt x="0" y="0"/>
                </a:moveTo>
                <a:lnTo>
                  <a:pt x="0" y="1446276"/>
                </a:lnTo>
                <a:lnTo>
                  <a:pt x="358140" y="1446276"/>
                </a:lnTo>
                <a:lnTo>
                  <a:pt x="358140" y="0"/>
                </a:lnTo>
                <a:lnTo>
                  <a:pt x="0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142994" y="4546853"/>
            <a:ext cx="358140" cy="1465580"/>
          </a:xfrm>
          <a:custGeom>
            <a:avLst/>
            <a:gdLst/>
            <a:ahLst/>
            <a:cxnLst/>
            <a:rect l="l" t="t" r="r" b="b"/>
            <a:pathLst>
              <a:path w="358139" h="1465579">
                <a:moveTo>
                  <a:pt x="0" y="0"/>
                </a:moveTo>
                <a:lnTo>
                  <a:pt x="0" y="1465326"/>
                </a:lnTo>
                <a:lnTo>
                  <a:pt x="358140" y="1465326"/>
                </a:lnTo>
                <a:lnTo>
                  <a:pt x="358139" y="0"/>
                </a:lnTo>
                <a:lnTo>
                  <a:pt x="0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395721" y="4487417"/>
            <a:ext cx="358140" cy="1525270"/>
          </a:xfrm>
          <a:custGeom>
            <a:avLst/>
            <a:gdLst/>
            <a:ahLst/>
            <a:cxnLst/>
            <a:rect l="l" t="t" r="r" b="b"/>
            <a:pathLst>
              <a:path w="358139" h="1525270">
                <a:moveTo>
                  <a:pt x="0" y="0"/>
                </a:moveTo>
                <a:lnTo>
                  <a:pt x="0" y="1524762"/>
                </a:lnTo>
                <a:lnTo>
                  <a:pt x="358140" y="1524762"/>
                </a:lnTo>
                <a:lnTo>
                  <a:pt x="358139" y="0"/>
                </a:lnTo>
                <a:lnTo>
                  <a:pt x="0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648450" y="4379976"/>
            <a:ext cx="357505" cy="1632585"/>
          </a:xfrm>
          <a:custGeom>
            <a:avLst/>
            <a:gdLst/>
            <a:ahLst/>
            <a:cxnLst/>
            <a:rect l="l" t="t" r="r" b="b"/>
            <a:pathLst>
              <a:path w="357504" h="1632585">
                <a:moveTo>
                  <a:pt x="0" y="0"/>
                </a:moveTo>
                <a:lnTo>
                  <a:pt x="0" y="1632203"/>
                </a:lnTo>
                <a:lnTo>
                  <a:pt x="357377" y="1632203"/>
                </a:lnTo>
                <a:lnTo>
                  <a:pt x="357377" y="0"/>
                </a:lnTo>
                <a:lnTo>
                  <a:pt x="0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901178" y="4173473"/>
            <a:ext cx="357505" cy="1838960"/>
          </a:xfrm>
          <a:custGeom>
            <a:avLst/>
            <a:gdLst/>
            <a:ahLst/>
            <a:cxnLst/>
            <a:rect l="l" t="t" r="r" b="b"/>
            <a:pathLst>
              <a:path w="357504" h="1838960">
                <a:moveTo>
                  <a:pt x="0" y="0"/>
                </a:moveTo>
                <a:lnTo>
                  <a:pt x="0" y="1838705"/>
                </a:lnTo>
                <a:lnTo>
                  <a:pt x="357377" y="1838705"/>
                </a:lnTo>
                <a:lnTo>
                  <a:pt x="357377" y="0"/>
                </a:lnTo>
                <a:lnTo>
                  <a:pt x="0" y="0"/>
                </a:lnTo>
                <a:close/>
              </a:path>
            </a:pathLst>
          </a:custGeom>
          <a:solidFill>
            <a:srgbClr val="8064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637538" y="4672584"/>
            <a:ext cx="358140" cy="1339850"/>
          </a:xfrm>
          <a:custGeom>
            <a:avLst/>
            <a:gdLst/>
            <a:ahLst/>
            <a:cxnLst/>
            <a:rect l="l" t="t" r="r" b="b"/>
            <a:pathLst>
              <a:path w="358139" h="1339850">
                <a:moveTo>
                  <a:pt x="0" y="0"/>
                </a:moveTo>
                <a:lnTo>
                  <a:pt x="0" y="1339596"/>
                </a:lnTo>
                <a:lnTo>
                  <a:pt x="358140" y="1339596"/>
                </a:lnTo>
                <a:lnTo>
                  <a:pt x="358140" y="0"/>
                </a:lnTo>
                <a:lnTo>
                  <a:pt x="0" y="0"/>
                </a:lnTo>
                <a:close/>
              </a:path>
            </a:pathLst>
          </a:custGeom>
          <a:solidFill>
            <a:srgbClr val="7158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248405" y="3592067"/>
            <a:ext cx="596900" cy="2420620"/>
          </a:xfrm>
          <a:custGeom>
            <a:avLst/>
            <a:gdLst/>
            <a:ahLst/>
            <a:cxnLst/>
            <a:rect l="l" t="t" r="r" b="b"/>
            <a:pathLst>
              <a:path w="596900" h="2420620">
                <a:moveTo>
                  <a:pt x="0" y="0"/>
                </a:moveTo>
                <a:lnTo>
                  <a:pt x="0" y="2420112"/>
                </a:lnTo>
                <a:lnTo>
                  <a:pt x="596646" y="2420112"/>
                </a:lnTo>
                <a:lnTo>
                  <a:pt x="596645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01134" y="3569208"/>
            <a:ext cx="596900" cy="2443480"/>
          </a:xfrm>
          <a:custGeom>
            <a:avLst/>
            <a:gdLst/>
            <a:ahLst/>
            <a:cxnLst/>
            <a:rect l="l" t="t" r="r" b="b"/>
            <a:pathLst>
              <a:path w="596900" h="2443479">
                <a:moveTo>
                  <a:pt x="0" y="0"/>
                </a:moveTo>
                <a:lnTo>
                  <a:pt x="0" y="2442972"/>
                </a:lnTo>
                <a:lnTo>
                  <a:pt x="596646" y="2442972"/>
                </a:lnTo>
                <a:lnTo>
                  <a:pt x="596646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753861" y="3498341"/>
            <a:ext cx="596265" cy="2513965"/>
          </a:xfrm>
          <a:custGeom>
            <a:avLst/>
            <a:gdLst/>
            <a:ahLst/>
            <a:cxnLst/>
            <a:rect l="l" t="t" r="r" b="b"/>
            <a:pathLst>
              <a:path w="596264" h="2513965">
                <a:moveTo>
                  <a:pt x="0" y="0"/>
                </a:moveTo>
                <a:lnTo>
                  <a:pt x="0" y="2513838"/>
                </a:lnTo>
                <a:lnTo>
                  <a:pt x="595884" y="2513838"/>
                </a:lnTo>
                <a:lnTo>
                  <a:pt x="595884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005828" y="3422141"/>
            <a:ext cx="596900" cy="2590165"/>
          </a:xfrm>
          <a:custGeom>
            <a:avLst/>
            <a:gdLst/>
            <a:ahLst/>
            <a:cxnLst/>
            <a:rect l="l" t="t" r="r" b="b"/>
            <a:pathLst>
              <a:path w="596900" h="2590165">
                <a:moveTo>
                  <a:pt x="0" y="0"/>
                </a:moveTo>
                <a:lnTo>
                  <a:pt x="0" y="2590038"/>
                </a:lnTo>
                <a:lnTo>
                  <a:pt x="596646" y="2590038"/>
                </a:lnTo>
                <a:lnTo>
                  <a:pt x="596646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258556" y="3253740"/>
            <a:ext cx="596900" cy="2758440"/>
          </a:xfrm>
          <a:custGeom>
            <a:avLst/>
            <a:gdLst/>
            <a:ahLst/>
            <a:cxnLst/>
            <a:rect l="l" t="t" r="r" b="b"/>
            <a:pathLst>
              <a:path w="596900" h="2758440">
                <a:moveTo>
                  <a:pt x="0" y="0"/>
                </a:moveTo>
                <a:lnTo>
                  <a:pt x="0" y="2758440"/>
                </a:lnTo>
                <a:lnTo>
                  <a:pt x="596646" y="2758440"/>
                </a:lnTo>
                <a:lnTo>
                  <a:pt x="596646" y="0"/>
                </a:lnTo>
                <a:lnTo>
                  <a:pt x="0" y="0"/>
                </a:lnTo>
                <a:close/>
              </a:path>
            </a:pathLst>
          </a:custGeom>
          <a:solidFill>
            <a:srgbClr val="B3A2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995677" y="3673602"/>
            <a:ext cx="596900" cy="2338705"/>
          </a:xfrm>
          <a:custGeom>
            <a:avLst/>
            <a:gdLst/>
            <a:ahLst/>
            <a:cxnLst/>
            <a:rect l="l" t="t" r="r" b="b"/>
            <a:pathLst>
              <a:path w="596900" h="2338704">
                <a:moveTo>
                  <a:pt x="0" y="0"/>
                </a:moveTo>
                <a:lnTo>
                  <a:pt x="0" y="2338578"/>
                </a:lnTo>
                <a:lnTo>
                  <a:pt x="596645" y="2338578"/>
                </a:lnTo>
                <a:lnTo>
                  <a:pt x="596645" y="0"/>
                </a:lnTo>
                <a:lnTo>
                  <a:pt x="0" y="0"/>
                </a:lnTo>
                <a:close/>
              </a:path>
            </a:pathLst>
          </a:custGeom>
          <a:solidFill>
            <a:srgbClr val="A99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488947" y="6012179"/>
            <a:ext cx="7515859" cy="0"/>
          </a:xfrm>
          <a:custGeom>
            <a:avLst/>
            <a:gdLst/>
            <a:ahLst/>
            <a:cxnLst/>
            <a:rect l="l" t="t" r="r" b="b"/>
            <a:pathLst>
              <a:path w="7515859">
                <a:moveTo>
                  <a:pt x="0" y="0"/>
                </a:moveTo>
                <a:lnTo>
                  <a:pt x="7515606" y="0"/>
                </a:lnTo>
              </a:path>
            </a:pathLst>
          </a:custGeom>
          <a:ln w="10414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484375" y="6012179"/>
            <a:ext cx="9525" cy="51435"/>
          </a:xfrm>
          <a:custGeom>
            <a:avLst/>
            <a:gdLst/>
            <a:ahLst/>
            <a:cxnLst/>
            <a:rect l="l" t="t" r="r" b="b"/>
            <a:pathLst>
              <a:path w="9525" h="51435">
                <a:moveTo>
                  <a:pt x="4571" y="0"/>
                </a:moveTo>
                <a:lnTo>
                  <a:pt x="4571" y="51053"/>
                </a:lnTo>
              </a:path>
            </a:pathLst>
          </a:custGeom>
          <a:ln w="10413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37104" y="6012179"/>
            <a:ext cx="9525" cy="51435"/>
          </a:xfrm>
          <a:custGeom>
            <a:avLst/>
            <a:gdLst/>
            <a:ahLst/>
            <a:cxnLst/>
            <a:rect l="l" t="t" r="r" b="b"/>
            <a:pathLst>
              <a:path w="9525" h="51435">
                <a:moveTo>
                  <a:pt x="4572" y="0"/>
                </a:moveTo>
                <a:lnTo>
                  <a:pt x="4572" y="51053"/>
                </a:lnTo>
              </a:path>
            </a:pathLst>
          </a:custGeom>
          <a:ln w="10413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989070" y="6012179"/>
            <a:ext cx="9525" cy="51435"/>
          </a:xfrm>
          <a:custGeom>
            <a:avLst/>
            <a:gdLst/>
            <a:ahLst/>
            <a:cxnLst/>
            <a:rect l="l" t="t" r="r" b="b"/>
            <a:pathLst>
              <a:path w="9525" h="51435">
                <a:moveTo>
                  <a:pt x="4572" y="0"/>
                </a:moveTo>
                <a:lnTo>
                  <a:pt x="4572" y="51053"/>
                </a:lnTo>
              </a:path>
            </a:pathLst>
          </a:custGeom>
          <a:ln w="10414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241797" y="6012179"/>
            <a:ext cx="9525" cy="51435"/>
          </a:xfrm>
          <a:custGeom>
            <a:avLst/>
            <a:gdLst/>
            <a:ahLst/>
            <a:cxnLst/>
            <a:rect l="l" t="t" r="r" b="b"/>
            <a:pathLst>
              <a:path w="9525" h="51435">
                <a:moveTo>
                  <a:pt x="4572" y="0"/>
                </a:moveTo>
                <a:lnTo>
                  <a:pt x="4572" y="51053"/>
                </a:lnTo>
              </a:path>
            </a:pathLst>
          </a:custGeom>
          <a:ln w="10414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494526" y="6012179"/>
            <a:ext cx="9525" cy="51435"/>
          </a:xfrm>
          <a:custGeom>
            <a:avLst/>
            <a:gdLst/>
            <a:ahLst/>
            <a:cxnLst/>
            <a:rect l="l" t="t" r="r" b="b"/>
            <a:pathLst>
              <a:path w="9525" h="51435">
                <a:moveTo>
                  <a:pt x="4571" y="0"/>
                </a:moveTo>
                <a:lnTo>
                  <a:pt x="4571" y="51053"/>
                </a:lnTo>
              </a:path>
            </a:pathLst>
          </a:custGeom>
          <a:ln w="10413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747253" y="6012179"/>
            <a:ext cx="9525" cy="51435"/>
          </a:xfrm>
          <a:custGeom>
            <a:avLst/>
            <a:gdLst/>
            <a:ahLst/>
            <a:cxnLst/>
            <a:rect l="l" t="t" r="r" b="b"/>
            <a:pathLst>
              <a:path w="9525" h="51435">
                <a:moveTo>
                  <a:pt x="4572" y="0"/>
                </a:moveTo>
                <a:lnTo>
                  <a:pt x="4572" y="51053"/>
                </a:lnTo>
              </a:path>
            </a:pathLst>
          </a:custGeom>
          <a:ln w="10414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999981" y="6012179"/>
            <a:ext cx="9525" cy="51435"/>
          </a:xfrm>
          <a:custGeom>
            <a:avLst/>
            <a:gdLst/>
            <a:ahLst/>
            <a:cxnLst/>
            <a:rect l="l" t="t" r="r" b="b"/>
            <a:pathLst>
              <a:path w="9525" h="51435">
                <a:moveTo>
                  <a:pt x="4572" y="0"/>
                </a:moveTo>
                <a:lnTo>
                  <a:pt x="4572" y="51053"/>
                </a:lnTo>
              </a:path>
            </a:pathLst>
          </a:custGeom>
          <a:ln w="10414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1694179" y="4740488"/>
            <a:ext cx="333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solidFill>
                  <a:srgbClr val="FFFFFF"/>
                </a:solidFill>
                <a:latin typeface="Tw Cen MT"/>
                <a:cs typeface="Tw Cen MT"/>
              </a:rPr>
              <a:t>34%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933954" y="4658954"/>
            <a:ext cx="333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solidFill>
                  <a:srgbClr val="FFFFFF"/>
                </a:solidFill>
                <a:latin typeface="Tw Cen MT"/>
                <a:cs typeface="Tw Cen MT"/>
              </a:rPr>
              <a:t>37%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224782" y="4589612"/>
            <a:ext cx="333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solidFill>
                  <a:srgbClr val="FFFFFF"/>
                </a:solidFill>
                <a:latin typeface="Tw Cen MT"/>
                <a:cs typeface="Tw Cen MT"/>
              </a:rPr>
              <a:t>37%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439409" y="4517222"/>
            <a:ext cx="333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solidFill>
                  <a:srgbClr val="FFFFFF"/>
                </a:solidFill>
                <a:latin typeface="Tw Cen MT"/>
                <a:cs typeface="Tw Cen MT"/>
              </a:rPr>
              <a:t>39%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666230" y="4434926"/>
            <a:ext cx="333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solidFill>
                  <a:srgbClr val="FFFFFF"/>
                </a:solidFill>
                <a:latin typeface="Tw Cen MT"/>
                <a:cs typeface="Tw Cen MT"/>
              </a:rPr>
              <a:t>41%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957057" y="4215470"/>
            <a:ext cx="333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solidFill>
                  <a:srgbClr val="FFFFFF"/>
                </a:solidFill>
                <a:latin typeface="Tw Cen MT"/>
                <a:cs typeface="Tw Cen MT"/>
              </a:rPr>
              <a:t>46%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128520" y="3728552"/>
            <a:ext cx="333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latin typeface="Tw Cen MT"/>
                <a:cs typeface="Tw Cen MT"/>
              </a:rPr>
              <a:t>59%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380485" y="3647018"/>
            <a:ext cx="333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latin typeface="Tw Cen MT"/>
                <a:cs typeface="Tw Cen MT"/>
              </a:rPr>
              <a:t>61%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633214" y="3624158"/>
            <a:ext cx="333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latin typeface="Tw Cen MT"/>
                <a:cs typeface="Tw Cen MT"/>
              </a:rPr>
              <a:t>62%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885941" y="3553292"/>
            <a:ext cx="333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latin typeface="Tw Cen MT"/>
                <a:cs typeface="Tw Cen MT"/>
              </a:rPr>
              <a:t>64%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138669" y="3477092"/>
            <a:ext cx="333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latin typeface="Tw Cen MT"/>
                <a:cs typeface="Tw Cen MT"/>
              </a:rPr>
              <a:t>65%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984766" y="5120777"/>
            <a:ext cx="37084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Tw Cen MT"/>
                <a:cs typeface="Tw Cen MT"/>
              </a:rPr>
              <a:t>20%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984766" y="4329064"/>
            <a:ext cx="37084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Tw Cen MT"/>
                <a:cs typeface="Tw Cen MT"/>
              </a:rPr>
              <a:t>40%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984766" y="3538115"/>
            <a:ext cx="37084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Tw Cen MT"/>
                <a:cs typeface="Tw Cen MT"/>
              </a:rPr>
              <a:t>60%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4094988" y="2529839"/>
            <a:ext cx="74930" cy="74930"/>
          </a:xfrm>
          <a:custGeom>
            <a:avLst/>
            <a:gdLst/>
            <a:ahLst/>
            <a:cxnLst/>
            <a:rect l="l" t="t" r="r" b="b"/>
            <a:pathLst>
              <a:path w="74929" h="74930">
                <a:moveTo>
                  <a:pt x="0" y="0"/>
                </a:moveTo>
                <a:lnTo>
                  <a:pt x="0" y="74676"/>
                </a:lnTo>
                <a:lnTo>
                  <a:pt x="74675" y="74676"/>
                </a:lnTo>
                <a:lnTo>
                  <a:pt x="74675" y="0"/>
                </a:lnTo>
                <a:lnTo>
                  <a:pt x="0" y="0"/>
                </a:lnTo>
                <a:close/>
              </a:path>
            </a:pathLst>
          </a:custGeom>
          <a:solidFill>
            <a:srgbClr val="7158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137403" y="2529839"/>
            <a:ext cx="74930" cy="74930"/>
          </a:xfrm>
          <a:custGeom>
            <a:avLst/>
            <a:gdLst/>
            <a:ahLst/>
            <a:cxnLst/>
            <a:rect l="l" t="t" r="r" b="b"/>
            <a:pathLst>
              <a:path w="74929" h="74930">
                <a:moveTo>
                  <a:pt x="0" y="0"/>
                </a:moveTo>
                <a:lnTo>
                  <a:pt x="0" y="74676"/>
                </a:lnTo>
                <a:lnTo>
                  <a:pt x="74675" y="74676"/>
                </a:lnTo>
                <a:lnTo>
                  <a:pt x="74675" y="0"/>
                </a:lnTo>
                <a:lnTo>
                  <a:pt x="0" y="0"/>
                </a:lnTo>
                <a:close/>
              </a:path>
            </a:pathLst>
          </a:custGeom>
          <a:solidFill>
            <a:srgbClr val="A99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984766" y="2165098"/>
            <a:ext cx="7740015" cy="1321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44700">
              <a:lnSpc>
                <a:spcPct val="100000"/>
              </a:lnSpc>
            </a:pPr>
            <a:r>
              <a:rPr sz="1400" b="1" spc="5" dirty="0">
                <a:latin typeface="Tw Cen MT"/>
                <a:cs typeface="Tw Cen MT"/>
              </a:rPr>
              <a:t>Sha</a:t>
            </a:r>
            <a:r>
              <a:rPr sz="1400" b="1" spc="35" dirty="0">
                <a:latin typeface="Tw Cen MT"/>
                <a:cs typeface="Tw Cen MT"/>
              </a:rPr>
              <a:t>r</a:t>
            </a:r>
            <a:r>
              <a:rPr sz="1400" b="1" spc="10" dirty="0">
                <a:latin typeface="Tw Cen MT"/>
                <a:cs typeface="Tw Cen MT"/>
              </a:rPr>
              <a:t>e </a:t>
            </a:r>
            <a:r>
              <a:rPr sz="1400" b="1" spc="5" dirty="0">
                <a:latin typeface="Tw Cen MT"/>
                <a:cs typeface="Tw Cen MT"/>
              </a:rPr>
              <a:t>of</a:t>
            </a:r>
            <a:r>
              <a:rPr sz="1400" b="1" spc="114" dirty="0">
                <a:latin typeface="Tw Cen MT"/>
                <a:cs typeface="Tw Cen MT"/>
              </a:rPr>
              <a:t> </a:t>
            </a:r>
            <a:r>
              <a:rPr sz="1400" b="1" spc="5" dirty="0">
                <a:latin typeface="Tw Cen MT"/>
                <a:cs typeface="Tw Cen MT"/>
              </a:rPr>
              <a:t>Student</a:t>
            </a:r>
            <a:r>
              <a:rPr sz="1400" b="1" spc="10" dirty="0">
                <a:latin typeface="Tw Cen MT"/>
                <a:cs typeface="Tw Cen MT"/>
              </a:rPr>
              <a:t>s</a:t>
            </a:r>
            <a:r>
              <a:rPr sz="1400" b="1" spc="30" dirty="0">
                <a:latin typeface="Tw Cen MT"/>
                <a:cs typeface="Tw Cen MT"/>
              </a:rPr>
              <a:t> </a:t>
            </a:r>
            <a:r>
              <a:rPr sz="1400" b="1" spc="-55" dirty="0">
                <a:latin typeface="Tw Cen MT"/>
                <a:cs typeface="Tw Cen MT"/>
              </a:rPr>
              <a:t>P</a:t>
            </a:r>
            <a:r>
              <a:rPr sz="1400" b="1" spc="10" dirty="0">
                <a:latin typeface="Tw Cen MT"/>
                <a:cs typeface="Tw Cen MT"/>
              </a:rPr>
              <a:t>e</a:t>
            </a:r>
            <a:r>
              <a:rPr sz="1400" b="1" dirty="0">
                <a:latin typeface="Tw Cen MT"/>
                <a:cs typeface="Tw Cen MT"/>
              </a:rPr>
              <a:t>r</a:t>
            </a:r>
            <a:r>
              <a:rPr sz="1400" b="1" spc="-10" dirty="0">
                <a:latin typeface="Tw Cen MT"/>
                <a:cs typeface="Tw Cen MT"/>
              </a:rPr>
              <a:t>f</a:t>
            </a:r>
            <a:r>
              <a:rPr sz="1400" b="1" spc="5" dirty="0">
                <a:latin typeface="Tw Cen MT"/>
                <a:cs typeface="Tw Cen MT"/>
              </a:rPr>
              <a:t>o</a:t>
            </a:r>
            <a:r>
              <a:rPr sz="1400" b="1" spc="30" dirty="0">
                <a:latin typeface="Tw Cen MT"/>
                <a:cs typeface="Tw Cen MT"/>
              </a:rPr>
              <a:t>r</a:t>
            </a:r>
            <a:r>
              <a:rPr sz="1400" b="1" spc="5" dirty="0">
                <a:latin typeface="Tw Cen MT"/>
                <a:cs typeface="Tw Cen MT"/>
              </a:rPr>
              <a:t>min</a:t>
            </a:r>
            <a:r>
              <a:rPr sz="1400" b="1" spc="10" dirty="0">
                <a:latin typeface="Tw Cen MT"/>
                <a:cs typeface="Tw Cen MT"/>
              </a:rPr>
              <a:t>g </a:t>
            </a:r>
            <a:r>
              <a:rPr sz="1400" b="1" spc="40" dirty="0">
                <a:latin typeface="Tw Cen MT"/>
                <a:cs typeface="Tw Cen MT"/>
              </a:rPr>
              <a:t>a</a:t>
            </a:r>
            <a:r>
              <a:rPr sz="1400" b="1" spc="5" dirty="0">
                <a:latin typeface="Tw Cen MT"/>
                <a:cs typeface="Tw Cen MT"/>
              </a:rPr>
              <a:t>t</a:t>
            </a:r>
            <a:r>
              <a:rPr sz="1400" b="1" spc="10" dirty="0">
                <a:latin typeface="Tw Cen MT"/>
                <a:cs typeface="Tw Cen MT"/>
              </a:rPr>
              <a:t> G</a:t>
            </a:r>
            <a:r>
              <a:rPr sz="1400" b="1" spc="15" dirty="0">
                <a:latin typeface="Tw Cen MT"/>
                <a:cs typeface="Tw Cen MT"/>
              </a:rPr>
              <a:t>r</a:t>
            </a:r>
            <a:r>
              <a:rPr sz="1400" b="1" spc="5" dirty="0">
                <a:latin typeface="Tw Cen MT"/>
                <a:cs typeface="Tw Cen MT"/>
              </a:rPr>
              <a:t>ad</a:t>
            </a:r>
            <a:r>
              <a:rPr sz="1400" b="1" spc="10" dirty="0">
                <a:latin typeface="Tw Cen MT"/>
                <a:cs typeface="Tw Cen MT"/>
              </a:rPr>
              <a:t>e </a:t>
            </a:r>
            <a:r>
              <a:rPr sz="1400" b="1" spc="5" dirty="0">
                <a:latin typeface="Tw Cen MT"/>
                <a:cs typeface="Tw Cen MT"/>
              </a:rPr>
              <a:t>L</a:t>
            </a:r>
            <a:r>
              <a:rPr sz="1400" b="1" spc="-20" dirty="0">
                <a:latin typeface="Tw Cen MT"/>
                <a:cs typeface="Tw Cen MT"/>
              </a:rPr>
              <a:t>e</a:t>
            </a:r>
            <a:r>
              <a:rPr sz="1400" b="1" spc="-5" dirty="0">
                <a:latin typeface="Tw Cen MT"/>
                <a:cs typeface="Tw Cen MT"/>
              </a:rPr>
              <a:t>v</a:t>
            </a:r>
            <a:r>
              <a:rPr sz="1400" b="1" spc="10" dirty="0">
                <a:latin typeface="Tw Cen MT"/>
                <a:cs typeface="Tw Cen MT"/>
              </a:rPr>
              <a:t>el </a:t>
            </a:r>
            <a:r>
              <a:rPr sz="1400" b="1" dirty="0">
                <a:latin typeface="Tw Cen MT"/>
                <a:cs typeface="Tw Cen MT"/>
              </a:rPr>
              <a:t>i</a:t>
            </a:r>
            <a:r>
              <a:rPr sz="1400" b="1" spc="10" dirty="0">
                <a:latin typeface="Tw Cen MT"/>
                <a:cs typeface="Tw Cen MT"/>
              </a:rPr>
              <a:t>n </a:t>
            </a:r>
            <a:r>
              <a:rPr sz="1400" b="1" spc="15" dirty="0">
                <a:latin typeface="Tw Cen MT"/>
                <a:cs typeface="Tw Cen MT"/>
              </a:rPr>
              <a:t>M</a:t>
            </a:r>
            <a:r>
              <a:rPr sz="1400" b="1" spc="40" dirty="0">
                <a:latin typeface="Tw Cen MT"/>
                <a:cs typeface="Tw Cen MT"/>
              </a:rPr>
              <a:t>a</a:t>
            </a:r>
            <a:r>
              <a:rPr sz="1400" b="1" spc="5" dirty="0">
                <a:latin typeface="Tw Cen MT"/>
                <a:cs typeface="Tw Cen MT"/>
              </a:rPr>
              <a:t>th</a:t>
            </a:r>
            <a:endParaRPr sz="1400">
              <a:latin typeface="Tw Cen MT"/>
              <a:cs typeface="Tw Cen MT"/>
            </a:endParaRPr>
          </a:p>
          <a:p>
            <a:pPr marL="509905" algn="ctr">
              <a:lnSpc>
                <a:spcPct val="100000"/>
              </a:lnSpc>
              <a:spcBef>
                <a:spcPts val="900"/>
              </a:spcBef>
              <a:tabLst>
                <a:tab pos="1551940" algn="l"/>
              </a:tabLst>
            </a:pPr>
            <a:r>
              <a:rPr sz="1200" spc="-15" dirty="0">
                <a:latin typeface="Tw Cen MT"/>
                <a:cs typeface="Tw Cen MT"/>
              </a:rPr>
              <a:t>Mat</a:t>
            </a:r>
            <a:r>
              <a:rPr sz="1200" spc="-10" dirty="0">
                <a:latin typeface="Tw Cen MT"/>
                <a:cs typeface="Tw Cen MT"/>
              </a:rPr>
              <a:t>h</a:t>
            </a:r>
            <a:r>
              <a:rPr sz="1200" spc="-5" dirty="0">
                <a:latin typeface="Tw Cen MT"/>
                <a:cs typeface="Tw Cen MT"/>
              </a:rPr>
              <a:t> (</a:t>
            </a:r>
            <a:r>
              <a:rPr sz="1200" spc="-15" dirty="0">
                <a:latin typeface="Tw Cen MT"/>
                <a:cs typeface="Tw Cen MT"/>
              </a:rPr>
              <a:t>2000</a:t>
            </a:r>
            <a:r>
              <a:rPr sz="1200" spc="-5" dirty="0">
                <a:latin typeface="Tw Cen MT"/>
                <a:cs typeface="Tw Cen MT"/>
              </a:rPr>
              <a:t>)</a:t>
            </a:r>
            <a:r>
              <a:rPr sz="1200" dirty="0">
                <a:latin typeface="Tw Cen MT"/>
                <a:cs typeface="Tw Cen MT"/>
              </a:rPr>
              <a:t>	</a:t>
            </a:r>
            <a:r>
              <a:rPr sz="1200" spc="-15" dirty="0">
                <a:latin typeface="Tw Cen MT"/>
                <a:cs typeface="Tw Cen MT"/>
              </a:rPr>
              <a:t>Mat</a:t>
            </a:r>
            <a:r>
              <a:rPr sz="1200" spc="-10" dirty="0">
                <a:latin typeface="Tw Cen MT"/>
                <a:cs typeface="Tw Cen MT"/>
              </a:rPr>
              <a:t>h</a:t>
            </a:r>
            <a:r>
              <a:rPr sz="1200" spc="-5" dirty="0">
                <a:latin typeface="Tw Cen MT"/>
                <a:cs typeface="Tw Cen MT"/>
              </a:rPr>
              <a:t> (</a:t>
            </a:r>
            <a:r>
              <a:rPr sz="1200" spc="-15" dirty="0">
                <a:latin typeface="Tw Cen MT"/>
                <a:cs typeface="Tw Cen MT"/>
              </a:rPr>
              <a:t>2012)</a:t>
            </a:r>
            <a:endParaRPr sz="12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400" spc="-10" dirty="0">
                <a:latin typeface="Tw Cen MT"/>
                <a:cs typeface="Tw Cen MT"/>
              </a:rPr>
              <a:t>80%</a:t>
            </a:r>
            <a:endParaRPr sz="1400">
              <a:latin typeface="Tw Cen MT"/>
              <a:cs typeface="Tw Cen MT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1175"/>
              </a:spcBef>
            </a:pPr>
            <a:r>
              <a:rPr sz="1200" b="1" spc="-15" dirty="0">
                <a:latin typeface="Tw Cen MT"/>
                <a:cs typeface="Tw Cen MT"/>
              </a:rPr>
              <a:t>70%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8096250" y="3208782"/>
            <a:ext cx="114300" cy="962660"/>
          </a:xfrm>
          <a:custGeom>
            <a:avLst/>
            <a:gdLst/>
            <a:ahLst/>
            <a:cxnLst/>
            <a:rect l="l" t="t" r="r" b="b"/>
            <a:pathLst>
              <a:path w="114300" h="962660">
                <a:moveTo>
                  <a:pt x="114300" y="114300"/>
                </a:moveTo>
                <a:lnTo>
                  <a:pt x="57150" y="0"/>
                </a:lnTo>
                <a:lnTo>
                  <a:pt x="0" y="114300"/>
                </a:lnTo>
                <a:lnTo>
                  <a:pt x="38100" y="114300"/>
                </a:lnTo>
                <a:lnTo>
                  <a:pt x="38100" y="95250"/>
                </a:lnTo>
                <a:lnTo>
                  <a:pt x="76200" y="95250"/>
                </a:lnTo>
                <a:lnTo>
                  <a:pt x="76200" y="114300"/>
                </a:lnTo>
                <a:lnTo>
                  <a:pt x="114300" y="114300"/>
                </a:lnTo>
                <a:close/>
              </a:path>
              <a:path w="114300" h="962660">
                <a:moveTo>
                  <a:pt x="76200" y="114300"/>
                </a:moveTo>
                <a:lnTo>
                  <a:pt x="76200" y="95250"/>
                </a:lnTo>
                <a:lnTo>
                  <a:pt x="38100" y="95250"/>
                </a:lnTo>
                <a:lnTo>
                  <a:pt x="38100" y="114300"/>
                </a:lnTo>
                <a:lnTo>
                  <a:pt x="76200" y="114300"/>
                </a:lnTo>
                <a:close/>
              </a:path>
              <a:path w="114300" h="962660">
                <a:moveTo>
                  <a:pt x="76200" y="962406"/>
                </a:moveTo>
                <a:lnTo>
                  <a:pt x="76200" y="114300"/>
                </a:lnTo>
                <a:lnTo>
                  <a:pt x="38100" y="114300"/>
                </a:lnTo>
                <a:lnTo>
                  <a:pt x="38100" y="962406"/>
                </a:lnTo>
                <a:lnTo>
                  <a:pt x="76200" y="9624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7699502" y="3619631"/>
            <a:ext cx="38544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latin typeface="Tw Cen MT"/>
                <a:cs typeface="Tw Cen MT"/>
              </a:rPr>
              <a:t>24%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1771650" y="3713226"/>
            <a:ext cx="114300" cy="962660"/>
          </a:xfrm>
          <a:custGeom>
            <a:avLst/>
            <a:gdLst/>
            <a:ahLst/>
            <a:cxnLst/>
            <a:rect l="l" t="t" r="r" b="b"/>
            <a:pathLst>
              <a:path w="114300" h="962660">
                <a:moveTo>
                  <a:pt x="114300" y="114300"/>
                </a:moveTo>
                <a:lnTo>
                  <a:pt x="57150" y="0"/>
                </a:lnTo>
                <a:lnTo>
                  <a:pt x="0" y="114300"/>
                </a:lnTo>
                <a:lnTo>
                  <a:pt x="38100" y="114300"/>
                </a:lnTo>
                <a:lnTo>
                  <a:pt x="38100" y="95250"/>
                </a:lnTo>
                <a:lnTo>
                  <a:pt x="76200" y="95250"/>
                </a:lnTo>
                <a:lnTo>
                  <a:pt x="76200" y="114300"/>
                </a:lnTo>
                <a:lnTo>
                  <a:pt x="114300" y="114300"/>
                </a:lnTo>
                <a:close/>
              </a:path>
              <a:path w="114300" h="962660">
                <a:moveTo>
                  <a:pt x="76200" y="114300"/>
                </a:moveTo>
                <a:lnTo>
                  <a:pt x="76200" y="95250"/>
                </a:lnTo>
                <a:lnTo>
                  <a:pt x="38100" y="95250"/>
                </a:lnTo>
                <a:lnTo>
                  <a:pt x="38100" y="114300"/>
                </a:lnTo>
                <a:lnTo>
                  <a:pt x="76200" y="114300"/>
                </a:lnTo>
                <a:close/>
              </a:path>
              <a:path w="114300" h="962660">
                <a:moveTo>
                  <a:pt x="76200" y="962405"/>
                </a:moveTo>
                <a:lnTo>
                  <a:pt x="76200" y="114300"/>
                </a:lnTo>
                <a:lnTo>
                  <a:pt x="38100" y="114300"/>
                </a:lnTo>
                <a:lnTo>
                  <a:pt x="38100" y="962405"/>
                </a:lnTo>
                <a:lnTo>
                  <a:pt x="76200" y="9624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1374902" y="4078355"/>
            <a:ext cx="38544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latin typeface="Tw Cen MT"/>
                <a:cs typeface="Tw Cen MT"/>
              </a:rPr>
              <a:t>25%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083055" y="5911727"/>
            <a:ext cx="27241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Tw Cen MT"/>
                <a:cs typeface="Tw Cen MT"/>
              </a:rPr>
              <a:t>0%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66" name="object 6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$0</a:t>
            </a:r>
            <a:r>
              <a:rPr spc="-5" dirty="0"/>
              <a:t> - </a:t>
            </a:r>
            <a:r>
              <a:rPr spc="-10" dirty="0"/>
              <a:t>$20,000</a:t>
            </a:r>
          </a:p>
        </p:txBody>
      </p:sp>
      <p:sp>
        <p:nvSpPr>
          <p:cNvPr id="67" name="object 67"/>
          <p:cNvSpPr txBox="1"/>
          <p:nvPr/>
        </p:nvSpPr>
        <p:spPr>
          <a:xfrm>
            <a:off x="2988497" y="6113685"/>
            <a:ext cx="762000" cy="396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00"/>
              </a:lnSpc>
            </a:pPr>
            <a:r>
              <a:rPr sz="1400" spc="-10" dirty="0">
                <a:latin typeface="Tw Cen MT"/>
                <a:cs typeface="Tw Cen MT"/>
              </a:rPr>
              <a:t>$20,001</a:t>
            </a:r>
            <a:r>
              <a:rPr sz="1400" spc="-5" dirty="0">
                <a:latin typeface="Tw Cen MT"/>
                <a:cs typeface="Tw Cen MT"/>
              </a:rPr>
              <a:t> -</a:t>
            </a:r>
            <a:endParaRPr sz="1400">
              <a:latin typeface="Tw Cen MT"/>
              <a:cs typeface="Tw Cen MT"/>
            </a:endParaRPr>
          </a:p>
          <a:p>
            <a:pPr marL="66040">
              <a:lnSpc>
                <a:spcPts val="1600"/>
              </a:lnSpc>
            </a:pPr>
            <a:r>
              <a:rPr sz="1400" spc="-10" dirty="0">
                <a:latin typeface="Tw Cen MT"/>
                <a:cs typeface="Tw Cen MT"/>
              </a:rPr>
              <a:t>$40,000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240036" y="6113685"/>
            <a:ext cx="762000" cy="396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00"/>
              </a:lnSpc>
            </a:pPr>
            <a:r>
              <a:rPr sz="1400" spc="-10" dirty="0">
                <a:latin typeface="Tw Cen MT"/>
                <a:cs typeface="Tw Cen MT"/>
              </a:rPr>
              <a:t>$40,001</a:t>
            </a:r>
            <a:r>
              <a:rPr sz="1400" spc="-5" dirty="0">
                <a:latin typeface="Tw Cen MT"/>
                <a:cs typeface="Tw Cen MT"/>
              </a:rPr>
              <a:t> -</a:t>
            </a:r>
            <a:endParaRPr sz="1400">
              <a:latin typeface="Tw Cen MT"/>
              <a:cs typeface="Tw Cen MT"/>
            </a:endParaRPr>
          </a:p>
          <a:p>
            <a:pPr marL="66675">
              <a:lnSpc>
                <a:spcPts val="1600"/>
              </a:lnSpc>
            </a:pPr>
            <a:r>
              <a:rPr sz="1400" spc="-10" dirty="0">
                <a:latin typeface="Tw Cen MT"/>
                <a:cs typeface="Tw Cen MT"/>
              </a:rPr>
              <a:t>$60,000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5492765" y="6113685"/>
            <a:ext cx="762000" cy="396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00"/>
              </a:lnSpc>
            </a:pPr>
            <a:r>
              <a:rPr sz="1400" spc="-10" dirty="0">
                <a:latin typeface="Tw Cen MT"/>
                <a:cs typeface="Tw Cen MT"/>
              </a:rPr>
              <a:t>$60,001</a:t>
            </a:r>
            <a:r>
              <a:rPr sz="1400" spc="-5" dirty="0">
                <a:latin typeface="Tw Cen MT"/>
                <a:cs typeface="Tw Cen MT"/>
              </a:rPr>
              <a:t> -</a:t>
            </a:r>
            <a:endParaRPr sz="1400">
              <a:latin typeface="Tw Cen MT"/>
              <a:cs typeface="Tw Cen MT"/>
            </a:endParaRPr>
          </a:p>
          <a:p>
            <a:pPr marL="17780">
              <a:lnSpc>
                <a:spcPts val="1600"/>
              </a:lnSpc>
            </a:pPr>
            <a:r>
              <a:rPr sz="1400" spc="-10" dirty="0">
                <a:latin typeface="Tw Cen MT"/>
                <a:cs typeface="Tw Cen MT"/>
              </a:rPr>
              <a:t>$100,000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70" name="object 7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00"/>
              </a:lnSpc>
            </a:pPr>
            <a:r>
              <a:rPr spc="-10" dirty="0"/>
              <a:t>$100,001 </a:t>
            </a:r>
            <a:r>
              <a:rPr spc="-5" dirty="0"/>
              <a:t>-</a:t>
            </a:r>
          </a:p>
          <a:p>
            <a:pPr marL="66675">
              <a:lnSpc>
                <a:spcPts val="1600"/>
              </a:lnSpc>
            </a:pPr>
            <a:r>
              <a:rPr spc="-10" dirty="0"/>
              <a:t>$250,000</a:t>
            </a:r>
          </a:p>
        </p:txBody>
      </p:sp>
      <p:sp>
        <p:nvSpPr>
          <p:cNvPr id="71" name="object 71"/>
          <p:cNvSpPr txBox="1"/>
          <p:nvPr/>
        </p:nvSpPr>
        <p:spPr>
          <a:xfrm>
            <a:off x="7919731" y="6113685"/>
            <a:ext cx="92011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Tw Cen MT"/>
                <a:cs typeface="Tw Cen MT"/>
              </a:rPr>
              <a:t>&gt;</a:t>
            </a:r>
            <a:r>
              <a:rPr sz="1400" spc="-5" dirty="0">
                <a:latin typeface="Tw Cen MT"/>
                <a:cs typeface="Tw Cen MT"/>
              </a:rPr>
              <a:t> </a:t>
            </a:r>
            <a:r>
              <a:rPr sz="1400" spc="-10" dirty="0">
                <a:latin typeface="Tw Cen MT"/>
                <a:cs typeface="Tw Cen MT"/>
              </a:rPr>
              <a:t>$250,000</a:t>
            </a:r>
            <a:endParaRPr sz="14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pc="-20" dirty="0"/>
              <a:t>Student</a:t>
            </a:r>
            <a:r>
              <a:rPr spc="-10" dirty="0"/>
              <a:t> </a:t>
            </a:r>
            <a:r>
              <a:rPr spc="-20" dirty="0"/>
              <a:t>per</a:t>
            </a:r>
            <a:r>
              <a:rPr spc="-90" dirty="0"/>
              <a:t>f</a:t>
            </a:r>
            <a:r>
              <a:rPr dirty="0"/>
              <a:t>o</a:t>
            </a:r>
            <a:r>
              <a:rPr spc="70" dirty="0"/>
              <a:t>r</a:t>
            </a:r>
            <a:r>
              <a:rPr spc="-20" dirty="0"/>
              <a:t>mance</a:t>
            </a:r>
            <a:r>
              <a:rPr spc="-10" dirty="0"/>
              <a:t> </a:t>
            </a:r>
            <a:r>
              <a:rPr spc="-20" dirty="0"/>
              <a:t>has</a:t>
            </a:r>
            <a:r>
              <a:rPr spc="-10" dirty="0"/>
              <a:t> </a:t>
            </a:r>
            <a:r>
              <a:rPr spc="-25" dirty="0"/>
              <a:t>imp</a:t>
            </a:r>
            <a:r>
              <a:rPr spc="-85" dirty="0"/>
              <a:t>r</a:t>
            </a:r>
            <a:r>
              <a:rPr spc="-20" dirty="0"/>
              <a:t>o</a:t>
            </a:r>
            <a:r>
              <a:rPr spc="-95" dirty="0"/>
              <a:t>v</a:t>
            </a:r>
            <a:r>
              <a:rPr spc="-20" dirty="0"/>
              <a:t>ed,</a:t>
            </a:r>
            <a:r>
              <a:rPr spc="-10" dirty="0"/>
              <a:t> </a:t>
            </a:r>
            <a:r>
              <a:rPr spc="-20" dirty="0"/>
              <a:t>but</a:t>
            </a:r>
            <a:r>
              <a:rPr spc="-10" dirty="0"/>
              <a:t> </a:t>
            </a:r>
            <a:r>
              <a:rPr dirty="0"/>
              <a:t>disparities</a:t>
            </a:r>
            <a:r>
              <a:rPr spc="-35" dirty="0"/>
              <a:t> </a:t>
            </a:r>
            <a:r>
              <a:rPr dirty="0"/>
              <a:t>persist</a:t>
            </a:r>
          </a:p>
        </p:txBody>
      </p:sp>
      <p:sp>
        <p:nvSpPr>
          <p:cNvPr id="3" name="object 3"/>
          <p:cNvSpPr/>
          <p:nvPr/>
        </p:nvSpPr>
        <p:spPr>
          <a:xfrm>
            <a:off x="1488947" y="2847594"/>
            <a:ext cx="7515859" cy="0"/>
          </a:xfrm>
          <a:custGeom>
            <a:avLst/>
            <a:gdLst/>
            <a:ahLst/>
            <a:cxnLst/>
            <a:rect l="l" t="t" r="r" b="b"/>
            <a:pathLst>
              <a:path w="7515859">
                <a:moveTo>
                  <a:pt x="0" y="0"/>
                </a:moveTo>
                <a:lnTo>
                  <a:pt x="7515606" y="0"/>
                </a:lnTo>
              </a:path>
            </a:pathLst>
          </a:custGeom>
          <a:ln w="1041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84766" y="5120777"/>
            <a:ext cx="37084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Tw Cen MT"/>
                <a:cs typeface="Tw Cen MT"/>
              </a:rPr>
              <a:t>20%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84766" y="4329064"/>
            <a:ext cx="37084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Tw Cen MT"/>
                <a:cs typeface="Tw Cen MT"/>
              </a:rPr>
              <a:t>40%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84766" y="3538115"/>
            <a:ext cx="37084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Tw Cen MT"/>
                <a:cs typeface="Tw Cen MT"/>
              </a:rPr>
              <a:t>60%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108447" y="2529839"/>
            <a:ext cx="74930" cy="74930"/>
          </a:xfrm>
          <a:custGeom>
            <a:avLst/>
            <a:gdLst/>
            <a:ahLst/>
            <a:cxnLst/>
            <a:rect l="l" t="t" r="r" b="b"/>
            <a:pathLst>
              <a:path w="74929" h="74930">
                <a:moveTo>
                  <a:pt x="0" y="0"/>
                </a:moveTo>
                <a:lnTo>
                  <a:pt x="0" y="74676"/>
                </a:lnTo>
                <a:lnTo>
                  <a:pt x="74675" y="74676"/>
                </a:lnTo>
                <a:lnTo>
                  <a:pt x="74675" y="0"/>
                </a:lnTo>
                <a:lnTo>
                  <a:pt x="0" y="0"/>
                </a:lnTo>
                <a:close/>
              </a:path>
            </a:pathLst>
          </a:custGeom>
          <a:solidFill>
            <a:srgbClr val="A99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84766" y="2165098"/>
            <a:ext cx="6058535" cy="785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44700">
              <a:lnSpc>
                <a:spcPct val="100000"/>
              </a:lnSpc>
            </a:pPr>
            <a:r>
              <a:rPr sz="1400" b="1" spc="5" dirty="0">
                <a:latin typeface="Tw Cen MT"/>
                <a:cs typeface="Tw Cen MT"/>
              </a:rPr>
              <a:t>Sha</a:t>
            </a:r>
            <a:r>
              <a:rPr sz="1400" b="1" spc="35" dirty="0">
                <a:latin typeface="Tw Cen MT"/>
                <a:cs typeface="Tw Cen MT"/>
              </a:rPr>
              <a:t>r</a:t>
            </a:r>
            <a:r>
              <a:rPr sz="1400" b="1" spc="10" dirty="0">
                <a:latin typeface="Tw Cen MT"/>
                <a:cs typeface="Tw Cen MT"/>
              </a:rPr>
              <a:t>e </a:t>
            </a:r>
            <a:r>
              <a:rPr sz="1400" b="1" spc="5" dirty="0">
                <a:latin typeface="Tw Cen MT"/>
                <a:cs typeface="Tw Cen MT"/>
              </a:rPr>
              <a:t>of</a:t>
            </a:r>
            <a:r>
              <a:rPr sz="1400" b="1" spc="114" dirty="0">
                <a:latin typeface="Tw Cen MT"/>
                <a:cs typeface="Tw Cen MT"/>
              </a:rPr>
              <a:t> </a:t>
            </a:r>
            <a:r>
              <a:rPr sz="1400" b="1" spc="5" dirty="0">
                <a:latin typeface="Tw Cen MT"/>
                <a:cs typeface="Tw Cen MT"/>
              </a:rPr>
              <a:t>Student</a:t>
            </a:r>
            <a:r>
              <a:rPr sz="1400" b="1" spc="10" dirty="0">
                <a:latin typeface="Tw Cen MT"/>
                <a:cs typeface="Tw Cen MT"/>
              </a:rPr>
              <a:t>s</a:t>
            </a:r>
            <a:r>
              <a:rPr sz="1400" b="1" spc="30" dirty="0">
                <a:latin typeface="Tw Cen MT"/>
                <a:cs typeface="Tw Cen MT"/>
              </a:rPr>
              <a:t> </a:t>
            </a:r>
            <a:r>
              <a:rPr sz="1400" b="1" spc="-55" dirty="0">
                <a:latin typeface="Tw Cen MT"/>
                <a:cs typeface="Tw Cen MT"/>
              </a:rPr>
              <a:t>P</a:t>
            </a:r>
            <a:r>
              <a:rPr sz="1400" b="1" spc="10" dirty="0">
                <a:latin typeface="Tw Cen MT"/>
                <a:cs typeface="Tw Cen MT"/>
              </a:rPr>
              <a:t>e</a:t>
            </a:r>
            <a:r>
              <a:rPr sz="1400" b="1" dirty="0">
                <a:latin typeface="Tw Cen MT"/>
                <a:cs typeface="Tw Cen MT"/>
              </a:rPr>
              <a:t>r</a:t>
            </a:r>
            <a:r>
              <a:rPr sz="1400" b="1" spc="-10" dirty="0">
                <a:latin typeface="Tw Cen MT"/>
                <a:cs typeface="Tw Cen MT"/>
              </a:rPr>
              <a:t>f</a:t>
            </a:r>
            <a:r>
              <a:rPr sz="1400" b="1" spc="5" dirty="0">
                <a:latin typeface="Tw Cen MT"/>
                <a:cs typeface="Tw Cen MT"/>
              </a:rPr>
              <a:t>o</a:t>
            </a:r>
            <a:r>
              <a:rPr sz="1400" b="1" spc="30" dirty="0">
                <a:latin typeface="Tw Cen MT"/>
                <a:cs typeface="Tw Cen MT"/>
              </a:rPr>
              <a:t>r</a:t>
            </a:r>
            <a:r>
              <a:rPr sz="1400" b="1" spc="5" dirty="0">
                <a:latin typeface="Tw Cen MT"/>
                <a:cs typeface="Tw Cen MT"/>
              </a:rPr>
              <a:t>min</a:t>
            </a:r>
            <a:r>
              <a:rPr sz="1400" b="1" spc="10" dirty="0">
                <a:latin typeface="Tw Cen MT"/>
                <a:cs typeface="Tw Cen MT"/>
              </a:rPr>
              <a:t>g </a:t>
            </a:r>
            <a:r>
              <a:rPr sz="1400" b="1" spc="40" dirty="0">
                <a:latin typeface="Tw Cen MT"/>
                <a:cs typeface="Tw Cen MT"/>
              </a:rPr>
              <a:t>a</a:t>
            </a:r>
            <a:r>
              <a:rPr sz="1400" b="1" spc="5" dirty="0">
                <a:latin typeface="Tw Cen MT"/>
                <a:cs typeface="Tw Cen MT"/>
              </a:rPr>
              <a:t>t</a:t>
            </a:r>
            <a:r>
              <a:rPr sz="1400" b="1" spc="10" dirty="0">
                <a:latin typeface="Tw Cen MT"/>
                <a:cs typeface="Tw Cen MT"/>
              </a:rPr>
              <a:t> G</a:t>
            </a:r>
            <a:r>
              <a:rPr sz="1400" b="1" spc="15" dirty="0">
                <a:latin typeface="Tw Cen MT"/>
                <a:cs typeface="Tw Cen MT"/>
              </a:rPr>
              <a:t>r</a:t>
            </a:r>
            <a:r>
              <a:rPr sz="1400" b="1" spc="5" dirty="0">
                <a:latin typeface="Tw Cen MT"/>
                <a:cs typeface="Tw Cen MT"/>
              </a:rPr>
              <a:t>ad</a:t>
            </a:r>
            <a:r>
              <a:rPr sz="1400" b="1" spc="10" dirty="0">
                <a:latin typeface="Tw Cen MT"/>
                <a:cs typeface="Tw Cen MT"/>
              </a:rPr>
              <a:t>e </a:t>
            </a:r>
            <a:r>
              <a:rPr sz="1400" b="1" spc="5" dirty="0">
                <a:latin typeface="Tw Cen MT"/>
                <a:cs typeface="Tw Cen MT"/>
              </a:rPr>
              <a:t>L</a:t>
            </a:r>
            <a:r>
              <a:rPr sz="1400" b="1" spc="-20" dirty="0">
                <a:latin typeface="Tw Cen MT"/>
                <a:cs typeface="Tw Cen MT"/>
              </a:rPr>
              <a:t>e</a:t>
            </a:r>
            <a:r>
              <a:rPr sz="1400" b="1" spc="-5" dirty="0">
                <a:latin typeface="Tw Cen MT"/>
                <a:cs typeface="Tw Cen MT"/>
              </a:rPr>
              <a:t>v</a:t>
            </a:r>
            <a:r>
              <a:rPr sz="1400" b="1" spc="10" dirty="0">
                <a:latin typeface="Tw Cen MT"/>
                <a:cs typeface="Tw Cen MT"/>
              </a:rPr>
              <a:t>el </a:t>
            </a:r>
            <a:r>
              <a:rPr sz="1400" b="1" dirty="0">
                <a:latin typeface="Tw Cen MT"/>
                <a:cs typeface="Tw Cen MT"/>
              </a:rPr>
              <a:t>i</a:t>
            </a:r>
            <a:r>
              <a:rPr sz="1400" b="1" spc="10" dirty="0">
                <a:latin typeface="Tw Cen MT"/>
                <a:cs typeface="Tw Cen MT"/>
              </a:rPr>
              <a:t>n </a:t>
            </a:r>
            <a:r>
              <a:rPr sz="1400" b="1" spc="15" dirty="0">
                <a:latin typeface="Tw Cen MT"/>
                <a:cs typeface="Tw Cen MT"/>
              </a:rPr>
              <a:t>M</a:t>
            </a:r>
            <a:r>
              <a:rPr sz="1400" b="1" spc="40" dirty="0">
                <a:latin typeface="Tw Cen MT"/>
                <a:cs typeface="Tw Cen MT"/>
              </a:rPr>
              <a:t>a</a:t>
            </a:r>
            <a:r>
              <a:rPr sz="1400" b="1" spc="5" dirty="0">
                <a:latin typeface="Tw Cen MT"/>
                <a:cs typeface="Tw Cen MT"/>
              </a:rPr>
              <a:t>th</a:t>
            </a:r>
            <a:endParaRPr sz="1400">
              <a:latin typeface="Tw Cen MT"/>
              <a:cs typeface="Tw Cen MT"/>
            </a:endParaRPr>
          </a:p>
          <a:p>
            <a:pPr marL="3680460">
              <a:lnSpc>
                <a:spcPct val="100000"/>
              </a:lnSpc>
              <a:spcBef>
                <a:spcPts val="900"/>
              </a:spcBef>
              <a:tabLst>
                <a:tab pos="4231640" algn="l"/>
              </a:tabLst>
            </a:pPr>
            <a:r>
              <a:rPr sz="1200" spc="-15" dirty="0">
                <a:latin typeface="Tw Cen MT"/>
                <a:cs typeface="Tw Cen MT"/>
              </a:rPr>
              <a:t>200</a:t>
            </a:r>
            <a:r>
              <a:rPr sz="1200" spc="-10" dirty="0">
                <a:latin typeface="Tw Cen MT"/>
                <a:cs typeface="Tw Cen MT"/>
              </a:rPr>
              <a:t>0</a:t>
            </a:r>
            <a:r>
              <a:rPr sz="1200" dirty="0">
                <a:latin typeface="Tw Cen MT"/>
                <a:cs typeface="Tw Cen MT"/>
              </a:rPr>
              <a:t>	</a:t>
            </a:r>
            <a:r>
              <a:rPr sz="1200" spc="-15" dirty="0">
                <a:latin typeface="Tw Cen MT"/>
                <a:cs typeface="Tw Cen MT"/>
              </a:rPr>
              <a:t>2012</a:t>
            </a:r>
            <a:endParaRPr sz="12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400" spc="-10" dirty="0">
                <a:latin typeface="Tw Cen MT"/>
                <a:cs typeface="Tw Cen MT"/>
              </a:rPr>
              <a:t>80%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83055" y="5911727"/>
            <a:ext cx="27241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Tw Cen MT"/>
                <a:cs typeface="Tw Cen MT"/>
              </a:rPr>
              <a:t>0%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$0</a:t>
            </a:r>
            <a:r>
              <a:rPr spc="-5" dirty="0"/>
              <a:t> - </a:t>
            </a:r>
            <a:r>
              <a:rPr spc="-10" dirty="0"/>
              <a:t>$20,000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988497" y="6113685"/>
            <a:ext cx="762000" cy="396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00"/>
              </a:lnSpc>
            </a:pPr>
            <a:r>
              <a:rPr sz="1400" spc="-10" dirty="0">
                <a:latin typeface="Tw Cen MT"/>
                <a:cs typeface="Tw Cen MT"/>
              </a:rPr>
              <a:t>$20,001</a:t>
            </a:r>
            <a:r>
              <a:rPr sz="1400" spc="-5" dirty="0">
                <a:latin typeface="Tw Cen MT"/>
                <a:cs typeface="Tw Cen MT"/>
              </a:rPr>
              <a:t> -</a:t>
            </a:r>
            <a:endParaRPr sz="1400">
              <a:latin typeface="Tw Cen MT"/>
              <a:cs typeface="Tw Cen MT"/>
            </a:endParaRPr>
          </a:p>
          <a:p>
            <a:pPr marL="66040">
              <a:lnSpc>
                <a:spcPts val="1600"/>
              </a:lnSpc>
            </a:pPr>
            <a:r>
              <a:rPr sz="1400" spc="-10" dirty="0">
                <a:latin typeface="Tw Cen MT"/>
                <a:cs typeface="Tw Cen MT"/>
              </a:rPr>
              <a:t>$40,000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40036" y="6113685"/>
            <a:ext cx="762000" cy="396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00"/>
              </a:lnSpc>
            </a:pPr>
            <a:r>
              <a:rPr sz="1400" spc="-10" dirty="0">
                <a:latin typeface="Tw Cen MT"/>
                <a:cs typeface="Tw Cen MT"/>
              </a:rPr>
              <a:t>$40,001</a:t>
            </a:r>
            <a:r>
              <a:rPr sz="1400" spc="-5" dirty="0">
                <a:latin typeface="Tw Cen MT"/>
                <a:cs typeface="Tw Cen MT"/>
              </a:rPr>
              <a:t> -</a:t>
            </a:r>
            <a:endParaRPr sz="1400">
              <a:latin typeface="Tw Cen MT"/>
              <a:cs typeface="Tw Cen MT"/>
            </a:endParaRPr>
          </a:p>
          <a:p>
            <a:pPr marL="66675">
              <a:lnSpc>
                <a:spcPts val="1600"/>
              </a:lnSpc>
            </a:pPr>
            <a:r>
              <a:rPr sz="1400" spc="-10" dirty="0">
                <a:latin typeface="Tw Cen MT"/>
                <a:cs typeface="Tw Cen MT"/>
              </a:rPr>
              <a:t>$60,000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92765" y="6113685"/>
            <a:ext cx="762000" cy="396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00"/>
              </a:lnSpc>
            </a:pPr>
            <a:r>
              <a:rPr sz="1400" spc="-10" dirty="0">
                <a:latin typeface="Tw Cen MT"/>
                <a:cs typeface="Tw Cen MT"/>
              </a:rPr>
              <a:t>$60,001</a:t>
            </a:r>
            <a:r>
              <a:rPr sz="1400" spc="-5" dirty="0">
                <a:latin typeface="Tw Cen MT"/>
                <a:cs typeface="Tw Cen MT"/>
              </a:rPr>
              <a:t> -</a:t>
            </a:r>
            <a:endParaRPr sz="1400">
              <a:latin typeface="Tw Cen MT"/>
              <a:cs typeface="Tw Cen MT"/>
            </a:endParaRPr>
          </a:p>
          <a:p>
            <a:pPr marL="17780">
              <a:lnSpc>
                <a:spcPts val="1600"/>
              </a:lnSpc>
            </a:pPr>
            <a:r>
              <a:rPr sz="1400" spc="-10" dirty="0">
                <a:latin typeface="Tw Cen MT"/>
                <a:cs typeface="Tw Cen MT"/>
              </a:rPr>
              <a:t>$100,000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00"/>
              </a:lnSpc>
            </a:pPr>
            <a:r>
              <a:rPr spc="-10" dirty="0"/>
              <a:t>$100,001 </a:t>
            </a:r>
            <a:r>
              <a:rPr spc="-5" dirty="0"/>
              <a:t>-</a:t>
            </a:r>
          </a:p>
          <a:p>
            <a:pPr marL="66675">
              <a:lnSpc>
                <a:spcPts val="1600"/>
              </a:lnSpc>
            </a:pPr>
            <a:r>
              <a:rPr spc="-10" dirty="0"/>
              <a:t>$250,000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919731" y="6113685"/>
            <a:ext cx="92011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Tw Cen MT"/>
                <a:cs typeface="Tw Cen MT"/>
              </a:rPr>
              <a:t>&gt;</a:t>
            </a:r>
            <a:r>
              <a:rPr sz="1400" spc="-5" dirty="0">
                <a:latin typeface="Tw Cen MT"/>
                <a:cs typeface="Tw Cen MT"/>
              </a:rPr>
              <a:t> </a:t>
            </a:r>
            <a:r>
              <a:rPr sz="1400" spc="-10" dirty="0">
                <a:latin typeface="Tw Cen MT"/>
                <a:cs typeface="Tw Cen MT"/>
              </a:rPr>
              <a:t>$250,000</a:t>
            </a:r>
            <a:endParaRPr sz="1400">
              <a:latin typeface="Tw Cen MT"/>
              <a:cs typeface="Tw Cen MT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479169" y="3248532"/>
          <a:ext cx="7524744" cy="31965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1301"/>
                <a:gridCol w="596645"/>
                <a:gridCol w="656082"/>
                <a:gridCol w="596646"/>
                <a:gridCol w="656081"/>
                <a:gridCol w="596646"/>
                <a:gridCol w="656081"/>
                <a:gridCol w="595884"/>
                <a:gridCol w="656081"/>
                <a:gridCol w="596646"/>
                <a:gridCol w="656081"/>
                <a:gridCol w="596646"/>
                <a:gridCol w="153924"/>
              </a:tblGrid>
              <a:tr h="168401">
                <a:tc gridSpan="1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7"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Tw Cen MT"/>
                          <a:cs typeface="Tw Cen MT"/>
                        </a:rPr>
                        <a:t>70%</a:t>
                      </a:r>
                      <a:endParaRPr sz="1200">
                        <a:latin typeface="Tw Cen MT"/>
                        <a:cs typeface="Tw Cen MT"/>
                      </a:endParaRPr>
                    </a:p>
                  </a:txBody>
                  <a:tcPr marL="0" marR="0" marT="0" marB="0">
                    <a:lnB w="10414">
                      <a:solidFill>
                        <a:srgbClr val="868686"/>
                      </a:solidFill>
                      <a:prstDash val="solid"/>
                    </a:lnB>
                    <a:solidFill>
                      <a:srgbClr val="A99BBD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sz="1200">
                        <a:latin typeface="Tw Cen MT"/>
                        <a:cs typeface="Tw Cen MT"/>
                      </a:endParaRPr>
                    </a:p>
                  </a:txBody>
                  <a:tcPr marL="0" marR="0" marT="0" marB="0">
                    <a:lnB w="10414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76200">
                <a:tc gridSpan="9">
                  <a:txBody>
                    <a:bodyPr/>
                    <a:lstStyle/>
                    <a:p>
                      <a:endParaRPr sz="1200">
                        <a:latin typeface="Tw Cen MT"/>
                        <a:cs typeface="Tw Cen MT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6"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Tw Cen MT"/>
                          <a:cs typeface="Tw Cen MT"/>
                        </a:rPr>
                        <a:t>65%</a:t>
                      </a:r>
                      <a:endParaRPr sz="1200">
                        <a:latin typeface="Tw Cen MT"/>
                        <a:cs typeface="Tw Cen MT"/>
                      </a:endParaRPr>
                    </a:p>
                  </a:txBody>
                  <a:tcPr marL="0" marR="0" marT="0" marB="0">
                    <a:lnB w="10414">
                      <a:solidFill>
                        <a:srgbClr val="868686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sz="1200">
                        <a:latin typeface="Tw Cen MT"/>
                        <a:cs typeface="Tw Cen MT"/>
                      </a:endParaRPr>
                    </a:p>
                  </a:txBody>
                  <a:tcPr marL="0" marR="0" marT="0" marB="0">
                    <a:lnB w="10414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0414">
                      <a:solidFill>
                        <a:srgbClr val="868686"/>
                      </a:solidFill>
                      <a:prstDash val="solid"/>
                    </a:lnB>
                    <a:solidFill>
                      <a:srgbClr val="A99BB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0414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82296">
                <a:tc gridSpan="7">
                  <a:txBody>
                    <a:bodyPr/>
                    <a:lstStyle/>
                    <a:p>
                      <a:endParaRPr sz="1200">
                        <a:latin typeface="Tw Cen MT"/>
                        <a:cs typeface="Tw Cen MT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5">
                  <a:txBody>
                    <a:bodyPr/>
                    <a:lstStyle/>
                    <a:p>
                      <a:pPr marL="144780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Tw Cen MT"/>
                          <a:cs typeface="Tw Cen MT"/>
                        </a:rPr>
                        <a:t>64%</a:t>
                      </a:r>
                      <a:endParaRPr sz="1200">
                        <a:latin typeface="Tw Cen MT"/>
                        <a:cs typeface="Tw Cen MT"/>
                      </a:endParaRPr>
                    </a:p>
                  </a:txBody>
                  <a:tcPr marL="0" marR="0" marT="0" marB="0">
                    <a:lnB w="10414">
                      <a:solidFill>
                        <a:srgbClr val="868686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sz="1200">
                        <a:latin typeface="Tw Cen MT"/>
                        <a:cs typeface="Tw Cen MT"/>
                      </a:endParaRPr>
                    </a:p>
                  </a:txBody>
                  <a:tcPr marL="0" marR="0" marT="0" marB="0">
                    <a:lnB w="10414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0414">
                      <a:solidFill>
                        <a:srgbClr val="868686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0414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0414">
                      <a:solidFill>
                        <a:srgbClr val="868686"/>
                      </a:solidFill>
                      <a:prstDash val="solid"/>
                    </a:lnB>
                    <a:solidFill>
                      <a:srgbClr val="A99BB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0414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57912">
                <a:tc gridSpan="3">
                  <a:txBody>
                    <a:bodyPr/>
                    <a:lstStyle/>
                    <a:p>
                      <a:endParaRPr sz="1200">
                        <a:latin typeface="Tw Cen MT"/>
                        <a:cs typeface="Tw Cen MT"/>
                      </a:endParaRPr>
                    </a:p>
                  </a:txBody>
                  <a:tcPr marL="0" marR="0" marT="0" marB="0">
                    <a:lnB w="10414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4">
                  <a:txBody>
                    <a:bodyPr/>
                    <a:lstStyle/>
                    <a:p>
                      <a:pPr marL="144145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Tw Cen MT"/>
                          <a:cs typeface="Tw Cen MT"/>
                        </a:rPr>
                        <a:t>61%</a:t>
                      </a:r>
                      <a:endParaRPr sz="1200">
                        <a:latin typeface="Tw Cen MT"/>
                        <a:cs typeface="Tw Cen MT"/>
                      </a:endParaRPr>
                    </a:p>
                  </a:txBody>
                  <a:tcPr marL="0" marR="0" marT="0" marB="0">
                    <a:lnB w="10414">
                      <a:solidFill>
                        <a:srgbClr val="868686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Tw Cen MT"/>
                        <a:cs typeface="Tw Cen MT"/>
                      </a:endParaRPr>
                    </a:p>
                  </a:txBody>
                  <a:tcPr marL="0" marR="0" marT="0" marB="0">
                    <a:lnB w="10414">
                      <a:solidFill>
                        <a:srgbClr val="D9D9D9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 marL="144780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Tw Cen MT"/>
                          <a:cs typeface="Tw Cen MT"/>
                        </a:rPr>
                        <a:t>62%</a:t>
                      </a:r>
                      <a:endParaRPr sz="1200">
                        <a:latin typeface="Tw Cen MT"/>
                        <a:cs typeface="Tw Cen MT"/>
                      </a:endParaRPr>
                    </a:p>
                  </a:txBody>
                  <a:tcPr marL="0" marR="0" marT="0" marB="0">
                    <a:lnB w="10414">
                      <a:solidFill>
                        <a:srgbClr val="868686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Tw Cen MT"/>
                        <a:cs typeface="Tw Cen MT"/>
                      </a:endParaRPr>
                    </a:p>
                  </a:txBody>
                  <a:tcPr marL="0" marR="0" marT="0" marB="0">
                    <a:lnB w="10414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0414">
                      <a:solidFill>
                        <a:srgbClr val="868686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0414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0414">
                      <a:solidFill>
                        <a:srgbClr val="868686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0414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0414">
                      <a:solidFill>
                        <a:srgbClr val="868686"/>
                      </a:solidFill>
                      <a:prstDash val="solid"/>
                    </a:lnB>
                    <a:solidFill>
                      <a:srgbClr val="A99BB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0414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791717">
                <a:tc>
                  <a:txBody>
                    <a:bodyPr/>
                    <a:lstStyle/>
                    <a:p>
                      <a:endParaRPr sz="1200">
                        <a:latin typeface="Tw Cen MT"/>
                        <a:cs typeface="Tw Cen MT"/>
                      </a:endParaRPr>
                    </a:p>
                  </a:txBody>
                  <a:tcPr marL="0" marR="0" marT="0" marB="0">
                    <a:lnT w="10414">
                      <a:solidFill>
                        <a:srgbClr val="D9D9D9"/>
                      </a:solidFill>
                      <a:prstDash val="solid"/>
                    </a:lnT>
                    <a:lnB w="10414">
                      <a:solidFill>
                        <a:srgbClr val="D9D9D9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Tw Cen MT"/>
                          <a:cs typeface="Tw Cen MT"/>
                        </a:rPr>
                        <a:t>59%</a:t>
                      </a:r>
                      <a:endParaRPr sz="1200">
                        <a:latin typeface="Tw Cen MT"/>
                        <a:cs typeface="Tw Cen MT"/>
                      </a:endParaRPr>
                    </a:p>
                  </a:txBody>
                  <a:tcPr marL="0" marR="0" marT="0" marB="0">
                    <a:lnT w="10414">
                      <a:solidFill>
                        <a:srgbClr val="D9D9D9"/>
                      </a:solidFill>
                      <a:prstDash val="solid"/>
                    </a:lnT>
                    <a:lnB w="10414">
                      <a:solidFill>
                        <a:srgbClr val="868686"/>
                      </a:solidFill>
                      <a:prstDash val="solid"/>
                    </a:lnB>
                    <a:solidFill>
                      <a:srgbClr val="A99BBD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Tw Cen MT"/>
                        <a:cs typeface="Tw Cen MT"/>
                      </a:endParaRPr>
                    </a:p>
                  </a:txBody>
                  <a:tcPr marL="0" marR="0" marT="0" marB="0">
                    <a:lnT w="10414">
                      <a:solidFill>
                        <a:srgbClr val="D9D9D9"/>
                      </a:solidFill>
                      <a:prstDash val="solid"/>
                    </a:lnT>
                    <a:lnB w="10414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0414">
                      <a:solidFill>
                        <a:srgbClr val="868686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Tw Cen MT"/>
                        <a:cs typeface="Tw Cen MT"/>
                      </a:endParaRPr>
                    </a:p>
                  </a:txBody>
                  <a:tcPr marL="0" marR="0" marT="0" marB="0">
                    <a:lnT w="10414">
                      <a:solidFill>
                        <a:srgbClr val="D9D9D9"/>
                      </a:solidFill>
                      <a:prstDash val="solid"/>
                    </a:lnT>
                    <a:lnB w="10414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0414">
                      <a:solidFill>
                        <a:srgbClr val="868686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Tw Cen MT"/>
                        <a:cs typeface="Tw Cen MT"/>
                      </a:endParaRPr>
                    </a:p>
                  </a:txBody>
                  <a:tcPr marL="0" marR="0" marT="0" marB="0">
                    <a:lnT w="10414">
                      <a:solidFill>
                        <a:srgbClr val="D9D9D9"/>
                      </a:solidFill>
                      <a:prstDash val="solid"/>
                    </a:lnT>
                    <a:lnB w="10414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0414">
                      <a:solidFill>
                        <a:srgbClr val="868686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Tw Cen MT"/>
                        <a:cs typeface="Tw Cen MT"/>
                      </a:endParaRPr>
                    </a:p>
                  </a:txBody>
                  <a:tcPr marL="0" marR="0" marT="0" marB="0">
                    <a:lnT w="10414">
                      <a:solidFill>
                        <a:srgbClr val="D9D9D9"/>
                      </a:solidFill>
                      <a:prstDash val="solid"/>
                    </a:lnT>
                    <a:lnB w="10414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0414">
                      <a:solidFill>
                        <a:srgbClr val="868686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Tw Cen MT"/>
                        <a:cs typeface="Tw Cen MT"/>
                      </a:endParaRPr>
                    </a:p>
                  </a:txBody>
                  <a:tcPr marL="0" marR="0" marT="0" marB="0">
                    <a:lnT w="10414">
                      <a:solidFill>
                        <a:srgbClr val="D9D9D9"/>
                      </a:solidFill>
                      <a:prstDash val="solid"/>
                    </a:lnT>
                    <a:lnB w="10414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0414">
                      <a:solidFill>
                        <a:srgbClr val="868686"/>
                      </a:solidFill>
                      <a:prstDash val="solid"/>
                    </a:lnB>
                    <a:solidFill>
                      <a:srgbClr val="A99BBD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Tw Cen MT"/>
                        <a:cs typeface="Tw Cen MT"/>
                      </a:endParaRPr>
                    </a:p>
                  </a:txBody>
                  <a:tcPr marL="0" marR="0" marT="0" marB="0">
                    <a:lnT w="10414">
                      <a:solidFill>
                        <a:srgbClr val="D9D9D9"/>
                      </a:solidFill>
                      <a:prstDash val="solid"/>
                    </a:lnT>
                    <a:lnB w="10414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790956">
                <a:tc>
                  <a:txBody>
                    <a:bodyPr/>
                    <a:lstStyle/>
                    <a:p>
                      <a:endParaRPr sz="1200">
                        <a:latin typeface="Tw Cen MT"/>
                        <a:cs typeface="Tw Cen MT"/>
                      </a:endParaRPr>
                    </a:p>
                  </a:txBody>
                  <a:tcPr marL="0" marR="0" marT="0" marB="0">
                    <a:lnT w="10414">
                      <a:solidFill>
                        <a:srgbClr val="D9D9D9"/>
                      </a:solidFill>
                      <a:prstDash val="solid"/>
                    </a:lnT>
                    <a:lnB w="10414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0414">
                      <a:solidFill>
                        <a:srgbClr val="D9D9D9"/>
                      </a:solidFill>
                      <a:prstDash val="solid"/>
                    </a:lnT>
                    <a:lnB w="10414">
                      <a:solidFill>
                        <a:srgbClr val="868686"/>
                      </a:solidFill>
                      <a:prstDash val="solid"/>
                    </a:lnB>
                    <a:solidFill>
                      <a:srgbClr val="A99BBD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Tw Cen MT"/>
                        <a:cs typeface="Tw Cen MT"/>
                      </a:endParaRPr>
                    </a:p>
                  </a:txBody>
                  <a:tcPr marL="0" marR="0" marT="0" marB="0">
                    <a:lnT w="10414">
                      <a:solidFill>
                        <a:srgbClr val="D9D9D9"/>
                      </a:solidFill>
                      <a:prstDash val="solid"/>
                    </a:lnT>
                    <a:lnB w="10414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0414">
                      <a:solidFill>
                        <a:srgbClr val="868686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Tw Cen MT"/>
                        <a:cs typeface="Tw Cen MT"/>
                      </a:endParaRPr>
                    </a:p>
                  </a:txBody>
                  <a:tcPr marL="0" marR="0" marT="0" marB="0">
                    <a:lnT w="10414">
                      <a:solidFill>
                        <a:srgbClr val="D9D9D9"/>
                      </a:solidFill>
                      <a:prstDash val="solid"/>
                    </a:lnT>
                    <a:lnB w="10414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0414">
                      <a:solidFill>
                        <a:srgbClr val="868686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Tw Cen MT"/>
                        <a:cs typeface="Tw Cen MT"/>
                      </a:endParaRPr>
                    </a:p>
                  </a:txBody>
                  <a:tcPr marL="0" marR="0" marT="0" marB="0">
                    <a:lnT w="10414">
                      <a:solidFill>
                        <a:srgbClr val="D9D9D9"/>
                      </a:solidFill>
                      <a:prstDash val="solid"/>
                    </a:lnT>
                    <a:lnB w="10414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0414">
                      <a:solidFill>
                        <a:srgbClr val="868686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Tw Cen MT"/>
                        <a:cs typeface="Tw Cen MT"/>
                      </a:endParaRPr>
                    </a:p>
                  </a:txBody>
                  <a:tcPr marL="0" marR="0" marT="0" marB="0">
                    <a:lnT w="10414">
                      <a:solidFill>
                        <a:srgbClr val="D9D9D9"/>
                      </a:solidFill>
                      <a:prstDash val="solid"/>
                    </a:lnT>
                    <a:lnB w="10414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0414">
                      <a:solidFill>
                        <a:srgbClr val="868686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Tw Cen MT"/>
                        <a:cs typeface="Tw Cen MT"/>
                      </a:endParaRPr>
                    </a:p>
                  </a:txBody>
                  <a:tcPr marL="0" marR="0" marT="0" marB="0">
                    <a:lnT w="10414">
                      <a:solidFill>
                        <a:srgbClr val="D9D9D9"/>
                      </a:solidFill>
                      <a:prstDash val="solid"/>
                    </a:lnT>
                    <a:lnB w="10414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0414">
                      <a:solidFill>
                        <a:srgbClr val="868686"/>
                      </a:solidFill>
                      <a:prstDash val="solid"/>
                    </a:lnB>
                    <a:solidFill>
                      <a:srgbClr val="A99BBD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Tw Cen MT"/>
                        <a:cs typeface="Tw Cen MT"/>
                      </a:endParaRPr>
                    </a:p>
                  </a:txBody>
                  <a:tcPr marL="0" marR="0" marT="0" marB="0">
                    <a:lnT w="10414">
                      <a:solidFill>
                        <a:srgbClr val="D9D9D9"/>
                      </a:solidFill>
                      <a:prstDash val="solid"/>
                    </a:lnT>
                    <a:lnB w="10414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790956">
                <a:tc>
                  <a:txBody>
                    <a:bodyPr/>
                    <a:lstStyle/>
                    <a:p>
                      <a:endParaRPr sz="1200">
                        <a:latin typeface="Tw Cen MT"/>
                        <a:cs typeface="Tw Cen MT"/>
                      </a:endParaRPr>
                    </a:p>
                  </a:txBody>
                  <a:tcPr marL="0" marR="0" marT="0" marB="0">
                    <a:lnT w="10414">
                      <a:solidFill>
                        <a:srgbClr val="D9D9D9"/>
                      </a:solidFill>
                      <a:prstDash val="solid"/>
                    </a:lnT>
                    <a:lnB w="10414">
                      <a:solidFill>
                        <a:srgbClr val="868686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0414">
                      <a:solidFill>
                        <a:srgbClr val="D9D9D9"/>
                      </a:solidFill>
                      <a:prstDash val="solid"/>
                    </a:lnT>
                    <a:lnB w="10414">
                      <a:solidFill>
                        <a:srgbClr val="868686"/>
                      </a:solidFill>
                      <a:prstDash val="solid"/>
                    </a:lnB>
                    <a:solidFill>
                      <a:srgbClr val="A99BBD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Tw Cen MT"/>
                        <a:cs typeface="Tw Cen MT"/>
                      </a:endParaRPr>
                    </a:p>
                  </a:txBody>
                  <a:tcPr marL="0" marR="0" marT="0" marB="0">
                    <a:lnT w="10414">
                      <a:solidFill>
                        <a:srgbClr val="D9D9D9"/>
                      </a:solidFill>
                      <a:prstDash val="solid"/>
                    </a:lnT>
                    <a:lnB w="10414">
                      <a:solidFill>
                        <a:srgbClr val="868686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0414">
                      <a:solidFill>
                        <a:srgbClr val="868686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Tw Cen MT"/>
                        <a:cs typeface="Tw Cen MT"/>
                      </a:endParaRPr>
                    </a:p>
                  </a:txBody>
                  <a:tcPr marL="0" marR="0" marT="0" marB="0">
                    <a:lnT w="10414">
                      <a:solidFill>
                        <a:srgbClr val="D9D9D9"/>
                      </a:solidFill>
                      <a:prstDash val="solid"/>
                    </a:lnT>
                    <a:lnB w="10414">
                      <a:solidFill>
                        <a:srgbClr val="868686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0414">
                      <a:solidFill>
                        <a:srgbClr val="868686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Tw Cen MT"/>
                        <a:cs typeface="Tw Cen MT"/>
                      </a:endParaRPr>
                    </a:p>
                  </a:txBody>
                  <a:tcPr marL="0" marR="0" marT="0" marB="0">
                    <a:lnT w="10414">
                      <a:solidFill>
                        <a:srgbClr val="D9D9D9"/>
                      </a:solidFill>
                      <a:prstDash val="solid"/>
                    </a:lnT>
                    <a:lnB w="10414">
                      <a:solidFill>
                        <a:srgbClr val="868686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0414">
                      <a:solidFill>
                        <a:srgbClr val="868686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Tw Cen MT"/>
                        <a:cs typeface="Tw Cen MT"/>
                      </a:endParaRPr>
                    </a:p>
                  </a:txBody>
                  <a:tcPr marL="0" marR="0" marT="0" marB="0">
                    <a:lnT w="10414">
                      <a:solidFill>
                        <a:srgbClr val="D9D9D9"/>
                      </a:solidFill>
                      <a:prstDash val="solid"/>
                    </a:lnT>
                    <a:lnB w="10414">
                      <a:solidFill>
                        <a:srgbClr val="868686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0414">
                      <a:solidFill>
                        <a:srgbClr val="868686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Tw Cen MT"/>
                        <a:cs typeface="Tw Cen MT"/>
                      </a:endParaRPr>
                    </a:p>
                  </a:txBody>
                  <a:tcPr marL="0" marR="0" marT="0" marB="0">
                    <a:lnT w="10414">
                      <a:solidFill>
                        <a:srgbClr val="D9D9D9"/>
                      </a:solidFill>
                      <a:prstDash val="solid"/>
                    </a:lnT>
                    <a:lnB w="10414">
                      <a:solidFill>
                        <a:srgbClr val="868686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0414">
                      <a:solidFill>
                        <a:srgbClr val="868686"/>
                      </a:solidFill>
                      <a:prstDash val="solid"/>
                    </a:lnB>
                    <a:solidFill>
                      <a:srgbClr val="A99BBD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Tw Cen MT"/>
                        <a:cs typeface="Tw Cen MT"/>
                      </a:endParaRPr>
                    </a:p>
                  </a:txBody>
                  <a:tcPr marL="0" marR="0" marT="0" marB="0">
                    <a:lnT w="10414">
                      <a:solidFill>
                        <a:srgbClr val="D9D9D9"/>
                      </a:solidFill>
                      <a:prstDash val="solid"/>
                    </a:lnT>
                    <a:lnB w="10414">
                      <a:solidFill>
                        <a:srgbClr val="86868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02473" y="4964429"/>
            <a:ext cx="1402080" cy="0"/>
          </a:xfrm>
          <a:custGeom>
            <a:avLst/>
            <a:gdLst/>
            <a:ahLst/>
            <a:cxnLst/>
            <a:rect l="l" t="t" r="r" b="b"/>
            <a:pathLst>
              <a:path w="1402079">
                <a:moveTo>
                  <a:pt x="0" y="0"/>
                </a:moveTo>
                <a:lnTo>
                  <a:pt x="1402079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49746" y="4964429"/>
            <a:ext cx="299085" cy="0"/>
          </a:xfrm>
          <a:custGeom>
            <a:avLst/>
            <a:gdLst/>
            <a:ahLst/>
            <a:cxnLst/>
            <a:rect l="l" t="t" r="r" b="b"/>
            <a:pathLst>
              <a:path w="299084">
                <a:moveTo>
                  <a:pt x="0" y="0"/>
                </a:moveTo>
                <a:lnTo>
                  <a:pt x="298703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97779" y="4964429"/>
            <a:ext cx="298450" cy="0"/>
          </a:xfrm>
          <a:custGeom>
            <a:avLst/>
            <a:gdLst/>
            <a:ahLst/>
            <a:cxnLst/>
            <a:rect l="l" t="t" r="r" b="b"/>
            <a:pathLst>
              <a:path w="298450">
                <a:moveTo>
                  <a:pt x="0" y="0"/>
                </a:moveTo>
                <a:lnTo>
                  <a:pt x="297941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45052" y="4964429"/>
            <a:ext cx="298450" cy="0"/>
          </a:xfrm>
          <a:custGeom>
            <a:avLst/>
            <a:gdLst/>
            <a:ahLst/>
            <a:cxnLst/>
            <a:rect l="l" t="t" r="r" b="b"/>
            <a:pathLst>
              <a:path w="298450">
                <a:moveTo>
                  <a:pt x="0" y="0"/>
                </a:moveTo>
                <a:lnTo>
                  <a:pt x="297941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92323" y="4964429"/>
            <a:ext cx="298450" cy="0"/>
          </a:xfrm>
          <a:custGeom>
            <a:avLst/>
            <a:gdLst/>
            <a:ahLst/>
            <a:cxnLst/>
            <a:rect l="l" t="t" r="r" b="b"/>
            <a:pathLst>
              <a:path w="298450">
                <a:moveTo>
                  <a:pt x="0" y="0"/>
                </a:moveTo>
                <a:lnTo>
                  <a:pt x="297942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88947" y="4964429"/>
            <a:ext cx="148590" cy="0"/>
          </a:xfrm>
          <a:custGeom>
            <a:avLst/>
            <a:gdLst/>
            <a:ahLst/>
            <a:cxnLst/>
            <a:rect l="l" t="t" r="r" b="b"/>
            <a:pathLst>
              <a:path w="148589">
                <a:moveTo>
                  <a:pt x="0" y="0"/>
                </a:moveTo>
                <a:lnTo>
                  <a:pt x="148590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02473" y="3917441"/>
            <a:ext cx="1402080" cy="0"/>
          </a:xfrm>
          <a:custGeom>
            <a:avLst/>
            <a:gdLst/>
            <a:ahLst/>
            <a:cxnLst/>
            <a:rect l="l" t="t" r="r" b="b"/>
            <a:pathLst>
              <a:path w="1402079">
                <a:moveTo>
                  <a:pt x="0" y="0"/>
                </a:moveTo>
                <a:lnTo>
                  <a:pt x="1402079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49746" y="3917441"/>
            <a:ext cx="299085" cy="0"/>
          </a:xfrm>
          <a:custGeom>
            <a:avLst/>
            <a:gdLst/>
            <a:ahLst/>
            <a:cxnLst/>
            <a:rect l="l" t="t" r="r" b="b"/>
            <a:pathLst>
              <a:path w="299084">
                <a:moveTo>
                  <a:pt x="0" y="0"/>
                </a:moveTo>
                <a:lnTo>
                  <a:pt x="298703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92323" y="3917441"/>
            <a:ext cx="2803525" cy="0"/>
          </a:xfrm>
          <a:custGeom>
            <a:avLst/>
            <a:gdLst/>
            <a:ahLst/>
            <a:cxnLst/>
            <a:rect l="l" t="t" r="r" b="b"/>
            <a:pathLst>
              <a:path w="2803525">
                <a:moveTo>
                  <a:pt x="0" y="0"/>
                </a:moveTo>
                <a:lnTo>
                  <a:pt x="2803398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88947" y="3917441"/>
            <a:ext cx="506730" cy="0"/>
          </a:xfrm>
          <a:custGeom>
            <a:avLst/>
            <a:gdLst/>
            <a:ahLst/>
            <a:cxnLst/>
            <a:rect l="l" t="t" r="r" b="b"/>
            <a:pathLst>
              <a:path w="506730">
                <a:moveTo>
                  <a:pt x="0" y="0"/>
                </a:moveTo>
                <a:lnTo>
                  <a:pt x="506730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88947" y="2869692"/>
            <a:ext cx="7515859" cy="0"/>
          </a:xfrm>
          <a:custGeom>
            <a:avLst/>
            <a:gdLst/>
            <a:ahLst/>
            <a:cxnLst/>
            <a:rect l="l" t="t" r="r" b="b"/>
            <a:pathLst>
              <a:path w="7515859">
                <a:moveTo>
                  <a:pt x="0" y="0"/>
                </a:moveTo>
                <a:lnTo>
                  <a:pt x="7515606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37538" y="4008882"/>
            <a:ext cx="358140" cy="2003425"/>
          </a:xfrm>
          <a:custGeom>
            <a:avLst/>
            <a:gdLst/>
            <a:ahLst/>
            <a:cxnLst/>
            <a:rect l="l" t="t" r="r" b="b"/>
            <a:pathLst>
              <a:path w="358139" h="2003425">
                <a:moveTo>
                  <a:pt x="0" y="0"/>
                </a:moveTo>
                <a:lnTo>
                  <a:pt x="0" y="2003298"/>
                </a:lnTo>
                <a:lnTo>
                  <a:pt x="358140" y="2003298"/>
                </a:lnTo>
                <a:lnTo>
                  <a:pt x="358140" y="0"/>
                </a:lnTo>
                <a:lnTo>
                  <a:pt x="0" y="0"/>
                </a:lnTo>
                <a:close/>
              </a:path>
            </a:pathLst>
          </a:custGeom>
          <a:solidFill>
            <a:srgbClr val="7158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90266" y="4299203"/>
            <a:ext cx="358140" cy="1713230"/>
          </a:xfrm>
          <a:custGeom>
            <a:avLst/>
            <a:gdLst/>
            <a:ahLst/>
            <a:cxnLst/>
            <a:rect l="l" t="t" r="r" b="b"/>
            <a:pathLst>
              <a:path w="358139" h="1713229">
                <a:moveTo>
                  <a:pt x="0" y="0"/>
                </a:moveTo>
                <a:lnTo>
                  <a:pt x="0" y="1712976"/>
                </a:lnTo>
                <a:lnTo>
                  <a:pt x="358140" y="1712976"/>
                </a:lnTo>
                <a:lnTo>
                  <a:pt x="358140" y="0"/>
                </a:lnTo>
                <a:lnTo>
                  <a:pt x="0" y="0"/>
                </a:lnTo>
                <a:close/>
              </a:path>
            </a:pathLst>
          </a:custGeom>
          <a:solidFill>
            <a:srgbClr val="7158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42994" y="4366259"/>
            <a:ext cx="596900" cy="1645920"/>
          </a:xfrm>
          <a:custGeom>
            <a:avLst/>
            <a:gdLst/>
            <a:ahLst/>
            <a:cxnLst/>
            <a:rect l="l" t="t" r="r" b="b"/>
            <a:pathLst>
              <a:path w="596900" h="1645920">
                <a:moveTo>
                  <a:pt x="596646" y="1645920"/>
                </a:moveTo>
                <a:lnTo>
                  <a:pt x="596646" y="0"/>
                </a:lnTo>
                <a:lnTo>
                  <a:pt x="0" y="0"/>
                </a:lnTo>
                <a:lnTo>
                  <a:pt x="0" y="1645920"/>
                </a:lnTo>
                <a:lnTo>
                  <a:pt x="596646" y="1645920"/>
                </a:lnTo>
                <a:close/>
              </a:path>
            </a:pathLst>
          </a:custGeom>
          <a:solidFill>
            <a:srgbClr val="7158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395721" y="3637026"/>
            <a:ext cx="596900" cy="2375535"/>
          </a:xfrm>
          <a:custGeom>
            <a:avLst/>
            <a:gdLst/>
            <a:ahLst/>
            <a:cxnLst/>
            <a:rect l="l" t="t" r="r" b="b"/>
            <a:pathLst>
              <a:path w="596900" h="2375535">
                <a:moveTo>
                  <a:pt x="596646" y="2375154"/>
                </a:moveTo>
                <a:lnTo>
                  <a:pt x="596646" y="0"/>
                </a:lnTo>
                <a:lnTo>
                  <a:pt x="0" y="0"/>
                </a:lnTo>
                <a:lnTo>
                  <a:pt x="0" y="2375154"/>
                </a:lnTo>
                <a:lnTo>
                  <a:pt x="596646" y="2375154"/>
                </a:lnTo>
                <a:close/>
              </a:path>
            </a:pathLst>
          </a:custGeom>
          <a:solidFill>
            <a:srgbClr val="7158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648450" y="3634740"/>
            <a:ext cx="596900" cy="2377440"/>
          </a:xfrm>
          <a:custGeom>
            <a:avLst/>
            <a:gdLst/>
            <a:ahLst/>
            <a:cxnLst/>
            <a:rect l="l" t="t" r="r" b="b"/>
            <a:pathLst>
              <a:path w="596900" h="2377440">
                <a:moveTo>
                  <a:pt x="596646" y="2377440"/>
                </a:moveTo>
                <a:lnTo>
                  <a:pt x="596646" y="0"/>
                </a:lnTo>
                <a:lnTo>
                  <a:pt x="0" y="0"/>
                </a:lnTo>
                <a:lnTo>
                  <a:pt x="0" y="2377440"/>
                </a:lnTo>
                <a:lnTo>
                  <a:pt x="596646" y="2377440"/>
                </a:lnTo>
                <a:close/>
              </a:path>
            </a:pathLst>
          </a:custGeom>
          <a:solidFill>
            <a:srgbClr val="7158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901178" y="5651753"/>
            <a:ext cx="357505" cy="360680"/>
          </a:xfrm>
          <a:custGeom>
            <a:avLst/>
            <a:gdLst/>
            <a:ahLst/>
            <a:cxnLst/>
            <a:rect l="l" t="t" r="r" b="b"/>
            <a:pathLst>
              <a:path w="357504" h="360679">
                <a:moveTo>
                  <a:pt x="0" y="0"/>
                </a:moveTo>
                <a:lnTo>
                  <a:pt x="0" y="360425"/>
                </a:lnTo>
                <a:lnTo>
                  <a:pt x="357377" y="360425"/>
                </a:lnTo>
                <a:lnTo>
                  <a:pt x="357377" y="0"/>
                </a:lnTo>
                <a:lnTo>
                  <a:pt x="0" y="0"/>
                </a:lnTo>
                <a:close/>
              </a:path>
            </a:pathLst>
          </a:custGeom>
          <a:solidFill>
            <a:srgbClr val="7158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95677" y="3802379"/>
            <a:ext cx="596900" cy="2209800"/>
          </a:xfrm>
          <a:custGeom>
            <a:avLst/>
            <a:gdLst/>
            <a:ahLst/>
            <a:cxnLst/>
            <a:rect l="l" t="t" r="r" b="b"/>
            <a:pathLst>
              <a:path w="596900" h="2209800">
                <a:moveTo>
                  <a:pt x="596645" y="2209800"/>
                </a:moveTo>
                <a:lnTo>
                  <a:pt x="596645" y="0"/>
                </a:lnTo>
                <a:lnTo>
                  <a:pt x="0" y="0"/>
                </a:lnTo>
                <a:lnTo>
                  <a:pt x="0" y="2209800"/>
                </a:lnTo>
                <a:lnTo>
                  <a:pt x="596645" y="2209800"/>
                </a:lnTo>
                <a:close/>
              </a:path>
            </a:pathLst>
          </a:custGeom>
          <a:solidFill>
            <a:srgbClr val="A99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48405" y="4072890"/>
            <a:ext cx="596900" cy="1939289"/>
          </a:xfrm>
          <a:custGeom>
            <a:avLst/>
            <a:gdLst/>
            <a:ahLst/>
            <a:cxnLst/>
            <a:rect l="l" t="t" r="r" b="b"/>
            <a:pathLst>
              <a:path w="596900" h="1939289">
                <a:moveTo>
                  <a:pt x="596646" y="1939289"/>
                </a:moveTo>
                <a:lnTo>
                  <a:pt x="596645" y="0"/>
                </a:lnTo>
                <a:lnTo>
                  <a:pt x="0" y="0"/>
                </a:lnTo>
                <a:lnTo>
                  <a:pt x="0" y="1939289"/>
                </a:lnTo>
                <a:lnTo>
                  <a:pt x="596646" y="1939289"/>
                </a:lnTo>
                <a:close/>
              </a:path>
            </a:pathLst>
          </a:custGeom>
          <a:solidFill>
            <a:srgbClr val="A99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01134" y="4423409"/>
            <a:ext cx="596900" cy="1588770"/>
          </a:xfrm>
          <a:custGeom>
            <a:avLst/>
            <a:gdLst/>
            <a:ahLst/>
            <a:cxnLst/>
            <a:rect l="l" t="t" r="r" b="b"/>
            <a:pathLst>
              <a:path w="596900" h="1588770">
                <a:moveTo>
                  <a:pt x="596646" y="1588770"/>
                </a:moveTo>
                <a:lnTo>
                  <a:pt x="596646" y="0"/>
                </a:lnTo>
                <a:lnTo>
                  <a:pt x="0" y="0"/>
                </a:lnTo>
                <a:lnTo>
                  <a:pt x="0" y="1588770"/>
                </a:lnTo>
                <a:lnTo>
                  <a:pt x="596646" y="1588770"/>
                </a:lnTo>
                <a:close/>
              </a:path>
            </a:pathLst>
          </a:custGeom>
          <a:solidFill>
            <a:srgbClr val="A99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53861" y="3881628"/>
            <a:ext cx="596265" cy="2131060"/>
          </a:xfrm>
          <a:custGeom>
            <a:avLst/>
            <a:gdLst/>
            <a:ahLst/>
            <a:cxnLst/>
            <a:rect l="l" t="t" r="r" b="b"/>
            <a:pathLst>
              <a:path w="596264" h="2131060">
                <a:moveTo>
                  <a:pt x="595884" y="2130552"/>
                </a:moveTo>
                <a:lnTo>
                  <a:pt x="595884" y="0"/>
                </a:lnTo>
                <a:lnTo>
                  <a:pt x="0" y="0"/>
                </a:lnTo>
                <a:lnTo>
                  <a:pt x="0" y="2130552"/>
                </a:lnTo>
                <a:lnTo>
                  <a:pt x="595884" y="2130552"/>
                </a:lnTo>
                <a:close/>
              </a:path>
            </a:pathLst>
          </a:custGeom>
          <a:solidFill>
            <a:srgbClr val="A99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005828" y="3886961"/>
            <a:ext cx="596900" cy="2125345"/>
          </a:xfrm>
          <a:custGeom>
            <a:avLst/>
            <a:gdLst/>
            <a:ahLst/>
            <a:cxnLst/>
            <a:rect l="l" t="t" r="r" b="b"/>
            <a:pathLst>
              <a:path w="596900" h="2125345">
                <a:moveTo>
                  <a:pt x="596646" y="2125218"/>
                </a:moveTo>
                <a:lnTo>
                  <a:pt x="596646" y="0"/>
                </a:lnTo>
                <a:lnTo>
                  <a:pt x="0" y="0"/>
                </a:lnTo>
                <a:lnTo>
                  <a:pt x="0" y="2125218"/>
                </a:lnTo>
                <a:lnTo>
                  <a:pt x="596646" y="2125218"/>
                </a:lnTo>
                <a:close/>
              </a:path>
            </a:pathLst>
          </a:custGeom>
          <a:solidFill>
            <a:srgbClr val="A99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258556" y="5530596"/>
            <a:ext cx="596900" cy="481965"/>
          </a:xfrm>
          <a:custGeom>
            <a:avLst/>
            <a:gdLst/>
            <a:ahLst/>
            <a:cxnLst/>
            <a:rect l="l" t="t" r="r" b="b"/>
            <a:pathLst>
              <a:path w="596900" h="481964">
                <a:moveTo>
                  <a:pt x="596646" y="481584"/>
                </a:moveTo>
                <a:lnTo>
                  <a:pt x="596646" y="0"/>
                </a:lnTo>
                <a:lnTo>
                  <a:pt x="0" y="0"/>
                </a:lnTo>
                <a:lnTo>
                  <a:pt x="0" y="481584"/>
                </a:lnTo>
                <a:lnTo>
                  <a:pt x="596646" y="481584"/>
                </a:lnTo>
                <a:close/>
              </a:path>
            </a:pathLst>
          </a:custGeom>
          <a:solidFill>
            <a:srgbClr val="A99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88947" y="6012179"/>
            <a:ext cx="7515859" cy="0"/>
          </a:xfrm>
          <a:custGeom>
            <a:avLst/>
            <a:gdLst/>
            <a:ahLst/>
            <a:cxnLst/>
            <a:rect l="l" t="t" r="r" b="b"/>
            <a:pathLst>
              <a:path w="7515859">
                <a:moveTo>
                  <a:pt x="0" y="0"/>
                </a:moveTo>
                <a:lnTo>
                  <a:pt x="7515606" y="0"/>
                </a:lnTo>
              </a:path>
            </a:pathLst>
          </a:custGeom>
          <a:ln w="10414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84375" y="6012179"/>
            <a:ext cx="9525" cy="51435"/>
          </a:xfrm>
          <a:custGeom>
            <a:avLst/>
            <a:gdLst/>
            <a:ahLst/>
            <a:cxnLst/>
            <a:rect l="l" t="t" r="r" b="b"/>
            <a:pathLst>
              <a:path w="9525" h="51435">
                <a:moveTo>
                  <a:pt x="4571" y="0"/>
                </a:moveTo>
                <a:lnTo>
                  <a:pt x="4571" y="51053"/>
                </a:lnTo>
              </a:path>
            </a:pathLst>
          </a:custGeom>
          <a:ln w="10413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737104" y="6012179"/>
            <a:ext cx="9525" cy="51435"/>
          </a:xfrm>
          <a:custGeom>
            <a:avLst/>
            <a:gdLst/>
            <a:ahLst/>
            <a:cxnLst/>
            <a:rect l="l" t="t" r="r" b="b"/>
            <a:pathLst>
              <a:path w="9525" h="51435">
                <a:moveTo>
                  <a:pt x="4572" y="0"/>
                </a:moveTo>
                <a:lnTo>
                  <a:pt x="4572" y="51053"/>
                </a:lnTo>
              </a:path>
            </a:pathLst>
          </a:custGeom>
          <a:ln w="10413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989070" y="6012179"/>
            <a:ext cx="9525" cy="51435"/>
          </a:xfrm>
          <a:custGeom>
            <a:avLst/>
            <a:gdLst/>
            <a:ahLst/>
            <a:cxnLst/>
            <a:rect l="l" t="t" r="r" b="b"/>
            <a:pathLst>
              <a:path w="9525" h="51435">
                <a:moveTo>
                  <a:pt x="4572" y="0"/>
                </a:moveTo>
                <a:lnTo>
                  <a:pt x="4572" y="51053"/>
                </a:lnTo>
              </a:path>
            </a:pathLst>
          </a:custGeom>
          <a:ln w="10414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241797" y="6012179"/>
            <a:ext cx="9525" cy="51435"/>
          </a:xfrm>
          <a:custGeom>
            <a:avLst/>
            <a:gdLst/>
            <a:ahLst/>
            <a:cxnLst/>
            <a:rect l="l" t="t" r="r" b="b"/>
            <a:pathLst>
              <a:path w="9525" h="51435">
                <a:moveTo>
                  <a:pt x="4572" y="0"/>
                </a:moveTo>
                <a:lnTo>
                  <a:pt x="4572" y="51053"/>
                </a:lnTo>
              </a:path>
            </a:pathLst>
          </a:custGeom>
          <a:ln w="10414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494526" y="6012179"/>
            <a:ext cx="9525" cy="51435"/>
          </a:xfrm>
          <a:custGeom>
            <a:avLst/>
            <a:gdLst/>
            <a:ahLst/>
            <a:cxnLst/>
            <a:rect l="l" t="t" r="r" b="b"/>
            <a:pathLst>
              <a:path w="9525" h="51435">
                <a:moveTo>
                  <a:pt x="4571" y="0"/>
                </a:moveTo>
                <a:lnTo>
                  <a:pt x="4571" y="51053"/>
                </a:lnTo>
              </a:path>
            </a:pathLst>
          </a:custGeom>
          <a:ln w="10413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747253" y="6012179"/>
            <a:ext cx="9525" cy="51435"/>
          </a:xfrm>
          <a:custGeom>
            <a:avLst/>
            <a:gdLst/>
            <a:ahLst/>
            <a:cxnLst/>
            <a:rect l="l" t="t" r="r" b="b"/>
            <a:pathLst>
              <a:path w="9525" h="51435">
                <a:moveTo>
                  <a:pt x="4572" y="0"/>
                </a:moveTo>
                <a:lnTo>
                  <a:pt x="4572" y="51053"/>
                </a:lnTo>
              </a:path>
            </a:pathLst>
          </a:custGeom>
          <a:ln w="10414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999981" y="6012179"/>
            <a:ext cx="9525" cy="51435"/>
          </a:xfrm>
          <a:custGeom>
            <a:avLst/>
            <a:gdLst/>
            <a:ahLst/>
            <a:cxnLst/>
            <a:rect l="l" t="t" r="r" b="b"/>
            <a:pathLst>
              <a:path w="9525" h="51435">
                <a:moveTo>
                  <a:pt x="4572" y="0"/>
                </a:moveTo>
                <a:lnTo>
                  <a:pt x="4572" y="51053"/>
                </a:lnTo>
              </a:path>
            </a:pathLst>
          </a:custGeom>
          <a:ln w="10414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669033" y="4063832"/>
            <a:ext cx="333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solidFill>
                  <a:srgbClr val="FFFFFF"/>
                </a:solidFill>
                <a:latin typeface="Tw Cen MT"/>
                <a:cs typeface="Tw Cen MT"/>
              </a:rPr>
              <a:t>19%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921000" y="4354154"/>
            <a:ext cx="333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solidFill>
                  <a:srgbClr val="FFFFFF"/>
                </a:solidFill>
                <a:latin typeface="Tw Cen MT"/>
                <a:cs typeface="Tw Cen MT"/>
              </a:rPr>
              <a:t>16%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186682" y="4433402"/>
            <a:ext cx="333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solidFill>
                  <a:srgbClr val="FFFFFF"/>
                </a:solidFill>
                <a:latin typeface="Tw Cen MT"/>
                <a:cs typeface="Tw Cen MT"/>
              </a:rPr>
              <a:t>16%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527802" y="3691976"/>
            <a:ext cx="333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solidFill>
                  <a:srgbClr val="FFFFFF"/>
                </a:solidFill>
                <a:latin typeface="Tw Cen MT"/>
                <a:cs typeface="Tw Cen MT"/>
              </a:rPr>
              <a:t>23%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780530" y="3689690"/>
            <a:ext cx="333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solidFill>
                  <a:srgbClr val="FFFFFF"/>
                </a:solidFill>
                <a:latin typeface="Tw Cen MT"/>
                <a:cs typeface="Tw Cen MT"/>
              </a:rPr>
              <a:t>23%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934197" y="5707466"/>
            <a:ext cx="25272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solidFill>
                  <a:srgbClr val="FFFFFF"/>
                </a:solidFill>
                <a:latin typeface="Tw Cen MT"/>
                <a:cs typeface="Tw Cen MT"/>
              </a:rPr>
              <a:t>3%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128520" y="3857330"/>
            <a:ext cx="333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latin typeface="Tw Cen MT"/>
                <a:cs typeface="Tw Cen MT"/>
              </a:rPr>
              <a:t>21%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380485" y="4127840"/>
            <a:ext cx="333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latin typeface="Tw Cen MT"/>
                <a:cs typeface="Tw Cen MT"/>
              </a:rPr>
              <a:t>19%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633214" y="4478360"/>
            <a:ext cx="333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latin typeface="Tw Cen MT"/>
                <a:cs typeface="Tw Cen MT"/>
              </a:rPr>
              <a:t>15%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885941" y="3936578"/>
            <a:ext cx="333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latin typeface="Tw Cen MT"/>
                <a:cs typeface="Tw Cen MT"/>
              </a:rPr>
              <a:t>20%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138669" y="3941912"/>
            <a:ext cx="333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latin typeface="Tw Cen MT"/>
                <a:cs typeface="Tw Cen MT"/>
              </a:rPr>
              <a:t>20%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431783" y="5585546"/>
            <a:ext cx="25272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latin typeface="Tw Cen MT"/>
                <a:cs typeface="Tw Cen MT"/>
              </a:rPr>
              <a:t>5%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984766" y="4863975"/>
            <a:ext cx="37084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Tw Cen MT"/>
                <a:cs typeface="Tw Cen MT"/>
              </a:rPr>
              <a:t>10%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984766" y="3816986"/>
            <a:ext cx="37084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Tw Cen MT"/>
                <a:cs typeface="Tw Cen MT"/>
              </a:rPr>
              <a:t>20%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477511" y="2532126"/>
            <a:ext cx="87630" cy="86995"/>
          </a:xfrm>
          <a:custGeom>
            <a:avLst/>
            <a:gdLst/>
            <a:ahLst/>
            <a:cxnLst/>
            <a:rect l="l" t="t" r="r" b="b"/>
            <a:pathLst>
              <a:path w="87629" h="86994">
                <a:moveTo>
                  <a:pt x="0" y="0"/>
                </a:moveTo>
                <a:lnTo>
                  <a:pt x="0" y="86867"/>
                </a:lnTo>
                <a:lnTo>
                  <a:pt x="87629" y="86867"/>
                </a:lnTo>
                <a:lnTo>
                  <a:pt x="87629" y="0"/>
                </a:lnTo>
                <a:lnTo>
                  <a:pt x="0" y="0"/>
                </a:lnTo>
                <a:close/>
              </a:path>
            </a:pathLst>
          </a:custGeom>
          <a:solidFill>
            <a:srgbClr val="7158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119878" y="2532126"/>
            <a:ext cx="87630" cy="86995"/>
          </a:xfrm>
          <a:custGeom>
            <a:avLst/>
            <a:gdLst/>
            <a:ahLst/>
            <a:cxnLst/>
            <a:rect l="l" t="t" r="r" b="b"/>
            <a:pathLst>
              <a:path w="87629" h="86994">
                <a:moveTo>
                  <a:pt x="0" y="0"/>
                </a:moveTo>
                <a:lnTo>
                  <a:pt x="0" y="86867"/>
                </a:lnTo>
                <a:lnTo>
                  <a:pt x="87629" y="86867"/>
                </a:lnTo>
                <a:lnTo>
                  <a:pt x="87629" y="0"/>
                </a:lnTo>
                <a:lnTo>
                  <a:pt x="0" y="0"/>
                </a:lnTo>
                <a:close/>
              </a:path>
            </a:pathLst>
          </a:custGeom>
          <a:solidFill>
            <a:srgbClr val="A99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984766" y="2165476"/>
            <a:ext cx="6493510" cy="807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10360">
              <a:lnSpc>
                <a:spcPct val="100000"/>
              </a:lnSpc>
            </a:pPr>
            <a:r>
              <a:rPr sz="1400" b="1" spc="-5" dirty="0">
                <a:latin typeface="Tw Cen MT"/>
                <a:cs typeface="Tw Cen MT"/>
              </a:rPr>
              <a:t>Distri</a:t>
            </a:r>
            <a:r>
              <a:rPr sz="1400" b="1" spc="-40" dirty="0">
                <a:latin typeface="Tw Cen MT"/>
                <a:cs typeface="Tw Cen MT"/>
              </a:rPr>
              <a:t>b</a:t>
            </a:r>
            <a:r>
              <a:rPr sz="1400" b="1" spc="-10" dirty="0">
                <a:latin typeface="Tw Cen MT"/>
                <a:cs typeface="Tw Cen MT"/>
              </a:rPr>
              <a:t>ution of</a:t>
            </a:r>
            <a:r>
              <a:rPr sz="1400" b="1" spc="100" dirty="0">
                <a:latin typeface="Tw Cen MT"/>
                <a:cs typeface="Tw Cen MT"/>
              </a:rPr>
              <a:t> </a:t>
            </a:r>
            <a:r>
              <a:rPr sz="1400" b="1" spc="-10" dirty="0">
                <a:latin typeface="Tw Cen MT"/>
                <a:cs typeface="Tw Cen MT"/>
              </a:rPr>
              <a:t>Income (2013$)</a:t>
            </a:r>
            <a:r>
              <a:rPr sz="1400" b="1" spc="-5" dirty="0">
                <a:latin typeface="Tw Cen MT"/>
                <a:cs typeface="Tw Cen MT"/>
              </a:rPr>
              <a:t> </a:t>
            </a:r>
            <a:r>
              <a:rPr sz="1400" b="1" spc="-10" dirty="0">
                <a:latin typeface="Tw Cen MT"/>
                <a:cs typeface="Tw Cen MT"/>
              </a:rPr>
              <a:t>Across</a:t>
            </a:r>
            <a:r>
              <a:rPr sz="1400" b="1" spc="10" dirty="0">
                <a:latin typeface="Tw Cen MT"/>
                <a:cs typeface="Tw Cen MT"/>
              </a:rPr>
              <a:t> </a:t>
            </a:r>
            <a:r>
              <a:rPr sz="1400" b="1" spc="-10" dirty="0">
                <a:latin typeface="Tw Cen MT"/>
                <a:cs typeface="Tw Cen MT"/>
              </a:rPr>
              <a:t>Household</a:t>
            </a:r>
            <a:r>
              <a:rPr sz="1400" b="1" spc="-55" dirty="0">
                <a:latin typeface="Tw Cen MT"/>
                <a:cs typeface="Tw Cen MT"/>
              </a:rPr>
              <a:t>s</a:t>
            </a:r>
            <a:r>
              <a:rPr sz="1400" b="1" spc="-5" dirty="0">
                <a:latin typeface="Tw Cen MT"/>
                <a:cs typeface="Tw Cen MT"/>
              </a:rPr>
              <a:t>,</a:t>
            </a:r>
            <a:r>
              <a:rPr sz="1400" b="1" spc="-10" dirty="0">
                <a:latin typeface="Tw Cen MT"/>
                <a:cs typeface="Tw Cen MT"/>
              </a:rPr>
              <a:t> N</a:t>
            </a:r>
            <a:r>
              <a:rPr sz="1400" b="1" spc="-40" dirty="0">
                <a:latin typeface="Tw Cen MT"/>
                <a:cs typeface="Tw Cen MT"/>
              </a:rPr>
              <a:t>e</a:t>
            </a:r>
            <a:r>
              <a:rPr sz="1400" b="1" spc="-15" dirty="0">
                <a:latin typeface="Tw Cen MT"/>
                <a:cs typeface="Tw Cen MT"/>
              </a:rPr>
              <a:t>w</a:t>
            </a:r>
            <a:r>
              <a:rPr sz="1400" b="1" spc="5" dirty="0">
                <a:latin typeface="Tw Cen MT"/>
                <a:cs typeface="Tw Cen MT"/>
              </a:rPr>
              <a:t> </a:t>
            </a:r>
            <a:r>
              <a:rPr sz="1400" b="1" spc="-150" dirty="0">
                <a:latin typeface="Tw Cen MT"/>
                <a:cs typeface="Tw Cen MT"/>
              </a:rPr>
              <a:t>Y</a:t>
            </a:r>
            <a:r>
              <a:rPr sz="1400" b="1" spc="-10" dirty="0">
                <a:latin typeface="Tw Cen MT"/>
                <a:cs typeface="Tw Cen MT"/>
              </a:rPr>
              <a:t>o</a:t>
            </a:r>
            <a:r>
              <a:rPr sz="1400" b="1" spc="0" dirty="0">
                <a:latin typeface="Tw Cen MT"/>
                <a:cs typeface="Tw Cen MT"/>
              </a:rPr>
              <a:t>r</a:t>
            </a:r>
            <a:r>
              <a:rPr sz="1400" b="1" spc="-10" dirty="0">
                <a:latin typeface="Tw Cen MT"/>
                <a:cs typeface="Tw Cen MT"/>
              </a:rPr>
              <a:t>k City</a:t>
            </a:r>
            <a:endParaRPr sz="1400">
              <a:latin typeface="Tw Cen MT"/>
              <a:cs typeface="Tw Cen MT"/>
            </a:endParaRPr>
          </a:p>
          <a:p>
            <a:pPr marL="3619500">
              <a:lnSpc>
                <a:spcPct val="100000"/>
              </a:lnSpc>
              <a:spcBef>
                <a:spcPts val="855"/>
              </a:spcBef>
              <a:tabLst>
                <a:tab pos="4261485" algn="l"/>
              </a:tabLst>
            </a:pPr>
            <a:r>
              <a:rPr sz="1400" spc="-10" dirty="0">
                <a:latin typeface="Tw Cen MT"/>
                <a:cs typeface="Tw Cen MT"/>
              </a:rPr>
              <a:t>1990	2012</a:t>
            </a:r>
            <a:endParaRPr sz="14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1400" spc="-10" dirty="0">
                <a:latin typeface="Tw Cen MT"/>
                <a:cs typeface="Tw Cen MT"/>
              </a:rPr>
              <a:t>30%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083055" y="5911727"/>
            <a:ext cx="27241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Tw Cen MT"/>
                <a:cs typeface="Tw Cen MT"/>
              </a:rPr>
              <a:t>0%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52" name="object 5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$0</a:t>
            </a:r>
            <a:r>
              <a:rPr spc="-5" dirty="0"/>
              <a:t> - </a:t>
            </a:r>
            <a:r>
              <a:rPr spc="-10" dirty="0"/>
              <a:t>$20,000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2988497" y="6113685"/>
            <a:ext cx="762000" cy="396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00"/>
              </a:lnSpc>
            </a:pPr>
            <a:r>
              <a:rPr sz="1400" spc="-10" dirty="0">
                <a:latin typeface="Tw Cen MT"/>
                <a:cs typeface="Tw Cen MT"/>
              </a:rPr>
              <a:t>$20,001</a:t>
            </a:r>
            <a:r>
              <a:rPr sz="1400" spc="-5" dirty="0">
                <a:latin typeface="Tw Cen MT"/>
                <a:cs typeface="Tw Cen MT"/>
              </a:rPr>
              <a:t> -</a:t>
            </a:r>
            <a:endParaRPr sz="1400">
              <a:latin typeface="Tw Cen MT"/>
              <a:cs typeface="Tw Cen MT"/>
            </a:endParaRPr>
          </a:p>
          <a:p>
            <a:pPr marL="66040">
              <a:lnSpc>
                <a:spcPts val="1600"/>
              </a:lnSpc>
            </a:pPr>
            <a:r>
              <a:rPr sz="1400" spc="-10" dirty="0">
                <a:latin typeface="Tw Cen MT"/>
                <a:cs typeface="Tw Cen MT"/>
              </a:rPr>
              <a:t>$40,000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240036" y="6113685"/>
            <a:ext cx="762000" cy="396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00"/>
              </a:lnSpc>
            </a:pPr>
            <a:r>
              <a:rPr sz="1400" spc="-10" dirty="0">
                <a:latin typeface="Tw Cen MT"/>
                <a:cs typeface="Tw Cen MT"/>
              </a:rPr>
              <a:t>$40,001</a:t>
            </a:r>
            <a:r>
              <a:rPr sz="1400" spc="-5" dirty="0">
                <a:latin typeface="Tw Cen MT"/>
                <a:cs typeface="Tw Cen MT"/>
              </a:rPr>
              <a:t> -</a:t>
            </a:r>
            <a:endParaRPr sz="1400">
              <a:latin typeface="Tw Cen MT"/>
              <a:cs typeface="Tw Cen MT"/>
            </a:endParaRPr>
          </a:p>
          <a:p>
            <a:pPr marL="66675">
              <a:lnSpc>
                <a:spcPts val="1600"/>
              </a:lnSpc>
            </a:pPr>
            <a:r>
              <a:rPr sz="1400" spc="-10" dirty="0">
                <a:latin typeface="Tw Cen MT"/>
                <a:cs typeface="Tw Cen MT"/>
              </a:rPr>
              <a:t>$60,000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492765" y="6113685"/>
            <a:ext cx="762000" cy="396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00"/>
              </a:lnSpc>
            </a:pPr>
            <a:r>
              <a:rPr sz="1400" spc="-10" dirty="0">
                <a:latin typeface="Tw Cen MT"/>
                <a:cs typeface="Tw Cen MT"/>
              </a:rPr>
              <a:t>$60,001</a:t>
            </a:r>
            <a:r>
              <a:rPr sz="1400" spc="-5" dirty="0">
                <a:latin typeface="Tw Cen MT"/>
                <a:cs typeface="Tw Cen MT"/>
              </a:rPr>
              <a:t> -</a:t>
            </a:r>
            <a:endParaRPr sz="1400">
              <a:latin typeface="Tw Cen MT"/>
              <a:cs typeface="Tw Cen MT"/>
            </a:endParaRPr>
          </a:p>
          <a:p>
            <a:pPr marL="17780">
              <a:lnSpc>
                <a:spcPts val="1600"/>
              </a:lnSpc>
            </a:pPr>
            <a:r>
              <a:rPr sz="1400" spc="-10" dirty="0">
                <a:latin typeface="Tw Cen MT"/>
                <a:cs typeface="Tw Cen MT"/>
              </a:rPr>
              <a:t>$100,000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56" name="object 5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00"/>
              </a:lnSpc>
            </a:pPr>
            <a:r>
              <a:rPr spc="-10" dirty="0"/>
              <a:t>$100,001 </a:t>
            </a:r>
            <a:r>
              <a:rPr spc="-5" dirty="0"/>
              <a:t>-</a:t>
            </a:r>
          </a:p>
          <a:p>
            <a:pPr marL="66675">
              <a:lnSpc>
                <a:spcPts val="1600"/>
              </a:lnSpc>
            </a:pPr>
            <a:r>
              <a:rPr spc="-10" dirty="0"/>
              <a:t>$250,000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7919731" y="6113685"/>
            <a:ext cx="92011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Tw Cen MT"/>
                <a:cs typeface="Tw Cen MT"/>
              </a:rPr>
              <a:t>&gt;</a:t>
            </a:r>
            <a:r>
              <a:rPr sz="1400" spc="-5" dirty="0">
                <a:latin typeface="Tw Cen MT"/>
                <a:cs typeface="Tw Cen MT"/>
              </a:rPr>
              <a:t> </a:t>
            </a:r>
            <a:r>
              <a:rPr sz="1400" spc="-10" dirty="0">
                <a:latin typeface="Tw Cen MT"/>
                <a:cs typeface="Tw Cen MT"/>
              </a:rPr>
              <a:t>$250,000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50" name="object 5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pc="-20" dirty="0"/>
              <a:t>Increasing</a:t>
            </a:r>
            <a:r>
              <a:rPr dirty="0"/>
              <a:t> </a:t>
            </a:r>
            <a:r>
              <a:rPr spc="-25" dirty="0"/>
              <a:t>incom</a:t>
            </a:r>
            <a:r>
              <a:rPr spc="-20" dirty="0"/>
              <a:t>e</a:t>
            </a:r>
            <a:r>
              <a:rPr spc="-10" dirty="0"/>
              <a:t> </a:t>
            </a:r>
            <a:r>
              <a:rPr spc="-5" dirty="0"/>
              <a:t>inequalit</a:t>
            </a:r>
            <a:r>
              <a:rPr dirty="0"/>
              <a:t>y</a:t>
            </a:r>
            <a:r>
              <a:rPr spc="-5" dirty="0"/>
              <a:t> i</a:t>
            </a:r>
            <a:r>
              <a:rPr dirty="0"/>
              <a:t>s</a:t>
            </a:r>
            <a:r>
              <a:rPr spc="-15" dirty="0"/>
              <a:t> not</a:t>
            </a:r>
            <a:r>
              <a:rPr spc="-20" dirty="0"/>
              <a:t> unique </a:t>
            </a:r>
            <a:r>
              <a:rPr spc="-15" dirty="0"/>
              <a:t>to</a:t>
            </a:r>
            <a:r>
              <a:rPr spc="-10" dirty="0"/>
              <a:t> </a:t>
            </a:r>
            <a:r>
              <a:rPr spc="-30" dirty="0"/>
              <a:t>N</a:t>
            </a:r>
            <a:r>
              <a:rPr spc="-95" dirty="0"/>
              <a:t>e</a:t>
            </a:r>
            <a:r>
              <a:rPr spc="-25" dirty="0"/>
              <a:t>w</a:t>
            </a:r>
            <a:r>
              <a:rPr spc="-10" dirty="0"/>
              <a:t> </a:t>
            </a:r>
            <a:r>
              <a:rPr spc="-310" dirty="0"/>
              <a:t>Y</a:t>
            </a:r>
            <a:r>
              <a:rPr dirty="0"/>
              <a:t>o</a:t>
            </a:r>
            <a:r>
              <a:rPr spc="70" dirty="0"/>
              <a:t>r</a:t>
            </a:r>
            <a:r>
              <a:rPr spc="-20" dirty="0"/>
              <a:t>k</a:t>
            </a:r>
            <a:r>
              <a:rPr spc="-5" dirty="0"/>
              <a:t> City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02473" y="4964429"/>
            <a:ext cx="1402080" cy="0"/>
          </a:xfrm>
          <a:custGeom>
            <a:avLst/>
            <a:gdLst/>
            <a:ahLst/>
            <a:cxnLst/>
            <a:rect l="l" t="t" r="r" b="b"/>
            <a:pathLst>
              <a:path w="1402079">
                <a:moveTo>
                  <a:pt x="0" y="0"/>
                </a:moveTo>
                <a:lnTo>
                  <a:pt x="1402079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49746" y="4964429"/>
            <a:ext cx="299085" cy="0"/>
          </a:xfrm>
          <a:custGeom>
            <a:avLst/>
            <a:gdLst/>
            <a:ahLst/>
            <a:cxnLst/>
            <a:rect l="l" t="t" r="r" b="b"/>
            <a:pathLst>
              <a:path w="299084">
                <a:moveTo>
                  <a:pt x="0" y="0"/>
                </a:moveTo>
                <a:lnTo>
                  <a:pt x="298703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97779" y="4964429"/>
            <a:ext cx="298450" cy="0"/>
          </a:xfrm>
          <a:custGeom>
            <a:avLst/>
            <a:gdLst/>
            <a:ahLst/>
            <a:cxnLst/>
            <a:rect l="l" t="t" r="r" b="b"/>
            <a:pathLst>
              <a:path w="298450">
                <a:moveTo>
                  <a:pt x="0" y="0"/>
                </a:moveTo>
                <a:lnTo>
                  <a:pt x="297941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45052" y="4964429"/>
            <a:ext cx="298450" cy="0"/>
          </a:xfrm>
          <a:custGeom>
            <a:avLst/>
            <a:gdLst/>
            <a:ahLst/>
            <a:cxnLst/>
            <a:rect l="l" t="t" r="r" b="b"/>
            <a:pathLst>
              <a:path w="298450">
                <a:moveTo>
                  <a:pt x="0" y="0"/>
                </a:moveTo>
                <a:lnTo>
                  <a:pt x="297941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92323" y="4964429"/>
            <a:ext cx="298450" cy="0"/>
          </a:xfrm>
          <a:custGeom>
            <a:avLst/>
            <a:gdLst/>
            <a:ahLst/>
            <a:cxnLst/>
            <a:rect l="l" t="t" r="r" b="b"/>
            <a:pathLst>
              <a:path w="298450">
                <a:moveTo>
                  <a:pt x="0" y="0"/>
                </a:moveTo>
                <a:lnTo>
                  <a:pt x="297942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88947" y="4964429"/>
            <a:ext cx="148590" cy="0"/>
          </a:xfrm>
          <a:custGeom>
            <a:avLst/>
            <a:gdLst/>
            <a:ahLst/>
            <a:cxnLst/>
            <a:rect l="l" t="t" r="r" b="b"/>
            <a:pathLst>
              <a:path w="148589">
                <a:moveTo>
                  <a:pt x="0" y="0"/>
                </a:moveTo>
                <a:lnTo>
                  <a:pt x="148590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45095" y="3917441"/>
            <a:ext cx="1759585" cy="0"/>
          </a:xfrm>
          <a:custGeom>
            <a:avLst/>
            <a:gdLst/>
            <a:ahLst/>
            <a:cxnLst/>
            <a:rect l="l" t="t" r="r" b="b"/>
            <a:pathLst>
              <a:path w="1759584">
                <a:moveTo>
                  <a:pt x="0" y="0"/>
                </a:moveTo>
                <a:lnTo>
                  <a:pt x="1759457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92367" y="3917441"/>
            <a:ext cx="656590" cy="0"/>
          </a:xfrm>
          <a:custGeom>
            <a:avLst/>
            <a:gdLst/>
            <a:ahLst/>
            <a:cxnLst/>
            <a:rect l="l" t="t" r="r" b="b"/>
            <a:pathLst>
              <a:path w="656590">
                <a:moveTo>
                  <a:pt x="0" y="0"/>
                </a:moveTo>
                <a:lnTo>
                  <a:pt x="656081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45052" y="3917441"/>
            <a:ext cx="1550670" cy="0"/>
          </a:xfrm>
          <a:custGeom>
            <a:avLst/>
            <a:gdLst/>
            <a:ahLst/>
            <a:cxnLst/>
            <a:rect l="l" t="t" r="r" b="b"/>
            <a:pathLst>
              <a:path w="1550670">
                <a:moveTo>
                  <a:pt x="0" y="0"/>
                </a:moveTo>
                <a:lnTo>
                  <a:pt x="1550669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88947" y="3917441"/>
            <a:ext cx="1759585" cy="0"/>
          </a:xfrm>
          <a:custGeom>
            <a:avLst/>
            <a:gdLst/>
            <a:ahLst/>
            <a:cxnLst/>
            <a:rect l="l" t="t" r="r" b="b"/>
            <a:pathLst>
              <a:path w="1759585">
                <a:moveTo>
                  <a:pt x="0" y="0"/>
                </a:moveTo>
                <a:lnTo>
                  <a:pt x="1759458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88947" y="2869692"/>
            <a:ext cx="7515859" cy="0"/>
          </a:xfrm>
          <a:custGeom>
            <a:avLst/>
            <a:gdLst/>
            <a:ahLst/>
            <a:cxnLst/>
            <a:rect l="l" t="t" r="r" b="b"/>
            <a:pathLst>
              <a:path w="7515859">
                <a:moveTo>
                  <a:pt x="0" y="0"/>
                </a:moveTo>
                <a:lnTo>
                  <a:pt x="7515606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37538" y="4784597"/>
            <a:ext cx="358140" cy="1228090"/>
          </a:xfrm>
          <a:custGeom>
            <a:avLst/>
            <a:gdLst/>
            <a:ahLst/>
            <a:cxnLst/>
            <a:rect l="l" t="t" r="r" b="b"/>
            <a:pathLst>
              <a:path w="358139" h="1228089">
                <a:moveTo>
                  <a:pt x="0" y="0"/>
                </a:moveTo>
                <a:lnTo>
                  <a:pt x="0" y="1227581"/>
                </a:lnTo>
                <a:lnTo>
                  <a:pt x="358140" y="1227581"/>
                </a:lnTo>
                <a:lnTo>
                  <a:pt x="358140" y="0"/>
                </a:lnTo>
                <a:lnTo>
                  <a:pt x="0" y="0"/>
                </a:lnTo>
                <a:close/>
              </a:path>
            </a:pathLst>
          </a:custGeom>
          <a:solidFill>
            <a:srgbClr val="7158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90266" y="4062221"/>
            <a:ext cx="358140" cy="1950085"/>
          </a:xfrm>
          <a:custGeom>
            <a:avLst/>
            <a:gdLst/>
            <a:ahLst/>
            <a:cxnLst/>
            <a:rect l="l" t="t" r="r" b="b"/>
            <a:pathLst>
              <a:path w="358139" h="1950085">
                <a:moveTo>
                  <a:pt x="0" y="0"/>
                </a:moveTo>
                <a:lnTo>
                  <a:pt x="0" y="1949957"/>
                </a:lnTo>
                <a:lnTo>
                  <a:pt x="358140" y="1949957"/>
                </a:lnTo>
                <a:lnTo>
                  <a:pt x="358140" y="0"/>
                </a:lnTo>
                <a:lnTo>
                  <a:pt x="0" y="0"/>
                </a:lnTo>
                <a:close/>
              </a:path>
            </a:pathLst>
          </a:custGeom>
          <a:solidFill>
            <a:srgbClr val="7158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42994" y="4220717"/>
            <a:ext cx="596900" cy="1791970"/>
          </a:xfrm>
          <a:custGeom>
            <a:avLst/>
            <a:gdLst/>
            <a:ahLst/>
            <a:cxnLst/>
            <a:rect l="l" t="t" r="r" b="b"/>
            <a:pathLst>
              <a:path w="596900" h="1791970">
                <a:moveTo>
                  <a:pt x="596646" y="1791462"/>
                </a:moveTo>
                <a:lnTo>
                  <a:pt x="596646" y="0"/>
                </a:lnTo>
                <a:lnTo>
                  <a:pt x="0" y="0"/>
                </a:lnTo>
                <a:lnTo>
                  <a:pt x="0" y="1791462"/>
                </a:lnTo>
                <a:lnTo>
                  <a:pt x="596646" y="1791462"/>
                </a:lnTo>
                <a:close/>
              </a:path>
            </a:pathLst>
          </a:custGeom>
          <a:solidFill>
            <a:srgbClr val="7158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395721" y="3502152"/>
            <a:ext cx="596900" cy="2510155"/>
          </a:xfrm>
          <a:custGeom>
            <a:avLst/>
            <a:gdLst/>
            <a:ahLst/>
            <a:cxnLst/>
            <a:rect l="l" t="t" r="r" b="b"/>
            <a:pathLst>
              <a:path w="596900" h="2510154">
                <a:moveTo>
                  <a:pt x="596646" y="2510028"/>
                </a:moveTo>
                <a:lnTo>
                  <a:pt x="596646" y="0"/>
                </a:lnTo>
                <a:lnTo>
                  <a:pt x="0" y="0"/>
                </a:lnTo>
                <a:lnTo>
                  <a:pt x="0" y="2510028"/>
                </a:lnTo>
                <a:lnTo>
                  <a:pt x="596646" y="2510028"/>
                </a:lnTo>
                <a:close/>
              </a:path>
            </a:pathLst>
          </a:custGeom>
          <a:solidFill>
            <a:srgbClr val="7158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648450" y="3447288"/>
            <a:ext cx="596900" cy="2565400"/>
          </a:xfrm>
          <a:custGeom>
            <a:avLst/>
            <a:gdLst/>
            <a:ahLst/>
            <a:cxnLst/>
            <a:rect l="l" t="t" r="r" b="b"/>
            <a:pathLst>
              <a:path w="596900" h="2565400">
                <a:moveTo>
                  <a:pt x="596646" y="2564892"/>
                </a:moveTo>
                <a:lnTo>
                  <a:pt x="596646" y="0"/>
                </a:lnTo>
                <a:lnTo>
                  <a:pt x="0" y="0"/>
                </a:lnTo>
                <a:lnTo>
                  <a:pt x="0" y="2564892"/>
                </a:lnTo>
                <a:lnTo>
                  <a:pt x="596646" y="2564892"/>
                </a:lnTo>
                <a:close/>
              </a:path>
            </a:pathLst>
          </a:custGeom>
          <a:solidFill>
            <a:srgbClr val="7158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901178" y="5580888"/>
            <a:ext cx="357505" cy="431800"/>
          </a:xfrm>
          <a:custGeom>
            <a:avLst/>
            <a:gdLst/>
            <a:ahLst/>
            <a:cxnLst/>
            <a:rect l="l" t="t" r="r" b="b"/>
            <a:pathLst>
              <a:path w="357504" h="431800">
                <a:moveTo>
                  <a:pt x="0" y="0"/>
                </a:moveTo>
                <a:lnTo>
                  <a:pt x="0" y="431292"/>
                </a:lnTo>
                <a:lnTo>
                  <a:pt x="357377" y="431292"/>
                </a:lnTo>
                <a:lnTo>
                  <a:pt x="357377" y="0"/>
                </a:lnTo>
                <a:lnTo>
                  <a:pt x="0" y="0"/>
                </a:lnTo>
                <a:close/>
              </a:path>
            </a:pathLst>
          </a:custGeom>
          <a:solidFill>
            <a:srgbClr val="7158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95677" y="3952494"/>
            <a:ext cx="596900" cy="2059939"/>
          </a:xfrm>
          <a:custGeom>
            <a:avLst/>
            <a:gdLst/>
            <a:ahLst/>
            <a:cxnLst/>
            <a:rect l="l" t="t" r="r" b="b"/>
            <a:pathLst>
              <a:path w="596900" h="2059939">
                <a:moveTo>
                  <a:pt x="596645" y="2059686"/>
                </a:moveTo>
                <a:lnTo>
                  <a:pt x="596645" y="0"/>
                </a:lnTo>
                <a:lnTo>
                  <a:pt x="0" y="0"/>
                </a:lnTo>
                <a:lnTo>
                  <a:pt x="0" y="2059686"/>
                </a:lnTo>
                <a:lnTo>
                  <a:pt x="596645" y="2059686"/>
                </a:lnTo>
                <a:close/>
              </a:path>
            </a:pathLst>
          </a:custGeom>
          <a:solidFill>
            <a:srgbClr val="A99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48405" y="3860291"/>
            <a:ext cx="596900" cy="2152015"/>
          </a:xfrm>
          <a:custGeom>
            <a:avLst/>
            <a:gdLst/>
            <a:ahLst/>
            <a:cxnLst/>
            <a:rect l="l" t="t" r="r" b="b"/>
            <a:pathLst>
              <a:path w="596900" h="2152015">
                <a:moveTo>
                  <a:pt x="596646" y="2151888"/>
                </a:moveTo>
                <a:lnTo>
                  <a:pt x="596645" y="0"/>
                </a:lnTo>
                <a:lnTo>
                  <a:pt x="0" y="0"/>
                </a:lnTo>
                <a:lnTo>
                  <a:pt x="0" y="2151888"/>
                </a:lnTo>
                <a:lnTo>
                  <a:pt x="596646" y="2151888"/>
                </a:lnTo>
                <a:close/>
              </a:path>
            </a:pathLst>
          </a:custGeom>
          <a:solidFill>
            <a:srgbClr val="A99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01134" y="4367021"/>
            <a:ext cx="596900" cy="1645285"/>
          </a:xfrm>
          <a:custGeom>
            <a:avLst/>
            <a:gdLst/>
            <a:ahLst/>
            <a:cxnLst/>
            <a:rect l="l" t="t" r="r" b="b"/>
            <a:pathLst>
              <a:path w="596900" h="1645285">
                <a:moveTo>
                  <a:pt x="596646" y="1645157"/>
                </a:moveTo>
                <a:lnTo>
                  <a:pt x="596646" y="0"/>
                </a:lnTo>
                <a:lnTo>
                  <a:pt x="0" y="0"/>
                </a:lnTo>
                <a:lnTo>
                  <a:pt x="0" y="1645157"/>
                </a:lnTo>
                <a:lnTo>
                  <a:pt x="596646" y="1645157"/>
                </a:lnTo>
                <a:close/>
              </a:path>
            </a:pathLst>
          </a:custGeom>
          <a:solidFill>
            <a:srgbClr val="A99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53861" y="3955541"/>
            <a:ext cx="596265" cy="2056764"/>
          </a:xfrm>
          <a:custGeom>
            <a:avLst/>
            <a:gdLst/>
            <a:ahLst/>
            <a:cxnLst/>
            <a:rect l="l" t="t" r="r" b="b"/>
            <a:pathLst>
              <a:path w="596264" h="2056764">
                <a:moveTo>
                  <a:pt x="595884" y="2056638"/>
                </a:moveTo>
                <a:lnTo>
                  <a:pt x="595884" y="0"/>
                </a:lnTo>
                <a:lnTo>
                  <a:pt x="0" y="0"/>
                </a:lnTo>
                <a:lnTo>
                  <a:pt x="0" y="2056638"/>
                </a:lnTo>
                <a:lnTo>
                  <a:pt x="595884" y="2056638"/>
                </a:lnTo>
                <a:close/>
              </a:path>
            </a:pathLst>
          </a:custGeom>
          <a:solidFill>
            <a:srgbClr val="A99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005828" y="3964685"/>
            <a:ext cx="596900" cy="2047875"/>
          </a:xfrm>
          <a:custGeom>
            <a:avLst/>
            <a:gdLst/>
            <a:ahLst/>
            <a:cxnLst/>
            <a:rect l="l" t="t" r="r" b="b"/>
            <a:pathLst>
              <a:path w="596900" h="2047875">
                <a:moveTo>
                  <a:pt x="596646" y="2047494"/>
                </a:moveTo>
                <a:lnTo>
                  <a:pt x="596646" y="0"/>
                </a:lnTo>
                <a:lnTo>
                  <a:pt x="0" y="0"/>
                </a:lnTo>
                <a:lnTo>
                  <a:pt x="0" y="2047494"/>
                </a:lnTo>
                <a:lnTo>
                  <a:pt x="596646" y="2047494"/>
                </a:lnTo>
                <a:close/>
              </a:path>
            </a:pathLst>
          </a:custGeom>
          <a:solidFill>
            <a:srgbClr val="A99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258556" y="5497829"/>
            <a:ext cx="596900" cy="514350"/>
          </a:xfrm>
          <a:custGeom>
            <a:avLst/>
            <a:gdLst/>
            <a:ahLst/>
            <a:cxnLst/>
            <a:rect l="l" t="t" r="r" b="b"/>
            <a:pathLst>
              <a:path w="596900" h="514350">
                <a:moveTo>
                  <a:pt x="596646" y="514350"/>
                </a:moveTo>
                <a:lnTo>
                  <a:pt x="596646" y="0"/>
                </a:lnTo>
                <a:lnTo>
                  <a:pt x="0" y="0"/>
                </a:lnTo>
                <a:lnTo>
                  <a:pt x="0" y="514350"/>
                </a:lnTo>
                <a:lnTo>
                  <a:pt x="596646" y="514350"/>
                </a:lnTo>
                <a:close/>
              </a:path>
            </a:pathLst>
          </a:custGeom>
          <a:solidFill>
            <a:srgbClr val="A99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88947" y="6012179"/>
            <a:ext cx="7515859" cy="0"/>
          </a:xfrm>
          <a:custGeom>
            <a:avLst/>
            <a:gdLst/>
            <a:ahLst/>
            <a:cxnLst/>
            <a:rect l="l" t="t" r="r" b="b"/>
            <a:pathLst>
              <a:path w="7515859">
                <a:moveTo>
                  <a:pt x="0" y="0"/>
                </a:moveTo>
                <a:lnTo>
                  <a:pt x="7515606" y="0"/>
                </a:lnTo>
              </a:path>
            </a:pathLst>
          </a:custGeom>
          <a:ln w="10414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84375" y="6012179"/>
            <a:ext cx="9525" cy="51435"/>
          </a:xfrm>
          <a:custGeom>
            <a:avLst/>
            <a:gdLst/>
            <a:ahLst/>
            <a:cxnLst/>
            <a:rect l="l" t="t" r="r" b="b"/>
            <a:pathLst>
              <a:path w="9525" h="51435">
                <a:moveTo>
                  <a:pt x="4571" y="0"/>
                </a:moveTo>
                <a:lnTo>
                  <a:pt x="4571" y="51053"/>
                </a:lnTo>
              </a:path>
            </a:pathLst>
          </a:custGeom>
          <a:ln w="10413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737104" y="6012179"/>
            <a:ext cx="9525" cy="51435"/>
          </a:xfrm>
          <a:custGeom>
            <a:avLst/>
            <a:gdLst/>
            <a:ahLst/>
            <a:cxnLst/>
            <a:rect l="l" t="t" r="r" b="b"/>
            <a:pathLst>
              <a:path w="9525" h="51435">
                <a:moveTo>
                  <a:pt x="4572" y="0"/>
                </a:moveTo>
                <a:lnTo>
                  <a:pt x="4572" y="51053"/>
                </a:lnTo>
              </a:path>
            </a:pathLst>
          </a:custGeom>
          <a:ln w="10413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989070" y="6012179"/>
            <a:ext cx="9525" cy="51435"/>
          </a:xfrm>
          <a:custGeom>
            <a:avLst/>
            <a:gdLst/>
            <a:ahLst/>
            <a:cxnLst/>
            <a:rect l="l" t="t" r="r" b="b"/>
            <a:pathLst>
              <a:path w="9525" h="51435">
                <a:moveTo>
                  <a:pt x="4572" y="0"/>
                </a:moveTo>
                <a:lnTo>
                  <a:pt x="4572" y="51053"/>
                </a:lnTo>
              </a:path>
            </a:pathLst>
          </a:custGeom>
          <a:ln w="10414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241797" y="6012179"/>
            <a:ext cx="9525" cy="51435"/>
          </a:xfrm>
          <a:custGeom>
            <a:avLst/>
            <a:gdLst/>
            <a:ahLst/>
            <a:cxnLst/>
            <a:rect l="l" t="t" r="r" b="b"/>
            <a:pathLst>
              <a:path w="9525" h="51435">
                <a:moveTo>
                  <a:pt x="4572" y="0"/>
                </a:moveTo>
                <a:lnTo>
                  <a:pt x="4572" y="51053"/>
                </a:lnTo>
              </a:path>
            </a:pathLst>
          </a:custGeom>
          <a:ln w="10414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494526" y="6012179"/>
            <a:ext cx="9525" cy="51435"/>
          </a:xfrm>
          <a:custGeom>
            <a:avLst/>
            <a:gdLst/>
            <a:ahLst/>
            <a:cxnLst/>
            <a:rect l="l" t="t" r="r" b="b"/>
            <a:pathLst>
              <a:path w="9525" h="51435">
                <a:moveTo>
                  <a:pt x="4571" y="0"/>
                </a:moveTo>
                <a:lnTo>
                  <a:pt x="4571" y="51053"/>
                </a:lnTo>
              </a:path>
            </a:pathLst>
          </a:custGeom>
          <a:ln w="10413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747253" y="6012179"/>
            <a:ext cx="9525" cy="51435"/>
          </a:xfrm>
          <a:custGeom>
            <a:avLst/>
            <a:gdLst/>
            <a:ahLst/>
            <a:cxnLst/>
            <a:rect l="l" t="t" r="r" b="b"/>
            <a:pathLst>
              <a:path w="9525" h="51435">
                <a:moveTo>
                  <a:pt x="4572" y="0"/>
                </a:moveTo>
                <a:lnTo>
                  <a:pt x="4572" y="51053"/>
                </a:lnTo>
              </a:path>
            </a:pathLst>
          </a:custGeom>
          <a:ln w="10414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999981" y="6012179"/>
            <a:ext cx="9525" cy="51435"/>
          </a:xfrm>
          <a:custGeom>
            <a:avLst/>
            <a:gdLst/>
            <a:ahLst/>
            <a:cxnLst/>
            <a:rect l="l" t="t" r="r" b="b"/>
            <a:pathLst>
              <a:path w="9525" h="51435">
                <a:moveTo>
                  <a:pt x="4572" y="0"/>
                </a:moveTo>
                <a:lnTo>
                  <a:pt x="4572" y="51053"/>
                </a:lnTo>
              </a:path>
            </a:pathLst>
          </a:custGeom>
          <a:ln w="10414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669033" y="4839548"/>
            <a:ext cx="333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solidFill>
                  <a:srgbClr val="FFFFFF"/>
                </a:solidFill>
                <a:latin typeface="Tw Cen MT"/>
                <a:cs typeface="Tw Cen MT"/>
              </a:rPr>
              <a:t>12%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921000" y="4117934"/>
            <a:ext cx="333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solidFill>
                  <a:srgbClr val="FFFFFF"/>
                </a:solidFill>
                <a:latin typeface="Tw Cen MT"/>
                <a:cs typeface="Tw Cen MT"/>
              </a:rPr>
              <a:t>19%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148582" y="4275668"/>
            <a:ext cx="817880" cy="324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95"/>
              </a:lnSpc>
            </a:pPr>
            <a:r>
              <a:rPr sz="1200" b="1" spc="-15" dirty="0">
                <a:solidFill>
                  <a:srgbClr val="FFFFFF"/>
                </a:solidFill>
                <a:latin typeface="Tw Cen MT"/>
                <a:cs typeface="Tw Cen MT"/>
              </a:rPr>
              <a:t>17%</a:t>
            </a:r>
            <a:endParaRPr sz="1200">
              <a:latin typeface="Tw Cen MT"/>
              <a:cs typeface="Tw Cen MT"/>
            </a:endParaRPr>
          </a:p>
          <a:p>
            <a:pPr marL="497205">
              <a:lnSpc>
                <a:spcPts val="1295"/>
              </a:lnSpc>
            </a:pPr>
            <a:r>
              <a:rPr sz="1200" b="1" spc="-15" dirty="0">
                <a:latin typeface="Tw Cen MT"/>
                <a:cs typeface="Tw Cen MT"/>
              </a:rPr>
              <a:t>16%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527802" y="3557102"/>
            <a:ext cx="333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solidFill>
                  <a:srgbClr val="FFFFFF"/>
                </a:solidFill>
                <a:latin typeface="Tw Cen MT"/>
                <a:cs typeface="Tw Cen MT"/>
              </a:rPr>
              <a:t>24%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780530" y="3502238"/>
            <a:ext cx="333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solidFill>
                  <a:srgbClr val="FFFFFF"/>
                </a:solidFill>
                <a:latin typeface="Tw Cen MT"/>
                <a:cs typeface="Tw Cen MT"/>
              </a:rPr>
              <a:t>24%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128520" y="4007444"/>
            <a:ext cx="333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latin typeface="Tw Cen MT"/>
                <a:cs typeface="Tw Cen MT"/>
              </a:rPr>
              <a:t>20%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380485" y="3915242"/>
            <a:ext cx="333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latin typeface="Tw Cen MT"/>
                <a:cs typeface="Tw Cen MT"/>
              </a:rPr>
              <a:t>21%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885941" y="4010492"/>
            <a:ext cx="333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latin typeface="Tw Cen MT"/>
                <a:cs typeface="Tw Cen MT"/>
              </a:rPr>
              <a:t>20%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138669" y="4019636"/>
            <a:ext cx="333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latin typeface="Tw Cen MT"/>
                <a:cs typeface="Tw Cen MT"/>
              </a:rPr>
              <a:t>20%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84766" y="4863975"/>
            <a:ext cx="37084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Tw Cen MT"/>
                <a:cs typeface="Tw Cen MT"/>
              </a:rPr>
              <a:t>10%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477511" y="2532126"/>
            <a:ext cx="87630" cy="86995"/>
          </a:xfrm>
          <a:custGeom>
            <a:avLst/>
            <a:gdLst/>
            <a:ahLst/>
            <a:cxnLst/>
            <a:rect l="l" t="t" r="r" b="b"/>
            <a:pathLst>
              <a:path w="87629" h="86994">
                <a:moveTo>
                  <a:pt x="0" y="0"/>
                </a:moveTo>
                <a:lnTo>
                  <a:pt x="0" y="86867"/>
                </a:lnTo>
                <a:lnTo>
                  <a:pt x="87629" y="86867"/>
                </a:lnTo>
                <a:lnTo>
                  <a:pt x="87629" y="0"/>
                </a:lnTo>
                <a:lnTo>
                  <a:pt x="0" y="0"/>
                </a:lnTo>
                <a:close/>
              </a:path>
            </a:pathLst>
          </a:custGeom>
          <a:solidFill>
            <a:srgbClr val="7158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119878" y="2532126"/>
            <a:ext cx="87630" cy="86995"/>
          </a:xfrm>
          <a:custGeom>
            <a:avLst/>
            <a:gdLst/>
            <a:ahLst/>
            <a:cxnLst/>
            <a:rect l="l" t="t" r="r" b="b"/>
            <a:pathLst>
              <a:path w="87629" h="86994">
                <a:moveTo>
                  <a:pt x="0" y="0"/>
                </a:moveTo>
                <a:lnTo>
                  <a:pt x="0" y="86867"/>
                </a:lnTo>
                <a:lnTo>
                  <a:pt x="87629" y="86867"/>
                </a:lnTo>
                <a:lnTo>
                  <a:pt x="87629" y="0"/>
                </a:lnTo>
                <a:lnTo>
                  <a:pt x="0" y="0"/>
                </a:lnTo>
                <a:close/>
              </a:path>
            </a:pathLst>
          </a:custGeom>
          <a:solidFill>
            <a:srgbClr val="A99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984766" y="2165476"/>
            <a:ext cx="6415405" cy="807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89100">
              <a:lnSpc>
                <a:spcPct val="100000"/>
              </a:lnSpc>
            </a:pPr>
            <a:r>
              <a:rPr sz="1400" b="1" spc="-5" dirty="0">
                <a:latin typeface="Tw Cen MT"/>
                <a:cs typeface="Tw Cen MT"/>
              </a:rPr>
              <a:t>Distri</a:t>
            </a:r>
            <a:r>
              <a:rPr sz="1400" b="1" spc="-40" dirty="0">
                <a:latin typeface="Tw Cen MT"/>
                <a:cs typeface="Tw Cen MT"/>
              </a:rPr>
              <a:t>b</a:t>
            </a:r>
            <a:r>
              <a:rPr sz="1400" b="1" spc="-10" dirty="0">
                <a:latin typeface="Tw Cen MT"/>
                <a:cs typeface="Tw Cen MT"/>
              </a:rPr>
              <a:t>ution of</a:t>
            </a:r>
            <a:r>
              <a:rPr sz="1400" b="1" spc="100" dirty="0">
                <a:latin typeface="Tw Cen MT"/>
                <a:cs typeface="Tw Cen MT"/>
              </a:rPr>
              <a:t> </a:t>
            </a:r>
            <a:r>
              <a:rPr sz="1400" b="1" spc="-10" dirty="0">
                <a:latin typeface="Tw Cen MT"/>
                <a:cs typeface="Tw Cen MT"/>
              </a:rPr>
              <a:t>Income (2013$) Across</a:t>
            </a:r>
            <a:r>
              <a:rPr sz="1400" b="1" spc="10" dirty="0">
                <a:latin typeface="Tw Cen MT"/>
                <a:cs typeface="Tw Cen MT"/>
              </a:rPr>
              <a:t> </a:t>
            </a:r>
            <a:r>
              <a:rPr sz="1400" b="1" spc="-10" dirty="0">
                <a:latin typeface="Tw Cen MT"/>
                <a:cs typeface="Tw Cen MT"/>
              </a:rPr>
              <a:t>Household</a:t>
            </a:r>
            <a:r>
              <a:rPr sz="1400" b="1" spc="-55" dirty="0">
                <a:latin typeface="Tw Cen MT"/>
                <a:cs typeface="Tw Cen MT"/>
              </a:rPr>
              <a:t>s</a:t>
            </a:r>
            <a:r>
              <a:rPr sz="1400" b="1" spc="-5" dirty="0">
                <a:latin typeface="Tw Cen MT"/>
                <a:cs typeface="Tw Cen MT"/>
              </a:rPr>
              <a:t>,</a:t>
            </a:r>
            <a:r>
              <a:rPr sz="1400" b="1" spc="-10" dirty="0">
                <a:latin typeface="Tw Cen MT"/>
                <a:cs typeface="Tw Cen MT"/>
              </a:rPr>
              <a:t> Los</a:t>
            </a:r>
            <a:r>
              <a:rPr sz="1400" b="1" spc="5" dirty="0">
                <a:latin typeface="Tw Cen MT"/>
                <a:cs typeface="Tw Cen MT"/>
              </a:rPr>
              <a:t> </a:t>
            </a:r>
            <a:r>
              <a:rPr sz="1400" b="1" spc="-10" dirty="0">
                <a:latin typeface="Tw Cen MT"/>
                <a:cs typeface="Tw Cen MT"/>
              </a:rPr>
              <a:t>Angeles</a:t>
            </a:r>
            <a:endParaRPr sz="1400">
              <a:latin typeface="Tw Cen MT"/>
              <a:cs typeface="Tw Cen MT"/>
            </a:endParaRPr>
          </a:p>
          <a:p>
            <a:pPr marL="3619500">
              <a:lnSpc>
                <a:spcPct val="100000"/>
              </a:lnSpc>
              <a:spcBef>
                <a:spcPts val="855"/>
              </a:spcBef>
              <a:tabLst>
                <a:tab pos="4261485" algn="l"/>
              </a:tabLst>
            </a:pPr>
            <a:r>
              <a:rPr sz="1400" spc="-10" dirty="0">
                <a:latin typeface="Tw Cen MT"/>
                <a:cs typeface="Tw Cen MT"/>
              </a:rPr>
              <a:t>1990	2012</a:t>
            </a:r>
            <a:endParaRPr sz="14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1400" spc="-10" dirty="0">
                <a:latin typeface="Tw Cen MT"/>
                <a:cs typeface="Tw Cen MT"/>
              </a:rPr>
              <a:t>30%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431783" y="5552780"/>
            <a:ext cx="25272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latin typeface="Tw Cen MT"/>
                <a:cs typeface="Tw Cen MT"/>
              </a:rPr>
              <a:t>5%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934197" y="5636600"/>
            <a:ext cx="25272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solidFill>
                  <a:srgbClr val="FFFFFF"/>
                </a:solidFill>
                <a:latin typeface="Tw Cen MT"/>
                <a:cs typeface="Tw Cen MT"/>
              </a:rPr>
              <a:t>4%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083055" y="5911727"/>
            <a:ext cx="27241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Tw Cen MT"/>
                <a:cs typeface="Tw Cen MT"/>
              </a:rPr>
              <a:t>0%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50" name="object 5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960">
              <a:lnSpc>
                <a:spcPct val="100000"/>
              </a:lnSpc>
            </a:pPr>
            <a:r>
              <a:rPr spc="-10" dirty="0"/>
              <a:t>$0-$20,000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2988728" y="6113650"/>
            <a:ext cx="761365" cy="396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00"/>
              </a:lnSpc>
            </a:pPr>
            <a:r>
              <a:rPr sz="1400" spc="-10" dirty="0">
                <a:latin typeface="Tw Cen MT"/>
                <a:cs typeface="Tw Cen MT"/>
              </a:rPr>
              <a:t>$20,001</a:t>
            </a:r>
            <a:r>
              <a:rPr sz="1400" spc="-5" dirty="0">
                <a:latin typeface="Tw Cen MT"/>
                <a:cs typeface="Tw Cen MT"/>
              </a:rPr>
              <a:t> -</a:t>
            </a:r>
            <a:endParaRPr sz="1400">
              <a:latin typeface="Tw Cen MT"/>
              <a:cs typeface="Tw Cen MT"/>
            </a:endParaRPr>
          </a:p>
          <a:p>
            <a:pPr marL="66040">
              <a:lnSpc>
                <a:spcPts val="1600"/>
              </a:lnSpc>
            </a:pPr>
            <a:r>
              <a:rPr sz="1400" spc="-10" dirty="0">
                <a:latin typeface="Tw Cen MT"/>
                <a:cs typeface="Tw Cen MT"/>
              </a:rPr>
              <a:t>$40,000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240036" y="6113650"/>
            <a:ext cx="762000" cy="396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00"/>
              </a:lnSpc>
            </a:pPr>
            <a:r>
              <a:rPr sz="1400" spc="-10" dirty="0">
                <a:latin typeface="Tw Cen MT"/>
                <a:cs typeface="Tw Cen MT"/>
              </a:rPr>
              <a:t>$40,001</a:t>
            </a:r>
            <a:r>
              <a:rPr sz="1400" spc="-5" dirty="0">
                <a:latin typeface="Tw Cen MT"/>
                <a:cs typeface="Tw Cen MT"/>
              </a:rPr>
              <a:t> -</a:t>
            </a:r>
            <a:endParaRPr sz="1400">
              <a:latin typeface="Tw Cen MT"/>
              <a:cs typeface="Tw Cen MT"/>
            </a:endParaRPr>
          </a:p>
          <a:p>
            <a:pPr marL="66675">
              <a:lnSpc>
                <a:spcPts val="1600"/>
              </a:lnSpc>
            </a:pPr>
            <a:r>
              <a:rPr sz="1400" spc="-10" dirty="0">
                <a:latin typeface="Tw Cen MT"/>
                <a:cs typeface="Tw Cen MT"/>
              </a:rPr>
              <a:t>$60,000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492765" y="6113650"/>
            <a:ext cx="762000" cy="396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00"/>
              </a:lnSpc>
            </a:pPr>
            <a:r>
              <a:rPr sz="1400" spc="-10" dirty="0">
                <a:latin typeface="Tw Cen MT"/>
                <a:cs typeface="Tw Cen MT"/>
              </a:rPr>
              <a:t>$60,001</a:t>
            </a:r>
            <a:r>
              <a:rPr sz="1400" spc="-5" dirty="0">
                <a:latin typeface="Tw Cen MT"/>
                <a:cs typeface="Tw Cen MT"/>
              </a:rPr>
              <a:t> -</a:t>
            </a:r>
            <a:endParaRPr sz="1400">
              <a:latin typeface="Tw Cen MT"/>
              <a:cs typeface="Tw Cen MT"/>
            </a:endParaRPr>
          </a:p>
          <a:p>
            <a:pPr marL="17780">
              <a:lnSpc>
                <a:spcPts val="1600"/>
              </a:lnSpc>
            </a:pPr>
            <a:r>
              <a:rPr sz="1400" spc="-10" dirty="0">
                <a:latin typeface="Tw Cen MT"/>
                <a:cs typeface="Tw Cen MT"/>
              </a:rPr>
              <a:t>$100,000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54" name="object 5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00"/>
              </a:lnSpc>
            </a:pPr>
            <a:r>
              <a:rPr spc="-10" dirty="0"/>
              <a:t>$100,001 </a:t>
            </a:r>
            <a:r>
              <a:rPr spc="-5" dirty="0"/>
              <a:t>-</a:t>
            </a:r>
          </a:p>
          <a:p>
            <a:pPr marL="66675">
              <a:lnSpc>
                <a:spcPts val="1600"/>
              </a:lnSpc>
            </a:pPr>
            <a:r>
              <a:rPr spc="-10" dirty="0"/>
              <a:t>$250,000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7919731" y="6113650"/>
            <a:ext cx="92011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Tw Cen MT"/>
                <a:cs typeface="Tw Cen MT"/>
              </a:rPr>
              <a:t>&gt;</a:t>
            </a:r>
            <a:r>
              <a:rPr sz="1400" spc="-5" dirty="0">
                <a:latin typeface="Tw Cen MT"/>
                <a:cs typeface="Tw Cen MT"/>
              </a:rPr>
              <a:t> </a:t>
            </a:r>
            <a:r>
              <a:rPr sz="1400" spc="-10" dirty="0">
                <a:latin typeface="Tw Cen MT"/>
                <a:cs typeface="Tw Cen MT"/>
              </a:rPr>
              <a:t>$250,000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5" dirty="0"/>
              <a:t>Incom</a:t>
            </a:r>
            <a:r>
              <a:rPr spc="-20" dirty="0"/>
              <a:t>e</a:t>
            </a:r>
            <a:r>
              <a:rPr spc="-5" dirty="0"/>
              <a:t> inequalit</a:t>
            </a:r>
            <a:r>
              <a:rPr dirty="0"/>
              <a:t>y </a:t>
            </a:r>
            <a:r>
              <a:rPr spc="-20" dirty="0"/>
              <a:t>has</a:t>
            </a:r>
            <a:r>
              <a:rPr spc="-15" dirty="0"/>
              <a:t> </a:t>
            </a:r>
            <a:r>
              <a:rPr spc="-20" dirty="0"/>
              <a:t>increased</a:t>
            </a:r>
            <a:r>
              <a:rPr dirty="0"/>
              <a:t> </a:t>
            </a:r>
            <a:r>
              <a:rPr spc="-5" dirty="0"/>
              <a:t>in</a:t>
            </a:r>
          </a:p>
          <a:p>
            <a:pPr marL="12700">
              <a:lnSpc>
                <a:spcPct val="100000"/>
              </a:lnSpc>
            </a:pPr>
            <a:r>
              <a:rPr b="1" spc="-20" dirty="0">
                <a:latin typeface="Tw Cen MT"/>
                <a:cs typeface="Tw Cen MT"/>
              </a:rPr>
              <a:t>Los</a:t>
            </a:r>
            <a:r>
              <a:rPr b="1" spc="10" dirty="0">
                <a:latin typeface="Tw Cen MT"/>
                <a:cs typeface="Tw Cen MT"/>
              </a:rPr>
              <a:t> </a:t>
            </a:r>
            <a:r>
              <a:rPr b="1" spc="-25" dirty="0">
                <a:latin typeface="Tw Cen MT"/>
                <a:cs typeface="Tw Cen MT"/>
              </a:rPr>
              <a:t>Angeles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02473" y="4964429"/>
            <a:ext cx="1402080" cy="0"/>
          </a:xfrm>
          <a:custGeom>
            <a:avLst/>
            <a:gdLst/>
            <a:ahLst/>
            <a:cxnLst/>
            <a:rect l="l" t="t" r="r" b="b"/>
            <a:pathLst>
              <a:path w="1402079">
                <a:moveTo>
                  <a:pt x="0" y="0"/>
                </a:moveTo>
                <a:lnTo>
                  <a:pt x="1402079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49746" y="4964429"/>
            <a:ext cx="299085" cy="0"/>
          </a:xfrm>
          <a:custGeom>
            <a:avLst/>
            <a:gdLst/>
            <a:ahLst/>
            <a:cxnLst/>
            <a:rect l="l" t="t" r="r" b="b"/>
            <a:pathLst>
              <a:path w="299084">
                <a:moveTo>
                  <a:pt x="0" y="0"/>
                </a:moveTo>
                <a:lnTo>
                  <a:pt x="298703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97779" y="4964429"/>
            <a:ext cx="298450" cy="0"/>
          </a:xfrm>
          <a:custGeom>
            <a:avLst/>
            <a:gdLst/>
            <a:ahLst/>
            <a:cxnLst/>
            <a:rect l="l" t="t" r="r" b="b"/>
            <a:pathLst>
              <a:path w="298450">
                <a:moveTo>
                  <a:pt x="0" y="0"/>
                </a:moveTo>
                <a:lnTo>
                  <a:pt x="297941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45052" y="4964429"/>
            <a:ext cx="298450" cy="0"/>
          </a:xfrm>
          <a:custGeom>
            <a:avLst/>
            <a:gdLst/>
            <a:ahLst/>
            <a:cxnLst/>
            <a:rect l="l" t="t" r="r" b="b"/>
            <a:pathLst>
              <a:path w="298450">
                <a:moveTo>
                  <a:pt x="0" y="0"/>
                </a:moveTo>
                <a:lnTo>
                  <a:pt x="297941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92323" y="4964429"/>
            <a:ext cx="298450" cy="0"/>
          </a:xfrm>
          <a:custGeom>
            <a:avLst/>
            <a:gdLst/>
            <a:ahLst/>
            <a:cxnLst/>
            <a:rect l="l" t="t" r="r" b="b"/>
            <a:pathLst>
              <a:path w="298450">
                <a:moveTo>
                  <a:pt x="0" y="0"/>
                </a:moveTo>
                <a:lnTo>
                  <a:pt x="297942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88947" y="4964429"/>
            <a:ext cx="148590" cy="0"/>
          </a:xfrm>
          <a:custGeom>
            <a:avLst/>
            <a:gdLst/>
            <a:ahLst/>
            <a:cxnLst/>
            <a:rect l="l" t="t" r="r" b="b"/>
            <a:pathLst>
              <a:path w="148589">
                <a:moveTo>
                  <a:pt x="0" y="0"/>
                </a:moveTo>
                <a:lnTo>
                  <a:pt x="148590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92367" y="3917441"/>
            <a:ext cx="3012440" cy="0"/>
          </a:xfrm>
          <a:custGeom>
            <a:avLst/>
            <a:gdLst/>
            <a:ahLst/>
            <a:cxnLst/>
            <a:rect l="l" t="t" r="r" b="b"/>
            <a:pathLst>
              <a:path w="3012440">
                <a:moveTo>
                  <a:pt x="0" y="0"/>
                </a:moveTo>
                <a:lnTo>
                  <a:pt x="3012185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45052" y="3917441"/>
            <a:ext cx="1550670" cy="0"/>
          </a:xfrm>
          <a:custGeom>
            <a:avLst/>
            <a:gdLst/>
            <a:ahLst/>
            <a:cxnLst/>
            <a:rect l="l" t="t" r="r" b="b"/>
            <a:pathLst>
              <a:path w="1550670">
                <a:moveTo>
                  <a:pt x="0" y="0"/>
                </a:moveTo>
                <a:lnTo>
                  <a:pt x="1550669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92323" y="3917441"/>
            <a:ext cx="656590" cy="0"/>
          </a:xfrm>
          <a:custGeom>
            <a:avLst/>
            <a:gdLst/>
            <a:ahLst/>
            <a:cxnLst/>
            <a:rect l="l" t="t" r="r" b="b"/>
            <a:pathLst>
              <a:path w="656589">
                <a:moveTo>
                  <a:pt x="0" y="0"/>
                </a:moveTo>
                <a:lnTo>
                  <a:pt x="656082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88947" y="3917441"/>
            <a:ext cx="506730" cy="0"/>
          </a:xfrm>
          <a:custGeom>
            <a:avLst/>
            <a:gdLst/>
            <a:ahLst/>
            <a:cxnLst/>
            <a:rect l="l" t="t" r="r" b="b"/>
            <a:pathLst>
              <a:path w="506730">
                <a:moveTo>
                  <a:pt x="0" y="0"/>
                </a:moveTo>
                <a:lnTo>
                  <a:pt x="506730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88947" y="2869692"/>
            <a:ext cx="7515859" cy="0"/>
          </a:xfrm>
          <a:custGeom>
            <a:avLst/>
            <a:gdLst/>
            <a:ahLst/>
            <a:cxnLst/>
            <a:rect l="l" t="t" r="r" b="b"/>
            <a:pathLst>
              <a:path w="7515859">
                <a:moveTo>
                  <a:pt x="0" y="0"/>
                </a:moveTo>
                <a:lnTo>
                  <a:pt x="7515606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37538" y="4106417"/>
            <a:ext cx="358140" cy="1906270"/>
          </a:xfrm>
          <a:custGeom>
            <a:avLst/>
            <a:gdLst/>
            <a:ahLst/>
            <a:cxnLst/>
            <a:rect l="l" t="t" r="r" b="b"/>
            <a:pathLst>
              <a:path w="358139" h="1906270">
                <a:moveTo>
                  <a:pt x="0" y="0"/>
                </a:moveTo>
                <a:lnTo>
                  <a:pt x="0" y="1905762"/>
                </a:lnTo>
                <a:lnTo>
                  <a:pt x="358140" y="1905762"/>
                </a:lnTo>
                <a:lnTo>
                  <a:pt x="358140" y="0"/>
                </a:lnTo>
                <a:lnTo>
                  <a:pt x="0" y="0"/>
                </a:lnTo>
                <a:close/>
              </a:path>
            </a:pathLst>
          </a:custGeom>
          <a:solidFill>
            <a:srgbClr val="7158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90266" y="4053078"/>
            <a:ext cx="358140" cy="1959610"/>
          </a:xfrm>
          <a:custGeom>
            <a:avLst/>
            <a:gdLst/>
            <a:ahLst/>
            <a:cxnLst/>
            <a:rect l="l" t="t" r="r" b="b"/>
            <a:pathLst>
              <a:path w="358139" h="1959610">
                <a:moveTo>
                  <a:pt x="0" y="0"/>
                </a:moveTo>
                <a:lnTo>
                  <a:pt x="0" y="1959102"/>
                </a:lnTo>
                <a:lnTo>
                  <a:pt x="358140" y="1959102"/>
                </a:lnTo>
                <a:lnTo>
                  <a:pt x="358140" y="0"/>
                </a:lnTo>
                <a:lnTo>
                  <a:pt x="0" y="0"/>
                </a:lnTo>
                <a:close/>
              </a:path>
            </a:pathLst>
          </a:custGeom>
          <a:solidFill>
            <a:srgbClr val="7158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42994" y="4124705"/>
            <a:ext cx="596900" cy="1887855"/>
          </a:xfrm>
          <a:custGeom>
            <a:avLst/>
            <a:gdLst/>
            <a:ahLst/>
            <a:cxnLst/>
            <a:rect l="l" t="t" r="r" b="b"/>
            <a:pathLst>
              <a:path w="596900" h="1887854">
                <a:moveTo>
                  <a:pt x="596646" y="1887474"/>
                </a:moveTo>
                <a:lnTo>
                  <a:pt x="596646" y="0"/>
                </a:lnTo>
                <a:lnTo>
                  <a:pt x="0" y="0"/>
                </a:lnTo>
                <a:lnTo>
                  <a:pt x="0" y="1887474"/>
                </a:lnTo>
                <a:lnTo>
                  <a:pt x="596646" y="1887474"/>
                </a:lnTo>
                <a:close/>
              </a:path>
            </a:pathLst>
          </a:custGeom>
          <a:solidFill>
            <a:srgbClr val="7158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395721" y="3280409"/>
            <a:ext cx="596900" cy="2731770"/>
          </a:xfrm>
          <a:custGeom>
            <a:avLst/>
            <a:gdLst/>
            <a:ahLst/>
            <a:cxnLst/>
            <a:rect l="l" t="t" r="r" b="b"/>
            <a:pathLst>
              <a:path w="596900" h="2731770">
                <a:moveTo>
                  <a:pt x="596646" y="2731770"/>
                </a:moveTo>
                <a:lnTo>
                  <a:pt x="596646" y="0"/>
                </a:lnTo>
                <a:lnTo>
                  <a:pt x="0" y="0"/>
                </a:lnTo>
                <a:lnTo>
                  <a:pt x="0" y="2731770"/>
                </a:lnTo>
                <a:lnTo>
                  <a:pt x="596646" y="2731770"/>
                </a:lnTo>
                <a:close/>
              </a:path>
            </a:pathLst>
          </a:custGeom>
          <a:solidFill>
            <a:srgbClr val="7158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648450" y="4171188"/>
            <a:ext cx="357505" cy="1841500"/>
          </a:xfrm>
          <a:custGeom>
            <a:avLst/>
            <a:gdLst/>
            <a:ahLst/>
            <a:cxnLst/>
            <a:rect l="l" t="t" r="r" b="b"/>
            <a:pathLst>
              <a:path w="357504" h="1841500">
                <a:moveTo>
                  <a:pt x="0" y="0"/>
                </a:moveTo>
                <a:lnTo>
                  <a:pt x="0" y="1840992"/>
                </a:lnTo>
                <a:lnTo>
                  <a:pt x="357377" y="1840992"/>
                </a:lnTo>
                <a:lnTo>
                  <a:pt x="357377" y="0"/>
                </a:lnTo>
                <a:lnTo>
                  <a:pt x="0" y="0"/>
                </a:lnTo>
                <a:close/>
              </a:path>
            </a:pathLst>
          </a:custGeom>
          <a:solidFill>
            <a:srgbClr val="7158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901178" y="5862828"/>
            <a:ext cx="357505" cy="149860"/>
          </a:xfrm>
          <a:custGeom>
            <a:avLst/>
            <a:gdLst/>
            <a:ahLst/>
            <a:cxnLst/>
            <a:rect l="l" t="t" r="r" b="b"/>
            <a:pathLst>
              <a:path w="357504" h="149860">
                <a:moveTo>
                  <a:pt x="0" y="0"/>
                </a:moveTo>
                <a:lnTo>
                  <a:pt x="0" y="149351"/>
                </a:lnTo>
                <a:lnTo>
                  <a:pt x="357377" y="149351"/>
                </a:lnTo>
                <a:lnTo>
                  <a:pt x="357377" y="0"/>
                </a:lnTo>
                <a:lnTo>
                  <a:pt x="0" y="0"/>
                </a:lnTo>
                <a:close/>
              </a:path>
            </a:pathLst>
          </a:custGeom>
          <a:solidFill>
            <a:srgbClr val="7158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95677" y="3758946"/>
            <a:ext cx="596900" cy="2253615"/>
          </a:xfrm>
          <a:custGeom>
            <a:avLst/>
            <a:gdLst/>
            <a:ahLst/>
            <a:cxnLst/>
            <a:rect l="l" t="t" r="r" b="b"/>
            <a:pathLst>
              <a:path w="596900" h="2253615">
                <a:moveTo>
                  <a:pt x="596645" y="2253233"/>
                </a:moveTo>
                <a:lnTo>
                  <a:pt x="596645" y="0"/>
                </a:lnTo>
                <a:lnTo>
                  <a:pt x="0" y="0"/>
                </a:lnTo>
                <a:lnTo>
                  <a:pt x="0" y="2253233"/>
                </a:lnTo>
                <a:lnTo>
                  <a:pt x="596645" y="2253233"/>
                </a:lnTo>
                <a:close/>
              </a:path>
            </a:pathLst>
          </a:custGeom>
          <a:solidFill>
            <a:srgbClr val="A99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48405" y="3788664"/>
            <a:ext cx="596900" cy="2223770"/>
          </a:xfrm>
          <a:custGeom>
            <a:avLst/>
            <a:gdLst/>
            <a:ahLst/>
            <a:cxnLst/>
            <a:rect l="l" t="t" r="r" b="b"/>
            <a:pathLst>
              <a:path w="596900" h="2223770">
                <a:moveTo>
                  <a:pt x="596646" y="2223516"/>
                </a:moveTo>
                <a:lnTo>
                  <a:pt x="596645" y="0"/>
                </a:lnTo>
                <a:lnTo>
                  <a:pt x="0" y="0"/>
                </a:lnTo>
                <a:lnTo>
                  <a:pt x="0" y="2223516"/>
                </a:lnTo>
                <a:lnTo>
                  <a:pt x="596646" y="2223516"/>
                </a:lnTo>
                <a:close/>
              </a:path>
            </a:pathLst>
          </a:custGeom>
          <a:solidFill>
            <a:srgbClr val="A99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01134" y="4370832"/>
            <a:ext cx="596900" cy="1641475"/>
          </a:xfrm>
          <a:custGeom>
            <a:avLst/>
            <a:gdLst/>
            <a:ahLst/>
            <a:cxnLst/>
            <a:rect l="l" t="t" r="r" b="b"/>
            <a:pathLst>
              <a:path w="596900" h="1641475">
                <a:moveTo>
                  <a:pt x="596646" y="1641348"/>
                </a:moveTo>
                <a:lnTo>
                  <a:pt x="596646" y="0"/>
                </a:lnTo>
                <a:lnTo>
                  <a:pt x="0" y="0"/>
                </a:lnTo>
                <a:lnTo>
                  <a:pt x="0" y="1641348"/>
                </a:lnTo>
                <a:lnTo>
                  <a:pt x="596646" y="1641348"/>
                </a:lnTo>
                <a:close/>
              </a:path>
            </a:pathLst>
          </a:custGeom>
          <a:solidFill>
            <a:srgbClr val="A99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53861" y="3917441"/>
            <a:ext cx="596265" cy="2094864"/>
          </a:xfrm>
          <a:custGeom>
            <a:avLst/>
            <a:gdLst/>
            <a:ahLst/>
            <a:cxnLst/>
            <a:rect l="l" t="t" r="r" b="b"/>
            <a:pathLst>
              <a:path w="596264" h="2094864">
                <a:moveTo>
                  <a:pt x="595884" y="2094738"/>
                </a:moveTo>
                <a:lnTo>
                  <a:pt x="595884" y="0"/>
                </a:lnTo>
                <a:lnTo>
                  <a:pt x="0" y="0"/>
                </a:lnTo>
                <a:lnTo>
                  <a:pt x="0" y="2094738"/>
                </a:lnTo>
                <a:lnTo>
                  <a:pt x="595884" y="2094738"/>
                </a:lnTo>
                <a:close/>
              </a:path>
            </a:pathLst>
          </a:custGeom>
          <a:solidFill>
            <a:srgbClr val="A99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005828" y="4072890"/>
            <a:ext cx="596900" cy="1939289"/>
          </a:xfrm>
          <a:custGeom>
            <a:avLst/>
            <a:gdLst/>
            <a:ahLst/>
            <a:cxnLst/>
            <a:rect l="l" t="t" r="r" b="b"/>
            <a:pathLst>
              <a:path w="596900" h="1939289">
                <a:moveTo>
                  <a:pt x="596646" y="1939289"/>
                </a:moveTo>
                <a:lnTo>
                  <a:pt x="596646" y="0"/>
                </a:lnTo>
                <a:lnTo>
                  <a:pt x="0" y="0"/>
                </a:lnTo>
                <a:lnTo>
                  <a:pt x="0" y="1939289"/>
                </a:lnTo>
                <a:lnTo>
                  <a:pt x="596646" y="1939289"/>
                </a:lnTo>
                <a:close/>
              </a:path>
            </a:pathLst>
          </a:custGeom>
          <a:solidFill>
            <a:srgbClr val="A99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258556" y="5689091"/>
            <a:ext cx="596900" cy="323215"/>
          </a:xfrm>
          <a:custGeom>
            <a:avLst/>
            <a:gdLst/>
            <a:ahLst/>
            <a:cxnLst/>
            <a:rect l="l" t="t" r="r" b="b"/>
            <a:pathLst>
              <a:path w="596900" h="323214">
                <a:moveTo>
                  <a:pt x="596646" y="323088"/>
                </a:moveTo>
                <a:lnTo>
                  <a:pt x="596646" y="0"/>
                </a:lnTo>
                <a:lnTo>
                  <a:pt x="0" y="0"/>
                </a:lnTo>
                <a:lnTo>
                  <a:pt x="0" y="323088"/>
                </a:lnTo>
                <a:lnTo>
                  <a:pt x="596646" y="323088"/>
                </a:lnTo>
                <a:close/>
              </a:path>
            </a:pathLst>
          </a:custGeom>
          <a:solidFill>
            <a:srgbClr val="A99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88947" y="6012179"/>
            <a:ext cx="7515859" cy="0"/>
          </a:xfrm>
          <a:custGeom>
            <a:avLst/>
            <a:gdLst/>
            <a:ahLst/>
            <a:cxnLst/>
            <a:rect l="l" t="t" r="r" b="b"/>
            <a:pathLst>
              <a:path w="7515859">
                <a:moveTo>
                  <a:pt x="0" y="0"/>
                </a:moveTo>
                <a:lnTo>
                  <a:pt x="7515606" y="0"/>
                </a:lnTo>
              </a:path>
            </a:pathLst>
          </a:custGeom>
          <a:ln w="10414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84375" y="6012179"/>
            <a:ext cx="9525" cy="51435"/>
          </a:xfrm>
          <a:custGeom>
            <a:avLst/>
            <a:gdLst/>
            <a:ahLst/>
            <a:cxnLst/>
            <a:rect l="l" t="t" r="r" b="b"/>
            <a:pathLst>
              <a:path w="9525" h="51435">
                <a:moveTo>
                  <a:pt x="4571" y="0"/>
                </a:moveTo>
                <a:lnTo>
                  <a:pt x="4571" y="51053"/>
                </a:lnTo>
              </a:path>
            </a:pathLst>
          </a:custGeom>
          <a:ln w="10413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737104" y="6012179"/>
            <a:ext cx="9525" cy="51435"/>
          </a:xfrm>
          <a:custGeom>
            <a:avLst/>
            <a:gdLst/>
            <a:ahLst/>
            <a:cxnLst/>
            <a:rect l="l" t="t" r="r" b="b"/>
            <a:pathLst>
              <a:path w="9525" h="51435">
                <a:moveTo>
                  <a:pt x="4572" y="0"/>
                </a:moveTo>
                <a:lnTo>
                  <a:pt x="4572" y="51053"/>
                </a:lnTo>
              </a:path>
            </a:pathLst>
          </a:custGeom>
          <a:ln w="10413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989070" y="6012179"/>
            <a:ext cx="9525" cy="51435"/>
          </a:xfrm>
          <a:custGeom>
            <a:avLst/>
            <a:gdLst/>
            <a:ahLst/>
            <a:cxnLst/>
            <a:rect l="l" t="t" r="r" b="b"/>
            <a:pathLst>
              <a:path w="9525" h="51435">
                <a:moveTo>
                  <a:pt x="4572" y="0"/>
                </a:moveTo>
                <a:lnTo>
                  <a:pt x="4572" y="51053"/>
                </a:lnTo>
              </a:path>
            </a:pathLst>
          </a:custGeom>
          <a:ln w="10414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241797" y="6012179"/>
            <a:ext cx="9525" cy="51435"/>
          </a:xfrm>
          <a:custGeom>
            <a:avLst/>
            <a:gdLst/>
            <a:ahLst/>
            <a:cxnLst/>
            <a:rect l="l" t="t" r="r" b="b"/>
            <a:pathLst>
              <a:path w="9525" h="51435">
                <a:moveTo>
                  <a:pt x="4572" y="0"/>
                </a:moveTo>
                <a:lnTo>
                  <a:pt x="4572" y="51053"/>
                </a:lnTo>
              </a:path>
            </a:pathLst>
          </a:custGeom>
          <a:ln w="10414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494526" y="6012179"/>
            <a:ext cx="9525" cy="51435"/>
          </a:xfrm>
          <a:custGeom>
            <a:avLst/>
            <a:gdLst/>
            <a:ahLst/>
            <a:cxnLst/>
            <a:rect l="l" t="t" r="r" b="b"/>
            <a:pathLst>
              <a:path w="9525" h="51435">
                <a:moveTo>
                  <a:pt x="4571" y="0"/>
                </a:moveTo>
                <a:lnTo>
                  <a:pt x="4571" y="51053"/>
                </a:lnTo>
              </a:path>
            </a:pathLst>
          </a:custGeom>
          <a:ln w="10413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747253" y="6012179"/>
            <a:ext cx="9525" cy="51435"/>
          </a:xfrm>
          <a:custGeom>
            <a:avLst/>
            <a:gdLst/>
            <a:ahLst/>
            <a:cxnLst/>
            <a:rect l="l" t="t" r="r" b="b"/>
            <a:pathLst>
              <a:path w="9525" h="51435">
                <a:moveTo>
                  <a:pt x="4572" y="0"/>
                </a:moveTo>
                <a:lnTo>
                  <a:pt x="4572" y="51053"/>
                </a:lnTo>
              </a:path>
            </a:pathLst>
          </a:custGeom>
          <a:ln w="10414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999981" y="6012179"/>
            <a:ext cx="9525" cy="51435"/>
          </a:xfrm>
          <a:custGeom>
            <a:avLst/>
            <a:gdLst/>
            <a:ahLst/>
            <a:cxnLst/>
            <a:rect l="l" t="t" r="r" b="b"/>
            <a:pathLst>
              <a:path w="9525" h="51435">
                <a:moveTo>
                  <a:pt x="4572" y="0"/>
                </a:moveTo>
                <a:lnTo>
                  <a:pt x="4572" y="51053"/>
                </a:lnTo>
              </a:path>
            </a:pathLst>
          </a:custGeom>
          <a:ln w="10414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669033" y="4161368"/>
            <a:ext cx="333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solidFill>
                  <a:srgbClr val="FFFFFF"/>
                </a:solidFill>
                <a:latin typeface="Tw Cen MT"/>
                <a:cs typeface="Tw Cen MT"/>
              </a:rPr>
              <a:t>18%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921000" y="4108028"/>
            <a:ext cx="333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solidFill>
                  <a:srgbClr val="FFFFFF"/>
                </a:solidFill>
                <a:latin typeface="Tw Cen MT"/>
                <a:cs typeface="Tw Cen MT"/>
              </a:rPr>
              <a:t>19%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186682" y="4192610"/>
            <a:ext cx="333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solidFill>
                  <a:srgbClr val="FFFFFF"/>
                </a:solidFill>
                <a:latin typeface="Tw Cen MT"/>
                <a:cs typeface="Tw Cen MT"/>
              </a:rPr>
              <a:t>18%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679183" y="4226138"/>
            <a:ext cx="333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solidFill>
                  <a:srgbClr val="FFFFFF"/>
                </a:solidFill>
                <a:latin typeface="Tw Cen MT"/>
                <a:cs typeface="Tw Cen MT"/>
              </a:rPr>
              <a:t>18%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380485" y="3843614"/>
            <a:ext cx="333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latin typeface="Tw Cen MT"/>
                <a:cs typeface="Tw Cen MT"/>
              </a:rPr>
              <a:t>21%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84766" y="4425782"/>
            <a:ext cx="3981450" cy="641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r>
              <a:rPr sz="1200" b="1" spc="-15" dirty="0">
                <a:latin typeface="Tw Cen MT"/>
                <a:cs typeface="Tw Cen MT"/>
              </a:rPr>
              <a:t>16%</a:t>
            </a:r>
            <a:endParaRPr sz="120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spcBef>
                <a:spcPts val="11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latin typeface="Tw Cen MT"/>
                <a:cs typeface="Tw Cen MT"/>
              </a:rPr>
              <a:t>10%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885941" y="3972392"/>
            <a:ext cx="333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latin typeface="Tw Cen MT"/>
                <a:cs typeface="Tw Cen MT"/>
              </a:rPr>
              <a:t>20%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138669" y="4127840"/>
            <a:ext cx="333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latin typeface="Tw Cen MT"/>
                <a:cs typeface="Tw Cen MT"/>
              </a:rPr>
              <a:t>19%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84766" y="3816986"/>
            <a:ext cx="37084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Tw Cen MT"/>
                <a:cs typeface="Tw Cen MT"/>
              </a:rPr>
              <a:t>20%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4477511" y="2532126"/>
            <a:ext cx="87630" cy="86995"/>
          </a:xfrm>
          <a:custGeom>
            <a:avLst/>
            <a:gdLst/>
            <a:ahLst/>
            <a:cxnLst/>
            <a:rect l="l" t="t" r="r" b="b"/>
            <a:pathLst>
              <a:path w="87629" h="86994">
                <a:moveTo>
                  <a:pt x="0" y="0"/>
                </a:moveTo>
                <a:lnTo>
                  <a:pt x="0" y="86867"/>
                </a:lnTo>
                <a:lnTo>
                  <a:pt x="87629" y="86867"/>
                </a:lnTo>
                <a:lnTo>
                  <a:pt x="87629" y="0"/>
                </a:lnTo>
                <a:lnTo>
                  <a:pt x="0" y="0"/>
                </a:lnTo>
                <a:close/>
              </a:path>
            </a:pathLst>
          </a:custGeom>
          <a:solidFill>
            <a:srgbClr val="7158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119878" y="2532126"/>
            <a:ext cx="87630" cy="86995"/>
          </a:xfrm>
          <a:custGeom>
            <a:avLst/>
            <a:gdLst/>
            <a:ahLst/>
            <a:cxnLst/>
            <a:rect l="l" t="t" r="r" b="b"/>
            <a:pathLst>
              <a:path w="87629" h="86994">
                <a:moveTo>
                  <a:pt x="0" y="0"/>
                </a:moveTo>
                <a:lnTo>
                  <a:pt x="0" y="86867"/>
                </a:lnTo>
                <a:lnTo>
                  <a:pt x="87629" y="86867"/>
                </a:lnTo>
                <a:lnTo>
                  <a:pt x="87629" y="0"/>
                </a:lnTo>
                <a:lnTo>
                  <a:pt x="0" y="0"/>
                </a:lnTo>
                <a:close/>
              </a:path>
            </a:pathLst>
          </a:custGeom>
          <a:solidFill>
            <a:srgbClr val="A99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984766" y="2165476"/>
            <a:ext cx="6268085" cy="1348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35785">
              <a:lnSpc>
                <a:spcPct val="100000"/>
              </a:lnSpc>
            </a:pPr>
            <a:r>
              <a:rPr sz="1400" b="1" spc="-5" dirty="0">
                <a:latin typeface="Tw Cen MT"/>
                <a:cs typeface="Tw Cen MT"/>
              </a:rPr>
              <a:t>Distri</a:t>
            </a:r>
            <a:r>
              <a:rPr sz="1400" b="1" spc="-40" dirty="0">
                <a:latin typeface="Tw Cen MT"/>
                <a:cs typeface="Tw Cen MT"/>
              </a:rPr>
              <a:t>b</a:t>
            </a:r>
            <a:r>
              <a:rPr sz="1400" b="1" spc="-10" dirty="0">
                <a:latin typeface="Tw Cen MT"/>
                <a:cs typeface="Tw Cen MT"/>
              </a:rPr>
              <a:t>ution of</a:t>
            </a:r>
            <a:r>
              <a:rPr sz="1400" b="1" spc="100" dirty="0">
                <a:latin typeface="Tw Cen MT"/>
                <a:cs typeface="Tw Cen MT"/>
              </a:rPr>
              <a:t> </a:t>
            </a:r>
            <a:r>
              <a:rPr sz="1400" b="1" spc="-10" dirty="0">
                <a:latin typeface="Tw Cen MT"/>
                <a:cs typeface="Tw Cen MT"/>
              </a:rPr>
              <a:t>Income (2013$)</a:t>
            </a:r>
            <a:r>
              <a:rPr sz="1400" b="1" spc="-5" dirty="0">
                <a:latin typeface="Tw Cen MT"/>
                <a:cs typeface="Tw Cen MT"/>
              </a:rPr>
              <a:t> </a:t>
            </a:r>
            <a:r>
              <a:rPr sz="1400" b="1" spc="-10" dirty="0">
                <a:latin typeface="Tw Cen MT"/>
                <a:cs typeface="Tw Cen MT"/>
              </a:rPr>
              <a:t>Across</a:t>
            </a:r>
            <a:r>
              <a:rPr sz="1400" b="1" spc="10" dirty="0">
                <a:latin typeface="Tw Cen MT"/>
                <a:cs typeface="Tw Cen MT"/>
              </a:rPr>
              <a:t> </a:t>
            </a:r>
            <a:r>
              <a:rPr sz="1400" b="1" spc="-10" dirty="0">
                <a:latin typeface="Tw Cen MT"/>
                <a:cs typeface="Tw Cen MT"/>
              </a:rPr>
              <a:t>Household</a:t>
            </a:r>
            <a:r>
              <a:rPr sz="1400" b="1" spc="-55" dirty="0">
                <a:latin typeface="Tw Cen MT"/>
                <a:cs typeface="Tw Cen MT"/>
              </a:rPr>
              <a:t>s</a:t>
            </a:r>
            <a:r>
              <a:rPr sz="1400" b="1" spc="-5" dirty="0">
                <a:latin typeface="Tw Cen MT"/>
                <a:cs typeface="Tw Cen MT"/>
              </a:rPr>
              <a:t>,</a:t>
            </a:r>
            <a:r>
              <a:rPr sz="1400" b="1" spc="-10" dirty="0">
                <a:latin typeface="Tw Cen MT"/>
                <a:cs typeface="Tw Cen MT"/>
              </a:rPr>
              <a:t> Chic</a:t>
            </a:r>
            <a:r>
              <a:rPr sz="1400" b="1" spc="20" dirty="0">
                <a:latin typeface="Tw Cen MT"/>
                <a:cs typeface="Tw Cen MT"/>
              </a:rPr>
              <a:t>a</a:t>
            </a:r>
            <a:r>
              <a:rPr sz="1400" b="1" spc="-15" dirty="0">
                <a:latin typeface="Tw Cen MT"/>
                <a:cs typeface="Tw Cen MT"/>
              </a:rPr>
              <a:t>g</a:t>
            </a:r>
            <a:r>
              <a:rPr sz="1400" b="1" spc="-10" dirty="0">
                <a:latin typeface="Tw Cen MT"/>
                <a:cs typeface="Tw Cen MT"/>
              </a:rPr>
              <a:t>o</a:t>
            </a:r>
            <a:endParaRPr sz="1400">
              <a:latin typeface="Tw Cen MT"/>
              <a:cs typeface="Tw Cen MT"/>
            </a:endParaRPr>
          </a:p>
          <a:p>
            <a:pPr marL="3619500">
              <a:lnSpc>
                <a:spcPct val="100000"/>
              </a:lnSpc>
              <a:spcBef>
                <a:spcPts val="855"/>
              </a:spcBef>
              <a:tabLst>
                <a:tab pos="4261485" algn="l"/>
              </a:tabLst>
            </a:pPr>
            <a:r>
              <a:rPr sz="1400" spc="-10" dirty="0">
                <a:latin typeface="Tw Cen MT"/>
                <a:cs typeface="Tw Cen MT"/>
              </a:rPr>
              <a:t>1990	2012</a:t>
            </a:r>
            <a:endParaRPr sz="14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1400" spc="-10" dirty="0">
                <a:latin typeface="Tw Cen MT"/>
                <a:cs typeface="Tw Cen MT"/>
              </a:rPr>
              <a:t>30%</a:t>
            </a:r>
            <a:endParaRPr sz="1400">
              <a:latin typeface="Tw Cen MT"/>
              <a:cs typeface="Tw Cen MT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marR="1397000" algn="r">
              <a:lnSpc>
                <a:spcPct val="100000"/>
              </a:lnSpc>
              <a:spcBef>
                <a:spcPts val="1210"/>
              </a:spcBef>
            </a:pPr>
            <a:r>
              <a:rPr sz="1200" b="1" spc="-15" dirty="0">
                <a:solidFill>
                  <a:srgbClr val="FFFFFF"/>
                </a:solidFill>
                <a:latin typeface="Tw Cen MT"/>
                <a:cs typeface="Tw Cen MT"/>
              </a:rPr>
              <a:t>26%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431783" y="5744042"/>
            <a:ext cx="25272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latin typeface="Tw Cen MT"/>
                <a:cs typeface="Tw Cen MT"/>
              </a:rPr>
              <a:t>3%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934197" y="5866724"/>
            <a:ext cx="25272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solidFill>
                  <a:srgbClr val="FFFFFF"/>
                </a:solidFill>
                <a:latin typeface="Tw Cen MT"/>
                <a:cs typeface="Tw Cen MT"/>
              </a:rPr>
              <a:t>1%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083055" y="5911727"/>
            <a:ext cx="27241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Tw Cen MT"/>
                <a:cs typeface="Tw Cen MT"/>
              </a:rPr>
              <a:t>0%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50" name="object 5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960">
              <a:lnSpc>
                <a:spcPct val="100000"/>
              </a:lnSpc>
            </a:pPr>
            <a:r>
              <a:rPr spc="-10" dirty="0"/>
              <a:t>$0-$20,000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2988728" y="6113650"/>
            <a:ext cx="761365" cy="396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00"/>
              </a:lnSpc>
            </a:pPr>
            <a:r>
              <a:rPr sz="1400" spc="-10" dirty="0">
                <a:latin typeface="Tw Cen MT"/>
                <a:cs typeface="Tw Cen MT"/>
              </a:rPr>
              <a:t>$20,001</a:t>
            </a:r>
            <a:r>
              <a:rPr sz="1400" spc="-5" dirty="0">
                <a:latin typeface="Tw Cen MT"/>
                <a:cs typeface="Tw Cen MT"/>
              </a:rPr>
              <a:t> -</a:t>
            </a:r>
            <a:endParaRPr sz="1400">
              <a:latin typeface="Tw Cen MT"/>
              <a:cs typeface="Tw Cen MT"/>
            </a:endParaRPr>
          </a:p>
          <a:p>
            <a:pPr marL="66040">
              <a:lnSpc>
                <a:spcPts val="1600"/>
              </a:lnSpc>
            </a:pPr>
            <a:r>
              <a:rPr sz="1400" spc="-10" dirty="0">
                <a:latin typeface="Tw Cen MT"/>
                <a:cs typeface="Tw Cen MT"/>
              </a:rPr>
              <a:t>$40,000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240036" y="6113650"/>
            <a:ext cx="762000" cy="396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00"/>
              </a:lnSpc>
            </a:pPr>
            <a:r>
              <a:rPr sz="1400" spc="-10" dirty="0">
                <a:latin typeface="Tw Cen MT"/>
                <a:cs typeface="Tw Cen MT"/>
              </a:rPr>
              <a:t>$40,001</a:t>
            </a:r>
            <a:r>
              <a:rPr sz="1400" spc="-5" dirty="0">
                <a:latin typeface="Tw Cen MT"/>
                <a:cs typeface="Tw Cen MT"/>
              </a:rPr>
              <a:t> -</a:t>
            </a:r>
            <a:endParaRPr sz="1400">
              <a:latin typeface="Tw Cen MT"/>
              <a:cs typeface="Tw Cen MT"/>
            </a:endParaRPr>
          </a:p>
          <a:p>
            <a:pPr marL="66675">
              <a:lnSpc>
                <a:spcPts val="1600"/>
              </a:lnSpc>
            </a:pPr>
            <a:r>
              <a:rPr sz="1400" spc="-10" dirty="0">
                <a:latin typeface="Tw Cen MT"/>
                <a:cs typeface="Tw Cen MT"/>
              </a:rPr>
              <a:t>$60,000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492765" y="6113650"/>
            <a:ext cx="762000" cy="396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00"/>
              </a:lnSpc>
            </a:pPr>
            <a:r>
              <a:rPr sz="1400" spc="-10" dirty="0">
                <a:latin typeface="Tw Cen MT"/>
                <a:cs typeface="Tw Cen MT"/>
              </a:rPr>
              <a:t>$60,001</a:t>
            </a:r>
            <a:r>
              <a:rPr sz="1400" spc="-5" dirty="0">
                <a:latin typeface="Tw Cen MT"/>
                <a:cs typeface="Tw Cen MT"/>
              </a:rPr>
              <a:t> -</a:t>
            </a:r>
            <a:endParaRPr sz="1400">
              <a:latin typeface="Tw Cen MT"/>
              <a:cs typeface="Tw Cen MT"/>
            </a:endParaRPr>
          </a:p>
          <a:p>
            <a:pPr marL="17780">
              <a:lnSpc>
                <a:spcPts val="1600"/>
              </a:lnSpc>
            </a:pPr>
            <a:r>
              <a:rPr sz="1400" spc="-10" dirty="0">
                <a:latin typeface="Tw Cen MT"/>
                <a:cs typeface="Tw Cen MT"/>
              </a:rPr>
              <a:t>$100,000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54" name="object 5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00"/>
              </a:lnSpc>
            </a:pPr>
            <a:r>
              <a:rPr spc="-10" dirty="0"/>
              <a:t>$100,001 </a:t>
            </a:r>
            <a:r>
              <a:rPr spc="-5" dirty="0"/>
              <a:t>-</a:t>
            </a:r>
          </a:p>
          <a:p>
            <a:pPr marL="66675">
              <a:lnSpc>
                <a:spcPts val="1600"/>
              </a:lnSpc>
            </a:pPr>
            <a:r>
              <a:rPr spc="-10" dirty="0"/>
              <a:t>$250,000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7919731" y="6113650"/>
            <a:ext cx="92011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Tw Cen MT"/>
                <a:cs typeface="Tw Cen MT"/>
              </a:rPr>
              <a:t>&gt;</a:t>
            </a:r>
            <a:r>
              <a:rPr sz="1400" spc="-5" dirty="0">
                <a:latin typeface="Tw Cen MT"/>
                <a:cs typeface="Tw Cen MT"/>
              </a:rPr>
              <a:t> </a:t>
            </a:r>
            <a:r>
              <a:rPr sz="1400" spc="-10" dirty="0">
                <a:latin typeface="Tw Cen MT"/>
                <a:cs typeface="Tw Cen MT"/>
              </a:rPr>
              <a:t>$250,000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128520" y="3813896"/>
            <a:ext cx="333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latin typeface="Tw Cen MT"/>
                <a:cs typeface="Tw Cen MT"/>
              </a:rPr>
              <a:t>22%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5" dirty="0"/>
              <a:t>Incom</a:t>
            </a:r>
            <a:r>
              <a:rPr spc="-20" dirty="0"/>
              <a:t>e</a:t>
            </a:r>
            <a:r>
              <a:rPr spc="-5" dirty="0"/>
              <a:t> inequalit</a:t>
            </a:r>
            <a:r>
              <a:rPr dirty="0"/>
              <a:t>y </a:t>
            </a:r>
            <a:r>
              <a:rPr spc="-20" dirty="0"/>
              <a:t>has</a:t>
            </a:r>
            <a:r>
              <a:rPr spc="-15" dirty="0"/>
              <a:t> </a:t>
            </a:r>
            <a:r>
              <a:rPr spc="-20" dirty="0"/>
              <a:t>increased</a:t>
            </a:r>
            <a:r>
              <a:rPr dirty="0"/>
              <a:t> </a:t>
            </a:r>
            <a:r>
              <a:rPr spc="-5" dirty="0"/>
              <a:t>in</a:t>
            </a:r>
          </a:p>
          <a:p>
            <a:pPr marL="12700">
              <a:lnSpc>
                <a:spcPct val="100000"/>
              </a:lnSpc>
            </a:pPr>
            <a:r>
              <a:rPr b="1" spc="-25" dirty="0">
                <a:latin typeface="Tw Cen MT"/>
                <a:cs typeface="Tw Cen MT"/>
              </a:rPr>
              <a:t>Chic</a:t>
            </a:r>
            <a:r>
              <a:rPr b="1" spc="55" dirty="0">
                <a:latin typeface="Tw Cen MT"/>
                <a:cs typeface="Tw Cen MT"/>
              </a:rPr>
              <a:t>a</a:t>
            </a:r>
            <a:r>
              <a:rPr b="1" spc="-25" dirty="0">
                <a:latin typeface="Tw Cen MT"/>
                <a:cs typeface="Tw Cen MT"/>
              </a:rPr>
              <a:t>g</a:t>
            </a:r>
            <a:r>
              <a:rPr b="1" spc="-20" dirty="0">
                <a:latin typeface="Tw Cen MT"/>
                <a:cs typeface="Tw Cen MT"/>
              </a:rPr>
              <a:t>o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02473" y="4964429"/>
            <a:ext cx="1402080" cy="0"/>
          </a:xfrm>
          <a:custGeom>
            <a:avLst/>
            <a:gdLst/>
            <a:ahLst/>
            <a:cxnLst/>
            <a:rect l="l" t="t" r="r" b="b"/>
            <a:pathLst>
              <a:path w="1402079">
                <a:moveTo>
                  <a:pt x="0" y="0"/>
                </a:moveTo>
                <a:lnTo>
                  <a:pt x="1402079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49746" y="4964429"/>
            <a:ext cx="299085" cy="0"/>
          </a:xfrm>
          <a:custGeom>
            <a:avLst/>
            <a:gdLst/>
            <a:ahLst/>
            <a:cxnLst/>
            <a:rect l="l" t="t" r="r" b="b"/>
            <a:pathLst>
              <a:path w="299084">
                <a:moveTo>
                  <a:pt x="0" y="0"/>
                </a:moveTo>
                <a:lnTo>
                  <a:pt x="298703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97779" y="4964429"/>
            <a:ext cx="298450" cy="0"/>
          </a:xfrm>
          <a:custGeom>
            <a:avLst/>
            <a:gdLst/>
            <a:ahLst/>
            <a:cxnLst/>
            <a:rect l="l" t="t" r="r" b="b"/>
            <a:pathLst>
              <a:path w="298450">
                <a:moveTo>
                  <a:pt x="0" y="0"/>
                </a:moveTo>
                <a:lnTo>
                  <a:pt x="297941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45052" y="4964429"/>
            <a:ext cx="298450" cy="0"/>
          </a:xfrm>
          <a:custGeom>
            <a:avLst/>
            <a:gdLst/>
            <a:ahLst/>
            <a:cxnLst/>
            <a:rect l="l" t="t" r="r" b="b"/>
            <a:pathLst>
              <a:path w="298450">
                <a:moveTo>
                  <a:pt x="0" y="0"/>
                </a:moveTo>
                <a:lnTo>
                  <a:pt x="297941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92323" y="4964429"/>
            <a:ext cx="298450" cy="0"/>
          </a:xfrm>
          <a:custGeom>
            <a:avLst/>
            <a:gdLst/>
            <a:ahLst/>
            <a:cxnLst/>
            <a:rect l="l" t="t" r="r" b="b"/>
            <a:pathLst>
              <a:path w="298450">
                <a:moveTo>
                  <a:pt x="0" y="0"/>
                </a:moveTo>
                <a:lnTo>
                  <a:pt x="297942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88947" y="4964429"/>
            <a:ext cx="148590" cy="0"/>
          </a:xfrm>
          <a:custGeom>
            <a:avLst/>
            <a:gdLst/>
            <a:ahLst/>
            <a:cxnLst/>
            <a:rect l="l" t="t" r="r" b="b"/>
            <a:pathLst>
              <a:path w="148589">
                <a:moveTo>
                  <a:pt x="0" y="0"/>
                </a:moveTo>
                <a:lnTo>
                  <a:pt x="148590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02473" y="3917441"/>
            <a:ext cx="1402080" cy="0"/>
          </a:xfrm>
          <a:custGeom>
            <a:avLst/>
            <a:gdLst/>
            <a:ahLst/>
            <a:cxnLst/>
            <a:rect l="l" t="t" r="r" b="b"/>
            <a:pathLst>
              <a:path w="1402079">
                <a:moveTo>
                  <a:pt x="0" y="0"/>
                </a:moveTo>
                <a:lnTo>
                  <a:pt x="1402079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49746" y="3917441"/>
            <a:ext cx="656590" cy="0"/>
          </a:xfrm>
          <a:custGeom>
            <a:avLst/>
            <a:gdLst/>
            <a:ahLst/>
            <a:cxnLst/>
            <a:rect l="l" t="t" r="r" b="b"/>
            <a:pathLst>
              <a:path w="656590">
                <a:moveTo>
                  <a:pt x="0" y="0"/>
                </a:moveTo>
                <a:lnTo>
                  <a:pt x="656081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88947" y="3917441"/>
            <a:ext cx="3907154" cy="0"/>
          </a:xfrm>
          <a:custGeom>
            <a:avLst/>
            <a:gdLst/>
            <a:ahLst/>
            <a:cxnLst/>
            <a:rect l="l" t="t" r="r" b="b"/>
            <a:pathLst>
              <a:path w="3907154">
                <a:moveTo>
                  <a:pt x="0" y="0"/>
                </a:moveTo>
                <a:lnTo>
                  <a:pt x="3906774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88947" y="2869692"/>
            <a:ext cx="7515859" cy="0"/>
          </a:xfrm>
          <a:custGeom>
            <a:avLst/>
            <a:gdLst/>
            <a:ahLst/>
            <a:cxnLst/>
            <a:rect l="l" t="t" r="r" b="b"/>
            <a:pathLst>
              <a:path w="7515859">
                <a:moveTo>
                  <a:pt x="0" y="0"/>
                </a:moveTo>
                <a:lnTo>
                  <a:pt x="7515606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37538" y="4463034"/>
            <a:ext cx="358140" cy="1549400"/>
          </a:xfrm>
          <a:custGeom>
            <a:avLst/>
            <a:gdLst/>
            <a:ahLst/>
            <a:cxnLst/>
            <a:rect l="l" t="t" r="r" b="b"/>
            <a:pathLst>
              <a:path w="358139" h="1549400">
                <a:moveTo>
                  <a:pt x="0" y="0"/>
                </a:moveTo>
                <a:lnTo>
                  <a:pt x="0" y="1549146"/>
                </a:lnTo>
                <a:lnTo>
                  <a:pt x="358140" y="1549146"/>
                </a:lnTo>
                <a:lnTo>
                  <a:pt x="358140" y="0"/>
                </a:lnTo>
                <a:lnTo>
                  <a:pt x="0" y="0"/>
                </a:lnTo>
                <a:close/>
              </a:path>
            </a:pathLst>
          </a:custGeom>
          <a:solidFill>
            <a:srgbClr val="7158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90266" y="3944111"/>
            <a:ext cx="358140" cy="2068195"/>
          </a:xfrm>
          <a:custGeom>
            <a:avLst/>
            <a:gdLst/>
            <a:ahLst/>
            <a:cxnLst/>
            <a:rect l="l" t="t" r="r" b="b"/>
            <a:pathLst>
              <a:path w="358139" h="2068195">
                <a:moveTo>
                  <a:pt x="0" y="0"/>
                </a:moveTo>
                <a:lnTo>
                  <a:pt x="0" y="2068068"/>
                </a:lnTo>
                <a:lnTo>
                  <a:pt x="358140" y="2068068"/>
                </a:lnTo>
                <a:lnTo>
                  <a:pt x="358140" y="0"/>
                </a:lnTo>
                <a:lnTo>
                  <a:pt x="0" y="0"/>
                </a:lnTo>
                <a:close/>
              </a:path>
            </a:pathLst>
          </a:custGeom>
          <a:solidFill>
            <a:srgbClr val="7158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2994" y="4075176"/>
            <a:ext cx="596900" cy="1937385"/>
          </a:xfrm>
          <a:custGeom>
            <a:avLst/>
            <a:gdLst/>
            <a:ahLst/>
            <a:cxnLst/>
            <a:rect l="l" t="t" r="r" b="b"/>
            <a:pathLst>
              <a:path w="596900" h="1937385">
                <a:moveTo>
                  <a:pt x="596646" y="1937003"/>
                </a:moveTo>
                <a:lnTo>
                  <a:pt x="596646" y="0"/>
                </a:lnTo>
                <a:lnTo>
                  <a:pt x="0" y="0"/>
                </a:lnTo>
                <a:lnTo>
                  <a:pt x="0" y="1937003"/>
                </a:lnTo>
                <a:lnTo>
                  <a:pt x="596646" y="1937003"/>
                </a:lnTo>
                <a:close/>
              </a:path>
            </a:pathLst>
          </a:custGeom>
          <a:solidFill>
            <a:srgbClr val="7158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395721" y="3427476"/>
            <a:ext cx="596900" cy="2585085"/>
          </a:xfrm>
          <a:custGeom>
            <a:avLst/>
            <a:gdLst/>
            <a:ahLst/>
            <a:cxnLst/>
            <a:rect l="l" t="t" r="r" b="b"/>
            <a:pathLst>
              <a:path w="596900" h="2585085">
                <a:moveTo>
                  <a:pt x="596646" y="2584704"/>
                </a:moveTo>
                <a:lnTo>
                  <a:pt x="596646" y="0"/>
                </a:lnTo>
                <a:lnTo>
                  <a:pt x="0" y="0"/>
                </a:lnTo>
                <a:lnTo>
                  <a:pt x="0" y="2584704"/>
                </a:lnTo>
                <a:lnTo>
                  <a:pt x="596646" y="2584704"/>
                </a:lnTo>
                <a:close/>
              </a:path>
            </a:pathLst>
          </a:custGeom>
          <a:solidFill>
            <a:srgbClr val="7158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648450" y="3926585"/>
            <a:ext cx="357505" cy="2085975"/>
          </a:xfrm>
          <a:custGeom>
            <a:avLst/>
            <a:gdLst/>
            <a:ahLst/>
            <a:cxnLst/>
            <a:rect l="l" t="t" r="r" b="b"/>
            <a:pathLst>
              <a:path w="357504" h="2085975">
                <a:moveTo>
                  <a:pt x="0" y="0"/>
                </a:moveTo>
                <a:lnTo>
                  <a:pt x="0" y="2085594"/>
                </a:lnTo>
                <a:lnTo>
                  <a:pt x="357377" y="2085594"/>
                </a:lnTo>
                <a:lnTo>
                  <a:pt x="357377" y="0"/>
                </a:lnTo>
                <a:lnTo>
                  <a:pt x="0" y="0"/>
                </a:lnTo>
                <a:close/>
              </a:path>
            </a:pathLst>
          </a:custGeom>
          <a:solidFill>
            <a:srgbClr val="7158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01178" y="5761482"/>
            <a:ext cx="357505" cy="250825"/>
          </a:xfrm>
          <a:custGeom>
            <a:avLst/>
            <a:gdLst/>
            <a:ahLst/>
            <a:cxnLst/>
            <a:rect l="l" t="t" r="r" b="b"/>
            <a:pathLst>
              <a:path w="357504" h="250825">
                <a:moveTo>
                  <a:pt x="0" y="0"/>
                </a:moveTo>
                <a:lnTo>
                  <a:pt x="0" y="250698"/>
                </a:lnTo>
                <a:lnTo>
                  <a:pt x="357377" y="250698"/>
                </a:lnTo>
                <a:lnTo>
                  <a:pt x="357377" y="0"/>
                </a:lnTo>
                <a:lnTo>
                  <a:pt x="0" y="0"/>
                </a:lnTo>
                <a:close/>
              </a:path>
            </a:pathLst>
          </a:custGeom>
          <a:solidFill>
            <a:srgbClr val="7158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95677" y="4405121"/>
            <a:ext cx="596900" cy="1607185"/>
          </a:xfrm>
          <a:custGeom>
            <a:avLst/>
            <a:gdLst/>
            <a:ahLst/>
            <a:cxnLst/>
            <a:rect l="l" t="t" r="r" b="b"/>
            <a:pathLst>
              <a:path w="596900" h="1607185">
                <a:moveTo>
                  <a:pt x="596645" y="1607058"/>
                </a:moveTo>
                <a:lnTo>
                  <a:pt x="596645" y="0"/>
                </a:lnTo>
                <a:lnTo>
                  <a:pt x="0" y="0"/>
                </a:lnTo>
                <a:lnTo>
                  <a:pt x="0" y="1607058"/>
                </a:lnTo>
                <a:lnTo>
                  <a:pt x="596645" y="1607058"/>
                </a:lnTo>
                <a:close/>
              </a:path>
            </a:pathLst>
          </a:custGeom>
          <a:solidFill>
            <a:srgbClr val="A99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48405" y="3915155"/>
            <a:ext cx="596900" cy="2097405"/>
          </a:xfrm>
          <a:custGeom>
            <a:avLst/>
            <a:gdLst/>
            <a:ahLst/>
            <a:cxnLst/>
            <a:rect l="l" t="t" r="r" b="b"/>
            <a:pathLst>
              <a:path w="596900" h="2097404">
                <a:moveTo>
                  <a:pt x="596646" y="2097024"/>
                </a:moveTo>
                <a:lnTo>
                  <a:pt x="596645" y="0"/>
                </a:lnTo>
                <a:lnTo>
                  <a:pt x="0" y="0"/>
                </a:lnTo>
                <a:lnTo>
                  <a:pt x="0" y="2097024"/>
                </a:lnTo>
                <a:lnTo>
                  <a:pt x="596646" y="2097024"/>
                </a:lnTo>
                <a:close/>
              </a:path>
            </a:pathLst>
          </a:custGeom>
          <a:solidFill>
            <a:srgbClr val="A99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01134" y="4268723"/>
            <a:ext cx="596900" cy="1743710"/>
          </a:xfrm>
          <a:custGeom>
            <a:avLst/>
            <a:gdLst/>
            <a:ahLst/>
            <a:cxnLst/>
            <a:rect l="l" t="t" r="r" b="b"/>
            <a:pathLst>
              <a:path w="596900" h="1743710">
                <a:moveTo>
                  <a:pt x="596646" y="1743455"/>
                </a:moveTo>
                <a:lnTo>
                  <a:pt x="596646" y="0"/>
                </a:lnTo>
                <a:lnTo>
                  <a:pt x="0" y="0"/>
                </a:lnTo>
                <a:lnTo>
                  <a:pt x="0" y="1743455"/>
                </a:lnTo>
                <a:lnTo>
                  <a:pt x="596646" y="1743455"/>
                </a:lnTo>
                <a:close/>
              </a:path>
            </a:pathLst>
          </a:custGeom>
          <a:solidFill>
            <a:srgbClr val="A99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53861" y="3816096"/>
            <a:ext cx="596265" cy="2196465"/>
          </a:xfrm>
          <a:custGeom>
            <a:avLst/>
            <a:gdLst/>
            <a:ahLst/>
            <a:cxnLst/>
            <a:rect l="l" t="t" r="r" b="b"/>
            <a:pathLst>
              <a:path w="596264" h="2196465">
                <a:moveTo>
                  <a:pt x="595884" y="2196083"/>
                </a:moveTo>
                <a:lnTo>
                  <a:pt x="595884" y="0"/>
                </a:lnTo>
                <a:lnTo>
                  <a:pt x="0" y="0"/>
                </a:lnTo>
                <a:lnTo>
                  <a:pt x="0" y="2196084"/>
                </a:lnTo>
                <a:lnTo>
                  <a:pt x="595884" y="2196083"/>
                </a:lnTo>
                <a:close/>
              </a:path>
            </a:pathLst>
          </a:custGeom>
          <a:solidFill>
            <a:srgbClr val="A99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005828" y="3649217"/>
            <a:ext cx="596900" cy="2363470"/>
          </a:xfrm>
          <a:custGeom>
            <a:avLst/>
            <a:gdLst/>
            <a:ahLst/>
            <a:cxnLst/>
            <a:rect l="l" t="t" r="r" b="b"/>
            <a:pathLst>
              <a:path w="596900" h="2363470">
                <a:moveTo>
                  <a:pt x="596646" y="2362962"/>
                </a:moveTo>
                <a:lnTo>
                  <a:pt x="596646" y="0"/>
                </a:lnTo>
                <a:lnTo>
                  <a:pt x="0" y="0"/>
                </a:lnTo>
                <a:lnTo>
                  <a:pt x="0" y="2362962"/>
                </a:lnTo>
                <a:lnTo>
                  <a:pt x="596646" y="2362962"/>
                </a:lnTo>
                <a:close/>
              </a:path>
            </a:pathLst>
          </a:custGeom>
          <a:solidFill>
            <a:srgbClr val="A99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258556" y="5544311"/>
            <a:ext cx="596900" cy="467995"/>
          </a:xfrm>
          <a:custGeom>
            <a:avLst/>
            <a:gdLst/>
            <a:ahLst/>
            <a:cxnLst/>
            <a:rect l="l" t="t" r="r" b="b"/>
            <a:pathLst>
              <a:path w="596900" h="467995">
                <a:moveTo>
                  <a:pt x="596646" y="467868"/>
                </a:moveTo>
                <a:lnTo>
                  <a:pt x="596646" y="0"/>
                </a:lnTo>
                <a:lnTo>
                  <a:pt x="0" y="0"/>
                </a:lnTo>
                <a:lnTo>
                  <a:pt x="0" y="467868"/>
                </a:lnTo>
                <a:lnTo>
                  <a:pt x="596646" y="467868"/>
                </a:lnTo>
                <a:close/>
              </a:path>
            </a:pathLst>
          </a:custGeom>
          <a:solidFill>
            <a:srgbClr val="A99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88947" y="6012179"/>
            <a:ext cx="7515859" cy="0"/>
          </a:xfrm>
          <a:custGeom>
            <a:avLst/>
            <a:gdLst/>
            <a:ahLst/>
            <a:cxnLst/>
            <a:rect l="l" t="t" r="r" b="b"/>
            <a:pathLst>
              <a:path w="7515859">
                <a:moveTo>
                  <a:pt x="0" y="0"/>
                </a:moveTo>
                <a:lnTo>
                  <a:pt x="7515606" y="0"/>
                </a:lnTo>
              </a:path>
            </a:pathLst>
          </a:custGeom>
          <a:ln w="10414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84375" y="6012179"/>
            <a:ext cx="9525" cy="51435"/>
          </a:xfrm>
          <a:custGeom>
            <a:avLst/>
            <a:gdLst/>
            <a:ahLst/>
            <a:cxnLst/>
            <a:rect l="l" t="t" r="r" b="b"/>
            <a:pathLst>
              <a:path w="9525" h="51435">
                <a:moveTo>
                  <a:pt x="4571" y="0"/>
                </a:moveTo>
                <a:lnTo>
                  <a:pt x="4571" y="51053"/>
                </a:lnTo>
              </a:path>
            </a:pathLst>
          </a:custGeom>
          <a:ln w="10413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37104" y="6012179"/>
            <a:ext cx="9525" cy="51435"/>
          </a:xfrm>
          <a:custGeom>
            <a:avLst/>
            <a:gdLst/>
            <a:ahLst/>
            <a:cxnLst/>
            <a:rect l="l" t="t" r="r" b="b"/>
            <a:pathLst>
              <a:path w="9525" h="51435">
                <a:moveTo>
                  <a:pt x="4572" y="0"/>
                </a:moveTo>
                <a:lnTo>
                  <a:pt x="4572" y="51053"/>
                </a:lnTo>
              </a:path>
            </a:pathLst>
          </a:custGeom>
          <a:ln w="10413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989070" y="6012179"/>
            <a:ext cx="9525" cy="51435"/>
          </a:xfrm>
          <a:custGeom>
            <a:avLst/>
            <a:gdLst/>
            <a:ahLst/>
            <a:cxnLst/>
            <a:rect l="l" t="t" r="r" b="b"/>
            <a:pathLst>
              <a:path w="9525" h="51435">
                <a:moveTo>
                  <a:pt x="4572" y="0"/>
                </a:moveTo>
                <a:lnTo>
                  <a:pt x="4572" y="51053"/>
                </a:lnTo>
              </a:path>
            </a:pathLst>
          </a:custGeom>
          <a:ln w="10414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241797" y="6012179"/>
            <a:ext cx="9525" cy="51435"/>
          </a:xfrm>
          <a:custGeom>
            <a:avLst/>
            <a:gdLst/>
            <a:ahLst/>
            <a:cxnLst/>
            <a:rect l="l" t="t" r="r" b="b"/>
            <a:pathLst>
              <a:path w="9525" h="51435">
                <a:moveTo>
                  <a:pt x="4572" y="0"/>
                </a:moveTo>
                <a:lnTo>
                  <a:pt x="4572" y="51053"/>
                </a:lnTo>
              </a:path>
            </a:pathLst>
          </a:custGeom>
          <a:ln w="10414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494526" y="6012179"/>
            <a:ext cx="9525" cy="51435"/>
          </a:xfrm>
          <a:custGeom>
            <a:avLst/>
            <a:gdLst/>
            <a:ahLst/>
            <a:cxnLst/>
            <a:rect l="l" t="t" r="r" b="b"/>
            <a:pathLst>
              <a:path w="9525" h="51435">
                <a:moveTo>
                  <a:pt x="4571" y="0"/>
                </a:moveTo>
                <a:lnTo>
                  <a:pt x="4571" y="51053"/>
                </a:lnTo>
              </a:path>
            </a:pathLst>
          </a:custGeom>
          <a:ln w="10413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747253" y="6012179"/>
            <a:ext cx="9525" cy="51435"/>
          </a:xfrm>
          <a:custGeom>
            <a:avLst/>
            <a:gdLst/>
            <a:ahLst/>
            <a:cxnLst/>
            <a:rect l="l" t="t" r="r" b="b"/>
            <a:pathLst>
              <a:path w="9525" h="51435">
                <a:moveTo>
                  <a:pt x="4572" y="0"/>
                </a:moveTo>
                <a:lnTo>
                  <a:pt x="4572" y="51053"/>
                </a:lnTo>
              </a:path>
            </a:pathLst>
          </a:custGeom>
          <a:ln w="10414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999981" y="6012179"/>
            <a:ext cx="9525" cy="51435"/>
          </a:xfrm>
          <a:custGeom>
            <a:avLst/>
            <a:gdLst/>
            <a:ahLst/>
            <a:cxnLst/>
            <a:rect l="l" t="t" r="r" b="b"/>
            <a:pathLst>
              <a:path w="9525" h="51435">
                <a:moveTo>
                  <a:pt x="4572" y="0"/>
                </a:moveTo>
                <a:lnTo>
                  <a:pt x="4572" y="51053"/>
                </a:lnTo>
              </a:path>
            </a:pathLst>
          </a:custGeom>
          <a:ln w="10414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669033" y="4517984"/>
            <a:ext cx="333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solidFill>
                  <a:srgbClr val="FFFFFF"/>
                </a:solidFill>
                <a:latin typeface="Tw Cen MT"/>
                <a:cs typeface="Tw Cen MT"/>
              </a:rPr>
              <a:t>15%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921000" y="3999062"/>
            <a:ext cx="333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solidFill>
                  <a:srgbClr val="FFFFFF"/>
                </a:solidFill>
                <a:latin typeface="Tw Cen MT"/>
                <a:cs typeface="Tw Cen MT"/>
              </a:rPr>
              <a:t>20%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186682" y="4143080"/>
            <a:ext cx="333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solidFill>
                  <a:srgbClr val="FFFFFF"/>
                </a:solidFill>
                <a:latin typeface="Tw Cen MT"/>
                <a:cs typeface="Tw Cen MT"/>
              </a:rPr>
              <a:t>18%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527802" y="3483188"/>
            <a:ext cx="333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solidFill>
                  <a:srgbClr val="FFFFFF"/>
                </a:solidFill>
                <a:latin typeface="Tw Cen MT"/>
                <a:cs typeface="Tw Cen MT"/>
              </a:rPr>
              <a:t>25%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679183" y="3981536"/>
            <a:ext cx="333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solidFill>
                  <a:srgbClr val="FFFFFF"/>
                </a:solidFill>
                <a:latin typeface="Tw Cen MT"/>
                <a:cs typeface="Tw Cen MT"/>
              </a:rPr>
              <a:t>20%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934197" y="5599262"/>
            <a:ext cx="749935" cy="344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ts val="1375"/>
              </a:lnSpc>
            </a:pPr>
            <a:r>
              <a:rPr sz="1200" b="1" spc="-15" dirty="0">
                <a:latin typeface="Tw Cen MT"/>
                <a:cs typeface="Tw Cen MT"/>
              </a:rPr>
              <a:t>4%</a:t>
            </a:r>
            <a:endParaRPr sz="1200">
              <a:latin typeface="Tw Cen MT"/>
              <a:cs typeface="Tw Cen MT"/>
            </a:endParaRPr>
          </a:p>
          <a:p>
            <a:pPr marL="12700">
              <a:lnSpc>
                <a:spcPts val="1375"/>
              </a:lnSpc>
            </a:pPr>
            <a:r>
              <a:rPr sz="1200" b="1" spc="-15" dirty="0">
                <a:solidFill>
                  <a:srgbClr val="FFFFFF"/>
                </a:solidFill>
                <a:latin typeface="Tw Cen MT"/>
                <a:cs typeface="Tw Cen MT"/>
              </a:rPr>
              <a:t>2%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128520" y="4460072"/>
            <a:ext cx="333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latin typeface="Tw Cen MT"/>
                <a:cs typeface="Tw Cen MT"/>
              </a:rPr>
              <a:t>15%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380485" y="3970868"/>
            <a:ext cx="333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latin typeface="Tw Cen MT"/>
                <a:cs typeface="Tw Cen MT"/>
              </a:rPr>
              <a:t>20%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633214" y="4323674"/>
            <a:ext cx="333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latin typeface="Tw Cen MT"/>
                <a:cs typeface="Tw Cen MT"/>
              </a:rPr>
              <a:t>17%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885941" y="3871046"/>
            <a:ext cx="333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latin typeface="Tw Cen MT"/>
                <a:cs typeface="Tw Cen MT"/>
              </a:rPr>
              <a:t>21%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138669" y="3704168"/>
            <a:ext cx="333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latin typeface="Tw Cen MT"/>
                <a:cs typeface="Tw Cen MT"/>
              </a:rPr>
              <a:t>23%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984766" y="4863975"/>
            <a:ext cx="37084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Tw Cen MT"/>
                <a:cs typeface="Tw Cen MT"/>
              </a:rPr>
              <a:t>10%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84766" y="3816986"/>
            <a:ext cx="37084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Tw Cen MT"/>
                <a:cs typeface="Tw Cen MT"/>
              </a:rPr>
              <a:t>20%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477511" y="2532126"/>
            <a:ext cx="87630" cy="86995"/>
          </a:xfrm>
          <a:custGeom>
            <a:avLst/>
            <a:gdLst/>
            <a:ahLst/>
            <a:cxnLst/>
            <a:rect l="l" t="t" r="r" b="b"/>
            <a:pathLst>
              <a:path w="87629" h="86994">
                <a:moveTo>
                  <a:pt x="0" y="0"/>
                </a:moveTo>
                <a:lnTo>
                  <a:pt x="0" y="86867"/>
                </a:lnTo>
                <a:lnTo>
                  <a:pt x="87629" y="86867"/>
                </a:lnTo>
                <a:lnTo>
                  <a:pt x="87629" y="0"/>
                </a:lnTo>
                <a:lnTo>
                  <a:pt x="0" y="0"/>
                </a:lnTo>
                <a:close/>
              </a:path>
            </a:pathLst>
          </a:custGeom>
          <a:solidFill>
            <a:srgbClr val="7158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119878" y="2532126"/>
            <a:ext cx="87630" cy="86995"/>
          </a:xfrm>
          <a:custGeom>
            <a:avLst/>
            <a:gdLst/>
            <a:ahLst/>
            <a:cxnLst/>
            <a:rect l="l" t="t" r="r" b="b"/>
            <a:pathLst>
              <a:path w="87629" h="86994">
                <a:moveTo>
                  <a:pt x="0" y="0"/>
                </a:moveTo>
                <a:lnTo>
                  <a:pt x="0" y="86867"/>
                </a:lnTo>
                <a:lnTo>
                  <a:pt x="87629" y="86867"/>
                </a:lnTo>
                <a:lnTo>
                  <a:pt x="87629" y="0"/>
                </a:lnTo>
                <a:lnTo>
                  <a:pt x="0" y="0"/>
                </a:lnTo>
                <a:close/>
              </a:path>
            </a:pathLst>
          </a:custGeom>
          <a:solidFill>
            <a:srgbClr val="A99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984766" y="2165476"/>
            <a:ext cx="6274435" cy="807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30705">
              <a:lnSpc>
                <a:spcPct val="100000"/>
              </a:lnSpc>
            </a:pPr>
            <a:r>
              <a:rPr sz="1400" b="1" spc="-5" dirty="0">
                <a:latin typeface="Tw Cen MT"/>
                <a:cs typeface="Tw Cen MT"/>
              </a:rPr>
              <a:t>Distri</a:t>
            </a:r>
            <a:r>
              <a:rPr sz="1400" b="1" spc="-40" dirty="0">
                <a:latin typeface="Tw Cen MT"/>
                <a:cs typeface="Tw Cen MT"/>
              </a:rPr>
              <a:t>b</a:t>
            </a:r>
            <a:r>
              <a:rPr sz="1400" b="1" spc="-10" dirty="0">
                <a:latin typeface="Tw Cen MT"/>
                <a:cs typeface="Tw Cen MT"/>
              </a:rPr>
              <a:t>ution of</a:t>
            </a:r>
            <a:r>
              <a:rPr sz="1400" b="1" spc="100" dirty="0">
                <a:latin typeface="Tw Cen MT"/>
                <a:cs typeface="Tw Cen MT"/>
              </a:rPr>
              <a:t> </a:t>
            </a:r>
            <a:r>
              <a:rPr sz="1400" b="1" spc="-10" dirty="0">
                <a:latin typeface="Tw Cen MT"/>
                <a:cs typeface="Tw Cen MT"/>
              </a:rPr>
              <a:t>Income (2013$)</a:t>
            </a:r>
            <a:r>
              <a:rPr sz="1400" b="1" spc="-5" dirty="0">
                <a:latin typeface="Tw Cen MT"/>
                <a:cs typeface="Tw Cen MT"/>
              </a:rPr>
              <a:t> </a:t>
            </a:r>
            <a:r>
              <a:rPr sz="1400" b="1" spc="-10" dirty="0">
                <a:latin typeface="Tw Cen MT"/>
                <a:cs typeface="Tw Cen MT"/>
              </a:rPr>
              <a:t>Across</a:t>
            </a:r>
            <a:r>
              <a:rPr sz="1400" b="1" spc="10" dirty="0">
                <a:latin typeface="Tw Cen MT"/>
                <a:cs typeface="Tw Cen MT"/>
              </a:rPr>
              <a:t> </a:t>
            </a:r>
            <a:r>
              <a:rPr sz="1400" b="1" spc="-10" dirty="0">
                <a:latin typeface="Tw Cen MT"/>
                <a:cs typeface="Tw Cen MT"/>
              </a:rPr>
              <a:t>Household</a:t>
            </a:r>
            <a:r>
              <a:rPr sz="1400" b="1" spc="-55" dirty="0">
                <a:latin typeface="Tw Cen MT"/>
                <a:cs typeface="Tw Cen MT"/>
              </a:rPr>
              <a:t>s</a:t>
            </a:r>
            <a:r>
              <a:rPr sz="1400" b="1" spc="-5" dirty="0">
                <a:latin typeface="Tw Cen MT"/>
                <a:cs typeface="Tw Cen MT"/>
              </a:rPr>
              <a:t>,</a:t>
            </a:r>
            <a:r>
              <a:rPr sz="1400" b="1" spc="-10" dirty="0">
                <a:latin typeface="Tw Cen MT"/>
                <a:cs typeface="Tw Cen MT"/>
              </a:rPr>
              <a:t> Houston</a:t>
            </a:r>
            <a:endParaRPr sz="1400">
              <a:latin typeface="Tw Cen MT"/>
              <a:cs typeface="Tw Cen MT"/>
            </a:endParaRPr>
          </a:p>
          <a:p>
            <a:pPr marL="3619500">
              <a:lnSpc>
                <a:spcPct val="100000"/>
              </a:lnSpc>
              <a:spcBef>
                <a:spcPts val="855"/>
              </a:spcBef>
              <a:tabLst>
                <a:tab pos="4261485" algn="l"/>
              </a:tabLst>
            </a:pPr>
            <a:r>
              <a:rPr sz="1400" spc="-10" dirty="0">
                <a:latin typeface="Tw Cen MT"/>
                <a:cs typeface="Tw Cen MT"/>
              </a:rPr>
              <a:t>1990	2012</a:t>
            </a:r>
            <a:endParaRPr sz="14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1400" spc="-10" dirty="0">
                <a:latin typeface="Tw Cen MT"/>
                <a:cs typeface="Tw Cen MT"/>
              </a:rPr>
              <a:t>30%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49" name="object 4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960">
              <a:lnSpc>
                <a:spcPct val="100000"/>
              </a:lnSpc>
            </a:pPr>
            <a:r>
              <a:rPr spc="-10" dirty="0"/>
              <a:t>$0-$20,000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2988728" y="6113650"/>
            <a:ext cx="761365" cy="396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00"/>
              </a:lnSpc>
            </a:pPr>
            <a:r>
              <a:rPr sz="1400" spc="-10" dirty="0">
                <a:latin typeface="Tw Cen MT"/>
                <a:cs typeface="Tw Cen MT"/>
              </a:rPr>
              <a:t>$20,001</a:t>
            </a:r>
            <a:r>
              <a:rPr sz="1400" spc="-5" dirty="0">
                <a:latin typeface="Tw Cen MT"/>
                <a:cs typeface="Tw Cen MT"/>
              </a:rPr>
              <a:t> -</a:t>
            </a:r>
            <a:endParaRPr sz="1400">
              <a:latin typeface="Tw Cen MT"/>
              <a:cs typeface="Tw Cen MT"/>
            </a:endParaRPr>
          </a:p>
          <a:p>
            <a:pPr marL="66040">
              <a:lnSpc>
                <a:spcPts val="1600"/>
              </a:lnSpc>
            </a:pPr>
            <a:r>
              <a:rPr sz="1400" spc="-10" dirty="0">
                <a:latin typeface="Tw Cen MT"/>
                <a:cs typeface="Tw Cen MT"/>
              </a:rPr>
              <a:t>$40,000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240036" y="6113650"/>
            <a:ext cx="762000" cy="396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00"/>
              </a:lnSpc>
            </a:pPr>
            <a:r>
              <a:rPr sz="1400" spc="-10" dirty="0">
                <a:latin typeface="Tw Cen MT"/>
                <a:cs typeface="Tw Cen MT"/>
              </a:rPr>
              <a:t>$40,001</a:t>
            </a:r>
            <a:r>
              <a:rPr sz="1400" spc="-5" dirty="0">
                <a:latin typeface="Tw Cen MT"/>
                <a:cs typeface="Tw Cen MT"/>
              </a:rPr>
              <a:t> -</a:t>
            </a:r>
            <a:endParaRPr sz="1400">
              <a:latin typeface="Tw Cen MT"/>
              <a:cs typeface="Tw Cen MT"/>
            </a:endParaRPr>
          </a:p>
          <a:p>
            <a:pPr marL="66675">
              <a:lnSpc>
                <a:spcPts val="1600"/>
              </a:lnSpc>
            </a:pPr>
            <a:r>
              <a:rPr sz="1400" spc="-10" dirty="0">
                <a:latin typeface="Tw Cen MT"/>
                <a:cs typeface="Tw Cen MT"/>
              </a:rPr>
              <a:t>$60,000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492765" y="6113650"/>
            <a:ext cx="762000" cy="396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00"/>
              </a:lnSpc>
            </a:pPr>
            <a:r>
              <a:rPr sz="1400" spc="-10" dirty="0">
                <a:latin typeface="Tw Cen MT"/>
                <a:cs typeface="Tw Cen MT"/>
              </a:rPr>
              <a:t>$60,001</a:t>
            </a:r>
            <a:r>
              <a:rPr sz="1400" spc="-5" dirty="0">
                <a:latin typeface="Tw Cen MT"/>
                <a:cs typeface="Tw Cen MT"/>
              </a:rPr>
              <a:t> -</a:t>
            </a:r>
            <a:endParaRPr sz="1400">
              <a:latin typeface="Tw Cen MT"/>
              <a:cs typeface="Tw Cen MT"/>
            </a:endParaRPr>
          </a:p>
          <a:p>
            <a:pPr marL="17780">
              <a:lnSpc>
                <a:spcPts val="1600"/>
              </a:lnSpc>
            </a:pPr>
            <a:r>
              <a:rPr sz="1400" spc="-10" dirty="0">
                <a:latin typeface="Tw Cen MT"/>
                <a:cs typeface="Tw Cen MT"/>
              </a:rPr>
              <a:t>$100,000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53" name="object 5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00"/>
              </a:lnSpc>
            </a:pPr>
            <a:r>
              <a:rPr spc="-10" dirty="0"/>
              <a:t>$100,001 </a:t>
            </a:r>
            <a:r>
              <a:rPr spc="-5" dirty="0"/>
              <a:t>-</a:t>
            </a:r>
          </a:p>
          <a:p>
            <a:pPr marL="66675">
              <a:lnSpc>
                <a:spcPts val="1600"/>
              </a:lnSpc>
            </a:pPr>
            <a:r>
              <a:rPr spc="-10" dirty="0"/>
              <a:t>$250,000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7919731" y="6113650"/>
            <a:ext cx="92011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Tw Cen MT"/>
                <a:cs typeface="Tw Cen MT"/>
              </a:rPr>
              <a:t>&gt;</a:t>
            </a:r>
            <a:r>
              <a:rPr sz="1400" spc="-5" dirty="0">
                <a:latin typeface="Tw Cen MT"/>
                <a:cs typeface="Tw Cen MT"/>
              </a:rPr>
              <a:t> </a:t>
            </a:r>
            <a:r>
              <a:rPr sz="1400" spc="-10" dirty="0">
                <a:latin typeface="Tw Cen MT"/>
                <a:cs typeface="Tw Cen MT"/>
              </a:rPr>
              <a:t>$250,000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48" name="object 4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5" dirty="0"/>
              <a:t>Incom</a:t>
            </a:r>
            <a:r>
              <a:rPr spc="-20" dirty="0"/>
              <a:t>e</a:t>
            </a:r>
            <a:r>
              <a:rPr spc="-5" dirty="0"/>
              <a:t> inequalit</a:t>
            </a:r>
            <a:r>
              <a:rPr dirty="0"/>
              <a:t>y </a:t>
            </a:r>
            <a:r>
              <a:rPr spc="-20" dirty="0"/>
              <a:t>has</a:t>
            </a:r>
            <a:r>
              <a:rPr spc="-15" dirty="0"/>
              <a:t> </a:t>
            </a:r>
            <a:r>
              <a:rPr spc="-20" dirty="0"/>
              <a:t>increased</a:t>
            </a:r>
            <a:r>
              <a:rPr dirty="0"/>
              <a:t> </a:t>
            </a:r>
            <a:r>
              <a:rPr spc="-5" dirty="0"/>
              <a:t>in</a:t>
            </a:r>
          </a:p>
          <a:p>
            <a:pPr marL="12700">
              <a:lnSpc>
                <a:spcPct val="100000"/>
              </a:lnSpc>
            </a:pPr>
            <a:r>
              <a:rPr b="1" spc="-25" dirty="0">
                <a:latin typeface="Tw Cen MT"/>
                <a:cs typeface="Tw Cen MT"/>
              </a:rPr>
              <a:t>Houston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02473" y="4964429"/>
            <a:ext cx="1402080" cy="0"/>
          </a:xfrm>
          <a:custGeom>
            <a:avLst/>
            <a:gdLst/>
            <a:ahLst/>
            <a:cxnLst/>
            <a:rect l="l" t="t" r="r" b="b"/>
            <a:pathLst>
              <a:path w="1402079">
                <a:moveTo>
                  <a:pt x="0" y="0"/>
                </a:moveTo>
                <a:lnTo>
                  <a:pt x="1402079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49746" y="4964429"/>
            <a:ext cx="299085" cy="0"/>
          </a:xfrm>
          <a:custGeom>
            <a:avLst/>
            <a:gdLst/>
            <a:ahLst/>
            <a:cxnLst/>
            <a:rect l="l" t="t" r="r" b="b"/>
            <a:pathLst>
              <a:path w="299084">
                <a:moveTo>
                  <a:pt x="0" y="0"/>
                </a:moveTo>
                <a:lnTo>
                  <a:pt x="298703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97779" y="4964429"/>
            <a:ext cx="298450" cy="0"/>
          </a:xfrm>
          <a:custGeom>
            <a:avLst/>
            <a:gdLst/>
            <a:ahLst/>
            <a:cxnLst/>
            <a:rect l="l" t="t" r="r" b="b"/>
            <a:pathLst>
              <a:path w="298450">
                <a:moveTo>
                  <a:pt x="0" y="0"/>
                </a:moveTo>
                <a:lnTo>
                  <a:pt x="297941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45052" y="4964429"/>
            <a:ext cx="298450" cy="0"/>
          </a:xfrm>
          <a:custGeom>
            <a:avLst/>
            <a:gdLst/>
            <a:ahLst/>
            <a:cxnLst/>
            <a:rect l="l" t="t" r="r" b="b"/>
            <a:pathLst>
              <a:path w="298450">
                <a:moveTo>
                  <a:pt x="0" y="0"/>
                </a:moveTo>
                <a:lnTo>
                  <a:pt x="297941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92323" y="4964429"/>
            <a:ext cx="298450" cy="0"/>
          </a:xfrm>
          <a:custGeom>
            <a:avLst/>
            <a:gdLst/>
            <a:ahLst/>
            <a:cxnLst/>
            <a:rect l="l" t="t" r="r" b="b"/>
            <a:pathLst>
              <a:path w="298450">
                <a:moveTo>
                  <a:pt x="0" y="0"/>
                </a:moveTo>
                <a:lnTo>
                  <a:pt x="297942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88947" y="4964429"/>
            <a:ext cx="148590" cy="0"/>
          </a:xfrm>
          <a:custGeom>
            <a:avLst/>
            <a:gdLst/>
            <a:ahLst/>
            <a:cxnLst/>
            <a:rect l="l" t="t" r="r" b="b"/>
            <a:pathLst>
              <a:path w="148589">
                <a:moveTo>
                  <a:pt x="0" y="0"/>
                </a:moveTo>
                <a:lnTo>
                  <a:pt x="148590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92367" y="3917441"/>
            <a:ext cx="3012440" cy="0"/>
          </a:xfrm>
          <a:custGeom>
            <a:avLst/>
            <a:gdLst/>
            <a:ahLst/>
            <a:cxnLst/>
            <a:rect l="l" t="t" r="r" b="b"/>
            <a:pathLst>
              <a:path w="3012440">
                <a:moveTo>
                  <a:pt x="0" y="0"/>
                </a:moveTo>
                <a:lnTo>
                  <a:pt x="3012185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45052" y="3917441"/>
            <a:ext cx="1550670" cy="0"/>
          </a:xfrm>
          <a:custGeom>
            <a:avLst/>
            <a:gdLst/>
            <a:ahLst/>
            <a:cxnLst/>
            <a:rect l="l" t="t" r="r" b="b"/>
            <a:pathLst>
              <a:path w="1550670">
                <a:moveTo>
                  <a:pt x="0" y="0"/>
                </a:moveTo>
                <a:lnTo>
                  <a:pt x="1550669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92323" y="3917441"/>
            <a:ext cx="656590" cy="0"/>
          </a:xfrm>
          <a:custGeom>
            <a:avLst/>
            <a:gdLst/>
            <a:ahLst/>
            <a:cxnLst/>
            <a:rect l="l" t="t" r="r" b="b"/>
            <a:pathLst>
              <a:path w="656589">
                <a:moveTo>
                  <a:pt x="0" y="0"/>
                </a:moveTo>
                <a:lnTo>
                  <a:pt x="656082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88947" y="3917441"/>
            <a:ext cx="506730" cy="0"/>
          </a:xfrm>
          <a:custGeom>
            <a:avLst/>
            <a:gdLst/>
            <a:ahLst/>
            <a:cxnLst/>
            <a:rect l="l" t="t" r="r" b="b"/>
            <a:pathLst>
              <a:path w="506730">
                <a:moveTo>
                  <a:pt x="0" y="0"/>
                </a:moveTo>
                <a:lnTo>
                  <a:pt x="506730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88947" y="2869692"/>
            <a:ext cx="7515859" cy="0"/>
          </a:xfrm>
          <a:custGeom>
            <a:avLst/>
            <a:gdLst/>
            <a:ahLst/>
            <a:cxnLst/>
            <a:rect l="l" t="t" r="r" b="b"/>
            <a:pathLst>
              <a:path w="7515859">
                <a:moveTo>
                  <a:pt x="0" y="0"/>
                </a:moveTo>
                <a:lnTo>
                  <a:pt x="7515606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37538" y="4131564"/>
            <a:ext cx="358140" cy="1880870"/>
          </a:xfrm>
          <a:custGeom>
            <a:avLst/>
            <a:gdLst/>
            <a:ahLst/>
            <a:cxnLst/>
            <a:rect l="l" t="t" r="r" b="b"/>
            <a:pathLst>
              <a:path w="358139" h="1880870">
                <a:moveTo>
                  <a:pt x="0" y="0"/>
                </a:moveTo>
                <a:lnTo>
                  <a:pt x="0" y="1880616"/>
                </a:lnTo>
                <a:lnTo>
                  <a:pt x="358140" y="1880616"/>
                </a:lnTo>
                <a:lnTo>
                  <a:pt x="358140" y="0"/>
                </a:lnTo>
                <a:lnTo>
                  <a:pt x="0" y="0"/>
                </a:lnTo>
                <a:close/>
              </a:path>
            </a:pathLst>
          </a:custGeom>
          <a:solidFill>
            <a:srgbClr val="7158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90266" y="4053078"/>
            <a:ext cx="358140" cy="1959610"/>
          </a:xfrm>
          <a:custGeom>
            <a:avLst/>
            <a:gdLst/>
            <a:ahLst/>
            <a:cxnLst/>
            <a:rect l="l" t="t" r="r" b="b"/>
            <a:pathLst>
              <a:path w="358139" h="1959610">
                <a:moveTo>
                  <a:pt x="0" y="0"/>
                </a:moveTo>
                <a:lnTo>
                  <a:pt x="0" y="1959102"/>
                </a:lnTo>
                <a:lnTo>
                  <a:pt x="358140" y="1959102"/>
                </a:lnTo>
                <a:lnTo>
                  <a:pt x="358140" y="0"/>
                </a:lnTo>
                <a:lnTo>
                  <a:pt x="0" y="0"/>
                </a:lnTo>
                <a:close/>
              </a:path>
            </a:pathLst>
          </a:custGeom>
          <a:solidFill>
            <a:srgbClr val="7158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42994" y="4197858"/>
            <a:ext cx="596900" cy="1814830"/>
          </a:xfrm>
          <a:custGeom>
            <a:avLst/>
            <a:gdLst/>
            <a:ahLst/>
            <a:cxnLst/>
            <a:rect l="l" t="t" r="r" b="b"/>
            <a:pathLst>
              <a:path w="596900" h="1814829">
                <a:moveTo>
                  <a:pt x="596646" y="1814322"/>
                </a:moveTo>
                <a:lnTo>
                  <a:pt x="596646" y="0"/>
                </a:lnTo>
                <a:lnTo>
                  <a:pt x="0" y="0"/>
                </a:lnTo>
                <a:lnTo>
                  <a:pt x="0" y="1814322"/>
                </a:lnTo>
                <a:lnTo>
                  <a:pt x="596646" y="1814322"/>
                </a:lnTo>
                <a:close/>
              </a:path>
            </a:pathLst>
          </a:custGeom>
          <a:solidFill>
            <a:srgbClr val="7158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395721" y="3233927"/>
            <a:ext cx="596900" cy="2778760"/>
          </a:xfrm>
          <a:custGeom>
            <a:avLst/>
            <a:gdLst/>
            <a:ahLst/>
            <a:cxnLst/>
            <a:rect l="l" t="t" r="r" b="b"/>
            <a:pathLst>
              <a:path w="596900" h="2778760">
                <a:moveTo>
                  <a:pt x="596646" y="2778251"/>
                </a:moveTo>
                <a:lnTo>
                  <a:pt x="596646" y="0"/>
                </a:lnTo>
                <a:lnTo>
                  <a:pt x="0" y="0"/>
                </a:lnTo>
                <a:lnTo>
                  <a:pt x="0" y="2778252"/>
                </a:lnTo>
                <a:lnTo>
                  <a:pt x="596646" y="2778251"/>
                </a:lnTo>
                <a:close/>
              </a:path>
            </a:pathLst>
          </a:custGeom>
          <a:solidFill>
            <a:srgbClr val="7158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648450" y="4086605"/>
            <a:ext cx="596900" cy="1925955"/>
          </a:xfrm>
          <a:custGeom>
            <a:avLst/>
            <a:gdLst/>
            <a:ahLst/>
            <a:cxnLst/>
            <a:rect l="l" t="t" r="r" b="b"/>
            <a:pathLst>
              <a:path w="596900" h="1925954">
                <a:moveTo>
                  <a:pt x="596646" y="1925574"/>
                </a:moveTo>
                <a:lnTo>
                  <a:pt x="596646" y="0"/>
                </a:lnTo>
                <a:lnTo>
                  <a:pt x="0" y="0"/>
                </a:lnTo>
                <a:lnTo>
                  <a:pt x="0" y="1925574"/>
                </a:lnTo>
                <a:lnTo>
                  <a:pt x="596646" y="1925574"/>
                </a:lnTo>
                <a:close/>
              </a:path>
            </a:pathLst>
          </a:custGeom>
          <a:solidFill>
            <a:srgbClr val="7158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901178" y="5894832"/>
            <a:ext cx="357505" cy="117475"/>
          </a:xfrm>
          <a:custGeom>
            <a:avLst/>
            <a:gdLst/>
            <a:ahLst/>
            <a:cxnLst/>
            <a:rect l="l" t="t" r="r" b="b"/>
            <a:pathLst>
              <a:path w="357504" h="117475">
                <a:moveTo>
                  <a:pt x="0" y="0"/>
                </a:moveTo>
                <a:lnTo>
                  <a:pt x="0" y="117348"/>
                </a:lnTo>
                <a:lnTo>
                  <a:pt x="357377" y="117348"/>
                </a:lnTo>
                <a:lnTo>
                  <a:pt x="357377" y="0"/>
                </a:lnTo>
                <a:lnTo>
                  <a:pt x="0" y="0"/>
                </a:lnTo>
                <a:close/>
              </a:path>
            </a:pathLst>
          </a:custGeom>
          <a:solidFill>
            <a:srgbClr val="7158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95677" y="3026664"/>
            <a:ext cx="596900" cy="2985770"/>
          </a:xfrm>
          <a:custGeom>
            <a:avLst/>
            <a:gdLst/>
            <a:ahLst/>
            <a:cxnLst/>
            <a:rect l="l" t="t" r="r" b="b"/>
            <a:pathLst>
              <a:path w="596900" h="2985770">
                <a:moveTo>
                  <a:pt x="596645" y="2985516"/>
                </a:moveTo>
                <a:lnTo>
                  <a:pt x="596645" y="0"/>
                </a:lnTo>
                <a:lnTo>
                  <a:pt x="0" y="0"/>
                </a:lnTo>
                <a:lnTo>
                  <a:pt x="0" y="2985516"/>
                </a:lnTo>
                <a:lnTo>
                  <a:pt x="596645" y="2985516"/>
                </a:lnTo>
                <a:close/>
              </a:path>
            </a:pathLst>
          </a:custGeom>
          <a:solidFill>
            <a:srgbClr val="A99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48405" y="3570732"/>
            <a:ext cx="596900" cy="2441575"/>
          </a:xfrm>
          <a:custGeom>
            <a:avLst/>
            <a:gdLst/>
            <a:ahLst/>
            <a:cxnLst/>
            <a:rect l="l" t="t" r="r" b="b"/>
            <a:pathLst>
              <a:path w="596900" h="2441575">
                <a:moveTo>
                  <a:pt x="596646" y="2441448"/>
                </a:moveTo>
                <a:lnTo>
                  <a:pt x="596645" y="0"/>
                </a:lnTo>
                <a:lnTo>
                  <a:pt x="0" y="0"/>
                </a:lnTo>
                <a:lnTo>
                  <a:pt x="0" y="2441448"/>
                </a:lnTo>
                <a:lnTo>
                  <a:pt x="596646" y="2441448"/>
                </a:lnTo>
                <a:close/>
              </a:path>
            </a:pathLst>
          </a:custGeom>
          <a:solidFill>
            <a:srgbClr val="A99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01134" y="4279391"/>
            <a:ext cx="596900" cy="1732914"/>
          </a:xfrm>
          <a:custGeom>
            <a:avLst/>
            <a:gdLst/>
            <a:ahLst/>
            <a:cxnLst/>
            <a:rect l="l" t="t" r="r" b="b"/>
            <a:pathLst>
              <a:path w="596900" h="1732914">
                <a:moveTo>
                  <a:pt x="596646" y="1732788"/>
                </a:moveTo>
                <a:lnTo>
                  <a:pt x="596646" y="0"/>
                </a:lnTo>
                <a:lnTo>
                  <a:pt x="0" y="0"/>
                </a:lnTo>
                <a:lnTo>
                  <a:pt x="0" y="1732788"/>
                </a:lnTo>
                <a:lnTo>
                  <a:pt x="596646" y="1732788"/>
                </a:lnTo>
                <a:close/>
              </a:path>
            </a:pathLst>
          </a:custGeom>
          <a:solidFill>
            <a:srgbClr val="A99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53861" y="4171950"/>
            <a:ext cx="596265" cy="1840230"/>
          </a:xfrm>
          <a:custGeom>
            <a:avLst/>
            <a:gdLst/>
            <a:ahLst/>
            <a:cxnLst/>
            <a:rect l="l" t="t" r="r" b="b"/>
            <a:pathLst>
              <a:path w="596264" h="1840229">
                <a:moveTo>
                  <a:pt x="595884" y="1840229"/>
                </a:moveTo>
                <a:lnTo>
                  <a:pt x="595884" y="0"/>
                </a:lnTo>
                <a:lnTo>
                  <a:pt x="0" y="0"/>
                </a:lnTo>
                <a:lnTo>
                  <a:pt x="0" y="1840230"/>
                </a:lnTo>
                <a:lnTo>
                  <a:pt x="595884" y="1840229"/>
                </a:lnTo>
                <a:close/>
              </a:path>
            </a:pathLst>
          </a:custGeom>
          <a:solidFill>
            <a:srgbClr val="A99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005828" y="4709159"/>
            <a:ext cx="596900" cy="1303020"/>
          </a:xfrm>
          <a:custGeom>
            <a:avLst/>
            <a:gdLst/>
            <a:ahLst/>
            <a:cxnLst/>
            <a:rect l="l" t="t" r="r" b="b"/>
            <a:pathLst>
              <a:path w="596900" h="1303020">
                <a:moveTo>
                  <a:pt x="596646" y="1303020"/>
                </a:moveTo>
                <a:lnTo>
                  <a:pt x="596646" y="0"/>
                </a:lnTo>
                <a:lnTo>
                  <a:pt x="0" y="0"/>
                </a:lnTo>
                <a:lnTo>
                  <a:pt x="0" y="1303020"/>
                </a:lnTo>
                <a:lnTo>
                  <a:pt x="596646" y="1303020"/>
                </a:lnTo>
                <a:close/>
              </a:path>
            </a:pathLst>
          </a:custGeom>
          <a:solidFill>
            <a:srgbClr val="A99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258556" y="5839967"/>
            <a:ext cx="596900" cy="172720"/>
          </a:xfrm>
          <a:custGeom>
            <a:avLst/>
            <a:gdLst/>
            <a:ahLst/>
            <a:cxnLst/>
            <a:rect l="l" t="t" r="r" b="b"/>
            <a:pathLst>
              <a:path w="596900" h="172720">
                <a:moveTo>
                  <a:pt x="596646" y="172212"/>
                </a:moveTo>
                <a:lnTo>
                  <a:pt x="596646" y="0"/>
                </a:lnTo>
                <a:lnTo>
                  <a:pt x="0" y="0"/>
                </a:lnTo>
                <a:lnTo>
                  <a:pt x="0" y="172212"/>
                </a:lnTo>
                <a:lnTo>
                  <a:pt x="596646" y="172212"/>
                </a:lnTo>
                <a:close/>
              </a:path>
            </a:pathLst>
          </a:custGeom>
          <a:solidFill>
            <a:srgbClr val="A99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88947" y="6012179"/>
            <a:ext cx="7515859" cy="0"/>
          </a:xfrm>
          <a:custGeom>
            <a:avLst/>
            <a:gdLst/>
            <a:ahLst/>
            <a:cxnLst/>
            <a:rect l="l" t="t" r="r" b="b"/>
            <a:pathLst>
              <a:path w="7515859">
                <a:moveTo>
                  <a:pt x="0" y="0"/>
                </a:moveTo>
                <a:lnTo>
                  <a:pt x="7515606" y="0"/>
                </a:lnTo>
              </a:path>
            </a:pathLst>
          </a:custGeom>
          <a:ln w="10414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84375" y="6012179"/>
            <a:ext cx="9525" cy="51435"/>
          </a:xfrm>
          <a:custGeom>
            <a:avLst/>
            <a:gdLst/>
            <a:ahLst/>
            <a:cxnLst/>
            <a:rect l="l" t="t" r="r" b="b"/>
            <a:pathLst>
              <a:path w="9525" h="51435">
                <a:moveTo>
                  <a:pt x="4571" y="0"/>
                </a:moveTo>
                <a:lnTo>
                  <a:pt x="4571" y="51053"/>
                </a:lnTo>
              </a:path>
            </a:pathLst>
          </a:custGeom>
          <a:ln w="10413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737104" y="6012179"/>
            <a:ext cx="9525" cy="51435"/>
          </a:xfrm>
          <a:custGeom>
            <a:avLst/>
            <a:gdLst/>
            <a:ahLst/>
            <a:cxnLst/>
            <a:rect l="l" t="t" r="r" b="b"/>
            <a:pathLst>
              <a:path w="9525" h="51435">
                <a:moveTo>
                  <a:pt x="4572" y="0"/>
                </a:moveTo>
                <a:lnTo>
                  <a:pt x="4572" y="51053"/>
                </a:lnTo>
              </a:path>
            </a:pathLst>
          </a:custGeom>
          <a:ln w="10413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989070" y="6012179"/>
            <a:ext cx="9525" cy="51435"/>
          </a:xfrm>
          <a:custGeom>
            <a:avLst/>
            <a:gdLst/>
            <a:ahLst/>
            <a:cxnLst/>
            <a:rect l="l" t="t" r="r" b="b"/>
            <a:pathLst>
              <a:path w="9525" h="51435">
                <a:moveTo>
                  <a:pt x="4572" y="0"/>
                </a:moveTo>
                <a:lnTo>
                  <a:pt x="4572" y="51053"/>
                </a:lnTo>
              </a:path>
            </a:pathLst>
          </a:custGeom>
          <a:ln w="10414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241797" y="6012179"/>
            <a:ext cx="9525" cy="51435"/>
          </a:xfrm>
          <a:custGeom>
            <a:avLst/>
            <a:gdLst/>
            <a:ahLst/>
            <a:cxnLst/>
            <a:rect l="l" t="t" r="r" b="b"/>
            <a:pathLst>
              <a:path w="9525" h="51435">
                <a:moveTo>
                  <a:pt x="4572" y="0"/>
                </a:moveTo>
                <a:lnTo>
                  <a:pt x="4572" y="51053"/>
                </a:lnTo>
              </a:path>
            </a:pathLst>
          </a:custGeom>
          <a:ln w="10414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494526" y="6012179"/>
            <a:ext cx="9525" cy="51435"/>
          </a:xfrm>
          <a:custGeom>
            <a:avLst/>
            <a:gdLst/>
            <a:ahLst/>
            <a:cxnLst/>
            <a:rect l="l" t="t" r="r" b="b"/>
            <a:pathLst>
              <a:path w="9525" h="51435">
                <a:moveTo>
                  <a:pt x="4571" y="0"/>
                </a:moveTo>
                <a:lnTo>
                  <a:pt x="4571" y="51053"/>
                </a:lnTo>
              </a:path>
            </a:pathLst>
          </a:custGeom>
          <a:ln w="10413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747253" y="6012179"/>
            <a:ext cx="9525" cy="51435"/>
          </a:xfrm>
          <a:custGeom>
            <a:avLst/>
            <a:gdLst/>
            <a:ahLst/>
            <a:cxnLst/>
            <a:rect l="l" t="t" r="r" b="b"/>
            <a:pathLst>
              <a:path w="9525" h="51435">
                <a:moveTo>
                  <a:pt x="4572" y="0"/>
                </a:moveTo>
                <a:lnTo>
                  <a:pt x="4572" y="51053"/>
                </a:lnTo>
              </a:path>
            </a:pathLst>
          </a:custGeom>
          <a:ln w="10414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999981" y="6012179"/>
            <a:ext cx="9525" cy="51435"/>
          </a:xfrm>
          <a:custGeom>
            <a:avLst/>
            <a:gdLst/>
            <a:ahLst/>
            <a:cxnLst/>
            <a:rect l="l" t="t" r="r" b="b"/>
            <a:pathLst>
              <a:path w="9525" h="51435">
                <a:moveTo>
                  <a:pt x="4572" y="0"/>
                </a:moveTo>
                <a:lnTo>
                  <a:pt x="4572" y="51053"/>
                </a:lnTo>
              </a:path>
            </a:pathLst>
          </a:custGeom>
          <a:ln w="10414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669033" y="4187276"/>
            <a:ext cx="333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solidFill>
                  <a:srgbClr val="FFFFFF"/>
                </a:solidFill>
                <a:latin typeface="Tw Cen MT"/>
                <a:cs typeface="Tw Cen MT"/>
              </a:rPr>
              <a:t>18%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921000" y="4108028"/>
            <a:ext cx="333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solidFill>
                  <a:srgbClr val="FFFFFF"/>
                </a:solidFill>
                <a:latin typeface="Tw Cen MT"/>
                <a:cs typeface="Tw Cen MT"/>
              </a:rPr>
              <a:t>19%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186682" y="4265762"/>
            <a:ext cx="333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solidFill>
                  <a:srgbClr val="FFFFFF"/>
                </a:solidFill>
                <a:latin typeface="Tw Cen MT"/>
                <a:cs typeface="Tw Cen MT"/>
              </a:rPr>
              <a:t>17%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679183" y="4141556"/>
            <a:ext cx="333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solidFill>
                  <a:srgbClr val="FFFFFF"/>
                </a:solidFill>
                <a:latin typeface="Tw Cen MT"/>
                <a:cs typeface="Tw Cen MT"/>
              </a:rPr>
              <a:t>18%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959343" y="5734136"/>
            <a:ext cx="25272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latin typeface="Tw Cen MT"/>
                <a:cs typeface="Tw Cen MT"/>
              </a:rPr>
              <a:t>1%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633214" y="4334342"/>
            <a:ext cx="333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latin typeface="Tw Cen MT"/>
                <a:cs typeface="Tw Cen MT"/>
              </a:rPr>
              <a:t>17%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885941" y="4226900"/>
            <a:ext cx="333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latin typeface="Tw Cen MT"/>
                <a:cs typeface="Tw Cen MT"/>
              </a:rPr>
              <a:t>18%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138669" y="4764110"/>
            <a:ext cx="333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latin typeface="Tw Cen MT"/>
                <a:cs typeface="Tw Cen MT"/>
              </a:rPr>
              <a:t>12%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418830" y="5647268"/>
            <a:ext cx="25272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latin typeface="Tw Cen MT"/>
                <a:cs typeface="Tw Cen MT"/>
              </a:rPr>
              <a:t>2%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083055" y="5911727"/>
            <a:ext cx="27241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Tw Cen MT"/>
                <a:cs typeface="Tw Cen MT"/>
              </a:rPr>
              <a:t>0%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477511" y="2532126"/>
            <a:ext cx="87630" cy="86995"/>
          </a:xfrm>
          <a:custGeom>
            <a:avLst/>
            <a:gdLst/>
            <a:ahLst/>
            <a:cxnLst/>
            <a:rect l="l" t="t" r="r" b="b"/>
            <a:pathLst>
              <a:path w="87629" h="86994">
                <a:moveTo>
                  <a:pt x="0" y="0"/>
                </a:moveTo>
                <a:lnTo>
                  <a:pt x="0" y="86867"/>
                </a:lnTo>
                <a:lnTo>
                  <a:pt x="87629" y="86867"/>
                </a:lnTo>
                <a:lnTo>
                  <a:pt x="87629" y="0"/>
                </a:lnTo>
                <a:lnTo>
                  <a:pt x="0" y="0"/>
                </a:lnTo>
                <a:close/>
              </a:path>
            </a:pathLst>
          </a:custGeom>
          <a:solidFill>
            <a:srgbClr val="7158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119878" y="2532126"/>
            <a:ext cx="87630" cy="86995"/>
          </a:xfrm>
          <a:custGeom>
            <a:avLst/>
            <a:gdLst/>
            <a:ahLst/>
            <a:cxnLst/>
            <a:rect l="l" t="t" r="r" b="b"/>
            <a:pathLst>
              <a:path w="87629" h="86994">
                <a:moveTo>
                  <a:pt x="0" y="0"/>
                </a:moveTo>
                <a:lnTo>
                  <a:pt x="0" y="86867"/>
                </a:lnTo>
                <a:lnTo>
                  <a:pt x="87629" y="86867"/>
                </a:lnTo>
                <a:lnTo>
                  <a:pt x="87629" y="0"/>
                </a:lnTo>
                <a:lnTo>
                  <a:pt x="0" y="0"/>
                </a:lnTo>
                <a:close/>
              </a:path>
            </a:pathLst>
          </a:custGeom>
          <a:solidFill>
            <a:srgbClr val="A99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984766" y="2165476"/>
            <a:ext cx="6433820" cy="185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71320">
              <a:lnSpc>
                <a:spcPct val="100000"/>
              </a:lnSpc>
            </a:pPr>
            <a:r>
              <a:rPr sz="1400" b="1" spc="-5" dirty="0">
                <a:latin typeface="Tw Cen MT"/>
                <a:cs typeface="Tw Cen MT"/>
              </a:rPr>
              <a:t>Distri</a:t>
            </a:r>
            <a:r>
              <a:rPr sz="1400" b="1" spc="-40" dirty="0">
                <a:latin typeface="Tw Cen MT"/>
                <a:cs typeface="Tw Cen MT"/>
              </a:rPr>
              <a:t>b</a:t>
            </a:r>
            <a:r>
              <a:rPr sz="1400" b="1" spc="-10" dirty="0">
                <a:latin typeface="Tw Cen MT"/>
                <a:cs typeface="Tw Cen MT"/>
              </a:rPr>
              <a:t>ution of</a:t>
            </a:r>
            <a:r>
              <a:rPr sz="1400" b="1" spc="100" dirty="0">
                <a:latin typeface="Tw Cen MT"/>
                <a:cs typeface="Tw Cen MT"/>
              </a:rPr>
              <a:t> </a:t>
            </a:r>
            <a:r>
              <a:rPr sz="1400" b="1" spc="-10" dirty="0">
                <a:latin typeface="Tw Cen MT"/>
                <a:cs typeface="Tw Cen MT"/>
              </a:rPr>
              <a:t>Income (2013$)</a:t>
            </a:r>
            <a:r>
              <a:rPr sz="1400" b="1" spc="-5" dirty="0">
                <a:latin typeface="Tw Cen MT"/>
                <a:cs typeface="Tw Cen MT"/>
              </a:rPr>
              <a:t> </a:t>
            </a:r>
            <a:r>
              <a:rPr sz="1400" b="1" spc="-10" dirty="0">
                <a:latin typeface="Tw Cen MT"/>
                <a:cs typeface="Tw Cen MT"/>
              </a:rPr>
              <a:t>Across</a:t>
            </a:r>
            <a:r>
              <a:rPr sz="1400" b="1" spc="10" dirty="0">
                <a:latin typeface="Tw Cen MT"/>
                <a:cs typeface="Tw Cen MT"/>
              </a:rPr>
              <a:t> </a:t>
            </a:r>
            <a:r>
              <a:rPr sz="1400" b="1" spc="-10" dirty="0">
                <a:latin typeface="Tw Cen MT"/>
                <a:cs typeface="Tw Cen MT"/>
              </a:rPr>
              <a:t>Household</a:t>
            </a:r>
            <a:r>
              <a:rPr sz="1400" b="1" spc="-55" dirty="0">
                <a:latin typeface="Tw Cen MT"/>
                <a:cs typeface="Tw Cen MT"/>
              </a:rPr>
              <a:t>s</a:t>
            </a:r>
            <a:r>
              <a:rPr sz="1400" b="1" spc="-5" dirty="0">
                <a:latin typeface="Tw Cen MT"/>
                <a:cs typeface="Tw Cen MT"/>
              </a:rPr>
              <a:t>,</a:t>
            </a:r>
            <a:r>
              <a:rPr sz="1400" b="1" spc="-10" dirty="0">
                <a:latin typeface="Tw Cen MT"/>
                <a:cs typeface="Tw Cen MT"/>
              </a:rPr>
              <a:t> Philadelphia</a:t>
            </a:r>
            <a:endParaRPr sz="1400">
              <a:latin typeface="Tw Cen MT"/>
              <a:cs typeface="Tw Cen MT"/>
            </a:endParaRPr>
          </a:p>
          <a:p>
            <a:pPr marL="3619500">
              <a:lnSpc>
                <a:spcPct val="100000"/>
              </a:lnSpc>
              <a:spcBef>
                <a:spcPts val="855"/>
              </a:spcBef>
              <a:tabLst>
                <a:tab pos="4261485" algn="l"/>
              </a:tabLst>
            </a:pPr>
            <a:r>
              <a:rPr sz="1400" spc="-10" dirty="0">
                <a:latin typeface="Tw Cen MT"/>
                <a:cs typeface="Tw Cen MT"/>
              </a:rPr>
              <a:t>1990	2012</a:t>
            </a:r>
            <a:endParaRPr sz="14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1400" spc="-10" dirty="0">
                <a:latin typeface="Tw Cen MT"/>
                <a:cs typeface="Tw Cen MT"/>
              </a:rPr>
              <a:t>30%</a:t>
            </a:r>
            <a:endParaRPr sz="1400">
              <a:latin typeface="Tw Cen MT"/>
              <a:cs typeface="Tw Cen MT"/>
            </a:endParaRPr>
          </a:p>
          <a:p>
            <a:pPr marL="1156335">
              <a:lnSpc>
                <a:spcPct val="100000"/>
              </a:lnSpc>
              <a:spcBef>
                <a:spcPts val="825"/>
              </a:spcBef>
            </a:pPr>
            <a:r>
              <a:rPr sz="1200" b="1" spc="-15" dirty="0">
                <a:latin typeface="Tw Cen MT"/>
                <a:cs typeface="Tw Cen MT"/>
              </a:rPr>
              <a:t>29%</a:t>
            </a:r>
            <a:endParaRPr sz="1200">
              <a:latin typeface="Tw Cen MT"/>
              <a:cs typeface="Tw Cen MT"/>
            </a:endParaRPr>
          </a:p>
          <a:p>
            <a:pPr marR="1562100" algn="r">
              <a:lnSpc>
                <a:spcPct val="100000"/>
              </a:lnSpc>
              <a:spcBef>
                <a:spcPts val="190"/>
              </a:spcBef>
            </a:pPr>
            <a:r>
              <a:rPr sz="1200" b="1" spc="-15" dirty="0">
                <a:solidFill>
                  <a:srgbClr val="FFFFFF"/>
                </a:solidFill>
                <a:latin typeface="Tw Cen MT"/>
                <a:cs typeface="Tw Cen MT"/>
              </a:rPr>
              <a:t>27%</a:t>
            </a:r>
            <a:endParaRPr sz="120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sz="1050">
              <a:latin typeface="Times New Roman"/>
              <a:cs typeface="Times New Roman"/>
            </a:endParaRPr>
          </a:p>
          <a:p>
            <a:pPr marR="1301115" algn="ctr">
              <a:lnSpc>
                <a:spcPct val="100000"/>
              </a:lnSpc>
            </a:pPr>
            <a:r>
              <a:rPr sz="1200" b="1" spc="-15" dirty="0">
                <a:latin typeface="Tw Cen MT"/>
                <a:cs typeface="Tw Cen MT"/>
              </a:rPr>
              <a:t>23%</a:t>
            </a:r>
            <a:endParaRPr sz="12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400" spc="-10" dirty="0">
                <a:latin typeface="Tw Cen MT"/>
                <a:cs typeface="Tw Cen MT"/>
              </a:rPr>
              <a:t>20%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47" name="object 4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960">
              <a:lnSpc>
                <a:spcPct val="100000"/>
              </a:lnSpc>
            </a:pPr>
            <a:r>
              <a:rPr spc="-10" dirty="0"/>
              <a:t>$0-$20,000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2988728" y="6113650"/>
            <a:ext cx="761365" cy="396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00"/>
              </a:lnSpc>
            </a:pPr>
            <a:r>
              <a:rPr sz="1400" spc="-10" dirty="0">
                <a:latin typeface="Tw Cen MT"/>
                <a:cs typeface="Tw Cen MT"/>
              </a:rPr>
              <a:t>$20,001</a:t>
            </a:r>
            <a:r>
              <a:rPr sz="1400" spc="-5" dirty="0">
                <a:latin typeface="Tw Cen MT"/>
                <a:cs typeface="Tw Cen MT"/>
              </a:rPr>
              <a:t> -</a:t>
            </a:r>
            <a:endParaRPr sz="1400">
              <a:latin typeface="Tw Cen MT"/>
              <a:cs typeface="Tw Cen MT"/>
            </a:endParaRPr>
          </a:p>
          <a:p>
            <a:pPr marL="66040">
              <a:lnSpc>
                <a:spcPts val="1600"/>
              </a:lnSpc>
            </a:pPr>
            <a:r>
              <a:rPr sz="1400" spc="-10" dirty="0">
                <a:latin typeface="Tw Cen MT"/>
                <a:cs typeface="Tw Cen MT"/>
              </a:rPr>
              <a:t>$40,000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240036" y="6113650"/>
            <a:ext cx="762000" cy="396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00"/>
              </a:lnSpc>
            </a:pPr>
            <a:r>
              <a:rPr sz="1400" spc="-10" dirty="0">
                <a:latin typeface="Tw Cen MT"/>
                <a:cs typeface="Tw Cen MT"/>
              </a:rPr>
              <a:t>$40,001</a:t>
            </a:r>
            <a:r>
              <a:rPr sz="1400" spc="-5" dirty="0">
                <a:latin typeface="Tw Cen MT"/>
                <a:cs typeface="Tw Cen MT"/>
              </a:rPr>
              <a:t> -</a:t>
            </a:r>
            <a:endParaRPr sz="1400">
              <a:latin typeface="Tw Cen MT"/>
              <a:cs typeface="Tw Cen MT"/>
            </a:endParaRPr>
          </a:p>
          <a:p>
            <a:pPr marL="66675">
              <a:lnSpc>
                <a:spcPts val="1600"/>
              </a:lnSpc>
            </a:pPr>
            <a:r>
              <a:rPr sz="1400" spc="-10" dirty="0">
                <a:latin typeface="Tw Cen MT"/>
                <a:cs typeface="Tw Cen MT"/>
              </a:rPr>
              <a:t>$60,000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492765" y="6113650"/>
            <a:ext cx="762000" cy="396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00"/>
              </a:lnSpc>
            </a:pPr>
            <a:r>
              <a:rPr sz="1400" spc="-10" dirty="0">
                <a:latin typeface="Tw Cen MT"/>
                <a:cs typeface="Tw Cen MT"/>
              </a:rPr>
              <a:t>$60,001</a:t>
            </a:r>
            <a:r>
              <a:rPr sz="1400" spc="-5" dirty="0">
                <a:latin typeface="Tw Cen MT"/>
                <a:cs typeface="Tw Cen MT"/>
              </a:rPr>
              <a:t> -</a:t>
            </a:r>
            <a:endParaRPr sz="1400">
              <a:latin typeface="Tw Cen MT"/>
              <a:cs typeface="Tw Cen MT"/>
            </a:endParaRPr>
          </a:p>
          <a:p>
            <a:pPr marL="17780">
              <a:lnSpc>
                <a:spcPts val="1600"/>
              </a:lnSpc>
            </a:pPr>
            <a:r>
              <a:rPr sz="1400" spc="-10" dirty="0">
                <a:latin typeface="Tw Cen MT"/>
                <a:cs typeface="Tw Cen MT"/>
              </a:rPr>
              <a:t>$100,000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51" name="object 5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00"/>
              </a:lnSpc>
            </a:pPr>
            <a:r>
              <a:rPr spc="-10" dirty="0"/>
              <a:t>$100,001 </a:t>
            </a:r>
            <a:r>
              <a:rPr spc="-5" dirty="0"/>
              <a:t>-</a:t>
            </a:r>
          </a:p>
          <a:p>
            <a:pPr marL="66675">
              <a:lnSpc>
                <a:spcPts val="1600"/>
              </a:lnSpc>
            </a:pPr>
            <a:r>
              <a:rPr spc="-10" dirty="0"/>
              <a:t>$250,000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7919731" y="6113650"/>
            <a:ext cx="92011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Tw Cen MT"/>
                <a:cs typeface="Tw Cen MT"/>
              </a:rPr>
              <a:t>&gt;</a:t>
            </a:r>
            <a:r>
              <a:rPr sz="1400" spc="-5" dirty="0">
                <a:latin typeface="Tw Cen MT"/>
                <a:cs typeface="Tw Cen MT"/>
              </a:rPr>
              <a:t> </a:t>
            </a:r>
            <a:r>
              <a:rPr sz="1400" spc="-10" dirty="0">
                <a:latin typeface="Tw Cen MT"/>
                <a:cs typeface="Tw Cen MT"/>
              </a:rPr>
              <a:t>$250,000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5" dirty="0"/>
              <a:t>Incom</a:t>
            </a:r>
            <a:r>
              <a:rPr spc="-20" dirty="0"/>
              <a:t>e</a:t>
            </a:r>
            <a:r>
              <a:rPr spc="-5" dirty="0"/>
              <a:t> inequalit</a:t>
            </a:r>
            <a:r>
              <a:rPr dirty="0"/>
              <a:t>y </a:t>
            </a:r>
            <a:r>
              <a:rPr spc="-20" dirty="0"/>
              <a:t>has</a:t>
            </a:r>
            <a:r>
              <a:rPr spc="-15" dirty="0"/>
              <a:t> </a:t>
            </a:r>
            <a:r>
              <a:rPr spc="-20" dirty="0"/>
              <a:t>increased</a:t>
            </a:r>
            <a:r>
              <a:rPr dirty="0"/>
              <a:t> </a:t>
            </a:r>
            <a:r>
              <a:rPr spc="-5" dirty="0"/>
              <a:t>in</a:t>
            </a:r>
          </a:p>
          <a:p>
            <a:pPr marL="12700">
              <a:lnSpc>
                <a:spcPct val="100000"/>
              </a:lnSpc>
            </a:pPr>
            <a:r>
              <a:rPr b="1" spc="-25" dirty="0">
                <a:latin typeface="Tw Cen MT"/>
                <a:cs typeface="Tw Cen MT"/>
              </a:rPr>
              <a:t>Philadelphia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02473" y="4964429"/>
            <a:ext cx="1402080" cy="0"/>
          </a:xfrm>
          <a:custGeom>
            <a:avLst/>
            <a:gdLst/>
            <a:ahLst/>
            <a:cxnLst/>
            <a:rect l="l" t="t" r="r" b="b"/>
            <a:pathLst>
              <a:path w="1402079">
                <a:moveTo>
                  <a:pt x="0" y="0"/>
                </a:moveTo>
                <a:lnTo>
                  <a:pt x="1402079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49746" y="4964429"/>
            <a:ext cx="299085" cy="0"/>
          </a:xfrm>
          <a:custGeom>
            <a:avLst/>
            <a:gdLst/>
            <a:ahLst/>
            <a:cxnLst/>
            <a:rect l="l" t="t" r="r" b="b"/>
            <a:pathLst>
              <a:path w="299084">
                <a:moveTo>
                  <a:pt x="0" y="0"/>
                </a:moveTo>
                <a:lnTo>
                  <a:pt x="298703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97779" y="4964429"/>
            <a:ext cx="298450" cy="0"/>
          </a:xfrm>
          <a:custGeom>
            <a:avLst/>
            <a:gdLst/>
            <a:ahLst/>
            <a:cxnLst/>
            <a:rect l="l" t="t" r="r" b="b"/>
            <a:pathLst>
              <a:path w="298450">
                <a:moveTo>
                  <a:pt x="0" y="0"/>
                </a:moveTo>
                <a:lnTo>
                  <a:pt x="297941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45052" y="4964429"/>
            <a:ext cx="298450" cy="0"/>
          </a:xfrm>
          <a:custGeom>
            <a:avLst/>
            <a:gdLst/>
            <a:ahLst/>
            <a:cxnLst/>
            <a:rect l="l" t="t" r="r" b="b"/>
            <a:pathLst>
              <a:path w="298450">
                <a:moveTo>
                  <a:pt x="0" y="0"/>
                </a:moveTo>
                <a:lnTo>
                  <a:pt x="297941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92323" y="4964429"/>
            <a:ext cx="298450" cy="0"/>
          </a:xfrm>
          <a:custGeom>
            <a:avLst/>
            <a:gdLst/>
            <a:ahLst/>
            <a:cxnLst/>
            <a:rect l="l" t="t" r="r" b="b"/>
            <a:pathLst>
              <a:path w="298450">
                <a:moveTo>
                  <a:pt x="0" y="0"/>
                </a:moveTo>
                <a:lnTo>
                  <a:pt x="297942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88947" y="4964429"/>
            <a:ext cx="148590" cy="0"/>
          </a:xfrm>
          <a:custGeom>
            <a:avLst/>
            <a:gdLst/>
            <a:ahLst/>
            <a:cxnLst/>
            <a:rect l="l" t="t" r="r" b="b"/>
            <a:pathLst>
              <a:path w="148589">
                <a:moveTo>
                  <a:pt x="0" y="0"/>
                </a:moveTo>
                <a:lnTo>
                  <a:pt x="148590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49746" y="3917441"/>
            <a:ext cx="2654935" cy="0"/>
          </a:xfrm>
          <a:custGeom>
            <a:avLst/>
            <a:gdLst/>
            <a:ahLst/>
            <a:cxnLst/>
            <a:rect l="l" t="t" r="r" b="b"/>
            <a:pathLst>
              <a:path w="2654934">
                <a:moveTo>
                  <a:pt x="0" y="0"/>
                </a:moveTo>
                <a:lnTo>
                  <a:pt x="2654807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45052" y="3917441"/>
            <a:ext cx="1550670" cy="0"/>
          </a:xfrm>
          <a:custGeom>
            <a:avLst/>
            <a:gdLst/>
            <a:ahLst/>
            <a:cxnLst/>
            <a:rect l="l" t="t" r="r" b="b"/>
            <a:pathLst>
              <a:path w="1550670">
                <a:moveTo>
                  <a:pt x="0" y="0"/>
                </a:moveTo>
                <a:lnTo>
                  <a:pt x="1550669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88947" y="3917441"/>
            <a:ext cx="1759585" cy="0"/>
          </a:xfrm>
          <a:custGeom>
            <a:avLst/>
            <a:gdLst/>
            <a:ahLst/>
            <a:cxnLst/>
            <a:rect l="l" t="t" r="r" b="b"/>
            <a:pathLst>
              <a:path w="1759585">
                <a:moveTo>
                  <a:pt x="0" y="0"/>
                </a:moveTo>
                <a:lnTo>
                  <a:pt x="1759458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88947" y="2869692"/>
            <a:ext cx="7515859" cy="0"/>
          </a:xfrm>
          <a:custGeom>
            <a:avLst/>
            <a:gdLst/>
            <a:ahLst/>
            <a:cxnLst/>
            <a:rect l="l" t="t" r="r" b="b"/>
            <a:pathLst>
              <a:path w="7515859">
                <a:moveTo>
                  <a:pt x="0" y="0"/>
                </a:moveTo>
                <a:lnTo>
                  <a:pt x="7515606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37538" y="4335779"/>
            <a:ext cx="358140" cy="1676400"/>
          </a:xfrm>
          <a:custGeom>
            <a:avLst/>
            <a:gdLst/>
            <a:ahLst/>
            <a:cxnLst/>
            <a:rect l="l" t="t" r="r" b="b"/>
            <a:pathLst>
              <a:path w="358139" h="1676400">
                <a:moveTo>
                  <a:pt x="0" y="0"/>
                </a:moveTo>
                <a:lnTo>
                  <a:pt x="0" y="1676400"/>
                </a:lnTo>
                <a:lnTo>
                  <a:pt x="358140" y="1676400"/>
                </a:lnTo>
                <a:lnTo>
                  <a:pt x="358140" y="0"/>
                </a:lnTo>
                <a:lnTo>
                  <a:pt x="0" y="0"/>
                </a:lnTo>
                <a:close/>
              </a:path>
            </a:pathLst>
          </a:custGeom>
          <a:solidFill>
            <a:srgbClr val="7158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90266" y="4021835"/>
            <a:ext cx="358140" cy="1990725"/>
          </a:xfrm>
          <a:custGeom>
            <a:avLst/>
            <a:gdLst/>
            <a:ahLst/>
            <a:cxnLst/>
            <a:rect l="l" t="t" r="r" b="b"/>
            <a:pathLst>
              <a:path w="358139" h="1990725">
                <a:moveTo>
                  <a:pt x="0" y="0"/>
                </a:moveTo>
                <a:lnTo>
                  <a:pt x="0" y="1990344"/>
                </a:lnTo>
                <a:lnTo>
                  <a:pt x="358140" y="1990344"/>
                </a:lnTo>
                <a:lnTo>
                  <a:pt x="358140" y="0"/>
                </a:lnTo>
                <a:lnTo>
                  <a:pt x="0" y="0"/>
                </a:lnTo>
                <a:close/>
              </a:path>
            </a:pathLst>
          </a:custGeom>
          <a:solidFill>
            <a:srgbClr val="7158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2994" y="4126991"/>
            <a:ext cx="596900" cy="1885314"/>
          </a:xfrm>
          <a:custGeom>
            <a:avLst/>
            <a:gdLst/>
            <a:ahLst/>
            <a:cxnLst/>
            <a:rect l="l" t="t" r="r" b="b"/>
            <a:pathLst>
              <a:path w="596900" h="1885314">
                <a:moveTo>
                  <a:pt x="596646" y="1885188"/>
                </a:moveTo>
                <a:lnTo>
                  <a:pt x="596646" y="0"/>
                </a:lnTo>
                <a:lnTo>
                  <a:pt x="0" y="0"/>
                </a:lnTo>
                <a:lnTo>
                  <a:pt x="0" y="1885188"/>
                </a:lnTo>
                <a:lnTo>
                  <a:pt x="596646" y="1885188"/>
                </a:lnTo>
                <a:close/>
              </a:path>
            </a:pathLst>
          </a:custGeom>
          <a:solidFill>
            <a:srgbClr val="7158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395721" y="3288791"/>
            <a:ext cx="596900" cy="2723515"/>
          </a:xfrm>
          <a:custGeom>
            <a:avLst/>
            <a:gdLst/>
            <a:ahLst/>
            <a:cxnLst/>
            <a:rect l="l" t="t" r="r" b="b"/>
            <a:pathLst>
              <a:path w="596900" h="2723515">
                <a:moveTo>
                  <a:pt x="596646" y="2723388"/>
                </a:moveTo>
                <a:lnTo>
                  <a:pt x="596646" y="0"/>
                </a:lnTo>
                <a:lnTo>
                  <a:pt x="0" y="0"/>
                </a:lnTo>
                <a:lnTo>
                  <a:pt x="0" y="2723388"/>
                </a:lnTo>
                <a:lnTo>
                  <a:pt x="596646" y="2723388"/>
                </a:lnTo>
                <a:close/>
              </a:path>
            </a:pathLst>
          </a:custGeom>
          <a:solidFill>
            <a:srgbClr val="7158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648450" y="4021835"/>
            <a:ext cx="357505" cy="1990725"/>
          </a:xfrm>
          <a:custGeom>
            <a:avLst/>
            <a:gdLst/>
            <a:ahLst/>
            <a:cxnLst/>
            <a:rect l="l" t="t" r="r" b="b"/>
            <a:pathLst>
              <a:path w="357504" h="1990725">
                <a:moveTo>
                  <a:pt x="0" y="0"/>
                </a:moveTo>
                <a:lnTo>
                  <a:pt x="0" y="1990344"/>
                </a:lnTo>
                <a:lnTo>
                  <a:pt x="357377" y="1990344"/>
                </a:lnTo>
                <a:lnTo>
                  <a:pt x="357377" y="0"/>
                </a:lnTo>
                <a:lnTo>
                  <a:pt x="0" y="0"/>
                </a:lnTo>
                <a:close/>
              </a:path>
            </a:pathLst>
          </a:custGeom>
          <a:solidFill>
            <a:srgbClr val="7158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01178" y="5802629"/>
            <a:ext cx="357505" cy="209550"/>
          </a:xfrm>
          <a:custGeom>
            <a:avLst/>
            <a:gdLst/>
            <a:ahLst/>
            <a:cxnLst/>
            <a:rect l="l" t="t" r="r" b="b"/>
            <a:pathLst>
              <a:path w="357504" h="209550">
                <a:moveTo>
                  <a:pt x="0" y="0"/>
                </a:moveTo>
                <a:lnTo>
                  <a:pt x="0" y="209550"/>
                </a:lnTo>
                <a:lnTo>
                  <a:pt x="357377" y="209550"/>
                </a:lnTo>
                <a:lnTo>
                  <a:pt x="357377" y="0"/>
                </a:lnTo>
                <a:lnTo>
                  <a:pt x="0" y="0"/>
                </a:lnTo>
                <a:close/>
              </a:path>
            </a:pathLst>
          </a:custGeom>
          <a:solidFill>
            <a:srgbClr val="7158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95677" y="4231385"/>
            <a:ext cx="596900" cy="1781175"/>
          </a:xfrm>
          <a:custGeom>
            <a:avLst/>
            <a:gdLst/>
            <a:ahLst/>
            <a:cxnLst/>
            <a:rect l="l" t="t" r="r" b="b"/>
            <a:pathLst>
              <a:path w="596900" h="1781175">
                <a:moveTo>
                  <a:pt x="596645" y="1780794"/>
                </a:moveTo>
                <a:lnTo>
                  <a:pt x="596645" y="0"/>
                </a:lnTo>
                <a:lnTo>
                  <a:pt x="0" y="0"/>
                </a:lnTo>
                <a:lnTo>
                  <a:pt x="0" y="1780794"/>
                </a:lnTo>
                <a:lnTo>
                  <a:pt x="596645" y="1780794"/>
                </a:lnTo>
                <a:close/>
              </a:path>
            </a:pathLst>
          </a:custGeom>
          <a:solidFill>
            <a:srgbClr val="A99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48405" y="3812285"/>
            <a:ext cx="596900" cy="2200275"/>
          </a:xfrm>
          <a:custGeom>
            <a:avLst/>
            <a:gdLst/>
            <a:ahLst/>
            <a:cxnLst/>
            <a:rect l="l" t="t" r="r" b="b"/>
            <a:pathLst>
              <a:path w="596900" h="2200275">
                <a:moveTo>
                  <a:pt x="596646" y="2199894"/>
                </a:moveTo>
                <a:lnTo>
                  <a:pt x="596645" y="0"/>
                </a:lnTo>
                <a:lnTo>
                  <a:pt x="0" y="0"/>
                </a:lnTo>
                <a:lnTo>
                  <a:pt x="0" y="2199894"/>
                </a:lnTo>
                <a:lnTo>
                  <a:pt x="596646" y="2199894"/>
                </a:lnTo>
                <a:close/>
              </a:path>
            </a:pathLst>
          </a:custGeom>
          <a:solidFill>
            <a:srgbClr val="A99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01134" y="4231385"/>
            <a:ext cx="596900" cy="1781175"/>
          </a:xfrm>
          <a:custGeom>
            <a:avLst/>
            <a:gdLst/>
            <a:ahLst/>
            <a:cxnLst/>
            <a:rect l="l" t="t" r="r" b="b"/>
            <a:pathLst>
              <a:path w="596900" h="1781175">
                <a:moveTo>
                  <a:pt x="596646" y="1780794"/>
                </a:moveTo>
                <a:lnTo>
                  <a:pt x="596646" y="0"/>
                </a:lnTo>
                <a:lnTo>
                  <a:pt x="0" y="0"/>
                </a:lnTo>
                <a:lnTo>
                  <a:pt x="0" y="1780794"/>
                </a:lnTo>
                <a:lnTo>
                  <a:pt x="596646" y="1780794"/>
                </a:lnTo>
                <a:close/>
              </a:path>
            </a:pathLst>
          </a:custGeom>
          <a:solidFill>
            <a:srgbClr val="A99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53861" y="3707891"/>
            <a:ext cx="596265" cy="2304415"/>
          </a:xfrm>
          <a:custGeom>
            <a:avLst/>
            <a:gdLst/>
            <a:ahLst/>
            <a:cxnLst/>
            <a:rect l="l" t="t" r="r" b="b"/>
            <a:pathLst>
              <a:path w="596264" h="2304415">
                <a:moveTo>
                  <a:pt x="595884" y="2304288"/>
                </a:moveTo>
                <a:lnTo>
                  <a:pt x="595884" y="0"/>
                </a:lnTo>
                <a:lnTo>
                  <a:pt x="0" y="0"/>
                </a:lnTo>
                <a:lnTo>
                  <a:pt x="0" y="2304288"/>
                </a:lnTo>
                <a:lnTo>
                  <a:pt x="595884" y="2304288"/>
                </a:lnTo>
                <a:close/>
              </a:path>
            </a:pathLst>
          </a:custGeom>
          <a:solidFill>
            <a:srgbClr val="A99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005828" y="4021835"/>
            <a:ext cx="596900" cy="1990725"/>
          </a:xfrm>
          <a:custGeom>
            <a:avLst/>
            <a:gdLst/>
            <a:ahLst/>
            <a:cxnLst/>
            <a:rect l="l" t="t" r="r" b="b"/>
            <a:pathLst>
              <a:path w="596900" h="1990725">
                <a:moveTo>
                  <a:pt x="596646" y="1990344"/>
                </a:moveTo>
                <a:lnTo>
                  <a:pt x="596646" y="0"/>
                </a:lnTo>
                <a:lnTo>
                  <a:pt x="0" y="0"/>
                </a:lnTo>
                <a:lnTo>
                  <a:pt x="0" y="1990344"/>
                </a:lnTo>
                <a:lnTo>
                  <a:pt x="596646" y="1990344"/>
                </a:lnTo>
                <a:close/>
              </a:path>
            </a:pathLst>
          </a:custGeom>
          <a:solidFill>
            <a:srgbClr val="A99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258556" y="5698235"/>
            <a:ext cx="596900" cy="314325"/>
          </a:xfrm>
          <a:custGeom>
            <a:avLst/>
            <a:gdLst/>
            <a:ahLst/>
            <a:cxnLst/>
            <a:rect l="l" t="t" r="r" b="b"/>
            <a:pathLst>
              <a:path w="596900" h="314325">
                <a:moveTo>
                  <a:pt x="596646" y="313944"/>
                </a:moveTo>
                <a:lnTo>
                  <a:pt x="596646" y="0"/>
                </a:lnTo>
                <a:lnTo>
                  <a:pt x="0" y="0"/>
                </a:lnTo>
                <a:lnTo>
                  <a:pt x="0" y="313944"/>
                </a:lnTo>
                <a:lnTo>
                  <a:pt x="596646" y="313944"/>
                </a:lnTo>
                <a:close/>
              </a:path>
            </a:pathLst>
          </a:custGeom>
          <a:solidFill>
            <a:srgbClr val="A99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88947" y="6012179"/>
            <a:ext cx="7515859" cy="0"/>
          </a:xfrm>
          <a:custGeom>
            <a:avLst/>
            <a:gdLst/>
            <a:ahLst/>
            <a:cxnLst/>
            <a:rect l="l" t="t" r="r" b="b"/>
            <a:pathLst>
              <a:path w="7515859">
                <a:moveTo>
                  <a:pt x="0" y="0"/>
                </a:moveTo>
                <a:lnTo>
                  <a:pt x="7515606" y="0"/>
                </a:lnTo>
              </a:path>
            </a:pathLst>
          </a:custGeom>
          <a:ln w="10414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84375" y="6012179"/>
            <a:ext cx="9525" cy="51435"/>
          </a:xfrm>
          <a:custGeom>
            <a:avLst/>
            <a:gdLst/>
            <a:ahLst/>
            <a:cxnLst/>
            <a:rect l="l" t="t" r="r" b="b"/>
            <a:pathLst>
              <a:path w="9525" h="51435">
                <a:moveTo>
                  <a:pt x="4571" y="0"/>
                </a:moveTo>
                <a:lnTo>
                  <a:pt x="4571" y="51053"/>
                </a:lnTo>
              </a:path>
            </a:pathLst>
          </a:custGeom>
          <a:ln w="10413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37104" y="6012179"/>
            <a:ext cx="9525" cy="51435"/>
          </a:xfrm>
          <a:custGeom>
            <a:avLst/>
            <a:gdLst/>
            <a:ahLst/>
            <a:cxnLst/>
            <a:rect l="l" t="t" r="r" b="b"/>
            <a:pathLst>
              <a:path w="9525" h="51435">
                <a:moveTo>
                  <a:pt x="4572" y="0"/>
                </a:moveTo>
                <a:lnTo>
                  <a:pt x="4572" y="51053"/>
                </a:lnTo>
              </a:path>
            </a:pathLst>
          </a:custGeom>
          <a:ln w="10413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989070" y="6012179"/>
            <a:ext cx="9525" cy="51435"/>
          </a:xfrm>
          <a:custGeom>
            <a:avLst/>
            <a:gdLst/>
            <a:ahLst/>
            <a:cxnLst/>
            <a:rect l="l" t="t" r="r" b="b"/>
            <a:pathLst>
              <a:path w="9525" h="51435">
                <a:moveTo>
                  <a:pt x="4572" y="0"/>
                </a:moveTo>
                <a:lnTo>
                  <a:pt x="4572" y="51053"/>
                </a:lnTo>
              </a:path>
            </a:pathLst>
          </a:custGeom>
          <a:ln w="10414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241797" y="6012179"/>
            <a:ext cx="9525" cy="51435"/>
          </a:xfrm>
          <a:custGeom>
            <a:avLst/>
            <a:gdLst/>
            <a:ahLst/>
            <a:cxnLst/>
            <a:rect l="l" t="t" r="r" b="b"/>
            <a:pathLst>
              <a:path w="9525" h="51435">
                <a:moveTo>
                  <a:pt x="4572" y="0"/>
                </a:moveTo>
                <a:lnTo>
                  <a:pt x="4572" y="51053"/>
                </a:lnTo>
              </a:path>
            </a:pathLst>
          </a:custGeom>
          <a:ln w="10414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494526" y="6012179"/>
            <a:ext cx="9525" cy="51435"/>
          </a:xfrm>
          <a:custGeom>
            <a:avLst/>
            <a:gdLst/>
            <a:ahLst/>
            <a:cxnLst/>
            <a:rect l="l" t="t" r="r" b="b"/>
            <a:pathLst>
              <a:path w="9525" h="51435">
                <a:moveTo>
                  <a:pt x="4571" y="0"/>
                </a:moveTo>
                <a:lnTo>
                  <a:pt x="4571" y="51053"/>
                </a:lnTo>
              </a:path>
            </a:pathLst>
          </a:custGeom>
          <a:ln w="10413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747253" y="6012179"/>
            <a:ext cx="9525" cy="51435"/>
          </a:xfrm>
          <a:custGeom>
            <a:avLst/>
            <a:gdLst/>
            <a:ahLst/>
            <a:cxnLst/>
            <a:rect l="l" t="t" r="r" b="b"/>
            <a:pathLst>
              <a:path w="9525" h="51435">
                <a:moveTo>
                  <a:pt x="4572" y="0"/>
                </a:moveTo>
                <a:lnTo>
                  <a:pt x="4572" y="51053"/>
                </a:lnTo>
              </a:path>
            </a:pathLst>
          </a:custGeom>
          <a:ln w="10414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999981" y="6012179"/>
            <a:ext cx="9525" cy="51435"/>
          </a:xfrm>
          <a:custGeom>
            <a:avLst/>
            <a:gdLst/>
            <a:ahLst/>
            <a:cxnLst/>
            <a:rect l="l" t="t" r="r" b="b"/>
            <a:pathLst>
              <a:path w="9525" h="51435">
                <a:moveTo>
                  <a:pt x="4572" y="0"/>
                </a:moveTo>
                <a:lnTo>
                  <a:pt x="4572" y="51053"/>
                </a:lnTo>
              </a:path>
            </a:pathLst>
          </a:custGeom>
          <a:ln w="10414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669033" y="4391492"/>
            <a:ext cx="333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solidFill>
                  <a:srgbClr val="FFFFFF"/>
                </a:solidFill>
                <a:latin typeface="Tw Cen MT"/>
                <a:cs typeface="Tw Cen MT"/>
              </a:rPr>
              <a:t>16%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921000" y="4076786"/>
            <a:ext cx="333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solidFill>
                  <a:srgbClr val="FFFFFF"/>
                </a:solidFill>
                <a:latin typeface="Tw Cen MT"/>
                <a:cs typeface="Tw Cen MT"/>
              </a:rPr>
              <a:t>19%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186682" y="4194134"/>
            <a:ext cx="333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solidFill>
                  <a:srgbClr val="FFFFFF"/>
                </a:solidFill>
                <a:latin typeface="Tw Cen MT"/>
                <a:cs typeface="Tw Cen MT"/>
              </a:rPr>
              <a:t>18%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679183" y="4076786"/>
            <a:ext cx="7924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71805" algn="l"/>
              </a:tabLst>
            </a:pPr>
            <a:r>
              <a:rPr sz="1200" b="1" spc="-15" dirty="0">
                <a:solidFill>
                  <a:srgbClr val="FFFFFF"/>
                </a:solidFill>
                <a:latin typeface="Tw Cen MT"/>
                <a:cs typeface="Tw Cen MT"/>
              </a:rPr>
              <a:t>19%</a:t>
            </a:r>
            <a:r>
              <a:rPr sz="1200" b="1" dirty="0">
                <a:solidFill>
                  <a:srgbClr val="FFFFFF"/>
                </a:solidFill>
                <a:latin typeface="Tw Cen MT"/>
                <a:cs typeface="Tw Cen MT"/>
              </a:rPr>
              <a:t>	</a:t>
            </a:r>
            <a:r>
              <a:rPr sz="1200" b="1" spc="-15" dirty="0">
                <a:latin typeface="Tw Cen MT"/>
                <a:cs typeface="Tw Cen MT"/>
              </a:rPr>
              <a:t>19%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128520" y="4286336"/>
            <a:ext cx="333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latin typeface="Tw Cen MT"/>
                <a:cs typeface="Tw Cen MT"/>
              </a:rPr>
              <a:t>17%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380485" y="3867236"/>
            <a:ext cx="333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latin typeface="Tw Cen MT"/>
                <a:cs typeface="Tw Cen MT"/>
              </a:rPr>
              <a:t>21%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633214" y="4286336"/>
            <a:ext cx="333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latin typeface="Tw Cen MT"/>
                <a:cs typeface="Tw Cen MT"/>
              </a:rPr>
              <a:t>17%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885941" y="3762842"/>
            <a:ext cx="333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latin typeface="Tw Cen MT"/>
                <a:cs typeface="Tw Cen MT"/>
              </a:rPr>
              <a:t>22%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84766" y="4863975"/>
            <a:ext cx="7686675" cy="819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Tw Cen MT"/>
                <a:cs typeface="Tw Cen MT"/>
              </a:rPr>
              <a:t>10%</a:t>
            </a:r>
            <a:endParaRPr sz="1400">
              <a:latin typeface="Tw Cen MT"/>
              <a:cs typeface="Tw Cen MT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155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1200" b="1" spc="-15" dirty="0">
                <a:latin typeface="Tw Cen MT"/>
                <a:cs typeface="Tw Cen MT"/>
              </a:rPr>
              <a:t>3%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84766" y="3816986"/>
            <a:ext cx="37084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Tw Cen MT"/>
                <a:cs typeface="Tw Cen MT"/>
              </a:rPr>
              <a:t>20%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4477511" y="2532126"/>
            <a:ext cx="87630" cy="86995"/>
          </a:xfrm>
          <a:custGeom>
            <a:avLst/>
            <a:gdLst/>
            <a:ahLst/>
            <a:cxnLst/>
            <a:rect l="l" t="t" r="r" b="b"/>
            <a:pathLst>
              <a:path w="87629" h="86994">
                <a:moveTo>
                  <a:pt x="0" y="0"/>
                </a:moveTo>
                <a:lnTo>
                  <a:pt x="0" y="86867"/>
                </a:lnTo>
                <a:lnTo>
                  <a:pt x="87629" y="86867"/>
                </a:lnTo>
                <a:lnTo>
                  <a:pt x="87629" y="0"/>
                </a:lnTo>
                <a:lnTo>
                  <a:pt x="0" y="0"/>
                </a:lnTo>
                <a:close/>
              </a:path>
            </a:pathLst>
          </a:custGeom>
          <a:solidFill>
            <a:srgbClr val="7158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119878" y="2532126"/>
            <a:ext cx="87630" cy="86995"/>
          </a:xfrm>
          <a:custGeom>
            <a:avLst/>
            <a:gdLst/>
            <a:ahLst/>
            <a:cxnLst/>
            <a:rect l="l" t="t" r="r" b="b"/>
            <a:pathLst>
              <a:path w="87629" h="86994">
                <a:moveTo>
                  <a:pt x="0" y="0"/>
                </a:moveTo>
                <a:lnTo>
                  <a:pt x="0" y="86867"/>
                </a:lnTo>
                <a:lnTo>
                  <a:pt x="87629" y="86867"/>
                </a:lnTo>
                <a:lnTo>
                  <a:pt x="87629" y="0"/>
                </a:lnTo>
                <a:lnTo>
                  <a:pt x="0" y="0"/>
                </a:lnTo>
                <a:close/>
              </a:path>
            </a:pathLst>
          </a:custGeom>
          <a:solidFill>
            <a:srgbClr val="A99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984766" y="2165476"/>
            <a:ext cx="6449060" cy="1356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55445">
              <a:lnSpc>
                <a:spcPct val="100000"/>
              </a:lnSpc>
            </a:pPr>
            <a:r>
              <a:rPr sz="1400" b="1" spc="-5" dirty="0">
                <a:latin typeface="Tw Cen MT"/>
                <a:cs typeface="Tw Cen MT"/>
              </a:rPr>
              <a:t>Distri</a:t>
            </a:r>
            <a:r>
              <a:rPr sz="1400" b="1" spc="-40" dirty="0">
                <a:latin typeface="Tw Cen MT"/>
                <a:cs typeface="Tw Cen MT"/>
              </a:rPr>
              <a:t>b</a:t>
            </a:r>
            <a:r>
              <a:rPr sz="1400" b="1" spc="-10" dirty="0">
                <a:latin typeface="Tw Cen MT"/>
                <a:cs typeface="Tw Cen MT"/>
              </a:rPr>
              <a:t>ution of</a:t>
            </a:r>
            <a:r>
              <a:rPr sz="1400" b="1" spc="100" dirty="0">
                <a:latin typeface="Tw Cen MT"/>
                <a:cs typeface="Tw Cen MT"/>
              </a:rPr>
              <a:t> </a:t>
            </a:r>
            <a:r>
              <a:rPr sz="1400" b="1" spc="-10" dirty="0">
                <a:latin typeface="Tw Cen MT"/>
                <a:cs typeface="Tw Cen MT"/>
              </a:rPr>
              <a:t>Income (2013$)</a:t>
            </a:r>
            <a:r>
              <a:rPr sz="1400" b="1" spc="-5" dirty="0">
                <a:latin typeface="Tw Cen MT"/>
                <a:cs typeface="Tw Cen MT"/>
              </a:rPr>
              <a:t> </a:t>
            </a:r>
            <a:r>
              <a:rPr sz="1400" b="1" spc="-10" dirty="0">
                <a:latin typeface="Tw Cen MT"/>
                <a:cs typeface="Tw Cen MT"/>
              </a:rPr>
              <a:t>Across</a:t>
            </a:r>
            <a:r>
              <a:rPr sz="1400" b="1" spc="10" dirty="0">
                <a:latin typeface="Tw Cen MT"/>
                <a:cs typeface="Tw Cen MT"/>
              </a:rPr>
              <a:t> </a:t>
            </a:r>
            <a:r>
              <a:rPr sz="1400" b="1" spc="-10" dirty="0">
                <a:latin typeface="Tw Cen MT"/>
                <a:cs typeface="Tw Cen MT"/>
              </a:rPr>
              <a:t>Household</a:t>
            </a:r>
            <a:r>
              <a:rPr sz="1400" b="1" spc="-55" dirty="0">
                <a:latin typeface="Tw Cen MT"/>
                <a:cs typeface="Tw Cen MT"/>
              </a:rPr>
              <a:t>s</a:t>
            </a:r>
            <a:r>
              <a:rPr sz="1400" b="1" spc="-5" dirty="0">
                <a:latin typeface="Tw Cen MT"/>
                <a:cs typeface="Tw Cen MT"/>
              </a:rPr>
              <a:t>,</a:t>
            </a:r>
            <a:r>
              <a:rPr sz="1400" b="1" spc="-10" dirty="0">
                <a:latin typeface="Tw Cen MT"/>
                <a:cs typeface="Tw Cen MT"/>
              </a:rPr>
              <a:t> United St</a:t>
            </a:r>
            <a:r>
              <a:rPr sz="1400" b="1" spc="20" dirty="0">
                <a:latin typeface="Tw Cen MT"/>
                <a:cs typeface="Tw Cen MT"/>
              </a:rPr>
              <a:t>a</a:t>
            </a:r>
            <a:r>
              <a:rPr sz="1400" b="1" spc="-10" dirty="0">
                <a:latin typeface="Tw Cen MT"/>
                <a:cs typeface="Tw Cen MT"/>
              </a:rPr>
              <a:t>tes</a:t>
            </a:r>
            <a:endParaRPr sz="1400">
              <a:latin typeface="Tw Cen MT"/>
              <a:cs typeface="Tw Cen MT"/>
            </a:endParaRPr>
          </a:p>
          <a:p>
            <a:pPr marL="3619500">
              <a:lnSpc>
                <a:spcPct val="100000"/>
              </a:lnSpc>
              <a:spcBef>
                <a:spcPts val="855"/>
              </a:spcBef>
              <a:tabLst>
                <a:tab pos="4261485" algn="l"/>
              </a:tabLst>
            </a:pPr>
            <a:r>
              <a:rPr sz="1400" spc="-10" dirty="0">
                <a:latin typeface="Tw Cen MT"/>
                <a:cs typeface="Tw Cen MT"/>
              </a:rPr>
              <a:t>1990	2012</a:t>
            </a:r>
            <a:endParaRPr sz="14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1400" spc="-10" dirty="0">
                <a:latin typeface="Tw Cen MT"/>
                <a:cs typeface="Tw Cen MT"/>
              </a:rPr>
              <a:t>30%</a:t>
            </a:r>
            <a:endParaRPr sz="1400">
              <a:latin typeface="Tw Cen MT"/>
              <a:cs typeface="Tw Cen MT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"/>
              </a:spcBef>
            </a:pPr>
            <a:endParaRPr sz="1100">
              <a:latin typeface="Times New Roman"/>
              <a:cs typeface="Times New Roman"/>
            </a:endParaRPr>
          </a:p>
          <a:p>
            <a:pPr marR="1577975" algn="r">
              <a:lnSpc>
                <a:spcPct val="100000"/>
              </a:lnSpc>
            </a:pPr>
            <a:r>
              <a:rPr sz="1200" b="1" spc="-15" dirty="0">
                <a:solidFill>
                  <a:srgbClr val="FFFFFF"/>
                </a:solidFill>
                <a:latin typeface="Tw Cen MT"/>
                <a:cs typeface="Tw Cen MT"/>
              </a:rPr>
              <a:t>26%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959343" y="5641934"/>
            <a:ext cx="25272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latin typeface="Tw Cen MT"/>
                <a:cs typeface="Tw Cen MT"/>
              </a:rPr>
              <a:t>2%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083055" y="5911727"/>
            <a:ext cx="27241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Tw Cen MT"/>
                <a:cs typeface="Tw Cen MT"/>
              </a:rPr>
              <a:t>0%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48" name="object 4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960">
              <a:lnSpc>
                <a:spcPct val="100000"/>
              </a:lnSpc>
            </a:pPr>
            <a:r>
              <a:rPr spc="-10" dirty="0"/>
              <a:t>$0-$20,000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2988728" y="6113650"/>
            <a:ext cx="761365" cy="396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00"/>
              </a:lnSpc>
            </a:pPr>
            <a:r>
              <a:rPr sz="1400" spc="-10" dirty="0">
                <a:latin typeface="Tw Cen MT"/>
                <a:cs typeface="Tw Cen MT"/>
              </a:rPr>
              <a:t>$20,001</a:t>
            </a:r>
            <a:r>
              <a:rPr sz="1400" spc="-5" dirty="0">
                <a:latin typeface="Tw Cen MT"/>
                <a:cs typeface="Tw Cen MT"/>
              </a:rPr>
              <a:t> -</a:t>
            </a:r>
            <a:endParaRPr sz="1400">
              <a:latin typeface="Tw Cen MT"/>
              <a:cs typeface="Tw Cen MT"/>
            </a:endParaRPr>
          </a:p>
          <a:p>
            <a:pPr marL="66040">
              <a:lnSpc>
                <a:spcPts val="1600"/>
              </a:lnSpc>
            </a:pPr>
            <a:r>
              <a:rPr sz="1400" spc="-10" dirty="0">
                <a:latin typeface="Tw Cen MT"/>
                <a:cs typeface="Tw Cen MT"/>
              </a:rPr>
              <a:t>$40,000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240036" y="6113650"/>
            <a:ext cx="762000" cy="396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00"/>
              </a:lnSpc>
            </a:pPr>
            <a:r>
              <a:rPr sz="1400" spc="-10" dirty="0">
                <a:latin typeface="Tw Cen MT"/>
                <a:cs typeface="Tw Cen MT"/>
              </a:rPr>
              <a:t>$40,001</a:t>
            </a:r>
            <a:r>
              <a:rPr sz="1400" spc="-5" dirty="0">
                <a:latin typeface="Tw Cen MT"/>
                <a:cs typeface="Tw Cen MT"/>
              </a:rPr>
              <a:t> -</a:t>
            </a:r>
            <a:endParaRPr sz="1400">
              <a:latin typeface="Tw Cen MT"/>
              <a:cs typeface="Tw Cen MT"/>
            </a:endParaRPr>
          </a:p>
          <a:p>
            <a:pPr marL="66675">
              <a:lnSpc>
                <a:spcPts val="1600"/>
              </a:lnSpc>
            </a:pPr>
            <a:r>
              <a:rPr sz="1400" spc="-10" dirty="0">
                <a:latin typeface="Tw Cen MT"/>
                <a:cs typeface="Tw Cen MT"/>
              </a:rPr>
              <a:t>$60,000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492765" y="6113650"/>
            <a:ext cx="762000" cy="396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00"/>
              </a:lnSpc>
            </a:pPr>
            <a:r>
              <a:rPr sz="1400" spc="-10" dirty="0">
                <a:latin typeface="Tw Cen MT"/>
                <a:cs typeface="Tw Cen MT"/>
              </a:rPr>
              <a:t>$60,001</a:t>
            </a:r>
            <a:r>
              <a:rPr sz="1400" spc="-5" dirty="0">
                <a:latin typeface="Tw Cen MT"/>
                <a:cs typeface="Tw Cen MT"/>
              </a:rPr>
              <a:t> -</a:t>
            </a:r>
            <a:endParaRPr sz="1400">
              <a:latin typeface="Tw Cen MT"/>
              <a:cs typeface="Tw Cen MT"/>
            </a:endParaRPr>
          </a:p>
          <a:p>
            <a:pPr marL="17780">
              <a:lnSpc>
                <a:spcPts val="1600"/>
              </a:lnSpc>
            </a:pPr>
            <a:r>
              <a:rPr sz="1400" spc="-10" dirty="0">
                <a:latin typeface="Tw Cen MT"/>
                <a:cs typeface="Tw Cen MT"/>
              </a:rPr>
              <a:t>$100,000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52" name="object 5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00"/>
              </a:lnSpc>
            </a:pPr>
            <a:r>
              <a:rPr spc="-10" dirty="0"/>
              <a:t>$100,001 </a:t>
            </a:r>
            <a:r>
              <a:rPr spc="-5" dirty="0"/>
              <a:t>-</a:t>
            </a:r>
          </a:p>
          <a:p>
            <a:pPr marL="66675">
              <a:lnSpc>
                <a:spcPts val="1600"/>
              </a:lnSpc>
            </a:pPr>
            <a:r>
              <a:rPr spc="-10" dirty="0"/>
              <a:t>$250,000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7919731" y="6113650"/>
            <a:ext cx="92011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Tw Cen MT"/>
                <a:cs typeface="Tw Cen MT"/>
              </a:rPr>
              <a:t>&gt;</a:t>
            </a:r>
            <a:r>
              <a:rPr sz="1400" spc="-5" dirty="0">
                <a:latin typeface="Tw Cen MT"/>
                <a:cs typeface="Tw Cen MT"/>
              </a:rPr>
              <a:t> </a:t>
            </a:r>
            <a:r>
              <a:rPr sz="1400" spc="-10" dirty="0">
                <a:latin typeface="Tw Cen MT"/>
                <a:cs typeface="Tw Cen MT"/>
              </a:rPr>
              <a:t>$250,000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45" name="object 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pc="-25" dirty="0"/>
              <a:t>Incom</a:t>
            </a:r>
            <a:r>
              <a:rPr spc="-20" dirty="0"/>
              <a:t>e</a:t>
            </a:r>
            <a:r>
              <a:rPr spc="-5" dirty="0"/>
              <a:t> inequalit</a:t>
            </a:r>
            <a:r>
              <a:rPr dirty="0"/>
              <a:t>y </a:t>
            </a:r>
            <a:r>
              <a:rPr spc="-20" dirty="0"/>
              <a:t>has</a:t>
            </a:r>
            <a:r>
              <a:rPr spc="-15" dirty="0"/>
              <a:t> </a:t>
            </a:r>
            <a:r>
              <a:rPr spc="-20" dirty="0"/>
              <a:t>increased</a:t>
            </a:r>
            <a:r>
              <a:rPr dirty="0"/>
              <a:t> </a:t>
            </a:r>
            <a:r>
              <a:rPr spc="-15" dirty="0"/>
              <a:t>th</a:t>
            </a:r>
            <a:r>
              <a:rPr spc="-90" dirty="0"/>
              <a:t>r</a:t>
            </a:r>
            <a:r>
              <a:rPr dirty="0"/>
              <a:t>o</a:t>
            </a:r>
            <a:r>
              <a:rPr spc="-20" dirty="0"/>
              <a:t>ughout</a:t>
            </a:r>
            <a:r>
              <a:rPr spc="-15" dirty="0"/>
              <a:t> the</a:t>
            </a:r>
            <a:r>
              <a:rPr spc="-10" dirty="0"/>
              <a:t> </a:t>
            </a:r>
            <a:r>
              <a:rPr b="1" spc="-20" dirty="0">
                <a:latin typeface="Tw Cen MT"/>
                <a:cs typeface="Tw Cen MT"/>
              </a:rPr>
              <a:t>United</a:t>
            </a:r>
            <a:r>
              <a:rPr b="1" spc="10" dirty="0">
                <a:latin typeface="Tw Cen MT"/>
                <a:cs typeface="Tw Cen MT"/>
              </a:rPr>
              <a:t> </a:t>
            </a:r>
            <a:r>
              <a:rPr b="1" spc="-20" dirty="0">
                <a:latin typeface="Tw Cen MT"/>
                <a:cs typeface="Tw Cen MT"/>
              </a:rPr>
              <a:t>St</a:t>
            </a:r>
            <a:r>
              <a:rPr b="1" spc="55" dirty="0">
                <a:latin typeface="Tw Cen MT"/>
                <a:cs typeface="Tw Cen MT"/>
              </a:rPr>
              <a:t>a</a:t>
            </a:r>
            <a:r>
              <a:rPr b="1" spc="-10" dirty="0">
                <a:latin typeface="Tw Cen MT"/>
                <a:cs typeface="Tw Cen MT"/>
              </a:rPr>
              <a:t>t</a:t>
            </a:r>
            <a:r>
              <a:rPr b="1" spc="-25" dirty="0">
                <a:latin typeface="Tw Cen MT"/>
                <a:cs typeface="Tw Cen MT"/>
              </a:rPr>
              <a:t>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pc="-25" dirty="0"/>
              <a:t>Incom</a:t>
            </a:r>
            <a:r>
              <a:rPr spc="-20" dirty="0"/>
              <a:t>e</a:t>
            </a:r>
            <a:r>
              <a:rPr spc="-5" dirty="0"/>
              <a:t> inequalit</a:t>
            </a:r>
            <a:r>
              <a:rPr dirty="0"/>
              <a:t>y </a:t>
            </a:r>
            <a:r>
              <a:rPr spc="-5" dirty="0"/>
              <a:t>i</a:t>
            </a:r>
            <a:r>
              <a:rPr dirty="0"/>
              <a:t>n</a:t>
            </a:r>
            <a:r>
              <a:rPr spc="-15" dirty="0"/>
              <a:t> </a:t>
            </a:r>
            <a:r>
              <a:rPr spc="-30" dirty="0"/>
              <a:t>N</a:t>
            </a:r>
            <a:r>
              <a:rPr spc="-95" dirty="0"/>
              <a:t>e</a:t>
            </a:r>
            <a:r>
              <a:rPr spc="-25" dirty="0"/>
              <a:t>w</a:t>
            </a:r>
            <a:r>
              <a:rPr spc="-15" dirty="0"/>
              <a:t> </a:t>
            </a:r>
            <a:r>
              <a:rPr spc="-310" dirty="0"/>
              <a:t>Y</a:t>
            </a:r>
            <a:r>
              <a:rPr dirty="0"/>
              <a:t>o</a:t>
            </a:r>
            <a:r>
              <a:rPr spc="70" dirty="0"/>
              <a:t>r</a:t>
            </a:r>
            <a:r>
              <a:rPr spc="-20" dirty="0"/>
              <a:t>k</a:t>
            </a:r>
            <a:r>
              <a:rPr spc="-10" dirty="0"/>
              <a:t> </a:t>
            </a:r>
            <a:r>
              <a:rPr spc="-5" dirty="0"/>
              <a:t>Cit</a:t>
            </a:r>
            <a:r>
              <a:rPr dirty="0"/>
              <a:t>y</a:t>
            </a:r>
            <a:r>
              <a:rPr spc="-15" dirty="0"/>
              <a:t> </a:t>
            </a:r>
            <a:r>
              <a:rPr spc="-25" dirty="0"/>
              <a:t>has</a:t>
            </a:r>
            <a:r>
              <a:rPr spc="-15" dirty="0"/>
              <a:t> </a:t>
            </a:r>
            <a:r>
              <a:rPr spc="-20" dirty="0"/>
              <a:t>become</a:t>
            </a:r>
            <a:r>
              <a:rPr spc="-15" dirty="0"/>
              <a:t> </a:t>
            </a:r>
            <a:r>
              <a:rPr spc="-5" dirty="0"/>
              <a:t>mor</a:t>
            </a:r>
            <a:r>
              <a:rPr dirty="0"/>
              <a:t>e</a:t>
            </a:r>
            <a:r>
              <a:rPr spc="-10" dirty="0"/>
              <a:t> </a:t>
            </a:r>
            <a:r>
              <a:rPr spc="-20" dirty="0"/>
              <a:t>p</a:t>
            </a:r>
            <a:r>
              <a:rPr spc="-90" dirty="0"/>
              <a:t>r</a:t>
            </a:r>
            <a:r>
              <a:rPr spc="-25" dirty="0"/>
              <a:t>onounce</a:t>
            </a:r>
            <a:r>
              <a:rPr spc="-20" dirty="0"/>
              <a:t>d</a:t>
            </a:r>
            <a:r>
              <a:rPr spc="-10" dirty="0"/>
              <a:t> </a:t>
            </a:r>
            <a:r>
              <a:rPr spc="-5" dirty="0"/>
              <a:t>sinc</a:t>
            </a:r>
            <a:r>
              <a:rPr dirty="0"/>
              <a:t>e</a:t>
            </a:r>
            <a:r>
              <a:rPr spc="-10" dirty="0"/>
              <a:t> </a:t>
            </a:r>
            <a:r>
              <a:rPr spc="-20" dirty="0"/>
              <a:t>1990</a:t>
            </a:r>
          </a:p>
        </p:txBody>
      </p:sp>
      <p:sp>
        <p:nvSpPr>
          <p:cNvPr id="3" name="object 3"/>
          <p:cNvSpPr/>
          <p:nvPr/>
        </p:nvSpPr>
        <p:spPr>
          <a:xfrm>
            <a:off x="7602473" y="5048250"/>
            <a:ext cx="1402080" cy="0"/>
          </a:xfrm>
          <a:custGeom>
            <a:avLst/>
            <a:gdLst/>
            <a:ahLst/>
            <a:cxnLst/>
            <a:rect l="l" t="t" r="r" b="b"/>
            <a:pathLst>
              <a:path w="1402079">
                <a:moveTo>
                  <a:pt x="0" y="0"/>
                </a:moveTo>
                <a:lnTo>
                  <a:pt x="1402079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49746" y="5048250"/>
            <a:ext cx="656590" cy="0"/>
          </a:xfrm>
          <a:custGeom>
            <a:avLst/>
            <a:gdLst/>
            <a:ahLst/>
            <a:cxnLst/>
            <a:rect l="l" t="t" r="r" b="b"/>
            <a:pathLst>
              <a:path w="656590">
                <a:moveTo>
                  <a:pt x="0" y="0"/>
                </a:moveTo>
                <a:lnTo>
                  <a:pt x="656081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97779" y="5048250"/>
            <a:ext cx="656590" cy="0"/>
          </a:xfrm>
          <a:custGeom>
            <a:avLst/>
            <a:gdLst/>
            <a:ahLst/>
            <a:cxnLst/>
            <a:rect l="l" t="t" r="r" b="b"/>
            <a:pathLst>
              <a:path w="656589">
                <a:moveTo>
                  <a:pt x="0" y="0"/>
                </a:moveTo>
                <a:lnTo>
                  <a:pt x="656081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45052" y="5048250"/>
            <a:ext cx="656590" cy="0"/>
          </a:xfrm>
          <a:custGeom>
            <a:avLst/>
            <a:gdLst/>
            <a:ahLst/>
            <a:cxnLst/>
            <a:rect l="l" t="t" r="r" b="b"/>
            <a:pathLst>
              <a:path w="656589">
                <a:moveTo>
                  <a:pt x="0" y="0"/>
                </a:moveTo>
                <a:lnTo>
                  <a:pt x="656081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92323" y="5048250"/>
            <a:ext cx="656590" cy="0"/>
          </a:xfrm>
          <a:custGeom>
            <a:avLst/>
            <a:gdLst/>
            <a:ahLst/>
            <a:cxnLst/>
            <a:rect l="l" t="t" r="r" b="b"/>
            <a:pathLst>
              <a:path w="656589">
                <a:moveTo>
                  <a:pt x="0" y="0"/>
                </a:moveTo>
                <a:lnTo>
                  <a:pt x="656082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88947" y="5048250"/>
            <a:ext cx="506730" cy="0"/>
          </a:xfrm>
          <a:custGeom>
            <a:avLst/>
            <a:gdLst/>
            <a:ahLst/>
            <a:cxnLst/>
            <a:rect l="l" t="t" r="r" b="b"/>
            <a:pathLst>
              <a:path w="506730">
                <a:moveTo>
                  <a:pt x="0" y="0"/>
                </a:moveTo>
                <a:lnTo>
                  <a:pt x="506729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02473" y="3961638"/>
            <a:ext cx="1402080" cy="0"/>
          </a:xfrm>
          <a:custGeom>
            <a:avLst/>
            <a:gdLst/>
            <a:ahLst/>
            <a:cxnLst/>
            <a:rect l="l" t="t" r="r" b="b"/>
            <a:pathLst>
              <a:path w="1402079">
                <a:moveTo>
                  <a:pt x="0" y="0"/>
                </a:moveTo>
                <a:lnTo>
                  <a:pt x="1402079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49746" y="3961638"/>
            <a:ext cx="656590" cy="0"/>
          </a:xfrm>
          <a:custGeom>
            <a:avLst/>
            <a:gdLst/>
            <a:ahLst/>
            <a:cxnLst/>
            <a:rect l="l" t="t" r="r" b="b"/>
            <a:pathLst>
              <a:path w="656590">
                <a:moveTo>
                  <a:pt x="0" y="0"/>
                </a:moveTo>
                <a:lnTo>
                  <a:pt x="656081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92323" y="3961638"/>
            <a:ext cx="3161665" cy="0"/>
          </a:xfrm>
          <a:custGeom>
            <a:avLst/>
            <a:gdLst/>
            <a:ahLst/>
            <a:cxnLst/>
            <a:rect l="l" t="t" r="r" b="b"/>
            <a:pathLst>
              <a:path w="3161665">
                <a:moveTo>
                  <a:pt x="0" y="0"/>
                </a:moveTo>
                <a:lnTo>
                  <a:pt x="3161538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88947" y="3961638"/>
            <a:ext cx="506730" cy="0"/>
          </a:xfrm>
          <a:custGeom>
            <a:avLst/>
            <a:gdLst/>
            <a:ahLst/>
            <a:cxnLst/>
            <a:rect l="l" t="t" r="r" b="b"/>
            <a:pathLst>
              <a:path w="506730">
                <a:moveTo>
                  <a:pt x="0" y="0"/>
                </a:moveTo>
                <a:lnTo>
                  <a:pt x="506730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88947" y="2875026"/>
            <a:ext cx="7515859" cy="0"/>
          </a:xfrm>
          <a:custGeom>
            <a:avLst/>
            <a:gdLst/>
            <a:ahLst/>
            <a:cxnLst/>
            <a:rect l="l" t="t" r="r" b="b"/>
            <a:pathLst>
              <a:path w="7515859">
                <a:moveTo>
                  <a:pt x="0" y="0"/>
                </a:moveTo>
                <a:lnTo>
                  <a:pt x="7515606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95677" y="3842765"/>
            <a:ext cx="596900" cy="2291715"/>
          </a:xfrm>
          <a:custGeom>
            <a:avLst/>
            <a:gdLst/>
            <a:ahLst/>
            <a:cxnLst/>
            <a:rect l="l" t="t" r="r" b="b"/>
            <a:pathLst>
              <a:path w="596900" h="2291715">
                <a:moveTo>
                  <a:pt x="596645" y="2291333"/>
                </a:moveTo>
                <a:lnTo>
                  <a:pt x="596645" y="0"/>
                </a:lnTo>
                <a:lnTo>
                  <a:pt x="0" y="0"/>
                </a:lnTo>
                <a:lnTo>
                  <a:pt x="0" y="2291333"/>
                </a:lnTo>
                <a:lnTo>
                  <a:pt x="596645" y="2291333"/>
                </a:lnTo>
                <a:close/>
              </a:path>
            </a:pathLst>
          </a:custGeom>
          <a:solidFill>
            <a:srgbClr val="A99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48405" y="4123182"/>
            <a:ext cx="596900" cy="2011045"/>
          </a:xfrm>
          <a:custGeom>
            <a:avLst/>
            <a:gdLst/>
            <a:ahLst/>
            <a:cxnLst/>
            <a:rect l="l" t="t" r="r" b="b"/>
            <a:pathLst>
              <a:path w="596900" h="2011045">
                <a:moveTo>
                  <a:pt x="596646" y="2010918"/>
                </a:moveTo>
                <a:lnTo>
                  <a:pt x="596645" y="0"/>
                </a:lnTo>
                <a:lnTo>
                  <a:pt x="0" y="0"/>
                </a:lnTo>
                <a:lnTo>
                  <a:pt x="0" y="2010918"/>
                </a:lnTo>
                <a:lnTo>
                  <a:pt x="596646" y="2010918"/>
                </a:lnTo>
                <a:close/>
              </a:path>
            </a:pathLst>
          </a:custGeom>
          <a:solidFill>
            <a:srgbClr val="A99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01134" y="4486655"/>
            <a:ext cx="596900" cy="1647825"/>
          </a:xfrm>
          <a:custGeom>
            <a:avLst/>
            <a:gdLst/>
            <a:ahLst/>
            <a:cxnLst/>
            <a:rect l="l" t="t" r="r" b="b"/>
            <a:pathLst>
              <a:path w="596900" h="1647825">
                <a:moveTo>
                  <a:pt x="596646" y="1647444"/>
                </a:moveTo>
                <a:lnTo>
                  <a:pt x="596646" y="0"/>
                </a:lnTo>
                <a:lnTo>
                  <a:pt x="0" y="0"/>
                </a:lnTo>
                <a:lnTo>
                  <a:pt x="0" y="1647444"/>
                </a:lnTo>
                <a:lnTo>
                  <a:pt x="596646" y="1647444"/>
                </a:lnTo>
                <a:close/>
              </a:path>
            </a:pathLst>
          </a:custGeom>
          <a:solidFill>
            <a:srgbClr val="A99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53861" y="3924300"/>
            <a:ext cx="596265" cy="2209800"/>
          </a:xfrm>
          <a:custGeom>
            <a:avLst/>
            <a:gdLst/>
            <a:ahLst/>
            <a:cxnLst/>
            <a:rect l="l" t="t" r="r" b="b"/>
            <a:pathLst>
              <a:path w="596264" h="2209800">
                <a:moveTo>
                  <a:pt x="595884" y="2209800"/>
                </a:moveTo>
                <a:lnTo>
                  <a:pt x="595884" y="0"/>
                </a:lnTo>
                <a:lnTo>
                  <a:pt x="0" y="0"/>
                </a:lnTo>
                <a:lnTo>
                  <a:pt x="0" y="2209800"/>
                </a:lnTo>
                <a:lnTo>
                  <a:pt x="595884" y="2209800"/>
                </a:lnTo>
                <a:close/>
              </a:path>
            </a:pathLst>
          </a:custGeom>
          <a:solidFill>
            <a:srgbClr val="A99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005828" y="3930396"/>
            <a:ext cx="596900" cy="2204085"/>
          </a:xfrm>
          <a:custGeom>
            <a:avLst/>
            <a:gdLst/>
            <a:ahLst/>
            <a:cxnLst/>
            <a:rect l="l" t="t" r="r" b="b"/>
            <a:pathLst>
              <a:path w="596900" h="2204085">
                <a:moveTo>
                  <a:pt x="596646" y="2203704"/>
                </a:moveTo>
                <a:lnTo>
                  <a:pt x="596646" y="0"/>
                </a:lnTo>
                <a:lnTo>
                  <a:pt x="0" y="0"/>
                </a:lnTo>
                <a:lnTo>
                  <a:pt x="0" y="2203704"/>
                </a:lnTo>
                <a:lnTo>
                  <a:pt x="596646" y="2203704"/>
                </a:lnTo>
                <a:close/>
              </a:path>
            </a:pathLst>
          </a:custGeom>
          <a:solidFill>
            <a:srgbClr val="A99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258556" y="5634990"/>
            <a:ext cx="596900" cy="499109"/>
          </a:xfrm>
          <a:custGeom>
            <a:avLst/>
            <a:gdLst/>
            <a:ahLst/>
            <a:cxnLst/>
            <a:rect l="l" t="t" r="r" b="b"/>
            <a:pathLst>
              <a:path w="596900" h="499110">
                <a:moveTo>
                  <a:pt x="596646" y="499110"/>
                </a:moveTo>
                <a:lnTo>
                  <a:pt x="596646" y="0"/>
                </a:lnTo>
                <a:lnTo>
                  <a:pt x="0" y="0"/>
                </a:lnTo>
                <a:lnTo>
                  <a:pt x="0" y="499110"/>
                </a:lnTo>
                <a:lnTo>
                  <a:pt x="596646" y="499110"/>
                </a:lnTo>
                <a:close/>
              </a:path>
            </a:pathLst>
          </a:custGeom>
          <a:solidFill>
            <a:srgbClr val="A99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88947" y="6134100"/>
            <a:ext cx="7515859" cy="0"/>
          </a:xfrm>
          <a:custGeom>
            <a:avLst/>
            <a:gdLst/>
            <a:ahLst/>
            <a:cxnLst/>
            <a:rect l="l" t="t" r="r" b="b"/>
            <a:pathLst>
              <a:path w="7515859">
                <a:moveTo>
                  <a:pt x="0" y="0"/>
                </a:moveTo>
                <a:lnTo>
                  <a:pt x="7515606" y="0"/>
                </a:lnTo>
              </a:path>
            </a:pathLst>
          </a:custGeom>
          <a:ln w="10414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84375" y="6134100"/>
            <a:ext cx="9525" cy="51435"/>
          </a:xfrm>
          <a:custGeom>
            <a:avLst/>
            <a:gdLst/>
            <a:ahLst/>
            <a:cxnLst/>
            <a:rect l="l" t="t" r="r" b="b"/>
            <a:pathLst>
              <a:path w="9525" h="51435">
                <a:moveTo>
                  <a:pt x="4571" y="0"/>
                </a:moveTo>
                <a:lnTo>
                  <a:pt x="4571" y="51053"/>
                </a:lnTo>
              </a:path>
            </a:pathLst>
          </a:custGeom>
          <a:ln w="10413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37104" y="6134100"/>
            <a:ext cx="9525" cy="51435"/>
          </a:xfrm>
          <a:custGeom>
            <a:avLst/>
            <a:gdLst/>
            <a:ahLst/>
            <a:cxnLst/>
            <a:rect l="l" t="t" r="r" b="b"/>
            <a:pathLst>
              <a:path w="9525" h="51435">
                <a:moveTo>
                  <a:pt x="4572" y="0"/>
                </a:moveTo>
                <a:lnTo>
                  <a:pt x="4572" y="51053"/>
                </a:lnTo>
              </a:path>
            </a:pathLst>
          </a:custGeom>
          <a:ln w="10413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989070" y="6134100"/>
            <a:ext cx="9525" cy="51435"/>
          </a:xfrm>
          <a:custGeom>
            <a:avLst/>
            <a:gdLst/>
            <a:ahLst/>
            <a:cxnLst/>
            <a:rect l="l" t="t" r="r" b="b"/>
            <a:pathLst>
              <a:path w="9525" h="51435">
                <a:moveTo>
                  <a:pt x="4572" y="0"/>
                </a:moveTo>
                <a:lnTo>
                  <a:pt x="4572" y="51053"/>
                </a:lnTo>
              </a:path>
            </a:pathLst>
          </a:custGeom>
          <a:ln w="10414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241797" y="6134100"/>
            <a:ext cx="9525" cy="51435"/>
          </a:xfrm>
          <a:custGeom>
            <a:avLst/>
            <a:gdLst/>
            <a:ahLst/>
            <a:cxnLst/>
            <a:rect l="l" t="t" r="r" b="b"/>
            <a:pathLst>
              <a:path w="9525" h="51435">
                <a:moveTo>
                  <a:pt x="4572" y="0"/>
                </a:moveTo>
                <a:lnTo>
                  <a:pt x="4572" y="51053"/>
                </a:lnTo>
              </a:path>
            </a:pathLst>
          </a:custGeom>
          <a:ln w="10414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494526" y="6134100"/>
            <a:ext cx="9525" cy="51435"/>
          </a:xfrm>
          <a:custGeom>
            <a:avLst/>
            <a:gdLst/>
            <a:ahLst/>
            <a:cxnLst/>
            <a:rect l="l" t="t" r="r" b="b"/>
            <a:pathLst>
              <a:path w="9525" h="51435">
                <a:moveTo>
                  <a:pt x="4571" y="0"/>
                </a:moveTo>
                <a:lnTo>
                  <a:pt x="4571" y="51053"/>
                </a:lnTo>
              </a:path>
            </a:pathLst>
          </a:custGeom>
          <a:ln w="10413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747253" y="6134100"/>
            <a:ext cx="9525" cy="51435"/>
          </a:xfrm>
          <a:custGeom>
            <a:avLst/>
            <a:gdLst/>
            <a:ahLst/>
            <a:cxnLst/>
            <a:rect l="l" t="t" r="r" b="b"/>
            <a:pathLst>
              <a:path w="9525" h="51435">
                <a:moveTo>
                  <a:pt x="4572" y="0"/>
                </a:moveTo>
                <a:lnTo>
                  <a:pt x="4572" y="51053"/>
                </a:lnTo>
              </a:path>
            </a:pathLst>
          </a:custGeom>
          <a:ln w="10414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999981" y="6134100"/>
            <a:ext cx="9525" cy="51435"/>
          </a:xfrm>
          <a:custGeom>
            <a:avLst/>
            <a:gdLst/>
            <a:ahLst/>
            <a:cxnLst/>
            <a:rect l="l" t="t" r="r" b="b"/>
            <a:pathLst>
              <a:path w="9525" h="51435">
                <a:moveTo>
                  <a:pt x="4572" y="0"/>
                </a:moveTo>
                <a:lnTo>
                  <a:pt x="4572" y="51053"/>
                </a:lnTo>
              </a:path>
            </a:pathLst>
          </a:custGeom>
          <a:ln w="10414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128520" y="3897716"/>
            <a:ext cx="333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latin typeface="Tw Cen MT"/>
                <a:cs typeface="Tw Cen MT"/>
              </a:rPr>
              <a:t>21%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84766" y="4178132"/>
            <a:ext cx="3981450" cy="972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07920">
              <a:lnSpc>
                <a:spcPct val="100000"/>
              </a:lnSpc>
            </a:pPr>
            <a:r>
              <a:rPr sz="1200" b="1" spc="-15" dirty="0">
                <a:latin typeface="Tw Cen MT"/>
                <a:cs typeface="Tw Cen MT"/>
              </a:rPr>
              <a:t>19%</a:t>
            </a:r>
            <a:endParaRPr sz="120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12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1200" b="1" spc="-15" dirty="0">
                <a:latin typeface="Tw Cen MT"/>
                <a:cs typeface="Tw Cen MT"/>
              </a:rPr>
              <a:t>15%</a:t>
            </a:r>
            <a:endParaRPr sz="120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spcBef>
                <a:spcPts val="46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latin typeface="Tw Cen MT"/>
                <a:cs typeface="Tw Cen MT"/>
              </a:rPr>
              <a:t>10%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885941" y="3980012"/>
            <a:ext cx="333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latin typeface="Tw Cen MT"/>
                <a:cs typeface="Tw Cen MT"/>
              </a:rPr>
              <a:t>20%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138669" y="3985346"/>
            <a:ext cx="333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latin typeface="Tw Cen MT"/>
                <a:cs typeface="Tw Cen MT"/>
              </a:rPr>
              <a:t>20%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84766" y="3861176"/>
            <a:ext cx="37084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Tw Cen MT"/>
                <a:cs typeface="Tw Cen MT"/>
              </a:rPr>
              <a:t>20%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119878" y="2537460"/>
            <a:ext cx="87630" cy="86995"/>
          </a:xfrm>
          <a:custGeom>
            <a:avLst/>
            <a:gdLst/>
            <a:ahLst/>
            <a:cxnLst/>
            <a:rect l="l" t="t" r="r" b="b"/>
            <a:pathLst>
              <a:path w="87629" h="86994">
                <a:moveTo>
                  <a:pt x="0" y="0"/>
                </a:moveTo>
                <a:lnTo>
                  <a:pt x="0" y="86868"/>
                </a:lnTo>
                <a:lnTo>
                  <a:pt x="87629" y="86868"/>
                </a:lnTo>
                <a:lnTo>
                  <a:pt x="87629" y="0"/>
                </a:lnTo>
                <a:lnTo>
                  <a:pt x="0" y="0"/>
                </a:lnTo>
                <a:close/>
              </a:path>
            </a:pathLst>
          </a:custGeom>
          <a:solidFill>
            <a:srgbClr val="A99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984766" y="2165098"/>
            <a:ext cx="6563359" cy="812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41145">
              <a:lnSpc>
                <a:spcPct val="100000"/>
              </a:lnSpc>
            </a:pPr>
            <a:r>
              <a:rPr sz="1400" b="1" spc="5" dirty="0">
                <a:latin typeface="Tw Cen MT"/>
                <a:cs typeface="Tw Cen MT"/>
              </a:rPr>
              <a:t>Distri</a:t>
            </a:r>
            <a:r>
              <a:rPr sz="1400" b="1" spc="-25" dirty="0">
                <a:latin typeface="Tw Cen MT"/>
                <a:cs typeface="Tw Cen MT"/>
              </a:rPr>
              <a:t>b</a:t>
            </a:r>
            <a:r>
              <a:rPr sz="1400" b="1" spc="5" dirty="0">
                <a:latin typeface="Tw Cen MT"/>
                <a:cs typeface="Tw Cen MT"/>
              </a:rPr>
              <a:t>utio</a:t>
            </a:r>
            <a:r>
              <a:rPr sz="1400" b="1" spc="10" dirty="0">
                <a:latin typeface="Tw Cen MT"/>
                <a:cs typeface="Tw Cen MT"/>
              </a:rPr>
              <a:t>n</a:t>
            </a:r>
            <a:r>
              <a:rPr sz="1400" b="1" spc="30" dirty="0">
                <a:latin typeface="Tw Cen MT"/>
                <a:cs typeface="Tw Cen MT"/>
              </a:rPr>
              <a:t> </a:t>
            </a:r>
            <a:r>
              <a:rPr sz="1400" b="1" spc="5" dirty="0">
                <a:latin typeface="Tw Cen MT"/>
                <a:cs typeface="Tw Cen MT"/>
              </a:rPr>
              <a:t>of</a:t>
            </a:r>
            <a:r>
              <a:rPr sz="1400" b="1" spc="110" dirty="0">
                <a:latin typeface="Tw Cen MT"/>
                <a:cs typeface="Tw Cen MT"/>
              </a:rPr>
              <a:t> </a:t>
            </a:r>
            <a:r>
              <a:rPr sz="1400" b="1" spc="5" dirty="0">
                <a:latin typeface="Tw Cen MT"/>
                <a:cs typeface="Tw Cen MT"/>
              </a:rPr>
              <a:t>Incom</a:t>
            </a:r>
            <a:r>
              <a:rPr sz="1400" b="1" spc="10" dirty="0">
                <a:latin typeface="Tw Cen MT"/>
                <a:cs typeface="Tw Cen MT"/>
              </a:rPr>
              <a:t>e</a:t>
            </a:r>
            <a:r>
              <a:rPr sz="1400" b="1" spc="15" dirty="0">
                <a:latin typeface="Tw Cen MT"/>
                <a:cs typeface="Tw Cen MT"/>
              </a:rPr>
              <a:t> </a:t>
            </a:r>
            <a:r>
              <a:rPr sz="1400" b="1" spc="5" dirty="0">
                <a:latin typeface="Tw Cen MT"/>
                <a:cs typeface="Tw Cen MT"/>
              </a:rPr>
              <a:t>(2013$)</a:t>
            </a:r>
            <a:r>
              <a:rPr sz="1400" b="1" spc="20" dirty="0">
                <a:latin typeface="Tw Cen MT"/>
                <a:cs typeface="Tw Cen MT"/>
              </a:rPr>
              <a:t> </a:t>
            </a:r>
            <a:r>
              <a:rPr sz="1400" b="1" spc="5" dirty="0">
                <a:latin typeface="Tw Cen MT"/>
                <a:cs typeface="Tw Cen MT"/>
              </a:rPr>
              <a:t>Acros</a:t>
            </a:r>
            <a:r>
              <a:rPr sz="1400" b="1" spc="10" dirty="0">
                <a:latin typeface="Tw Cen MT"/>
                <a:cs typeface="Tw Cen MT"/>
              </a:rPr>
              <a:t>s</a:t>
            </a:r>
            <a:r>
              <a:rPr sz="1400" b="1" spc="20" dirty="0">
                <a:latin typeface="Tw Cen MT"/>
                <a:cs typeface="Tw Cen MT"/>
              </a:rPr>
              <a:t> </a:t>
            </a:r>
            <a:r>
              <a:rPr sz="1400" b="1" spc="5" dirty="0">
                <a:latin typeface="Tw Cen MT"/>
                <a:cs typeface="Tw Cen MT"/>
              </a:rPr>
              <a:t>Household</a:t>
            </a:r>
            <a:r>
              <a:rPr sz="1400" b="1" spc="-35" dirty="0">
                <a:latin typeface="Tw Cen MT"/>
                <a:cs typeface="Tw Cen MT"/>
              </a:rPr>
              <a:t>s</a:t>
            </a:r>
            <a:r>
              <a:rPr sz="1400" b="1" spc="5" dirty="0">
                <a:latin typeface="Tw Cen MT"/>
                <a:cs typeface="Tw Cen MT"/>
              </a:rPr>
              <a:t>,</a:t>
            </a:r>
            <a:r>
              <a:rPr sz="1400" b="1" spc="20" dirty="0">
                <a:latin typeface="Tw Cen MT"/>
                <a:cs typeface="Tw Cen MT"/>
              </a:rPr>
              <a:t> </a:t>
            </a:r>
            <a:r>
              <a:rPr sz="1400" b="1" spc="10" dirty="0">
                <a:latin typeface="Tw Cen MT"/>
                <a:cs typeface="Tw Cen MT"/>
              </a:rPr>
              <a:t>N</a:t>
            </a:r>
            <a:r>
              <a:rPr sz="1400" b="1" spc="-20" dirty="0">
                <a:latin typeface="Tw Cen MT"/>
                <a:cs typeface="Tw Cen MT"/>
              </a:rPr>
              <a:t>e</a:t>
            </a:r>
            <a:r>
              <a:rPr sz="1400" b="1" spc="20" dirty="0">
                <a:latin typeface="Tw Cen MT"/>
                <a:cs typeface="Tw Cen MT"/>
              </a:rPr>
              <a:t>w</a:t>
            </a:r>
            <a:r>
              <a:rPr sz="1400" b="1" spc="5" dirty="0">
                <a:latin typeface="Tw Cen MT"/>
                <a:cs typeface="Tw Cen MT"/>
              </a:rPr>
              <a:t> </a:t>
            </a:r>
            <a:r>
              <a:rPr sz="1400" b="1" spc="-130" dirty="0">
                <a:latin typeface="Tw Cen MT"/>
                <a:cs typeface="Tw Cen MT"/>
              </a:rPr>
              <a:t>Y</a:t>
            </a:r>
            <a:r>
              <a:rPr sz="1400" b="1" spc="5" dirty="0">
                <a:latin typeface="Tw Cen MT"/>
                <a:cs typeface="Tw Cen MT"/>
              </a:rPr>
              <a:t>o</a:t>
            </a:r>
            <a:r>
              <a:rPr sz="1400" b="1" spc="15" dirty="0">
                <a:latin typeface="Tw Cen MT"/>
                <a:cs typeface="Tw Cen MT"/>
              </a:rPr>
              <a:t>r</a:t>
            </a:r>
            <a:r>
              <a:rPr sz="1400" b="1" spc="10" dirty="0">
                <a:latin typeface="Tw Cen MT"/>
                <a:cs typeface="Tw Cen MT"/>
              </a:rPr>
              <a:t>k</a:t>
            </a:r>
            <a:r>
              <a:rPr sz="1400" b="1" spc="20" dirty="0">
                <a:latin typeface="Tw Cen MT"/>
                <a:cs typeface="Tw Cen MT"/>
              </a:rPr>
              <a:t> </a:t>
            </a:r>
            <a:r>
              <a:rPr sz="1400" b="1" spc="5" dirty="0">
                <a:latin typeface="Tw Cen MT"/>
                <a:cs typeface="Tw Cen MT"/>
              </a:rPr>
              <a:t>City</a:t>
            </a:r>
            <a:endParaRPr sz="1400">
              <a:latin typeface="Tw Cen MT"/>
              <a:cs typeface="Tw Cen MT"/>
            </a:endParaRPr>
          </a:p>
          <a:p>
            <a:pPr marL="4261485">
              <a:lnSpc>
                <a:spcPct val="100000"/>
              </a:lnSpc>
              <a:spcBef>
                <a:spcPts val="870"/>
              </a:spcBef>
            </a:pPr>
            <a:r>
              <a:rPr sz="1400" spc="-10" dirty="0">
                <a:latin typeface="Tw Cen MT"/>
                <a:cs typeface="Tw Cen MT"/>
              </a:rPr>
              <a:t>2012</a:t>
            </a:r>
            <a:endParaRPr sz="14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1400" spc="-10" dirty="0">
                <a:latin typeface="Tw Cen MT"/>
                <a:cs typeface="Tw Cen MT"/>
              </a:rPr>
              <a:t>30%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431783" y="5689940"/>
            <a:ext cx="25272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latin typeface="Tw Cen MT"/>
                <a:cs typeface="Tw Cen MT"/>
              </a:rPr>
              <a:t>5%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959343" y="5790524"/>
            <a:ext cx="25272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solidFill>
                  <a:srgbClr val="FFFFFF"/>
                </a:solidFill>
                <a:latin typeface="Tw Cen MT"/>
                <a:cs typeface="Tw Cen MT"/>
              </a:rPr>
              <a:t>3%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83055" y="6033647"/>
            <a:ext cx="27241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Tw Cen MT"/>
                <a:cs typeface="Tw Cen MT"/>
              </a:rPr>
              <a:t>0%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661429" y="6236333"/>
            <a:ext cx="90931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Tw Cen MT"/>
                <a:cs typeface="Tw Cen MT"/>
              </a:rPr>
              <a:t>$0-$20,000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988728" y="6236333"/>
            <a:ext cx="761365" cy="396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00"/>
              </a:lnSpc>
            </a:pPr>
            <a:r>
              <a:rPr sz="1400" spc="-10" dirty="0">
                <a:latin typeface="Tw Cen MT"/>
                <a:cs typeface="Tw Cen MT"/>
              </a:rPr>
              <a:t>$20,001</a:t>
            </a:r>
            <a:r>
              <a:rPr sz="1400" spc="-5" dirty="0">
                <a:latin typeface="Tw Cen MT"/>
                <a:cs typeface="Tw Cen MT"/>
              </a:rPr>
              <a:t> -</a:t>
            </a:r>
            <a:endParaRPr sz="1400">
              <a:latin typeface="Tw Cen MT"/>
              <a:cs typeface="Tw Cen MT"/>
            </a:endParaRPr>
          </a:p>
          <a:p>
            <a:pPr marL="66040">
              <a:lnSpc>
                <a:spcPts val="1600"/>
              </a:lnSpc>
            </a:pPr>
            <a:r>
              <a:rPr sz="1400" spc="-10" dirty="0">
                <a:latin typeface="Tw Cen MT"/>
                <a:cs typeface="Tw Cen MT"/>
              </a:rPr>
              <a:t>$40,000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240036" y="6236333"/>
            <a:ext cx="762000" cy="396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00"/>
              </a:lnSpc>
            </a:pPr>
            <a:r>
              <a:rPr sz="1400" spc="-10" dirty="0">
                <a:latin typeface="Tw Cen MT"/>
                <a:cs typeface="Tw Cen MT"/>
              </a:rPr>
              <a:t>$40,001</a:t>
            </a:r>
            <a:r>
              <a:rPr sz="1400" spc="-5" dirty="0">
                <a:latin typeface="Tw Cen MT"/>
                <a:cs typeface="Tw Cen MT"/>
              </a:rPr>
              <a:t> -</a:t>
            </a:r>
            <a:endParaRPr sz="1400">
              <a:latin typeface="Tw Cen MT"/>
              <a:cs typeface="Tw Cen MT"/>
            </a:endParaRPr>
          </a:p>
          <a:p>
            <a:pPr marL="66675">
              <a:lnSpc>
                <a:spcPts val="1600"/>
              </a:lnSpc>
            </a:pPr>
            <a:r>
              <a:rPr sz="1400" spc="-10" dirty="0">
                <a:latin typeface="Tw Cen MT"/>
                <a:cs typeface="Tw Cen MT"/>
              </a:rPr>
              <a:t>$60,000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492765" y="6236333"/>
            <a:ext cx="762000" cy="396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00"/>
              </a:lnSpc>
            </a:pPr>
            <a:r>
              <a:rPr sz="1400" spc="-10" dirty="0">
                <a:latin typeface="Tw Cen MT"/>
                <a:cs typeface="Tw Cen MT"/>
              </a:rPr>
              <a:t>$60,001</a:t>
            </a:r>
            <a:r>
              <a:rPr sz="1400" spc="-5" dirty="0">
                <a:latin typeface="Tw Cen MT"/>
                <a:cs typeface="Tw Cen MT"/>
              </a:rPr>
              <a:t> -</a:t>
            </a:r>
            <a:endParaRPr sz="1400">
              <a:latin typeface="Tw Cen MT"/>
              <a:cs typeface="Tw Cen MT"/>
            </a:endParaRPr>
          </a:p>
          <a:p>
            <a:pPr marL="17780">
              <a:lnSpc>
                <a:spcPts val="1600"/>
              </a:lnSpc>
            </a:pPr>
            <a:r>
              <a:rPr sz="1400" spc="-10" dirty="0">
                <a:latin typeface="Tw Cen MT"/>
                <a:cs typeface="Tw Cen MT"/>
              </a:rPr>
              <a:t>$100,000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696723" y="6236333"/>
            <a:ext cx="860425" cy="396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00"/>
              </a:lnSpc>
            </a:pPr>
            <a:r>
              <a:rPr sz="1400" spc="-10" dirty="0">
                <a:latin typeface="Tw Cen MT"/>
                <a:cs typeface="Tw Cen MT"/>
              </a:rPr>
              <a:t>$100,001 </a:t>
            </a:r>
            <a:r>
              <a:rPr sz="1400" spc="-5" dirty="0">
                <a:latin typeface="Tw Cen MT"/>
                <a:cs typeface="Tw Cen MT"/>
              </a:rPr>
              <a:t>-</a:t>
            </a:r>
            <a:endParaRPr sz="1400">
              <a:latin typeface="Tw Cen MT"/>
              <a:cs typeface="Tw Cen MT"/>
            </a:endParaRPr>
          </a:p>
          <a:p>
            <a:pPr marL="66675">
              <a:lnSpc>
                <a:spcPts val="1600"/>
              </a:lnSpc>
            </a:pPr>
            <a:r>
              <a:rPr sz="1400" spc="-10" dirty="0">
                <a:latin typeface="Tw Cen MT"/>
                <a:cs typeface="Tw Cen MT"/>
              </a:rPr>
              <a:t>$250,000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919731" y="6236333"/>
            <a:ext cx="92011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Tw Cen MT"/>
                <a:cs typeface="Tw Cen MT"/>
              </a:rPr>
              <a:t>&gt;</a:t>
            </a:r>
            <a:r>
              <a:rPr sz="1400" spc="-5" dirty="0">
                <a:latin typeface="Tw Cen MT"/>
                <a:cs typeface="Tw Cen MT"/>
              </a:rPr>
              <a:t> </a:t>
            </a:r>
            <a:r>
              <a:rPr sz="1400" spc="-10" dirty="0">
                <a:latin typeface="Tw Cen MT"/>
                <a:cs typeface="Tw Cen MT"/>
              </a:rPr>
              <a:t>$250,000</a:t>
            </a:r>
            <a:endParaRPr sz="1400">
              <a:latin typeface="Tw Cen MT"/>
              <a:cs typeface="Tw Cen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902" y="1079163"/>
            <a:ext cx="7729855" cy="3002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30504">
              <a:lnSpc>
                <a:spcPts val="5760"/>
              </a:lnSpc>
            </a:pPr>
            <a:r>
              <a:rPr sz="2800" spc="-5" dirty="0">
                <a:latin typeface="Tw Cen MT"/>
                <a:cs typeface="Tw Cen MT"/>
              </a:rPr>
              <a:t>Incom</a:t>
            </a:r>
            <a:r>
              <a:rPr sz="2800" dirty="0">
                <a:latin typeface="Tw Cen MT"/>
                <a:cs typeface="Tw Cen MT"/>
              </a:rPr>
              <a:t>e </a:t>
            </a:r>
            <a:r>
              <a:rPr sz="2800" spc="-5" dirty="0">
                <a:latin typeface="Tw Cen MT"/>
                <a:cs typeface="Tw Cen MT"/>
              </a:rPr>
              <a:t>inequalit</a:t>
            </a:r>
            <a:r>
              <a:rPr sz="2800" dirty="0">
                <a:latin typeface="Tw Cen MT"/>
                <a:cs typeface="Tw Cen MT"/>
              </a:rPr>
              <a:t>y</a:t>
            </a:r>
            <a:r>
              <a:rPr sz="2800" spc="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has</a:t>
            </a:r>
            <a:r>
              <a:rPr sz="2800" spc="-10" dirty="0">
                <a:latin typeface="Tw Cen MT"/>
                <a:cs typeface="Tw Cen MT"/>
              </a:rPr>
              <a:t> </a:t>
            </a:r>
            <a:r>
              <a:rPr sz="2800" spc="-5" dirty="0">
                <a:latin typeface="Tw Cen MT"/>
                <a:cs typeface="Tw Cen MT"/>
              </a:rPr>
              <a:t>increase</a:t>
            </a:r>
            <a:r>
              <a:rPr sz="2800" dirty="0">
                <a:latin typeface="Tw Cen MT"/>
                <a:cs typeface="Tw Cen MT"/>
              </a:rPr>
              <a:t>d</a:t>
            </a:r>
            <a:r>
              <a:rPr sz="2800" spc="5" dirty="0">
                <a:latin typeface="Tw Cen MT"/>
                <a:cs typeface="Tw Cen MT"/>
              </a:rPr>
              <a:t> </a:t>
            </a:r>
            <a:r>
              <a:rPr sz="2800" spc="-5" dirty="0">
                <a:latin typeface="Tw Cen MT"/>
                <a:cs typeface="Tw Cen MT"/>
              </a:rPr>
              <a:t>i</a:t>
            </a:r>
            <a:r>
              <a:rPr sz="2800" dirty="0">
                <a:latin typeface="Tw Cen MT"/>
                <a:cs typeface="Tw Cen MT"/>
              </a:rPr>
              <a:t>n</a:t>
            </a:r>
            <a:r>
              <a:rPr sz="2800" spc="-1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N</a:t>
            </a:r>
            <a:r>
              <a:rPr sz="2800" spc="-55" dirty="0">
                <a:latin typeface="Tw Cen MT"/>
                <a:cs typeface="Tw Cen MT"/>
              </a:rPr>
              <a:t>e</a:t>
            </a:r>
            <a:r>
              <a:rPr sz="2800" dirty="0">
                <a:latin typeface="Tw Cen MT"/>
                <a:cs typeface="Tw Cen MT"/>
              </a:rPr>
              <a:t>w</a:t>
            </a:r>
            <a:r>
              <a:rPr sz="2800" spc="-10" dirty="0">
                <a:latin typeface="Tw Cen MT"/>
                <a:cs typeface="Tw Cen MT"/>
              </a:rPr>
              <a:t> </a:t>
            </a:r>
            <a:r>
              <a:rPr sz="2800" spc="-220" dirty="0">
                <a:latin typeface="Tw Cen MT"/>
                <a:cs typeface="Tw Cen MT"/>
              </a:rPr>
              <a:t>Y</a:t>
            </a:r>
            <a:r>
              <a:rPr sz="2800" dirty="0">
                <a:latin typeface="Tw Cen MT"/>
                <a:cs typeface="Tw Cen MT"/>
              </a:rPr>
              <a:t>o</a:t>
            </a:r>
            <a:r>
              <a:rPr sz="2800" spc="55" dirty="0">
                <a:latin typeface="Tw Cen MT"/>
                <a:cs typeface="Tw Cen MT"/>
              </a:rPr>
              <a:t>r</a:t>
            </a:r>
            <a:r>
              <a:rPr sz="2800" dirty="0">
                <a:latin typeface="Tw Cen MT"/>
                <a:cs typeface="Tw Cen MT"/>
              </a:rPr>
              <a:t>k</a:t>
            </a:r>
            <a:r>
              <a:rPr sz="2800" spc="-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City The</a:t>
            </a:r>
            <a:r>
              <a:rPr sz="2800" spc="-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highest</a:t>
            </a:r>
            <a:r>
              <a:rPr sz="2800" spc="-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and</a:t>
            </a:r>
            <a:r>
              <a:rPr sz="2800" spc="-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l</a:t>
            </a:r>
            <a:r>
              <a:rPr sz="2800" spc="-85" dirty="0">
                <a:latin typeface="Tw Cen MT"/>
                <a:cs typeface="Tw Cen MT"/>
              </a:rPr>
              <a:t>o</a:t>
            </a:r>
            <a:r>
              <a:rPr sz="2800" spc="-60" dirty="0">
                <a:latin typeface="Tw Cen MT"/>
                <a:cs typeface="Tw Cen MT"/>
              </a:rPr>
              <a:t>w</a:t>
            </a:r>
            <a:r>
              <a:rPr sz="2800" dirty="0">
                <a:latin typeface="Tw Cen MT"/>
                <a:cs typeface="Tw Cen MT"/>
              </a:rPr>
              <a:t>est</a:t>
            </a:r>
            <a:r>
              <a:rPr sz="2800" spc="-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ea</a:t>
            </a:r>
            <a:r>
              <a:rPr sz="2800" spc="55" dirty="0">
                <a:latin typeface="Tw Cen MT"/>
                <a:cs typeface="Tw Cen MT"/>
              </a:rPr>
              <a:t>r</a:t>
            </a:r>
            <a:r>
              <a:rPr sz="2800" dirty="0">
                <a:latin typeface="Tw Cen MT"/>
                <a:cs typeface="Tw Cen MT"/>
              </a:rPr>
              <a:t>ners</a:t>
            </a:r>
            <a:r>
              <a:rPr sz="2800" spc="-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are</a:t>
            </a:r>
            <a:r>
              <a:rPr sz="2800" spc="-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spatially</a:t>
            </a:r>
            <a:r>
              <a:rPr sz="2800" spc="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isolated</a:t>
            </a:r>
            <a:endParaRPr sz="2800">
              <a:latin typeface="Tw Cen MT"/>
              <a:cs typeface="Tw Cen MT"/>
            </a:endParaRPr>
          </a:p>
          <a:p>
            <a:pPr marL="12700" marR="90805">
              <a:lnSpc>
                <a:spcPct val="100000"/>
              </a:lnSpc>
              <a:spcBef>
                <a:spcPts val="1805"/>
              </a:spcBef>
            </a:pPr>
            <a:r>
              <a:rPr sz="2800" dirty="0">
                <a:latin typeface="Tw Cen MT"/>
                <a:cs typeface="Tw Cen MT"/>
              </a:rPr>
              <a:t>Neighborhood</a:t>
            </a:r>
            <a:r>
              <a:rPr sz="2800" spc="-1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conditions</a:t>
            </a:r>
            <a:r>
              <a:rPr sz="2800" spc="-2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ha</a:t>
            </a:r>
            <a:r>
              <a:rPr sz="2800" spc="-55" dirty="0">
                <a:latin typeface="Tw Cen MT"/>
                <a:cs typeface="Tw Cen MT"/>
              </a:rPr>
              <a:t>v</a:t>
            </a:r>
            <a:r>
              <a:rPr sz="2800" dirty="0">
                <a:latin typeface="Tw Cen MT"/>
                <a:cs typeface="Tw Cen MT"/>
              </a:rPr>
              <a:t>e</a:t>
            </a:r>
            <a:r>
              <a:rPr sz="2800" spc="-10" dirty="0">
                <a:latin typeface="Tw Cen MT"/>
                <a:cs typeface="Tw Cen MT"/>
              </a:rPr>
              <a:t> </a:t>
            </a:r>
            <a:r>
              <a:rPr sz="2800" spc="-5" dirty="0">
                <a:latin typeface="Tw Cen MT"/>
                <a:cs typeface="Tw Cen MT"/>
              </a:rPr>
              <a:t>imp</a:t>
            </a:r>
            <a:r>
              <a:rPr sz="2800" spc="-50" dirty="0">
                <a:latin typeface="Tw Cen MT"/>
                <a:cs typeface="Tw Cen MT"/>
              </a:rPr>
              <a:t>r</a:t>
            </a:r>
            <a:r>
              <a:rPr sz="2800" dirty="0">
                <a:latin typeface="Tw Cen MT"/>
                <a:cs typeface="Tw Cen MT"/>
              </a:rPr>
              <a:t>o</a:t>
            </a:r>
            <a:r>
              <a:rPr sz="2800" spc="-55" dirty="0">
                <a:latin typeface="Tw Cen MT"/>
                <a:cs typeface="Tw Cen MT"/>
              </a:rPr>
              <a:t>v</a:t>
            </a:r>
            <a:r>
              <a:rPr sz="2800" dirty="0">
                <a:latin typeface="Tw Cen MT"/>
                <a:cs typeface="Tw Cen MT"/>
              </a:rPr>
              <a:t>ed</a:t>
            </a:r>
            <a:r>
              <a:rPr sz="2800" spc="-1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at</a:t>
            </a:r>
            <a:r>
              <a:rPr sz="2800" spc="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all </a:t>
            </a:r>
            <a:r>
              <a:rPr sz="2800" spc="-5" dirty="0">
                <a:latin typeface="Tw Cen MT"/>
                <a:cs typeface="Tw Cen MT"/>
              </a:rPr>
              <a:t>income </a:t>
            </a:r>
            <a:r>
              <a:rPr sz="2800" dirty="0">
                <a:latin typeface="Tw Cen MT"/>
                <a:cs typeface="Tw Cen MT"/>
              </a:rPr>
              <a:t>le</a:t>
            </a:r>
            <a:r>
              <a:rPr sz="2800" spc="-55" dirty="0">
                <a:latin typeface="Tw Cen MT"/>
                <a:cs typeface="Tw Cen MT"/>
              </a:rPr>
              <a:t>v</a:t>
            </a:r>
            <a:r>
              <a:rPr sz="2800" dirty="0">
                <a:latin typeface="Tw Cen MT"/>
                <a:cs typeface="Tw Cen MT"/>
              </a:rPr>
              <a:t>el</a:t>
            </a:r>
            <a:r>
              <a:rPr sz="2800" spc="-55" dirty="0">
                <a:latin typeface="Tw Cen MT"/>
                <a:cs typeface="Tw Cen MT"/>
              </a:rPr>
              <a:t>s</a:t>
            </a:r>
            <a:r>
              <a:rPr sz="2800" dirty="0">
                <a:latin typeface="Tw Cen MT"/>
                <a:cs typeface="Tw Cen MT"/>
              </a:rPr>
              <a:t>,</a:t>
            </a:r>
            <a:r>
              <a:rPr sz="2800" spc="-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but</a:t>
            </a:r>
            <a:r>
              <a:rPr sz="2800" spc="-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significant</a:t>
            </a:r>
            <a:r>
              <a:rPr sz="2800" spc="-5" dirty="0">
                <a:latin typeface="Tw Cen MT"/>
                <a:cs typeface="Tw Cen MT"/>
              </a:rPr>
              <a:t> </a:t>
            </a:r>
            <a:r>
              <a:rPr sz="2800" spc="-55" dirty="0">
                <a:latin typeface="Tw Cen MT"/>
                <a:cs typeface="Tw Cen MT"/>
              </a:rPr>
              <a:t>g</a:t>
            </a:r>
            <a:r>
              <a:rPr sz="2800" dirty="0">
                <a:latin typeface="Tw Cen MT"/>
                <a:cs typeface="Tw Cen MT"/>
              </a:rPr>
              <a:t>aps</a:t>
            </a:r>
            <a:r>
              <a:rPr sz="2800" spc="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persist</a:t>
            </a:r>
            <a:endParaRPr sz="28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  <a:spcBef>
                <a:spcPts val="2400"/>
              </a:spcBef>
            </a:pPr>
            <a:r>
              <a:rPr sz="2800" dirty="0">
                <a:latin typeface="Tw Cen MT"/>
                <a:cs typeface="Tw Cen MT"/>
              </a:rPr>
              <a:t>Rising</a:t>
            </a:r>
            <a:r>
              <a:rPr sz="2800" spc="-10" dirty="0">
                <a:latin typeface="Tw Cen MT"/>
                <a:cs typeface="Tw Cen MT"/>
              </a:rPr>
              <a:t> </a:t>
            </a:r>
            <a:r>
              <a:rPr sz="2800" spc="-5" dirty="0">
                <a:latin typeface="Tw Cen MT"/>
                <a:cs typeface="Tw Cen MT"/>
              </a:rPr>
              <a:t>incom</a:t>
            </a:r>
            <a:r>
              <a:rPr sz="2800" dirty="0">
                <a:latin typeface="Tw Cen MT"/>
                <a:cs typeface="Tw Cen MT"/>
              </a:rPr>
              <a:t>e </a:t>
            </a:r>
            <a:r>
              <a:rPr sz="2800" spc="-5" dirty="0">
                <a:latin typeface="Tw Cen MT"/>
                <a:cs typeface="Tw Cen MT"/>
              </a:rPr>
              <a:t>inequalit</a:t>
            </a:r>
            <a:r>
              <a:rPr sz="2800" dirty="0">
                <a:latin typeface="Tw Cen MT"/>
                <a:cs typeface="Tw Cen MT"/>
              </a:rPr>
              <a:t>y</a:t>
            </a:r>
            <a:r>
              <a:rPr sz="2800" spc="5" dirty="0">
                <a:latin typeface="Tw Cen MT"/>
                <a:cs typeface="Tw Cen MT"/>
              </a:rPr>
              <a:t> </a:t>
            </a:r>
            <a:r>
              <a:rPr sz="2800" spc="-5" dirty="0">
                <a:latin typeface="Tw Cen MT"/>
                <a:cs typeface="Tw Cen MT"/>
              </a:rPr>
              <a:t>i</a:t>
            </a:r>
            <a:r>
              <a:rPr sz="2800" dirty="0">
                <a:latin typeface="Tw Cen MT"/>
                <a:cs typeface="Tw Cen MT"/>
              </a:rPr>
              <a:t>s</a:t>
            </a:r>
            <a:r>
              <a:rPr sz="2800" spc="-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not</a:t>
            </a:r>
            <a:r>
              <a:rPr sz="2800" spc="-1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unique</a:t>
            </a:r>
            <a:r>
              <a:rPr sz="2800" spc="-1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to</a:t>
            </a:r>
            <a:r>
              <a:rPr sz="2800" spc="-10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N</a:t>
            </a:r>
            <a:r>
              <a:rPr sz="2800" spc="-55" dirty="0">
                <a:latin typeface="Tw Cen MT"/>
                <a:cs typeface="Tw Cen MT"/>
              </a:rPr>
              <a:t>e</a:t>
            </a:r>
            <a:r>
              <a:rPr sz="2800" dirty="0">
                <a:latin typeface="Tw Cen MT"/>
                <a:cs typeface="Tw Cen MT"/>
              </a:rPr>
              <a:t>w</a:t>
            </a:r>
            <a:r>
              <a:rPr sz="2800" spc="-10" dirty="0">
                <a:latin typeface="Tw Cen MT"/>
                <a:cs typeface="Tw Cen MT"/>
              </a:rPr>
              <a:t> </a:t>
            </a:r>
            <a:r>
              <a:rPr sz="2800" spc="-220" dirty="0">
                <a:latin typeface="Tw Cen MT"/>
                <a:cs typeface="Tw Cen MT"/>
              </a:rPr>
              <a:t>Y</a:t>
            </a:r>
            <a:r>
              <a:rPr sz="2800" dirty="0">
                <a:latin typeface="Tw Cen MT"/>
                <a:cs typeface="Tw Cen MT"/>
              </a:rPr>
              <a:t>o</a:t>
            </a:r>
            <a:r>
              <a:rPr sz="2800" spc="55" dirty="0">
                <a:latin typeface="Tw Cen MT"/>
                <a:cs typeface="Tw Cen MT"/>
              </a:rPr>
              <a:t>r</a:t>
            </a:r>
            <a:r>
              <a:rPr sz="2800" dirty="0">
                <a:latin typeface="Tw Cen MT"/>
                <a:cs typeface="Tw Cen MT"/>
              </a:rPr>
              <a:t>k</a:t>
            </a:r>
            <a:r>
              <a:rPr sz="2800" spc="-5" dirty="0">
                <a:latin typeface="Tw Cen MT"/>
                <a:cs typeface="Tw Cen MT"/>
              </a:rPr>
              <a:t> </a:t>
            </a:r>
            <a:r>
              <a:rPr sz="2800" dirty="0">
                <a:latin typeface="Tw Cen MT"/>
                <a:cs typeface="Tw Cen MT"/>
              </a:rPr>
              <a:t>City</a:t>
            </a:r>
            <a:endParaRPr sz="28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02473" y="5048250"/>
            <a:ext cx="1402080" cy="0"/>
          </a:xfrm>
          <a:custGeom>
            <a:avLst/>
            <a:gdLst/>
            <a:ahLst/>
            <a:cxnLst/>
            <a:rect l="l" t="t" r="r" b="b"/>
            <a:pathLst>
              <a:path w="1402079">
                <a:moveTo>
                  <a:pt x="0" y="0"/>
                </a:moveTo>
                <a:lnTo>
                  <a:pt x="1402079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49746" y="5048250"/>
            <a:ext cx="299085" cy="0"/>
          </a:xfrm>
          <a:custGeom>
            <a:avLst/>
            <a:gdLst/>
            <a:ahLst/>
            <a:cxnLst/>
            <a:rect l="l" t="t" r="r" b="b"/>
            <a:pathLst>
              <a:path w="299084">
                <a:moveTo>
                  <a:pt x="0" y="0"/>
                </a:moveTo>
                <a:lnTo>
                  <a:pt x="298703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97779" y="5048250"/>
            <a:ext cx="298450" cy="0"/>
          </a:xfrm>
          <a:custGeom>
            <a:avLst/>
            <a:gdLst/>
            <a:ahLst/>
            <a:cxnLst/>
            <a:rect l="l" t="t" r="r" b="b"/>
            <a:pathLst>
              <a:path w="298450">
                <a:moveTo>
                  <a:pt x="0" y="0"/>
                </a:moveTo>
                <a:lnTo>
                  <a:pt x="297941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45052" y="5048250"/>
            <a:ext cx="298450" cy="0"/>
          </a:xfrm>
          <a:custGeom>
            <a:avLst/>
            <a:gdLst/>
            <a:ahLst/>
            <a:cxnLst/>
            <a:rect l="l" t="t" r="r" b="b"/>
            <a:pathLst>
              <a:path w="298450">
                <a:moveTo>
                  <a:pt x="0" y="0"/>
                </a:moveTo>
                <a:lnTo>
                  <a:pt x="297941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92323" y="5048250"/>
            <a:ext cx="298450" cy="0"/>
          </a:xfrm>
          <a:custGeom>
            <a:avLst/>
            <a:gdLst/>
            <a:ahLst/>
            <a:cxnLst/>
            <a:rect l="l" t="t" r="r" b="b"/>
            <a:pathLst>
              <a:path w="298450">
                <a:moveTo>
                  <a:pt x="0" y="0"/>
                </a:moveTo>
                <a:lnTo>
                  <a:pt x="297942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88947" y="5048250"/>
            <a:ext cx="148590" cy="0"/>
          </a:xfrm>
          <a:custGeom>
            <a:avLst/>
            <a:gdLst/>
            <a:ahLst/>
            <a:cxnLst/>
            <a:rect l="l" t="t" r="r" b="b"/>
            <a:pathLst>
              <a:path w="148589">
                <a:moveTo>
                  <a:pt x="0" y="0"/>
                </a:moveTo>
                <a:lnTo>
                  <a:pt x="148590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02473" y="3961638"/>
            <a:ext cx="1402080" cy="0"/>
          </a:xfrm>
          <a:custGeom>
            <a:avLst/>
            <a:gdLst/>
            <a:ahLst/>
            <a:cxnLst/>
            <a:rect l="l" t="t" r="r" b="b"/>
            <a:pathLst>
              <a:path w="1402079">
                <a:moveTo>
                  <a:pt x="0" y="0"/>
                </a:moveTo>
                <a:lnTo>
                  <a:pt x="1402079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49746" y="3961638"/>
            <a:ext cx="299085" cy="0"/>
          </a:xfrm>
          <a:custGeom>
            <a:avLst/>
            <a:gdLst/>
            <a:ahLst/>
            <a:cxnLst/>
            <a:rect l="l" t="t" r="r" b="b"/>
            <a:pathLst>
              <a:path w="299084">
                <a:moveTo>
                  <a:pt x="0" y="0"/>
                </a:moveTo>
                <a:lnTo>
                  <a:pt x="298703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92323" y="3961638"/>
            <a:ext cx="2803525" cy="0"/>
          </a:xfrm>
          <a:custGeom>
            <a:avLst/>
            <a:gdLst/>
            <a:ahLst/>
            <a:cxnLst/>
            <a:rect l="l" t="t" r="r" b="b"/>
            <a:pathLst>
              <a:path w="2803525">
                <a:moveTo>
                  <a:pt x="0" y="0"/>
                </a:moveTo>
                <a:lnTo>
                  <a:pt x="2803398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88947" y="3961638"/>
            <a:ext cx="506730" cy="0"/>
          </a:xfrm>
          <a:custGeom>
            <a:avLst/>
            <a:gdLst/>
            <a:ahLst/>
            <a:cxnLst/>
            <a:rect l="l" t="t" r="r" b="b"/>
            <a:pathLst>
              <a:path w="506730">
                <a:moveTo>
                  <a:pt x="0" y="0"/>
                </a:moveTo>
                <a:lnTo>
                  <a:pt x="506730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88947" y="2875026"/>
            <a:ext cx="7515859" cy="0"/>
          </a:xfrm>
          <a:custGeom>
            <a:avLst/>
            <a:gdLst/>
            <a:ahLst/>
            <a:cxnLst/>
            <a:rect l="l" t="t" r="r" b="b"/>
            <a:pathLst>
              <a:path w="7515859">
                <a:moveTo>
                  <a:pt x="0" y="0"/>
                </a:moveTo>
                <a:lnTo>
                  <a:pt x="7515606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37538" y="4056888"/>
            <a:ext cx="358140" cy="2077720"/>
          </a:xfrm>
          <a:custGeom>
            <a:avLst/>
            <a:gdLst/>
            <a:ahLst/>
            <a:cxnLst/>
            <a:rect l="l" t="t" r="r" b="b"/>
            <a:pathLst>
              <a:path w="358139" h="2077720">
                <a:moveTo>
                  <a:pt x="0" y="0"/>
                </a:moveTo>
                <a:lnTo>
                  <a:pt x="0" y="2077212"/>
                </a:lnTo>
                <a:lnTo>
                  <a:pt x="358140" y="2077212"/>
                </a:lnTo>
                <a:lnTo>
                  <a:pt x="358140" y="0"/>
                </a:lnTo>
                <a:lnTo>
                  <a:pt x="0" y="0"/>
                </a:lnTo>
                <a:close/>
              </a:path>
            </a:pathLst>
          </a:custGeom>
          <a:solidFill>
            <a:srgbClr val="7158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90266" y="4357878"/>
            <a:ext cx="358140" cy="1776730"/>
          </a:xfrm>
          <a:custGeom>
            <a:avLst/>
            <a:gdLst/>
            <a:ahLst/>
            <a:cxnLst/>
            <a:rect l="l" t="t" r="r" b="b"/>
            <a:pathLst>
              <a:path w="358139" h="1776729">
                <a:moveTo>
                  <a:pt x="0" y="0"/>
                </a:moveTo>
                <a:lnTo>
                  <a:pt x="0" y="1776222"/>
                </a:lnTo>
                <a:lnTo>
                  <a:pt x="358140" y="1776222"/>
                </a:lnTo>
                <a:lnTo>
                  <a:pt x="358140" y="0"/>
                </a:lnTo>
                <a:lnTo>
                  <a:pt x="0" y="0"/>
                </a:lnTo>
                <a:close/>
              </a:path>
            </a:pathLst>
          </a:custGeom>
          <a:solidFill>
            <a:srgbClr val="7158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42994" y="4427220"/>
            <a:ext cx="596900" cy="1706880"/>
          </a:xfrm>
          <a:custGeom>
            <a:avLst/>
            <a:gdLst/>
            <a:ahLst/>
            <a:cxnLst/>
            <a:rect l="l" t="t" r="r" b="b"/>
            <a:pathLst>
              <a:path w="596900" h="1706879">
                <a:moveTo>
                  <a:pt x="596646" y="1706879"/>
                </a:moveTo>
                <a:lnTo>
                  <a:pt x="596646" y="0"/>
                </a:lnTo>
                <a:lnTo>
                  <a:pt x="0" y="0"/>
                </a:lnTo>
                <a:lnTo>
                  <a:pt x="0" y="1706879"/>
                </a:lnTo>
                <a:lnTo>
                  <a:pt x="596646" y="1706879"/>
                </a:lnTo>
                <a:close/>
              </a:path>
            </a:pathLst>
          </a:custGeom>
          <a:solidFill>
            <a:srgbClr val="7158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395721" y="3671315"/>
            <a:ext cx="596900" cy="2463165"/>
          </a:xfrm>
          <a:custGeom>
            <a:avLst/>
            <a:gdLst/>
            <a:ahLst/>
            <a:cxnLst/>
            <a:rect l="l" t="t" r="r" b="b"/>
            <a:pathLst>
              <a:path w="596900" h="2463165">
                <a:moveTo>
                  <a:pt x="596646" y="2462783"/>
                </a:moveTo>
                <a:lnTo>
                  <a:pt x="596646" y="0"/>
                </a:lnTo>
                <a:lnTo>
                  <a:pt x="0" y="0"/>
                </a:lnTo>
                <a:lnTo>
                  <a:pt x="0" y="2462784"/>
                </a:lnTo>
                <a:lnTo>
                  <a:pt x="596646" y="2462783"/>
                </a:lnTo>
                <a:close/>
              </a:path>
            </a:pathLst>
          </a:custGeom>
          <a:solidFill>
            <a:srgbClr val="7158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648450" y="3668267"/>
            <a:ext cx="596900" cy="2466340"/>
          </a:xfrm>
          <a:custGeom>
            <a:avLst/>
            <a:gdLst/>
            <a:ahLst/>
            <a:cxnLst/>
            <a:rect l="l" t="t" r="r" b="b"/>
            <a:pathLst>
              <a:path w="596900" h="2466340">
                <a:moveTo>
                  <a:pt x="596646" y="2465831"/>
                </a:moveTo>
                <a:lnTo>
                  <a:pt x="596646" y="0"/>
                </a:lnTo>
                <a:lnTo>
                  <a:pt x="0" y="0"/>
                </a:lnTo>
                <a:lnTo>
                  <a:pt x="0" y="2465831"/>
                </a:lnTo>
                <a:lnTo>
                  <a:pt x="596646" y="2465831"/>
                </a:lnTo>
                <a:close/>
              </a:path>
            </a:pathLst>
          </a:custGeom>
          <a:solidFill>
            <a:srgbClr val="7158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901178" y="5760720"/>
            <a:ext cx="357505" cy="373380"/>
          </a:xfrm>
          <a:custGeom>
            <a:avLst/>
            <a:gdLst/>
            <a:ahLst/>
            <a:cxnLst/>
            <a:rect l="l" t="t" r="r" b="b"/>
            <a:pathLst>
              <a:path w="357504" h="373379">
                <a:moveTo>
                  <a:pt x="0" y="0"/>
                </a:moveTo>
                <a:lnTo>
                  <a:pt x="0" y="373379"/>
                </a:lnTo>
                <a:lnTo>
                  <a:pt x="357377" y="373379"/>
                </a:lnTo>
                <a:lnTo>
                  <a:pt x="357377" y="0"/>
                </a:lnTo>
                <a:lnTo>
                  <a:pt x="0" y="0"/>
                </a:lnTo>
                <a:close/>
              </a:path>
            </a:pathLst>
          </a:custGeom>
          <a:solidFill>
            <a:srgbClr val="7158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95677" y="3842765"/>
            <a:ext cx="596900" cy="2291715"/>
          </a:xfrm>
          <a:custGeom>
            <a:avLst/>
            <a:gdLst/>
            <a:ahLst/>
            <a:cxnLst/>
            <a:rect l="l" t="t" r="r" b="b"/>
            <a:pathLst>
              <a:path w="596900" h="2291715">
                <a:moveTo>
                  <a:pt x="596645" y="2291333"/>
                </a:moveTo>
                <a:lnTo>
                  <a:pt x="596645" y="0"/>
                </a:lnTo>
                <a:lnTo>
                  <a:pt x="0" y="0"/>
                </a:lnTo>
                <a:lnTo>
                  <a:pt x="0" y="2291333"/>
                </a:lnTo>
                <a:lnTo>
                  <a:pt x="596645" y="2291333"/>
                </a:lnTo>
                <a:close/>
              </a:path>
            </a:pathLst>
          </a:custGeom>
          <a:solidFill>
            <a:srgbClr val="A99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48405" y="4123182"/>
            <a:ext cx="596900" cy="2011045"/>
          </a:xfrm>
          <a:custGeom>
            <a:avLst/>
            <a:gdLst/>
            <a:ahLst/>
            <a:cxnLst/>
            <a:rect l="l" t="t" r="r" b="b"/>
            <a:pathLst>
              <a:path w="596900" h="2011045">
                <a:moveTo>
                  <a:pt x="596646" y="2010918"/>
                </a:moveTo>
                <a:lnTo>
                  <a:pt x="596645" y="0"/>
                </a:lnTo>
                <a:lnTo>
                  <a:pt x="0" y="0"/>
                </a:lnTo>
                <a:lnTo>
                  <a:pt x="0" y="2010918"/>
                </a:lnTo>
                <a:lnTo>
                  <a:pt x="596646" y="2010918"/>
                </a:lnTo>
                <a:close/>
              </a:path>
            </a:pathLst>
          </a:custGeom>
          <a:solidFill>
            <a:srgbClr val="A99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01134" y="4486655"/>
            <a:ext cx="596900" cy="1647825"/>
          </a:xfrm>
          <a:custGeom>
            <a:avLst/>
            <a:gdLst/>
            <a:ahLst/>
            <a:cxnLst/>
            <a:rect l="l" t="t" r="r" b="b"/>
            <a:pathLst>
              <a:path w="596900" h="1647825">
                <a:moveTo>
                  <a:pt x="596646" y="1647444"/>
                </a:moveTo>
                <a:lnTo>
                  <a:pt x="596646" y="0"/>
                </a:lnTo>
                <a:lnTo>
                  <a:pt x="0" y="0"/>
                </a:lnTo>
                <a:lnTo>
                  <a:pt x="0" y="1647444"/>
                </a:lnTo>
                <a:lnTo>
                  <a:pt x="596646" y="1647444"/>
                </a:lnTo>
                <a:close/>
              </a:path>
            </a:pathLst>
          </a:custGeom>
          <a:solidFill>
            <a:srgbClr val="A99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53861" y="3924300"/>
            <a:ext cx="596265" cy="2209800"/>
          </a:xfrm>
          <a:custGeom>
            <a:avLst/>
            <a:gdLst/>
            <a:ahLst/>
            <a:cxnLst/>
            <a:rect l="l" t="t" r="r" b="b"/>
            <a:pathLst>
              <a:path w="596264" h="2209800">
                <a:moveTo>
                  <a:pt x="595884" y="2209800"/>
                </a:moveTo>
                <a:lnTo>
                  <a:pt x="595884" y="0"/>
                </a:lnTo>
                <a:lnTo>
                  <a:pt x="0" y="0"/>
                </a:lnTo>
                <a:lnTo>
                  <a:pt x="0" y="2209800"/>
                </a:lnTo>
                <a:lnTo>
                  <a:pt x="595884" y="2209800"/>
                </a:lnTo>
                <a:close/>
              </a:path>
            </a:pathLst>
          </a:custGeom>
          <a:solidFill>
            <a:srgbClr val="A99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005828" y="3930396"/>
            <a:ext cx="596900" cy="2204085"/>
          </a:xfrm>
          <a:custGeom>
            <a:avLst/>
            <a:gdLst/>
            <a:ahLst/>
            <a:cxnLst/>
            <a:rect l="l" t="t" r="r" b="b"/>
            <a:pathLst>
              <a:path w="596900" h="2204085">
                <a:moveTo>
                  <a:pt x="596646" y="2203704"/>
                </a:moveTo>
                <a:lnTo>
                  <a:pt x="596646" y="0"/>
                </a:lnTo>
                <a:lnTo>
                  <a:pt x="0" y="0"/>
                </a:lnTo>
                <a:lnTo>
                  <a:pt x="0" y="2203704"/>
                </a:lnTo>
                <a:lnTo>
                  <a:pt x="596646" y="2203704"/>
                </a:lnTo>
                <a:close/>
              </a:path>
            </a:pathLst>
          </a:custGeom>
          <a:solidFill>
            <a:srgbClr val="A99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258556" y="5634990"/>
            <a:ext cx="596900" cy="499109"/>
          </a:xfrm>
          <a:custGeom>
            <a:avLst/>
            <a:gdLst/>
            <a:ahLst/>
            <a:cxnLst/>
            <a:rect l="l" t="t" r="r" b="b"/>
            <a:pathLst>
              <a:path w="596900" h="499110">
                <a:moveTo>
                  <a:pt x="596646" y="499110"/>
                </a:moveTo>
                <a:lnTo>
                  <a:pt x="596646" y="0"/>
                </a:lnTo>
                <a:lnTo>
                  <a:pt x="0" y="0"/>
                </a:lnTo>
                <a:lnTo>
                  <a:pt x="0" y="499110"/>
                </a:lnTo>
                <a:lnTo>
                  <a:pt x="596646" y="499110"/>
                </a:lnTo>
                <a:close/>
              </a:path>
            </a:pathLst>
          </a:custGeom>
          <a:solidFill>
            <a:srgbClr val="A99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88947" y="6134100"/>
            <a:ext cx="7515859" cy="0"/>
          </a:xfrm>
          <a:custGeom>
            <a:avLst/>
            <a:gdLst/>
            <a:ahLst/>
            <a:cxnLst/>
            <a:rect l="l" t="t" r="r" b="b"/>
            <a:pathLst>
              <a:path w="7515859">
                <a:moveTo>
                  <a:pt x="0" y="0"/>
                </a:moveTo>
                <a:lnTo>
                  <a:pt x="7515606" y="0"/>
                </a:lnTo>
              </a:path>
            </a:pathLst>
          </a:custGeom>
          <a:ln w="10414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84375" y="6134100"/>
            <a:ext cx="9525" cy="51435"/>
          </a:xfrm>
          <a:custGeom>
            <a:avLst/>
            <a:gdLst/>
            <a:ahLst/>
            <a:cxnLst/>
            <a:rect l="l" t="t" r="r" b="b"/>
            <a:pathLst>
              <a:path w="9525" h="51435">
                <a:moveTo>
                  <a:pt x="4571" y="0"/>
                </a:moveTo>
                <a:lnTo>
                  <a:pt x="4571" y="51053"/>
                </a:lnTo>
              </a:path>
            </a:pathLst>
          </a:custGeom>
          <a:ln w="10413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737104" y="6134100"/>
            <a:ext cx="9525" cy="51435"/>
          </a:xfrm>
          <a:custGeom>
            <a:avLst/>
            <a:gdLst/>
            <a:ahLst/>
            <a:cxnLst/>
            <a:rect l="l" t="t" r="r" b="b"/>
            <a:pathLst>
              <a:path w="9525" h="51435">
                <a:moveTo>
                  <a:pt x="4572" y="0"/>
                </a:moveTo>
                <a:lnTo>
                  <a:pt x="4572" y="51053"/>
                </a:lnTo>
              </a:path>
            </a:pathLst>
          </a:custGeom>
          <a:ln w="10413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989070" y="6134100"/>
            <a:ext cx="9525" cy="51435"/>
          </a:xfrm>
          <a:custGeom>
            <a:avLst/>
            <a:gdLst/>
            <a:ahLst/>
            <a:cxnLst/>
            <a:rect l="l" t="t" r="r" b="b"/>
            <a:pathLst>
              <a:path w="9525" h="51435">
                <a:moveTo>
                  <a:pt x="4572" y="0"/>
                </a:moveTo>
                <a:lnTo>
                  <a:pt x="4572" y="51053"/>
                </a:lnTo>
              </a:path>
            </a:pathLst>
          </a:custGeom>
          <a:ln w="10414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241797" y="6134100"/>
            <a:ext cx="9525" cy="51435"/>
          </a:xfrm>
          <a:custGeom>
            <a:avLst/>
            <a:gdLst/>
            <a:ahLst/>
            <a:cxnLst/>
            <a:rect l="l" t="t" r="r" b="b"/>
            <a:pathLst>
              <a:path w="9525" h="51435">
                <a:moveTo>
                  <a:pt x="4572" y="0"/>
                </a:moveTo>
                <a:lnTo>
                  <a:pt x="4572" y="51053"/>
                </a:lnTo>
              </a:path>
            </a:pathLst>
          </a:custGeom>
          <a:ln w="10414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494526" y="6134100"/>
            <a:ext cx="9525" cy="51435"/>
          </a:xfrm>
          <a:custGeom>
            <a:avLst/>
            <a:gdLst/>
            <a:ahLst/>
            <a:cxnLst/>
            <a:rect l="l" t="t" r="r" b="b"/>
            <a:pathLst>
              <a:path w="9525" h="51435">
                <a:moveTo>
                  <a:pt x="4571" y="0"/>
                </a:moveTo>
                <a:lnTo>
                  <a:pt x="4571" y="51053"/>
                </a:lnTo>
              </a:path>
            </a:pathLst>
          </a:custGeom>
          <a:ln w="10413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747253" y="6134100"/>
            <a:ext cx="9525" cy="51435"/>
          </a:xfrm>
          <a:custGeom>
            <a:avLst/>
            <a:gdLst/>
            <a:ahLst/>
            <a:cxnLst/>
            <a:rect l="l" t="t" r="r" b="b"/>
            <a:pathLst>
              <a:path w="9525" h="51435">
                <a:moveTo>
                  <a:pt x="4572" y="0"/>
                </a:moveTo>
                <a:lnTo>
                  <a:pt x="4572" y="51053"/>
                </a:lnTo>
              </a:path>
            </a:pathLst>
          </a:custGeom>
          <a:ln w="10414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999981" y="6134100"/>
            <a:ext cx="9525" cy="51435"/>
          </a:xfrm>
          <a:custGeom>
            <a:avLst/>
            <a:gdLst/>
            <a:ahLst/>
            <a:cxnLst/>
            <a:rect l="l" t="t" r="r" b="b"/>
            <a:pathLst>
              <a:path w="9525" h="51435">
                <a:moveTo>
                  <a:pt x="4572" y="0"/>
                </a:moveTo>
                <a:lnTo>
                  <a:pt x="4572" y="51053"/>
                </a:lnTo>
              </a:path>
            </a:pathLst>
          </a:custGeom>
          <a:ln w="10414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681226" y="4111838"/>
            <a:ext cx="333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solidFill>
                  <a:srgbClr val="FFFFFF"/>
                </a:solidFill>
                <a:latin typeface="Tw Cen MT"/>
                <a:cs typeface="Tw Cen MT"/>
              </a:rPr>
              <a:t>19%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908807" y="4437974"/>
            <a:ext cx="333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solidFill>
                  <a:srgbClr val="FFFFFF"/>
                </a:solidFill>
                <a:latin typeface="Tw Cen MT"/>
                <a:cs typeface="Tw Cen MT"/>
              </a:rPr>
              <a:t>16%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160773" y="4507316"/>
            <a:ext cx="333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solidFill>
                  <a:srgbClr val="FFFFFF"/>
                </a:solidFill>
                <a:latin typeface="Tw Cen MT"/>
                <a:cs typeface="Tw Cen MT"/>
              </a:rPr>
              <a:t>16%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527802" y="3726266"/>
            <a:ext cx="333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solidFill>
                  <a:srgbClr val="FFFFFF"/>
                </a:solidFill>
                <a:latin typeface="Tw Cen MT"/>
                <a:cs typeface="Tw Cen MT"/>
              </a:rPr>
              <a:t>23%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780530" y="3723218"/>
            <a:ext cx="333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solidFill>
                  <a:srgbClr val="FFFFFF"/>
                </a:solidFill>
                <a:latin typeface="Tw Cen MT"/>
                <a:cs typeface="Tw Cen MT"/>
              </a:rPr>
              <a:t>23%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128520" y="3897716"/>
            <a:ext cx="333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latin typeface="Tw Cen MT"/>
                <a:cs typeface="Tw Cen MT"/>
              </a:rPr>
              <a:t>21%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380485" y="4178132"/>
            <a:ext cx="333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latin typeface="Tw Cen MT"/>
                <a:cs typeface="Tw Cen MT"/>
              </a:rPr>
              <a:t>19%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633214" y="4541606"/>
            <a:ext cx="333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latin typeface="Tw Cen MT"/>
                <a:cs typeface="Tw Cen MT"/>
              </a:rPr>
              <a:t>15%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885941" y="3980012"/>
            <a:ext cx="333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latin typeface="Tw Cen MT"/>
                <a:cs typeface="Tw Cen MT"/>
              </a:rPr>
              <a:t>20%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138669" y="3985346"/>
            <a:ext cx="333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latin typeface="Tw Cen MT"/>
                <a:cs typeface="Tw Cen MT"/>
              </a:rPr>
              <a:t>20%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984766" y="4947793"/>
            <a:ext cx="37084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Tw Cen MT"/>
                <a:cs typeface="Tw Cen MT"/>
              </a:rPr>
              <a:t>10%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84766" y="3861176"/>
            <a:ext cx="37084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Tw Cen MT"/>
                <a:cs typeface="Tw Cen MT"/>
              </a:rPr>
              <a:t>20%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477511" y="2537460"/>
            <a:ext cx="87630" cy="86995"/>
          </a:xfrm>
          <a:custGeom>
            <a:avLst/>
            <a:gdLst/>
            <a:ahLst/>
            <a:cxnLst/>
            <a:rect l="l" t="t" r="r" b="b"/>
            <a:pathLst>
              <a:path w="87629" h="86994">
                <a:moveTo>
                  <a:pt x="0" y="0"/>
                </a:moveTo>
                <a:lnTo>
                  <a:pt x="0" y="86868"/>
                </a:lnTo>
                <a:lnTo>
                  <a:pt x="87629" y="86868"/>
                </a:lnTo>
                <a:lnTo>
                  <a:pt x="87629" y="0"/>
                </a:lnTo>
                <a:lnTo>
                  <a:pt x="0" y="0"/>
                </a:lnTo>
                <a:close/>
              </a:path>
            </a:pathLst>
          </a:custGeom>
          <a:solidFill>
            <a:srgbClr val="7158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119878" y="2537460"/>
            <a:ext cx="87630" cy="86995"/>
          </a:xfrm>
          <a:custGeom>
            <a:avLst/>
            <a:gdLst/>
            <a:ahLst/>
            <a:cxnLst/>
            <a:rect l="l" t="t" r="r" b="b"/>
            <a:pathLst>
              <a:path w="87629" h="86994">
                <a:moveTo>
                  <a:pt x="0" y="0"/>
                </a:moveTo>
                <a:lnTo>
                  <a:pt x="0" y="86868"/>
                </a:lnTo>
                <a:lnTo>
                  <a:pt x="87629" y="86868"/>
                </a:lnTo>
                <a:lnTo>
                  <a:pt x="87629" y="0"/>
                </a:lnTo>
                <a:lnTo>
                  <a:pt x="0" y="0"/>
                </a:lnTo>
                <a:close/>
              </a:path>
            </a:pathLst>
          </a:custGeom>
          <a:solidFill>
            <a:srgbClr val="A99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984766" y="2165098"/>
            <a:ext cx="6563359" cy="812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41145">
              <a:lnSpc>
                <a:spcPct val="100000"/>
              </a:lnSpc>
            </a:pPr>
            <a:r>
              <a:rPr sz="1400" b="1" spc="5" dirty="0">
                <a:latin typeface="Tw Cen MT"/>
                <a:cs typeface="Tw Cen MT"/>
              </a:rPr>
              <a:t>Distri</a:t>
            </a:r>
            <a:r>
              <a:rPr sz="1400" b="1" spc="-25" dirty="0">
                <a:latin typeface="Tw Cen MT"/>
                <a:cs typeface="Tw Cen MT"/>
              </a:rPr>
              <a:t>b</a:t>
            </a:r>
            <a:r>
              <a:rPr sz="1400" b="1" spc="5" dirty="0">
                <a:latin typeface="Tw Cen MT"/>
                <a:cs typeface="Tw Cen MT"/>
              </a:rPr>
              <a:t>utio</a:t>
            </a:r>
            <a:r>
              <a:rPr sz="1400" b="1" spc="10" dirty="0">
                <a:latin typeface="Tw Cen MT"/>
                <a:cs typeface="Tw Cen MT"/>
              </a:rPr>
              <a:t>n</a:t>
            </a:r>
            <a:r>
              <a:rPr sz="1400" b="1" spc="30" dirty="0">
                <a:latin typeface="Tw Cen MT"/>
                <a:cs typeface="Tw Cen MT"/>
              </a:rPr>
              <a:t> </a:t>
            </a:r>
            <a:r>
              <a:rPr sz="1400" b="1" spc="5" dirty="0">
                <a:latin typeface="Tw Cen MT"/>
                <a:cs typeface="Tw Cen MT"/>
              </a:rPr>
              <a:t>of</a:t>
            </a:r>
            <a:r>
              <a:rPr sz="1400" b="1" spc="110" dirty="0">
                <a:latin typeface="Tw Cen MT"/>
                <a:cs typeface="Tw Cen MT"/>
              </a:rPr>
              <a:t> </a:t>
            </a:r>
            <a:r>
              <a:rPr sz="1400" b="1" spc="5" dirty="0">
                <a:latin typeface="Tw Cen MT"/>
                <a:cs typeface="Tw Cen MT"/>
              </a:rPr>
              <a:t>Incom</a:t>
            </a:r>
            <a:r>
              <a:rPr sz="1400" b="1" spc="10" dirty="0">
                <a:latin typeface="Tw Cen MT"/>
                <a:cs typeface="Tw Cen MT"/>
              </a:rPr>
              <a:t>e</a:t>
            </a:r>
            <a:r>
              <a:rPr sz="1400" b="1" spc="15" dirty="0">
                <a:latin typeface="Tw Cen MT"/>
                <a:cs typeface="Tw Cen MT"/>
              </a:rPr>
              <a:t> </a:t>
            </a:r>
            <a:r>
              <a:rPr sz="1400" b="1" spc="5" dirty="0">
                <a:latin typeface="Tw Cen MT"/>
                <a:cs typeface="Tw Cen MT"/>
              </a:rPr>
              <a:t>(2013$)</a:t>
            </a:r>
            <a:r>
              <a:rPr sz="1400" b="1" spc="20" dirty="0">
                <a:latin typeface="Tw Cen MT"/>
                <a:cs typeface="Tw Cen MT"/>
              </a:rPr>
              <a:t> </a:t>
            </a:r>
            <a:r>
              <a:rPr sz="1400" b="1" spc="5" dirty="0">
                <a:latin typeface="Tw Cen MT"/>
                <a:cs typeface="Tw Cen MT"/>
              </a:rPr>
              <a:t>Acros</a:t>
            </a:r>
            <a:r>
              <a:rPr sz="1400" b="1" spc="10" dirty="0">
                <a:latin typeface="Tw Cen MT"/>
                <a:cs typeface="Tw Cen MT"/>
              </a:rPr>
              <a:t>s</a:t>
            </a:r>
            <a:r>
              <a:rPr sz="1400" b="1" spc="20" dirty="0">
                <a:latin typeface="Tw Cen MT"/>
                <a:cs typeface="Tw Cen MT"/>
              </a:rPr>
              <a:t> </a:t>
            </a:r>
            <a:r>
              <a:rPr sz="1400" b="1" spc="5" dirty="0">
                <a:latin typeface="Tw Cen MT"/>
                <a:cs typeface="Tw Cen MT"/>
              </a:rPr>
              <a:t>Household</a:t>
            </a:r>
            <a:r>
              <a:rPr sz="1400" b="1" spc="-35" dirty="0">
                <a:latin typeface="Tw Cen MT"/>
                <a:cs typeface="Tw Cen MT"/>
              </a:rPr>
              <a:t>s</a:t>
            </a:r>
            <a:r>
              <a:rPr sz="1400" b="1" spc="5" dirty="0">
                <a:latin typeface="Tw Cen MT"/>
                <a:cs typeface="Tw Cen MT"/>
              </a:rPr>
              <a:t>,</a:t>
            </a:r>
            <a:r>
              <a:rPr sz="1400" b="1" spc="20" dirty="0">
                <a:latin typeface="Tw Cen MT"/>
                <a:cs typeface="Tw Cen MT"/>
              </a:rPr>
              <a:t> </a:t>
            </a:r>
            <a:r>
              <a:rPr sz="1400" b="1" spc="10" dirty="0">
                <a:latin typeface="Tw Cen MT"/>
                <a:cs typeface="Tw Cen MT"/>
              </a:rPr>
              <a:t>N</a:t>
            </a:r>
            <a:r>
              <a:rPr sz="1400" b="1" spc="-20" dirty="0">
                <a:latin typeface="Tw Cen MT"/>
                <a:cs typeface="Tw Cen MT"/>
              </a:rPr>
              <a:t>e</a:t>
            </a:r>
            <a:r>
              <a:rPr sz="1400" b="1" spc="20" dirty="0">
                <a:latin typeface="Tw Cen MT"/>
                <a:cs typeface="Tw Cen MT"/>
              </a:rPr>
              <a:t>w</a:t>
            </a:r>
            <a:r>
              <a:rPr sz="1400" b="1" spc="5" dirty="0">
                <a:latin typeface="Tw Cen MT"/>
                <a:cs typeface="Tw Cen MT"/>
              </a:rPr>
              <a:t> </a:t>
            </a:r>
            <a:r>
              <a:rPr sz="1400" b="1" spc="-130" dirty="0">
                <a:latin typeface="Tw Cen MT"/>
                <a:cs typeface="Tw Cen MT"/>
              </a:rPr>
              <a:t>Y</a:t>
            </a:r>
            <a:r>
              <a:rPr sz="1400" b="1" spc="5" dirty="0">
                <a:latin typeface="Tw Cen MT"/>
                <a:cs typeface="Tw Cen MT"/>
              </a:rPr>
              <a:t>o</a:t>
            </a:r>
            <a:r>
              <a:rPr sz="1400" b="1" spc="15" dirty="0">
                <a:latin typeface="Tw Cen MT"/>
                <a:cs typeface="Tw Cen MT"/>
              </a:rPr>
              <a:t>r</a:t>
            </a:r>
            <a:r>
              <a:rPr sz="1400" b="1" spc="10" dirty="0">
                <a:latin typeface="Tw Cen MT"/>
                <a:cs typeface="Tw Cen MT"/>
              </a:rPr>
              <a:t>k</a:t>
            </a:r>
            <a:r>
              <a:rPr sz="1400" b="1" spc="20" dirty="0">
                <a:latin typeface="Tw Cen MT"/>
                <a:cs typeface="Tw Cen MT"/>
              </a:rPr>
              <a:t> </a:t>
            </a:r>
            <a:r>
              <a:rPr sz="1400" b="1" spc="5" dirty="0">
                <a:latin typeface="Tw Cen MT"/>
                <a:cs typeface="Tw Cen MT"/>
              </a:rPr>
              <a:t>City</a:t>
            </a:r>
            <a:endParaRPr sz="1400">
              <a:latin typeface="Tw Cen MT"/>
              <a:cs typeface="Tw Cen MT"/>
            </a:endParaRPr>
          </a:p>
          <a:p>
            <a:pPr marL="3619500">
              <a:lnSpc>
                <a:spcPct val="100000"/>
              </a:lnSpc>
              <a:spcBef>
                <a:spcPts val="870"/>
              </a:spcBef>
              <a:tabLst>
                <a:tab pos="4261485" algn="l"/>
              </a:tabLst>
            </a:pPr>
            <a:r>
              <a:rPr sz="1400" spc="-10" dirty="0">
                <a:latin typeface="Tw Cen MT"/>
                <a:cs typeface="Tw Cen MT"/>
              </a:rPr>
              <a:t>1990	2012</a:t>
            </a:r>
            <a:endParaRPr sz="14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1400" spc="-10" dirty="0">
                <a:latin typeface="Tw Cen MT"/>
                <a:cs typeface="Tw Cen MT"/>
              </a:rPr>
              <a:t>30%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8431783" y="5689940"/>
            <a:ext cx="25272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latin typeface="Tw Cen MT"/>
                <a:cs typeface="Tw Cen MT"/>
              </a:rPr>
              <a:t>5%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959343" y="5790524"/>
            <a:ext cx="25272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solidFill>
                  <a:srgbClr val="FFFFFF"/>
                </a:solidFill>
                <a:latin typeface="Tw Cen MT"/>
                <a:cs typeface="Tw Cen MT"/>
              </a:rPr>
              <a:t>3%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083055" y="6033647"/>
            <a:ext cx="27241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Tw Cen MT"/>
                <a:cs typeface="Tw Cen MT"/>
              </a:rPr>
              <a:t>0%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661429" y="6236333"/>
            <a:ext cx="90931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Tw Cen MT"/>
                <a:cs typeface="Tw Cen MT"/>
              </a:rPr>
              <a:t>$0-$20,000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988728" y="6236333"/>
            <a:ext cx="761365" cy="396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00"/>
              </a:lnSpc>
            </a:pPr>
            <a:r>
              <a:rPr sz="1400" spc="-10" dirty="0">
                <a:latin typeface="Tw Cen MT"/>
                <a:cs typeface="Tw Cen MT"/>
              </a:rPr>
              <a:t>$20,001</a:t>
            </a:r>
            <a:r>
              <a:rPr sz="1400" spc="-5" dirty="0">
                <a:latin typeface="Tw Cen MT"/>
                <a:cs typeface="Tw Cen MT"/>
              </a:rPr>
              <a:t> -</a:t>
            </a:r>
            <a:endParaRPr sz="1400">
              <a:latin typeface="Tw Cen MT"/>
              <a:cs typeface="Tw Cen MT"/>
            </a:endParaRPr>
          </a:p>
          <a:p>
            <a:pPr marL="66040">
              <a:lnSpc>
                <a:spcPts val="1600"/>
              </a:lnSpc>
            </a:pPr>
            <a:r>
              <a:rPr sz="1400" spc="-10" dirty="0">
                <a:latin typeface="Tw Cen MT"/>
                <a:cs typeface="Tw Cen MT"/>
              </a:rPr>
              <a:t>$40,000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240036" y="6236333"/>
            <a:ext cx="762000" cy="396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00"/>
              </a:lnSpc>
            </a:pPr>
            <a:r>
              <a:rPr sz="1400" spc="-10" dirty="0">
                <a:latin typeface="Tw Cen MT"/>
                <a:cs typeface="Tw Cen MT"/>
              </a:rPr>
              <a:t>$40,001</a:t>
            </a:r>
            <a:r>
              <a:rPr sz="1400" spc="-5" dirty="0">
                <a:latin typeface="Tw Cen MT"/>
                <a:cs typeface="Tw Cen MT"/>
              </a:rPr>
              <a:t> -</a:t>
            </a:r>
            <a:endParaRPr sz="1400">
              <a:latin typeface="Tw Cen MT"/>
              <a:cs typeface="Tw Cen MT"/>
            </a:endParaRPr>
          </a:p>
          <a:p>
            <a:pPr marL="66675">
              <a:lnSpc>
                <a:spcPts val="1600"/>
              </a:lnSpc>
            </a:pPr>
            <a:r>
              <a:rPr sz="1400" spc="-10" dirty="0">
                <a:latin typeface="Tw Cen MT"/>
                <a:cs typeface="Tw Cen MT"/>
              </a:rPr>
              <a:t>$60,000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492765" y="6236333"/>
            <a:ext cx="762000" cy="396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00"/>
              </a:lnSpc>
            </a:pPr>
            <a:r>
              <a:rPr sz="1400" spc="-10" dirty="0">
                <a:latin typeface="Tw Cen MT"/>
                <a:cs typeface="Tw Cen MT"/>
              </a:rPr>
              <a:t>$60,001</a:t>
            </a:r>
            <a:r>
              <a:rPr sz="1400" spc="-5" dirty="0">
                <a:latin typeface="Tw Cen MT"/>
                <a:cs typeface="Tw Cen MT"/>
              </a:rPr>
              <a:t> -</a:t>
            </a:r>
            <a:endParaRPr sz="1400">
              <a:latin typeface="Tw Cen MT"/>
              <a:cs typeface="Tw Cen MT"/>
            </a:endParaRPr>
          </a:p>
          <a:p>
            <a:pPr marL="17780">
              <a:lnSpc>
                <a:spcPts val="1600"/>
              </a:lnSpc>
            </a:pPr>
            <a:r>
              <a:rPr sz="1400" spc="-10" dirty="0">
                <a:latin typeface="Tw Cen MT"/>
                <a:cs typeface="Tw Cen MT"/>
              </a:rPr>
              <a:t>$100,000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696723" y="6236333"/>
            <a:ext cx="860425" cy="396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00"/>
              </a:lnSpc>
            </a:pPr>
            <a:r>
              <a:rPr sz="1400" spc="-10" dirty="0">
                <a:latin typeface="Tw Cen MT"/>
                <a:cs typeface="Tw Cen MT"/>
              </a:rPr>
              <a:t>$100,001 </a:t>
            </a:r>
            <a:r>
              <a:rPr sz="1400" spc="-5" dirty="0">
                <a:latin typeface="Tw Cen MT"/>
                <a:cs typeface="Tw Cen MT"/>
              </a:rPr>
              <a:t>-</a:t>
            </a:r>
            <a:endParaRPr sz="1400">
              <a:latin typeface="Tw Cen MT"/>
              <a:cs typeface="Tw Cen MT"/>
            </a:endParaRPr>
          </a:p>
          <a:p>
            <a:pPr marL="66675">
              <a:lnSpc>
                <a:spcPts val="1600"/>
              </a:lnSpc>
            </a:pPr>
            <a:r>
              <a:rPr sz="1400" spc="-10" dirty="0">
                <a:latin typeface="Tw Cen MT"/>
                <a:cs typeface="Tw Cen MT"/>
              </a:rPr>
              <a:t>$250,000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919731" y="6236333"/>
            <a:ext cx="92011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Tw Cen MT"/>
                <a:cs typeface="Tw Cen MT"/>
              </a:rPr>
              <a:t>&gt;</a:t>
            </a:r>
            <a:r>
              <a:rPr sz="1400" spc="-5" dirty="0">
                <a:latin typeface="Tw Cen MT"/>
                <a:cs typeface="Tw Cen MT"/>
              </a:rPr>
              <a:t> </a:t>
            </a:r>
            <a:r>
              <a:rPr sz="1400" spc="-10" dirty="0">
                <a:latin typeface="Tw Cen MT"/>
                <a:cs typeface="Tw Cen MT"/>
              </a:rPr>
              <a:t>$250,000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48" name="object 4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pc="-25" dirty="0"/>
              <a:t>Incom</a:t>
            </a:r>
            <a:r>
              <a:rPr spc="-20" dirty="0"/>
              <a:t>e</a:t>
            </a:r>
            <a:r>
              <a:rPr spc="-5" dirty="0"/>
              <a:t> inequalit</a:t>
            </a:r>
            <a:r>
              <a:rPr dirty="0"/>
              <a:t>y </a:t>
            </a:r>
            <a:r>
              <a:rPr spc="-5" dirty="0"/>
              <a:t>i</a:t>
            </a:r>
            <a:r>
              <a:rPr dirty="0"/>
              <a:t>n</a:t>
            </a:r>
            <a:r>
              <a:rPr spc="-15" dirty="0"/>
              <a:t> </a:t>
            </a:r>
            <a:r>
              <a:rPr spc="-30" dirty="0"/>
              <a:t>N</a:t>
            </a:r>
            <a:r>
              <a:rPr spc="-95" dirty="0"/>
              <a:t>e</a:t>
            </a:r>
            <a:r>
              <a:rPr spc="-25" dirty="0"/>
              <a:t>w</a:t>
            </a:r>
            <a:r>
              <a:rPr spc="-15" dirty="0"/>
              <a:t> </a:t>
            </a:r>
            <a:r>
              <a:rPr spc="-310" dirty="0"/>
              <a:t>Y</a:t>
            </a:r>
            <a:r>
              <a:rPr dirty="0"/>
              <a:t>o</a:t>
            </a:r>
            <a:r>
              <a:rPr spc="70" dirty="0"/>
              <a:t>r</a:t>
            </a:r>
            <a:r>
              <a:rPr spc="-20" dirty="0"/>
              <a:t>k</a:t>
            </a:r>
            <a:r>
              <a:rPr spc="-10" dirty="0"/>
              <a:t> </a:t>
            </a:r>
            <a:r>
              <a:rPr spc="-5" dirty="0"/>
              <a:t>Cit</a:t>
            </a:r>
            <a:r>
              <a:rPr dirty="0"/>
              <a:t>y</a:t>
            </a:r>
            <a:r>
              <a:rPr spc="-15" dirty="0"/>
              <a:t> </a:t>
            </a:r>
            <a:r>
              <a:rPr spc="-25" dirty="0"/>
              <a:t>has</a:t>
            </a:r>
            <a:r>
              <a:rPr spc="-15" dirty="0"/>
              <a:t> </a:t>
            </a:r>
            <a:r>
              <a:rPr spc="-20" dirty="0"/>
              <a:t>become</a:t>
            </a:r>
            <a:r>
              <a:rPr spc="-15" dirty="0"/>
              <a:t> </a:t>
            </a:r>
            <a:r>
              <a:rPr spc="-5" dirty="0"/>
              <a:t>mor</a:t>
            </a:r>
            <a:r>
              <a:rPr dirty="0"/>
              <a:t>e</a:t>
            </a:r>
            <a:r>
              <a:rPr spc="-10" dirty="0"/>
              <a:t> </a:t>
            </a:r>
            <a:r>
              <a:rPr spc="-20" dirty="0"/>
              <a:t>p</a:t>
            </a:r>
            <a:r>
              <a:rPr spc="-90" dirty="0"/>
              <a:t>r</a:t>
            </a:r>
            <a:r>
              <a:rPr spc="-25" dirty="0"/>
              <a:t>onounce</a:t>
            </a:r>
            <a:r>
              <a:rPr spc="-20" dirty="0"/>
              <a:t>d</a:t>
            </a:r>
            <a:r>
              <a:rPr spc="-10" dirty="0"/>
              <a:t> </a:t>
            </a:r>
            <a:r>
              <a:rPr spc="-5" dirty="0"/>
              <a:t>sinc</a:t>
            </a:r>
            <a:r>
              <a:rPr dirty="0"/>
              <a:t>e</a:t>
            </a:r>
            <a:r>
              <a:rPr spc="-10" dirty="0"/>
              <a:t> </a:t>
            </a:r>
            <a:r>
              <a:rPr spc="-20" dirty="0"/>
              <a:t>1990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02473" y="5048250"/>
            <a:ext cx="1402080" cy="0"/>
          </a:xfrm>
          <a:custGeom>
            <a:avLst/>
            <a:gdLst/>
            <a:ahLst/>
            <a:cxnLst/>
            <a:rect l="l" t="t" r="r" b="b"/>
            <a:pathLst>
              <a:path w="1402079">
                <a:moveTo>
                  <a:pt x="0" y="0"/>
                </a:moveTo>
                <a:lnTo>
                  <a:pt x="1402079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49746" y="5048250"/>
            <a:ext cx="299085" cy="0"/>
          </a:xfrm>
          <a:custGeom>
            <a:avLst/>
            <a:gdLst/>
            <a:ahLst/>
            <a:cxnLst/>
            <a:rect l="l" t="t" r="r" b="b"/>
            <a:pathLst>
              <a:path w="299084">
                <a:moveTo>
                  <a:pt x="0" y="0"/>
                </a:moveTo>
                <a:lnTo>
                  <a:pt x="298703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97779" y="5048250"/>
            <a:ext cx="298450" cy="0"/>
          </a:xfrm>
          <a:custGeom>
            <a:avLst/>
            <a:gdLst/>
            <a:ahLst/>
            <a:cxnLst/>
            <a:rect l="l" t="t" r="r" b="b"/>
            <a:pathLst>
              <a:path w="298450">
                <a:moveTo>
                  <a:pt x="0" y="0"/>
                </a:moveTo>
                <a:lnTo>
                  <a:pt x="297941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45052" y="5048250"/>
            <a:ext cx="298450" cy="0"/>
          </a:xfrm>
          <a:custGeom>
            <a:avLst/>
            <a:gdLst/>
            <a:ahLst/>
            <a:cxnLst/>
            <a:rect l="l" t="t" r="r" b="b"/>
            <a:pathLst>
              <a:path w="298450">
                <a:moveTo>
                  <a:pt x="0" y="0"/>
                </a:moveTo>
                <a:lnTo>
                  <a:pt x="297941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92323" y="5048250"/>
            <a:ext cx="298450" cy="0"/>
          </a:xfrm>
          <a:custGeom>
            <a:avLst/>
            <a:gdLst/>
            <a:ahLst/>
            <a:cxnLst/>
            <a:rect l="l" t="t" r="r" b="b"/>
            <a:pathLst>
              <a:path w="298450">
                <a:moveTo>
                  <a:pt x="0" y="0"/>
                </a:moveTo>
                <a:lnTo>
                  <a:pt x="297942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88947" y="5048250"/>
            <a:ext cx="148590" cy="0"/>
          </a:xfrm>
          <a:custGeom>
            <a:avLst/>
            <a:gdLst/>
            <a:ahLst/>
            <a:cxnLst/>
            <a:rect l="l" t="t" r="r" b="b"/>
            <a:pathLst>
              <a:path w="148589">
                <a:moveTo>
                  <a:pt x="0" y="0"/>
                </a:moveTo>
                <a:lnTo>
                  <a:pt x="148590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02473" y="3961638"/>
            <a:ext cx="1402080" cy="0"/>
          </a:xfrm>
          <a:custGeom>
            <a:avLst/>
            <a:gdLst/>
            <a:ahLst/>
            <a:cxnLst/>
            <a:rect l="l" t="t" r="r" b="b"/>
            <a:pathLst>
              <a:path w="1402079">
                <a:moveTo>
                  <a:pt x="0" y="0"/>
                </a:moveTo>
                <a:lnTo>
                  <a:pt x="1402079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49746" y="3961638"/>
            <a:ext cx="299085" cy="0"/>
          </a:xfrm>
          <a:custGeom>
            <a:avLst/>
            <a:gdLst/>
            <a:ahLst/>
            <a:cxnLst/>
            <a:rect l="l" t="t" r="r" b="b"/>
            <a:pathLst>
              <a:path w="299084">
                <a:moveTo>
                  <a:pt x="0" y="0"/>
                </a:moveTo>
                <a:lnTo>
                  <a:pt x="298703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92323" y="3961638"/>
            <a:ext cx="2803525" cy="0"/>
          </a:xfrm>
          <a:custGeom>
            <a:avLst/>
            <a:gdLst/>
            <a:ahLst/>
            <a:cxnLst/>
            <a:rect l="l" t="t" r="r" b="b"/>
            <a:pathLst>
              <a:path w="2803525">
                <a:moveTo>
                  <a:pt x="0" y="0"/>
                </a:moveTo>
                <a:lnTo>
                  <a:pt x="2803398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88947" y="3961638"/>
            <a:ext cx="506730" cy="0"/>
          </a:xfrm>
          <a:custGeom>
            <a:avLst/>
            <a:gdLst/>
            <a:ahLst/>
            <a:cxnLst/>
            <a:rect l="l" t="t" r="r" b="b"/>
            <a:pathLst>
              <a:path w="506730">
                <a:moveTo>
                  <a:pt x="0" y="0"/>
                </a:moveTo>
                <a:lnTo>
                  <a:pt x="506730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88947" y="2875026"/>
            <a:ext cx="7515859" cy="0"/>
          </a:xfrm>
          <a:custGeom>
            <a:avLst/>
            <a:gdLst/>
            <a:ahLst/>
            <a:cxnLst/>
            <a:rect l="l" t="t" r="r" b="b"/>
            <a:pathLst>
              <a:path w="7515859">
                <a:moveTo>
                  <a:pt x="0" y="0"/>
                </a:moveTo>
                <a:lnTo>
                  <a:pt x="7515606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42994" y="4427220"/>
            <a:ext cx="596900" cy="1706880"/>
          </a:xfrm>
          <a:custGeom>
            <a:avLst/>
            <a:gdLst/>
            <a:ahLst/>
            <a:cxnLst/>
            <a:rect l="l" t="t" r="r" b="b"/>
            <a:pathLst>
              <a:path w="596900" h="1706879">
                <a:moveTo>
                  <a:pt x="0" y="0"/>
                </a:moveTo>
                <a:lnTo>
                  <a:pt x="0" y="1706879"/>
                </a:lnTo>
                <a:lnTo>
                  <a:pt x="596646" y="1706879"/>
                </a:lnTo>
                <a:lnTo>
                  <a:pt x="596646" y="0"/>
                </a:lnTo>
                <a:lnTo>
                  <a:pt x="0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95721" y="3671315"/>
            <a:ext cx="596900" cy="2463165"/>
          </a:xfrm>
          <a:custGeom>
            <a:avLst/>
            <a:gdLst/>
            <a:ahLst/>
            <a:cxnLst/>
            <a:rect l="l" t="t" r="r" b="b"/>
            <a:pathLst>
              <a:path w="596900" h="2463165">
                <a:moveTo>
                  <a:pt x="0" y="0"/>
                </a:moveTo>
                <a:lnTo>
                  <a:pt x="0" y="2462784"/>
                </a:lnTo>
                <a:lnTo>
                  <a:pt x="596646" y="2462784"/>
                </a:lnTo>
                <a:lnTo>
                  <a:pt x="596646" y="0"/>
                </a:lnTo>
                <a:lnTo>
                  <a:pt x="0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648450" y="3668267"/>
            <a:ext cx="596900" cy="2466340"/>
          </a:xfrm>
          <a:custGeom>
            <a:avLst/>
            <a:gdLst/>
            <a:ahLst/>
            <a:cxnLst/>
            <a:rect l="l" t="t" r="r" b="b"/>
            <a:pathLst>
              <a:path w="596900" h="2466340">
                <a:moveTo>
                  <a:pt x="0" y="0"/>
                </a:moveTo>
                <a:lnTo>
                  <a:pt x="0" y="2465832"/>
                </a:lnTo>
                <a:lnTo>
                  <a:pt x="596646" y="2465832"/>
                </a:lnTo>
                <a:lnTo>
                  <a:pt x="596646" y="0"/>
                </a:lnTo>
                <a:lnTo>
                  <a:pt x="0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901178" y="5760720"/>
            <a:ext cx="357505" cy="373380"/>
          </a:xfrm>
          <a:custGeom>
            <a:avLst/>
            <a:gdLst/>
            <a:ahLst/>
            <a:cxnLst/>
            <a:rect l="l" t="t" r="r" b="b"/>
            <a:pathLst>
              <a:path w="357504" h="373379">
                <a:moveTo>
                  <a:pt x="0" y="0"/>
                </a:moveTo>
                <a:lnTo>
                  <a:pt x="0" y="373379"/>
                </a:lnTo>
                <a:lnTo>
                  <a:pt x="357377" y="373379"/>
                </a:lnTo>
                <a:lnTo>
                  <a:pt x="357377" y="0"/>
                </a:lnTo>
                <a:lnTo>
                  <a:pt x="0" y="0"/>
                </a:lnTo>
                <a:close/>
              </a:path>
            </a:pathLst>
          </a:custGeom>
          <a:solidFill>
            <a:srgbClr val="8064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37538" y="4056888"/>
            <a:ext cx="358140" cy="2077720"/>
          </a:xfrm>
          <a:custGeom>
            <a:avLst/>
            <a:gdLst/>
            <a:ahLst/>
            <a:cxnLst/>
            <a:rect l="l" t="t" r="r" b="b"/>
            <a:pathLst>
              <a:path w="358139" h="2077720">
                <a:moveTo>
                  <a:pt x="0" y="0"/>
                </a:moveTo>
                <a:lnTo>
                  <a:pt x="0" y="2077212"/>
                </a:lnTo>
                <a:lnTo>
                  <a:pt x="358140" y="2077212"/>
                </a:lnTo>
                <a:lnTo>
                  <a:pt x="358140" y="0"/>
                </a:lnTo>
                <a:lnTo>
                  <a:pt x="0" y="0"/>
                </a:lnTo>
                <a:close/>
              </a:path>
            </a:pathLst>
          </a:custGeom>
          <a:solidFill>
            <a:srgbClr val="7158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90266" y="4357878"/>
            <a:ext cx="358140" cy="1776730"/>
          </a:xfrm>
          <a:custGeom>
            <a:avLst/>
            <a:gdLst/>
            <a:ahLst/>
            <a:cxnLst/>
            <a:rect l="l" t="t" r="r" b="b"/>
            <a:pathLst>
              <a:path w="358139" h="1776729">
                <a:moveTo>
                  <a:pt x="0" y="0"/>
                </a:moveTo>
                <a:lnTo>
                  <a:pt x="0" y="1776222"/>
                </a:lnTo>
                <a:lnTo>
                  <a:pt x="358140" y="1776222"/>
                </a:lnTo>
                <a:lnTo>
                  <a:pt x="358140" y="0"/>
                </a:lnTo>
                <a:lnTo>
                  <a:pt x="0" y="0"/>
                </a:lnTo>
                <a:close/>
              </a:path>
            </a:pathLst>
          </a:custGeom>
          <a:solidFill>
            <a:srgbClr val="7158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01134" y="4486655"/>
            <a:ext cx="596900" cy="1647825"/>
          </a:xfrm>
          <a:custGeom>
            <a:avLst/>
            <a:gdLst/>
            <a:ahLst/>
            <a:cxnLst/>
            <a:rect l="l" t="t" r="r" b="b"/>
            <a:pathLst>
              <a:path w="596900" h="1647825">
                <a:moveTo>
                  <a:pt x="0" y="0"/>
                </a:moveTo>
                <a:lnTo>
                  <a:pt x="0" y="1647444"/>
                </a:lnTo>
                <a:lnTo>
                  <a:pt x="596646" y="1647444"/>
                </a:lnTo>
                <a:lnTo>
                  <a:pt x="596646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53861" y="3924300"/>
            <a:ext cx="596265" cy="2209800"/>
          </a:xfrm>
          <a:custGeom>
            <a:avLst/>
            <a:gdLst/>
            <a:ahLst/>
            <a:cxnLst/>
            <a:rect l="l" t="t" r="r" b="b"/>
            <a:pathLst>
              <a:path w="596264" h="2209800">
                <a:moveTo>
                  <a:pt x="0" y="0"/>
                </a:moveTo>
                <a:lnTo>
                  <a:pt x="0" y="2209800"/>
                </a:lnTo>
                <a:lnTo>
                  <a:pt x="595884" y="2209800"/>
                </a:lnTo>
                <a:lnTo>
                  <a:pt x="595884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005828" y="3930396"/>
            <a:ext cx="596900" cy="2204085"/>
          </a:xfrm>
          <a:custGeom>
            <a:avLst/>
            <a:gdLst/>
            <a:ahLst/>
            <a:cxnLst/>
            <a:rect l="l" t="t" r="r" b="b"/>
            <a:pathLst>
              <a:path w="596900" h="2204085">
                <a:moveTo>
                  <a:pt x="0" y="0"/>
                </a:moveTo>
                <a:lnTo>
                  <a:pt x="0" y="2203704"/>
                </a:lnTo>
                <a:lnTo>
                  <a:pt x="596646" y="2203704"/>
                </a:lnTo>
                <a:lnTo>
                  <a:pt x="596646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58556" y="5634990"/>
            <a:ext cx="596900" cy="499109"/>
          </a:xfrm>
          <a:custGeom>
            <a:avLst/>
            <a:gdLst/>
            <a:ahLst/>
            <a:cxnLst/>
            <a:rect l="l" t="t" r="r" b="b"/>
            <a:pathLst>
              <a:path w="596900" h="499110">
                <a:moveTo>
                  <a:pt x="0" y="0"/>
                </a:moveTo>
                <a:lnTo>
                  <a:pt x="0" y="499110"/>
                </a:lnTo>
                <a:lnTo>
                  <a:pt x="596646" y="499110"/>
                </a:lnTo>
                <a:lnTo>
                  <a:pt x="596646" y="0"/>
                </a:lnTo>
                <a:lnTo>
                  <a:pt x="0" y="0"/>
                </a:lnTo>
                <a:close/>
              </a:path>
            </a:pathLst>
          </a:custGeom>
          <a:solidFill>
            <a:srgbClr val="B3A2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95677" y="3842765"/>
            <a:ext cx="596900" cy="2291715"/>
          </a:xfrm>
          <a:custGeom>
            <a:avLst/>
            <a:gdLst/>
            <a:ahLst/>
            <a:cxnLst/>
            <a:rect l="l" t="t" r="r" b="b"/>
            <a:pathLst>
              <a:path w="596900" h="2291715">
                <a:moveTo>
                  <a:pt x="596645" y="2291333"/>
                </a:moveTo>
                <a:lnTo>
                  <a:pt x="596645" y="0"/>
                </a:lnTo>
                <a:lnTo>
                  <a:pt x="0" y="0"/>
                </a:lnTo>
                <a:lnTo>
                  <a:pt x="0" y="2291333"/>
                </a:lnTo>
                <a:lnTo>
                  <a:pt x="596645" y="2291333"/>
                </a:lnTo>
                <a:close/>
              </a:path>
            </a:pathLst>
          </a:custGeom>
          <a:solidFill>
            <a:srgbClr val="A99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248405" y="4123182"/>
            <a:ext cx="596900" cy="2011045"/>
          </a:xfrm>
          <a:custGeom>
            <a:avLst/>
            <a:gdLst/>
            <a:ahLst/>
            <a:cxnLst/>
            <a:rect l="l" t="t" r="r" b="b"/>
            <a:pathLst>
              <a:path w="596900" h="2011045">
                <a:moveTo>
                  <a:pt x="596646" y="2010918"/>
                </a:moveTo>
                <a:lnTo>
                  <a:pt x="596645" y="0"/>
                </a:lnTo>
                <a:lnTo>
                  <a:pt x="0" y="0"/>
                </a:lnTo>
                <a:lnTo>
                  <a:pt x="0" y="2010918"/>
                </a:lnTo>
                <a:lnTo>
                  <a:pt x="596646" y="2010918"/>
                </a:lnTo>
                <a:close/>
              </a:path>
            </a:pathLst>
          </a:custGeom>
          <a:solidFill>
            <a:srgbClr val="A99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88947" y="6134100"/>
            <a:ext cx="7515859" cy="0"/>
          </a:xfrm>
          <a:custGeom>
            <a:avLst/>
            <a:gdLst/>
            <a:ahLst/>
            <a:cxnLst/>
            <a:rect l="l" t="t" r="r" b="b"/>
            <a:pathLst>
              <a:path w="7515859">
                <a:moveTo>
                  <a:pt x="0" y="0"/>
                </a:moveTo>
                <a:lnTo>
                  <a:pt x="7515606" y="0"/>
                </a:lnTo>
              </a:path>
            </a:pathLst>
          </a:custGeom>
          <a:ln w="10414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84375" y="6134100"/>
            <a:ext cx="9525" cy="51435"/>
          </a:xfrm>
          <a:custGeom>
            <a:avLst/>
            <a:gdLst/>
            <a:ahLst/>
            <a:cxnLst/>
            <a:rect l="l" t="t" r="r" b="b"/>
            <a:pathLst>
              <a:path w="9525" h="51435">
                <a:moveTo>
                  <a:pt x="4571" y="0"/>
                </a:moveTo>
                <a:lnTo>
                  <a:pt x="4571" y="51053"/>
                </a:lnTo>
              </a:path>
            </a:pathLst>
          </a:custGeom>
          <a:ln w="10413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737104" y="6134100"/>
            <a:ext cx="9525" cy="51435"/>
          </a:xfrm>
          <a:custGeom>
            <a:avLst/>
            <a:gdLst/>
            <a:ahLst/>
            <a:cxnLst/>
            <a:rect l="l" t="t" r="r" b="b"/>
            <a:pathLst>
              <a:path w="9525" h="51435">
                <a:moveTo>
                  <a:pt x="4572" y="0"/>
                </a:moveTo>
                <a:lnTo>
                  <a:pt x="4572" y="51053"/>
                </a:lnTo>
              </a:path>
            </a:pathLst>
          </a:custGeom>
          <a:ln w="10413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989070" y="6134100"/>
            <a:ext cx="9525" cy="51435"/>
          </a:xfrm>
          <a:custGeom>
            <a:avLst/>
            <a:gdLst/>
            <a:ahLst/>
            <a:cxnLst/>
            <a:rect l="l" t="t" r="r" b="b"/>
            <a:pathLst>
              <a:path w="9525" h="51435">
                <a:moveTo>
                  <a:pt x="4572" y="0"/>
                </a:moveTo>
                <a:lnTo>
                  <a:pt x="4572" y="51053"/>
                </a:lnTo>
              </a:path>
            </a:pathLst>
          </a:custGeom>
          <a:ln w="10414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241797" y="6134100"/>
            <a:ext cx="9525" cy="51435"/>
          </a:xfrm>
          <a:custGeom>
            <a:avLst/>
            <a:gdLst/>
            <a:ahLst/>
            <a:cxnLst/>
            <a:rect l="l" t="t" r="r" b="b"/>
            <a:pathLst>
              <a:path w="9525" h="51435">
                <a:moveTo>
                  <a:pt x="4572" y="0"/>
                </a:moveTo>
                <a:lnTo>
                  <a:pt x="4572" y="51053"/>
                </a:lnTo>
              </a:path>
            </a:pathLst>
          </a:custGeom>
          <a:ln w="10414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494526" y="6134100"/>
            <a:ext cx="9525" cy="51435"/>
          </a:xfrm>
          <a:custGeom>
            <a:avLst/>
            <a:gdLst/>
            <a:ahLst/>
            <a:cxnLst/>
            <a:rect l="l" t="t" r="r" b="b"/>
            <a:pathLst>
              <a:path w="9525" h="51435">
                <a:moveTo>
                  <a:pt x="4571" y="0"/>
                </a:moveTo>
                <a:lnTo>
                  <a:pt x="4571" y="51053"/>
                </a:lnTo>
              </a:path>
            </a:pathLst>
          </a:custGeom>
          <a:ln w="10413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747253" y="6134100"/>
            <a:ext cx="9525" cy="51435"/>
          </a:xfrm>
          <a:custGeom>
            <a:avLst/>
            <a:gdLst/>
            <a:ahLst/>
            <a:cxnLst/>
            <a:rect l="l" t="t" r="r" b="b"/>
            <a:pathLst>
              <a:path w="9525" h="51435">
                <a:moveTo>
                  <a:pt x="4572" y="0"/>
                </a:moveTo>
                <a:lnTo>
                  <a:pt x="4572" y="51053"/>
                </a:lnTo>
              </a:path>
            </a:pathLst>
          </a:custGeom>
          <a:ln w="10414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999981" y="6134100"/>
            <a:ext cx="9525" cy="51435"/>
          </a:xfrm>
          <a:custGeom>
            <a:avLst/>
            <a:gdLst/>
            <a:ahLst/>
            <a:cxnLst/>
            <a:rect l="l" t="t" r="r" b="b"/>
            <a:pathLst>
              <a:path w="9525" h="51435">
                <a:moveTo>
                  <a:pt x="4572" y="0"/>
                </a:moveTo>
                <a:lnTo>
                  <a:pt x="4572" y="51053"/>
                </a:lnTo>
              </a:path>
            </a:pathLst>
          </a:custGeom>
          <a:ln w="10414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681226" y="4111838"/>
            <a:ext cx="333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solidFill>
                  <a:srgbClr val="FFFFFF"/>
                </a:solidFill>
                <a:latin typeface="Tw Cen MT"/>
                <a:cs typeface="Tw Cen MT"/>
              </a:rPr>
              <a:t>19%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908807" y="4437974"/>
            <a:ext cx="333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solidFill>
                  <a:srgbClr val="FFFFFF"/>
                </a:solidFill>
                <a:latin typeface="Tw Cen MT"/>
                <a:cs typeface="Tw Cen MT"/>
              </a:rPr>
              <a:t>16%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160773" y="4507316"/>
            <a:ext cx="333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solidFill>
                  <a:srgbClr val="FFFFFF"/>
                </a:solidFill>
                <a:latin typeface="Tw Cen MT"/>
                <a:cs typeface="Tw Cen MT"/>
              </a:rPr>
              <a:t>16%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527802" y="3726266"/>
            <a:ext cx="333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solidFill>
                  <a:srgbClr val="FFFFFF"/>
                </a:solidFill>
                <a:latin typeface="Tw Cen MT"/>
                <a:cs typeface="Tw Cen MT"/>
              </a:rPr>
              <a:t>23%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780530" y="3723218"/>
            <a:ext cx="333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solidFill>
                  <a:srgbClr val="FFFFFF"/>
                </a:solidFill>
                <a:latin typeface="Tw Cen MT"/>
                <a:cs typeface="Tw Cen MT"/>
              </a:rPr>
              <a:t>23%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128520" y="3897716"/>
            <a:ext cx="333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latin typeface="Tw Cen MT"/>
                <a:cs typeface="Tw Cen MT"/>
              </a:rPr>
              <a:t>21%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380485" y="4178132"/>
            <a:ext cx="333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latin typeface="Tw Cen MT"/>
                <a:cs typeface="Tw Cen MT"/>
              </a:rPr>
              <a:t>19%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633214" y="4541606"/>
            <a:ext cx="333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latin typeface="Tw Cen MT"/>
                <a:cs typeface="Tw Cen MT"/>
              </a:rPr>
              <a:t>15%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885941" y="3980012"/>
            <a:ext cx="333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latin typeface="Tw Cen MT"/>
                <a:cs typeface="Tw Cen MT"/>
              </a:rPr>
              <a:t>20%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138669" y="3985346"/>
            <a:ext cx="333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latin typeface="Tw Cen MT"/>
                <a:cs typeface="Tw Cen MT"/>
              </a:rPr>
              <a:t>20%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984766" y="4947793"/>
            <a:ext cx="37084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Tw Cen MT"/>
                <a:cs typeface="Tw Cen MT"/>
              </a:rPr>
              <a:t>10%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84766" y="3861176"/>
            <a:ext cx="37084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Tw Cen MT"/>
                <a:cs typeface="Tw Cen MT"/>
              </a:rPr>
              <a:t>20%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477511" y="2537460"/>
            <a:ext cx="87630" cy="86995"/>
          </a:xfrm>
          <a:custGeom>
            <a:avLst/>
            <a:gdLst/>
            <a:ahLst/>
            <a:cxnLst/>
            <a:rect l="l" t="t" r="r" b="b"/>
            <a:pathLst>
              <a:path w="87629" h="86994">
                <a:moveTo>
                  <a:pt x="0" y="0"/>
                </a:moveTo>
                <a:lnTo>
                  <a:pt x="0" y="86868"/>
                </a:lnTo>
                <a:lnTo>
                  <a:pt x="87629" y="86868"/>
                </a:lnTo>
                <a:lnTo>
                  <a:pt x="87629" y="0"/>
                </a:lnTo>
                <a:lnTo>
                  <a:pt x="0" y="0"/>
                </a:lnTo>
                <a:close/>
              </a:path>
            </a:pathLst>
          </a:custGeom>
          <a:solidFill>
            <a:srgbClr val="7158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119878" y="2537460"/>
            <a:ext cx="87630" cy="86995"/>
          </a:xfrm>
          <a:custGeom>
            <a:avLst/>
            <a:gdLst/>
            <a:ahLst/>
            <a:cxnLst/>
            <a:rect l="l" t="t" r="r" b="b"/>
            <a:pathLst>
              <a:path w="87629" h="86994">
                <a:moveTo>
                  <a:pt x="0" y="0"/>
                </a:moveTo>
                <a:lnTo>
                  <a:pt x="0" y="86868"/>
                </a:lnTo>
                <a:lnTo>
                  <a:pt x="87629" y="86868"/>
                </a:lnTo>
                <a:lnTo>
                  <a:pt x="87629" y="0"/>
                </a:lnTo>
                <a:lnTo>
                  <a:pt x="0" y="0"/>
                </a:lnTo>
                <a:close/>
              </a:path>
            </a:pathLst>
          </a:custGeom>
          <a:solidFill>
            <a:srgbClr val="A99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984766" y="2165098"/>
            <a:ext cx="6563359" cy="812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41145">
              <a:lnSpc>
                <a:spcPct val="100000"/>
              </a:lnSpc>
            </a:pPr>
            <a:r>
              <a:rPr sz="1400" b="1" spc="5" dirty="0">
                <a:latin typeface="Tw Cen MT"/>
                <a:cs typeface="Tw Cen MT"/>
              </a:rPr>
              <a:t>Distri</a:t>
            </a:r>
            <a:r>
              <a:rPr sz="1400" b="1" spc="-25" dirty="0">
                <a:latin typeface="Tw Cen MT"/>
                <a:cs typeface="Tw Cen MT"/>
              </a:rPr>
              <a:t>b</a:t>
            </a:r>
            <a:r>
              <a:rPr sz="1400" b="1" spc="5" dirty="0">
                <a:latin typeface="Tw Cen MT"/>
                <a:cs typeface="Tw Cen MT"/>
              </a:rPr>
              <a:t>utio</a:t>
            </a:r>
            <a:r>
              <a:rPr sz="1400" b="1" spc="10" dirty="0">
                <a:latin typeface="Tw Cen MT"/>
                <a:cs typeface="Tw Cen MT"/>
              </a:rPr>
              <a:t>n</a:t>
            </a:r>
            <a:r>
              <a:rPr sz="1400" b="1" spc="30" dirty="0">
                <a:latin typeface="Tw Cen MT"/>
                <a:cs typeface="Tw Cen MT"/>
              </a:rPr>
              <a:t> </a:t>
            </a:r>
            <a:r>
              <a:rPr sz="1400" b="1" spc="5" dirty="0">
                <a:latin typeface="Tw Cen MT"/>
                <a:cs typeface="Tw Cen MT"/>
              </a:rPr>
              <a:t>of</a:t>
            </a:r>
            <a:r>
              <a:rPr sz="1400" b="1" spc="110" dirty="0">
                <a:latin typeface="Tw Cen MT"/>
                <a:cs typeface="Tw Cen MT"/>
              </a:rPr>
              <a:t> </a:t>
            </a:r>
            <a:r>
              <a:rPr sz="1400" b="1" spc="5" dirty="0">
                <a:latin typeface="Tw Cen MT"/>
                <a:cs typeface="Tw Cen MT"/>
              </a:rPr>
              <a:t>Incom</a:t>
            </a:r>
            <a:r>
              <a:rPr sz="1400" b="1" spc="10" dirty="0">
                <a:latin typeface="Tw Cen MT"/>
                <a:cs typeface="Tw Cen MT"/>
              </a:rPr>
              <a:t>e</a:t>
            </a:r>
            <a:r>
              <a:rPr sz="1400" b="1" spc="15" dirty="0">
                <a:latin typeface="Tw Cen MT"/>
                <a:cs typeface="Tw Cen MT"/>
              </a:rPr>
              <a:t> </a:t>
            </a:r>
            <a:r>
              <a:rPr sz="1400" b="1" spc="5" dirty="0">
                <a:latin typeface="Tw Cen MT"/>
                <a:cs typeface="Tw Cen MT"/>
              </a:rPr>
              <a:t>(2013$)</a:t>
            </a:r>
            <a:r>
              <a:rPr sz="1400" b="1" spc="20" dirty="0">
                <a:latin typeface="Tw Cen MT"/>
                <a:cs typeface="Tw Cen MT"/>
              </a:rPr>
              <a:t> </a:t>
            </a:r>
            <a:r>
              <a:rPr sz="1400" b="1" spc="5" dirty="0">
                <a:latin typeface="Tw Cen MT"/>
                <a:cs typeface="Tw Cen MT"/>
              </a:rPr>
              <a:t>Acros</a:t>
            </a:r>
            <a:r>
              <a:rPr sz="1400" b="1" spc="10" dirty="0">
                <a:latin typeface="Tw Cen MT"/>
                <a:cs typeface="Tw Cen MT"/>
              </a:rPr>
              <a:t>s</a:t>
            </a:r>
            <a:r>
              <a:rPr sz="1400" b="1" spc="20" dirty="0">
                <a:latin typeface="Tw Cen MT"/>
                <a:cs typeface="Tw Cen MT"/>
              </a:rPr>
              <a:t> </a:t>
            </a:r>
            <a:r>
              <a:rPr sz="1400" b="1" spc="5" dirty="0">
                <a:latin typeface="Tw Cen MT"/>
                <a:cs typeface="Tw Cen MT"/>
              </a:rPr>
              <a:t>Household</a:t>
            </a:r>
            <a:r>
              <a:rPr sz="1400" b="1" spc="-35" dirty="0">
                <a:latin typeface="Tw Cen MT"/>
                <a:cs typeface="Tw Cen MT"/>
              </a:rPr>
              <a:t>s</a:t>
            </a:r>
            <a:r>
              <a:rPr sz="1400" b="1" spc="5" dirty="0">
                <a:latin typeface="Tw Cen MT"/>
                <a:cs typeface="Tw Cen MT"/>
              </a:rPr>
              <a:t>,</a:t>
            </a:r>
            <a:r>
              <a:rPr sz="1400" b="1" spc="20" dirty="0">
                <a:latin typeface="Tw Cen MT"/>
                <a:cs typeface="Tw Cen MT"/>
              </a:rPr>
              <a:t> </a:t>
            </a:r>
            <a:r>
              <a:rPr sz="1400" b="1" spc="10" dirty="0">
                <a:latin typeface="Tw Cen MT"/>
                <a:cs typeface="Tw Cen MT"/>
              </a:rPr>
              <a:t>N</a:t>
            </a:r>
            <a:r>
              <a:rPr sz="1400" b="1" spc="-20" dirty="0">
                <a:latin typeface="Tw Cen MT"/>
                <a:cs typeface="Tw Cen MT"/>
              </a:rPr>
              <a:t>e</a:t>
            </a:r>
            <a:r>
              <a:rPr sz="1400" b="1" spc="20" dirty="0">
                <a:latin typeface="Tw Cen MT"/>
                <a:cs typeface="Tw Cen MT"/>
              </a:rPr>
              <a:t>w</a:t>
            </a:r>
            <a:r>
              <a:rPr sz="1400" b="1" spc="5" dirty="0">
                <a:latin typeface="Tw Cen MT"/>
                <a:cs typeface="Tw Cen MT"/>
              </a:rPr>
              <a:t> </a:t>
            </a:r>
            <a:r>
              <a:rPr sz="1400" b="1" spc="-130" dirty="0">
                <a:latin typeface="Tw Cen MT"/>
                <a:cs typeface="Tw Cen MT"/>
              </a:rPr>
              <a:t>Y</a:t>
            </a:r>
            <a:r>
              <a:rPr sz="1400" b="1" spc="5" dirty="0">
                <a:latin typeface="Tw Cen MT"/>
                <a:cs typeface="Tw Cen MT"/>
              </a:rPr>
              <a:t>o</a:t>
            </a:r>
            <a:r>
              <a:rPr sz="1400" b="1" spc="15" dirty="0">
                <a:latin typeface="Tw Cen MT"/>
                <a:cs typeface="Tw Cen MT"/>
              </a:rPr>
              <a:t>r</a:t>
            </a:r>
            <a:r>
              <a:rPr sz="1400" b="1" spc="10" dirty="0">
                <a:latin typeface="Tw Cen MT"/>
                <a:cs typeface="Tw Cen MT"/>
              </a:rPr>
              <a:t>k</a:t>
            </a:r>
            <a:r>
              <a:rPr sz="1400" b="1" spc="20" dirty="0">
                <a:latin typeface="Tw Cen MT"/>
                <a:cs typeface="Tw Cen MT"/>
              </a:rPr>
              <a:t> </a:t>
            </a:r>
            <a:r>
              <a:rPr sz="1400" b="1" spc="5" dirty="0">
                <a:latin typeface="Tw Cen MT"/>
                <a:cs typeface="Tw Cen MT"/>
              </a:rPr>
              <a:t>City</a:t>
            </a:r>
            <a:endParaRPr sz="1400">
              <a:latin typeface="Tw Cen MT"/>
              <a:cs typeface="Tw Cen MT"/>
            </a:endParaRPr>
          </a:p>
          <a:p>
            <a:pPr marL="3619500">
              <a:lnSpc>
                <a:spcPct val="100000"/>
              </a:lnSpc>
              <a:spcBef>
                <a:spcPts val="870"/>
              </a:spcBef>
              <a:tabLst>
                <a:tab pos="4261485" algn="l"/>
              </a:tabLst>
            </a:pPr>
            <a:r>
              <a:rPr sz="1400" spc="-10" dirty="0">
                <a:latin typeface="Tw Cen MT"/>
                <a:cs typeface="Tw Cen MT"/>
              </a:rPr>
              <a:t>1990	2012</a:t>
            </a:r>
            <a:endParaRPr sz="14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1400" spc="-10" dirty="0">
                <a:latin typeface="Tw Cen MT"/>
                <a:cs typeface="Tw Cen MT"/>
              </a:rPr>
              <a:t>30%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8431783" y="5689940"/>
            <a:ext cx="25272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latin typeface="Tw Cen MT"/>
                <a:cs typeface="Tw Cen MT"/>
              </a:rPr>
              <a:t>5%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959343" y="5790524"/>
            <a:ext cx="25272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solidFill>
                  <a:srgbClr val="FFFFFF"/>
                </a:solidFill>
                <a:latin typeface="Tw Cen MT"/>
                <a:cs typeface="Tw Cen MT"/>
              </a:rPr>
              <a:t>3%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083055" y="6033647"/>
            <a:ext cx="27241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Tw Cen MT"/>
                <a:cs typeface="Tw Cen MT"/>
              </a:rPr>
              <a:t>0%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661429" y="6236333"/>
            <a:ext cx="90931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Tw Cen MT"/>
                <a:cs typeface="Tw Cen MT"/>
              </a:rPr>
              <a:t>$0-$20,000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988728" y="6236333"/>
            <a:ext cx="761365" cy="396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00"/>
              </a:lnSpc>
            </a:pPr>
            <a:r>
              <a:rPr sz="1400" spc="-10" dirty="0">
                <a:latin typeface="Tw Cen MT"/>
                <a:cs typeface="Tw Cen MT"/>
              </a:rPr>
              <a:t>$20,001</a:t>
            </a:r>
            <a:r>
              <a:rPr sz="1400" spc="-5" dirty="0">
                <a:latin typeface="Tw Cen MT"/>
                <a:cs typeface="Tw Cen MT"/>
              </a:rPr>
              <a:t> -</a:t>
            </a:r>
            <a:endParaRPr sz="1400">
              <a:latin typeface="Tw Cen MT"/>
              <a:cs typeface="Tw Cen MT"/>
            </a:endParaRPr>
          </a:p>
          <a:p>
            <a:pPr marL="66040">
              <a:lnSpc>
                <a:spcPts val="1600"/>
              </a:lnSpc>
            </a:pPr>
            <a:r>
              <a:rPr sz="1400" spc="-10" dirty="0">
                <a:latin typeface="Tw Cen MT"/>
                <a:cs typeface="Tw Cen MT"/>
              </a:rPr>
              <a:t>$40,000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240036" y="6236333"/>
            <a:ext cx="762000" cy="396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00"/>
              </a:lnSpc>
            </a:pPr>
            <a:r>
              <a:rPr sz="1400" spc="-10" dirty="0">
                <a:latin typeface="Tw Cen MT"/>
                <a:cs typeface="Tw Cen MT"/>
              </a:rPr>
              <a:t>$40,001</a:t>
            </a:r>
            <a:r>
              <a:rPr sz="1400" spc="-5" dirty="0">
                <a:latin typeface="Tw Cen MT"/>
                <a:cs typeface="Tw Cen MT"/>
              </a:rPr>
              <a:t> -</a:t>
            </a:r>
            <a:endParaRPr sz="1400">
              <a:latin typeface="Tw Cen MT"/>
              <a:cs typeface="Tw Cen MT"/>
            </a:endParaRPr>
          </a:p>
          <a:p>
            <a:pPr marL="66675">
              <a:lnSpc>
                <a:spcPts val="1600"/>
              </a:lnSpc>
            </a:pPr>
            <a:r>
              <a:rPr sz="1400" spc="-10" dirty="0">
                <a:latin typeface="Tw Cen MT"/>
                <a:cs typeface="Tw Cen MT"/>
              </a:rPr>
              <a:t>$60,000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492765" y="6236333"/>
            <a:ext cx="762000" cy="396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00"/>
              </a:lnSpc>
            </a:pPr>
            <a:r>
              <a:rPr sz="1400" spc="-10" dirty="0">
                <a:latin typeface="Tw Cen MT"/>
                <a:cs typeface="Tw Cen MT"/>
              </a:rPr>
              <a:t>$60,001</a:t>
            </a:r>
            <a:r>
              <a:rPr sz="1400" spc="-5" dirty="0">
                <a:latin typeface="Tw Cen MT"/>
                <a:cs typeface="Tw Cen MT"/>
              </a:rPr>
              <a:t> -</a:t>
            </a:r>
            <a:endParaRPr sz="1400">
              <a:latin typeface="Tw Cen MT"/>
              <a:cs typeface="Tw Cen MT"/>
            </a:endParaRPr>
          </a:p>
          <a:p>
            <a:pPr marL="17780">
              <a:lnSpc>
                <a:spcPts val="1600"/>
              </a:lnSpc>
            </a:pPr>
            <a:r>
              <a:rPr sz="1400" spc="-10" dirty="0">
                <a:latin typeface="Tw Cen MT"/>
                <a:cs typeface="Tw Cen MT"/>
              </a:rPr>
              <a:t>$100,000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696723" y="6236333"/>
            <a:ext cx="860425" cy="396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00"/>
              </a:lnSpc>
            </a:pPr>
            <a:r>
              <a:rPr sz="1400" spc="-10" dirty="0">
                <a:latin typeface="Tw Cen MT"/>
                <a:cs typeface="Tw Cen MT"/>
              </a:rPr>
              <a:t>$100,001 </a:t>
            </a:r>
            <a:r>
              <a:rPr sz="1400" spc="-5" dirty="0">
                <a:latin typeface="Tw Cen MT"/>
                <a:cs typeface="Tw Cen MT"/>
              </a:rPr>
              <a:t>-</a:t>
            </a:r>
            <a:endParaRPr sz="1400">
              <a:latin typeface="Tw Cen MT"/>
              <a:cs typeface="Tw Cen MT"/>
            </a:endParaRPr>
          </a:p>
          <a:p>
            <a:pPr marL="66675">
              <a:lnSpc>
                <a:spcPts val="1600"/>
              </a:lnSpc>
            </a:pPr>
            <a:r>
              <a:rPr sz="1400" spc="-10" dirty="0">
                <a:latin typeface="Tw Cen MT"/>
                <a:cs typeface="Tw Cen MT"/>
              </a:rPr>
              <a:t>$250,000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919731" y="6236333"/>
            <a:ext cx="92011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Tw Cen MT"/>
                <a:cs typeface="Tw Cen MT"/>
              </a:rPr>
              <a:t>&gt;</a:t>
            </a:r>
            <a:r>
              <a:rPr sz="1400" spc="-5" dirty="0">
                <a:latin typeface="Tw Cen MT"/>
                <a:cs typeface="Tw Cen MT"/>
              </a:rPr>
              <a:t> </a:t>
            </a:r>
            <a:r>
              <a:rPr sz="1400" spc="-10" dirty="0">
                <a:latin typeface="Tw Cen MT"/>
                <a:cs typeface="Tw Cen MT"/>
              </a:rPr>
              <a:t>$250,000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48" name="object 4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pc="-25" dirty="0"/>
              <a:t>Incom</a:t>
            </a:r>
            <a:r>
              <a:rPr spc="-20" dirty="0"/>
              <a:t>e</a:t>
            </a:r>
            <a:r>
              <a:rPr spc="-5" dirty="0"/>
              <a:t> inequalit</a:t>
            </a:r>
            <a:r>
              <a:rPr dirty="0"/>
              <a:t>y </a:t>
            </a:r>
            <a:r>
              <a:rPr spc="-5" dirty="0"/>
              <a:t>i</a:t>
            </a:r>
            <a:r>
              <a:rPr dirty="0"/>
              <a:t>n</a:t>
            </a:r>
            <a:r>
              <a:rPr spc="-15" dirty="0"/>
              <a:t> </a:t>
            </a:r>
            <a:r>
              <a:rPr spc="-30" dirty="0"/>
              <a:t>N</a:t>
            </a:r>
            <a:r>
              <a:rPr spc="-95" dirty="0"/>
              <a:t>e</a:t>
            </a:r>
            <a:r>
              <a:rPr spc="-25" dirty="0"/>
              <a:t>w</a:t>
            </a:r>
            <a:r>
              <a:rPr spc="-15" dirty="0"/>
              <a:t> </a:t>
            </a:r>
            <a:r>
              <a:rPr spc="-310" dirty="0"/>
              <a:t>Y</a:t>
            </a:r>
            <a:r>
              <a:rPr dirty="0"/>
              <a:t>o</a:t>
            </a:r>
            <a:r>
              <a:rPr spc="70" dirty="0"/>
              <a:t>r</a:t>
            </a:r>
            <a:r>
              <a:rPr spc="-20" dirty="0"/>
              <a:t>k</a:t>
            </a:r>
            <a:r>
              <a:rPr spc="-10" dirty="0"/>
              <a:t> </a:t>
            </a:r>
            <a:r>
              <a:rPr spc="-5" dirty="0"/>
              <a:t>Cit</a:t>
            </a:r>
            <a:r>
              <a:rPr dirty="0"/>
              <a:t>y</a:t>
            </a:r>
            <a:r>
              <a:rPr spc="-15" dirty="0"/>
              <a:t> </a:t>
            </a:r>
            <a:r>
              <a:rPr spc="-25" dirty="0"/>
              <a:t>has</a:t>
            </a:r>
            <a:r>
              <a:rPr spc="-15" dirty="0"/>
              <a:t> </a:t>
            </a:r>
            <a:r>
              <a:rPr spc="-20" dirty="0"/>
              <a:t>become</a:t>
            </a:r>
            <a:r>
              <a:rPr spc="-15" dirty="0"/>
              <a:t> </a:t>
            </a:r>
            <a:r>
              <a:rPr spc="-5" dirty="0"/>
              <a:t>mor</a:t>
            </a:r>
            <a:r>
              <a:rPr dirty="0"/>
              <a:t>e</a:t>
            </a:r>
            <a:r>
              <a:rPr spc="-10" dirty="0"/>
              <a:t> </a:t>
            </a:r>
            <a:r>
              <a:rPr spc="-20" dirty="0"/>
              <a:t>p</a:t>
            </a:r>
            <a:r>
              <a:rPr spc="-90" dirty="0"/>
              <a:t>r</a:t>
            </a:r>
            <a:r>
              <a:rPr spc="-25" dirty="0"/>
              <a:t>onounce</a:t>
            </a:r>
            <a:r>
              <a:rPr spc="-20" dirty="0"/>
              <a:t>d</a:t>
            </a:r>
            <a:r>
              <a:rPr spc="-10" dirty="0"/>
              <a:t> </a:t>
            </a:r>
            <a:r>
              <a:rPr spc="-5" dirty="0"/>
              <a:t>sinc</a:t>
            </a:r>
            <a:r>
              <a:rPr dirty="0"/>
              <a:t>e</a:t>
            </a:r>
            <a:r>
              <a:rPr spc="-10" dirty="0"/>
              <a:t> </a:t>
            </a:r>
            <a:r>
              <a:rPr spc="-20" dirty="0"/>
              <a:t>1990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02473" y="5048250"/>
            <a:ext cx="1402080" cy="0"/>
          </a:xfrm>
          <a:custGeom>
            <a:avLst/>
            <a:gdLst/>
            <a:ahLst/>
            <a:cxnLst/>
            <a:rect l="l" t="t" r="r" b="b"/>
            <a:pathLst>
              <a:path w="1402079">
                <a:moveTo>
                  <a:pt x="0" y="0"/>
                </a:moveTo>
                <a:lnTo>
                  <a:pt x="1402079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49746" y="5048250"/>
            <a:ext cx="299085" cy="0"/>
          </a:xfrm>
          <a:custGeom>
            <a:avLst/>
            <a:gdLst/>
            <a:ahLst/>
            <a:cxnLst/>
            <a:rect l="l" t="t" r="r" b="b"/>
            <a:pathLst>
              <a:path w="299084">
                <a:moveTo>
                  <a:pt x="0" y="0"/>
                </a:moveTo>
                <a:lnTo>
                  <a:pt x="298703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97779" y="5048250"/>
            <a:ext cx="298450" cy="0"/>
          </a:xfrm>
          <a:custGeom>
            <a:avLst/>
            <a:gdLst/>
            <a:ahLst/>
            <a:cxnLst/>
            <a:rect l="l" t="t" r="r" b="b"/>
            <a:pathLst>
              <a:path w="298450">
                <a:moveTo>
                  <a:pt x="0" y="0"/>
                </a:moveTo>
                <a:lnTo>
                  <a:pt x="297941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45052" y="5048250"/>
            <a:ext cx="298450" cy="0"/>
          </a:xfrm>
          <a:custGeom>
            <a:avLst/>
            <a:gdLst/>
            <a:ahLst/>
            <a:cxnLst/>
            <a:rect l="l" t="t" r="r" b="b"/>
            <a:pathLst>
              <a:path w="298450">
                <a:moveTo>
                  <a:pt x="0" y="0"/>
                </a:moveTo>
                <a:lnTo>
                  <a:pt x="297941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92323" y="5048250"/>
            <a:ext cx="298450" cy="0"/>
          </a:xfrm>
          <a:custGeom>
            <a:avLst/>
            <a:gdLst/>
            <a:ahLst/>
            <a:cxnLst/>
            <a:rect l="l" t="t" r="r" b="b"/>
            <a:pathLst>
              <a:path w="298450">
                <a:moveTo>
                  <a:pt x="0" y="0"/>
                </a:moveTo>
                <a:lnTo>
                  <a:pt x="297942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88947" y="5048250"/>
            <a:ext cx="148590" cy="0"/>
          </a:xfrm>
          <a:custGeom>
            <a:avLst/>
            <a:gdLst/>
            <a:ahLst/>
            <a:cxnLst/>
            <a:rect l="l" t="t" r="r" b="b"/>
            <a:pathLst>
              <a:path w="148589">
                <a:moveTo>
                  <a:pt x="0" y="0"/>
                </a:moveTo>
                <a:lnTo>
                  <a:pt x="148590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02473" y="3961638"/>
            <a:ext cx="1402080" cy="0"/>
          </a:xfrm>
          <a:custGeom>
            <a:avLst/>
            <a:gdLst/>
            <a:ahLst/>
            <a:cxnLst/>
            <a:rect l="l" t="t" r="r" b="b"/>
            <a:pathLst>
              <a:path w="1402079">
                <a:moveTo>
                  <a:pt x="0" y="0"/>
                </a:moveTo>
                <a:lnTo>
                  <a:pt x="1402079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49746" y="3961638"/>
            <a:ext cx="299085" cy="0"/>
          </a:xfrm>
          <a:custGeom>
            <a:avLst/>
            <a:gdLst/>
            <a:ahLst/>
            <a:cxnLst/>
            <a:rect l="l" t="t" r="r" b="b"/>
            <a:pathLst>
              <a:path w="299084">
                <a:moveTo>
                  <a:pt x="0" y="0"/>
                </a:moveTo>
                <a:lnTo>
                  <a:pt x="298703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92323" y="3961638"/>
            <a:ext cx="2803525" cy="0"/>
          </a:xfrm>
          <a:custGeom>
            <a:avLst/>
            <a:gdLst/>
            <a:ahLst/>
            <a:cxnLst/>
            <a:rect l="l" t="t" r="r" b="b"/>
            <a:pathLst>
              <a:path w="2803525">
                <a:moveTo>
                  <a:pt x="0" y="0"/>
                </a:moveTo>
                <a:lnTo>
                  <a:pt x="2803398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88947" y="3961638"/>
            <a:ext cx="506730" cy="0"/>
          </a:xfrm>
          <a:custGeom>
            <a:avLst/>
            <a:gdLst/>
            <a:ahLst/>
            <a:cxnLst/>
            <a:rect l="l" t="t" r="r" b="b"/>
            <a:pathLst>
              <a:path w="506730">
                <a:moveTo>
                  <a:pt x="0" y="0"/>
                </a:moveTo>
                <a:lnTo>
                  <a:pt x="506730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88947" y="2875026"/>
            <a:ext cx="7515859" cy="0"/>
          </a:xfrm>
          <a:custGeom>
            <a:avLst/>
            <a:gdLst/>
            <a:ahLst/>
            <a:cxnLst/>
            <a:rect l="l" t="t" r="r" b="b"/>
            <a:pathLst>
              <a:path w="7515859">
                <a:moveTo>
                  <a:pt x="0" y="0"/>
                </a:moveTo>
                <a:lnTo>
                  <a:pt x="7515606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37538" y="4056888"/>
            <a:ext cx="358140" cy="2077720"/>
          </a:xfrm>
          <a:custGeom>
            <a:avLst/>
            <a:gdLst/>
            <a:ahLst/>
            <a:cxnLst/>
            <a:rect l="l" t="t" r="r" b="b"/>
            <a:pathLst>
              <a:path w="358139" h="2077720">
                <a:moveTo>
                  <a:pt x="0" y="0"/>
                </a:moveTo>
                <a:lnTo>
                  <a:pt x="0" y="2077212"/>
                </a:lnTo>
                <a:lnTo>
                  <a:pt x="358140" y="2077212"/>
                </a:lnTo>
                <a:lnTo>
                  <a:pt x="358140" y="0"/>
                </a:lnTo>
                <a:lnTo>
                  <a:pt x="0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90266" y="4357878"/>
            <a:ext cx="358140" cy="1776730"/>
          </a:xfrm>
          <a:custGeom>
            <a:avLst/>
            <a:gdLst/>
            <a:ahLst/>
            <a:cxnLst/>
            <a:rect l="l" t="t" r="r" b="b"/>
            <a:pathLst>
              <a:path w="358139" h="1776729">
                <a:moveTo>
                  <a:pt x="0" y="0"/>
                </a:moveTo>
                <a:lnTo>
                  <a:pt x="0" y="1776222"/>
                </a:lnTo>
                <a:lnTo>
                  <a:pt x="358140" y="1776222"/>
                </a:lnTo>
                <a:lnTo>
                  <a:pt x="358140" y="0"/>
                </a:lnTo>
                <a:lnTo>
                  <a:pt x="0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901178" y="5760720"/>
            <a:ext cx="357505" cy="373380"/>
          </a:xfrm>
          <a:custGeom>
            <a:avLst/>
            <a:gdLst/>
            <a:ahLst/>
            <a:cxnLst/>
            <a:rect l="l" t="t" r="r" b="b"/>
            <a:pathLst>
              <a:path w="357504" h="373379">
                <a:moveTo>
                  <a:pt x="0" y="0"/>
                </a:moveTo>
                <a:lnTo>
                  <a:pt x="0" y="373379"/>
                </a:lnTo>
                <a:lnTo>
                  <a:pt x="357377" y="373379"/>
                </a:lnTo>
                <a:lnTo>
                  <a:pt x="357377" y="0"/>
                </a:lnTo>
                <a:lnTo>
                  <a:pt x="0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42994" y="4427220"/>
            <a:ext cx="596900" cy="1706880"/>
          </a:xfrm>
          <a:custGeom>
            <a:avLst/>
            <a:gdLst/>
            <a:ahLst/>
            <a:cxnLst/>
            <a:rect l="l" t="t" r="r" b="b"/>
            <a:pathLst>
              <a:path w="596900" h="1706879">
                <a:moveTo>
                  <a:pt x="596646" y="1706879"/>
                </a:moveTo>
                <a:lnTo>
                  <a:pt x="596646" y="0"/>
                </a:lnTo>
                <a:lnTo>
                  <a:pt x="0" y="0"/>
                </a:lnTo>
                <a:lnTo>
                  <a:pt x="0" y="1706879"/>
                </a:lnTo>
                <a:lnTo>
                  <a:pt x="596646" y="1706879"/>
                </a:lnTo>
                <a:close/>
              </a:path>
            </a:pathLst>
          </a:custGeom>
          <a:solidFill>
            <a:srgbClr val="7158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395721" y="3671315"/>
            <a:ext cx="596900" cy="2463165"/>
          </a:xfrm>
          <a:custGeom>
            <a:avLst/>
            <a:gdLst/>
            <a:ahLst/>
            <a:cxnLst/>
            <a:rect l="l" t="t" r="r" b="b"/>
            <a:pathLst>
              <a:path w="596900" h="2463165">
                <a:moveTo>
                  <a:pt x="596646" y="2462783"/>
                </a:moveTo>
                <a:lnTo>
                  <a:pt x="596646" y="0"/>
                </a:lnTo>
                <a:lnTo>
                  <a:pt x="0" y="0"/>
                </a:lnTo>
                <a:lnTo>
                  <a:pt x="0" y="2462784"/>
                </a:lnTo>
                <a:lnTo>
                  <a:pt x="596646" y="2462783"/>
                </a:lnTo>
                <a:close/>
              </a:path>
            </a:pathLst>
          </a:custGeom>
          <a:solidFill>
            <a:srgbClr val="7158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648450" y="3668267"/>
            <a:ext cx="596900" cy="2466340"/>
          </a:xfrm>
          <a:custGeom>
            <a:avLst/>
            <a:gdLst/>
            <a:ahLst/>
            <a:cxnLst/>
            <a:rect l="l" t="t" r="r" b="b"/>
            <a:pathLst>
              <a:path w="596900" h="2466340">
                <a:moveTo>
                  <a:pt x="596646" y="2465831"/>
                </a:moveTo>
                <a:lnTo>
                  <a:pt x="596646" y="0"/>
                </a:lnTo>
                <a:lnTo>
                  <a:pt x="0" y="0"/>
                </a:lnTo>
                <a:lnTo>
                  <a:pt x="0" y="2465831"/>
                </a:lnTo>
                <a:lnTo>
                  <a:pt x="596646" y="2465831"/>
                </a:lnTo>
                <a:close/>
              </a:path>
            </a:pathLst>
          </a:custGeom>
          <a:solidFill>
            <a:srgbClr val="7158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95677" y="3842765"/>
            <a:ext cx="596900" cy="2291715"/>
          </a:xfrm>
          <a:custGeom>
            <a:avLst/>
            <a:gdLst/>
            <a:ahLst/>
            <a:cxnLst/>
            <a:rect l="l" t="t" r="r" b="b"/>
            <a:pathLst>
              <a:path w="596900" h="2291715">
                <a:moveTo>
                  <a:pt x="0" y="0"/>
                </a:moveTo>
                <a:lnTo>
                  <a:pt x="0" y="2291334"/>
                </a:lnTo>
                <a:lnTo>
                  <a:pt x="596645" y="2291334"/>
                </a:lnTo>
                <a:lnTo>
                  <a:pt x="596645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48405" y="4123182"/>
            <a:ext cx="596900" cy="2011045"/>
          </a:xfrm>
          <a:custGeom>
            <a:avLst/>
            <a:gdLst/>
            <a:ahLst/>
            <a:cxnLst/>
            <a:rect l="l" t="t" r="r" b="b"/>
            <a:pathLst>
              <a:path w="596900" h="2011045">
                <a:moveTo>
                  <a:pt x="0" y="0"/>
                </a:moveTo>
                <a:lnTo>
                  <a:pt x="0" y="2010917"/>
                </a:lnTo>
                <a:lnTo>
                  <a:pt x="596646" y="2010917"/>
                </a:lnTo>
                <a:lnTo>
                  <a:pt x="596645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58556" y="5634990"/>
            <a:ext cx="596900" cy="499109"/>
          </a:xfrm>
          <a:custGeom>
            <a:avLst/>
            <a:gdLst/>
            <a:ahLst/>
            <a:cxnLst/>
            <a:rect l="l" t="t" r="r" b="b"/>
            <a:pathLst>
              <a:path w="596900" h="499110">
                <a:moveTo>
                  <a:pt x="0" y="0"/>
                </a:moveTo>
                <a:lnTo>
                  <a:pt x="0" y="499110"/>
                </a:lnTo>
                <a:lnTo>
                  <a:pt x="596646" y="499110"/>
                </a:lnTo>
                <a:lnTo>
                  <a:pt x="596646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01134" y="4486655"/>
            <a:ext cx="596900" cy="1647825"/>
          </a:xfrm>
          <a:custGeom>
            <a:avLst/>
            <a:gdLst/>
            <a:ahLst/>
            <a:cxnLst/>
            <a:rect l="l" t="t" r="r" b="b"/>
            <a:pathLst>
              <a:path w="596900" h="1647825">
                <a:moveTo>
                  <a:pt x="596646" y="1647444"/>
                </a:moveTo>
                <a:lnTo>
                  <a:pt x="596646" y="0"/>
                </a:lnTo>
                <a:lnTo>
                  <a:pt x="0" y="0"/>
                </a:lnTo>
                <a:lnTo>
                  <a:pt x="0" y="1647444"/>
                </a:lnTo>
                <a:lnTo>
                  <a:pt x="596646" y="1647444"/>
                </a:lnTo>
                <a:close/>
              </a:path>
            </a:pathLst>
          </a:custGeom>
          <a:solidFill>
            <a:srgbClr val="A99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53861" y="3924300"/>
            <a:ext cx="596265" cy="2209800"/>
          </a:xfrm>
          <a:custGeom>
            <a:avLst/>
            <a:gdLst/>
            <a:ahLst/>
            <a:cxnLst/>
            <a:rect l="l" t="t" r="r" b="b"/>
            <a:pathLst>
              <a:path w="596264" h="2209800">
                <a:moveTo>
                  <a:pt x="595884" y="2209800"/>
                </a:moveTo>
                <a:lnTo>
                  <a:pt x="595884" y="0"/>
                </a:lnTo>
                <a:lnTo>
                  <a:pt x="0" y="0"/>
                </a:lnTo>
                <a:lnTo>
                  <a:pt x="0" y="2209800"/>
                </a:lnTo>
                <a:lnTo>
                  <a:pt x="595884" y="2209800"/>
                </a:lnTo>
                <a:close/>
              </a:path>
            </a:pathLst>
          </a:custGeom>
          <a:solidFill>
            <a:srgbClr val="A99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005828" y="3930396"/>
            <a:ext cx="596900" cy="2204085"/>
          </a:xfrm>
          <a:custGeom>
            <a:avLst/>
            <a:gdLst/>
            <a:ahLst/>
            <a:cxnLst/>
            <a:rect l="l" t="t" r="r" b="b"/>
            <a:pathLst>
              <a:path w="596900" h="2204085">
                <a:moveTo>
                  <a:pt x="596646" y="2203704"/>
                </a:moveTo>
                <a:lnTo>
                  <a:pt x="596646" y="0"/>
                </a:lnTo>
                <a:lnTo>
                  <a:pt x="0" y="0"/>
                </a:lnTo>
                <a:lnTo>
                  <a:pt x="0" y="2203704"/>
                </a:lnTo>
                <a:lnTo>
                  <a:pt x="596646" y="2203704"/>
                </a:lnTo>
                <a:close/>
              </a:path>
            </a:pathLst>
          </a:custGeom>
          <a:solidFill>
            <a:srgbClr val="A99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88947" y="6134100"/>
            <a:ext cx="7515859" cy="0"/>
          </a:xfrm>
          <a:custGeom>
            <a:avLst/>
            <a:gdLst/>
            <a:ahLst/>
            <a:cxnLst/>
            <a:rect l="l" t="t" r="r" b="b"/>
            <a:pathLst>
              <a:path w="7515859">
                <a:moveTo>
                  <a:pt x="0" y="0"/>
                </a:moveTo>
                <a:lnTo>
                  <a:pt x="7515606" y="0"/>
                </a:lnTo>
              </a:path>
            </a:pathLst>
          </a:custGeom>
          <a:ln w="10414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84375" y="6134100"/>
            <a:ext cx="9525" cy="51435"/>
          </a:xfrm>
          <a:custGeom>
            <a:avLst/>
            <a:gdLst/>
            <a:ahLst/>
            <a:cxnLst/>
            <a:rect l="l" t="t" r="r" b="b"/>
            <a:pathLst>
              <a:path w="9525" h="51435">
                <a:moveTo>
                  <a:pt x="4571" y="0"/>
                </a:moveTo>
                <a:lnTo>
                  <a:pt x="4571" y="51053"/>
                </a:lnTo>
              </a:path>
            </a:pathLst>
          </a:custGeom>
          <a:ln w="10413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737104" y="6134100"/>
            <a:ext cx="9525" cy="51435"/>
          </a:xfrm>
          <a:custGeom>
            <a:avLst/>
            <a:gdLst/>
            <a:ahLst/>
            <a:cxnLst/>
            <a:rect l="l" t="t" r="r" b="b"/>
            <a:pathLst>
              <a:path w="9525" h="51435">
                <a:moveTo>
                  <a:pt x="4572" y="0"/>
                </a:moveTo>
                <a:lnTo>
                  <a:pt x="4572" y="51053"/>
                </a:lnTo>
              </a:path>
            </a:pathLst>
          </a:custGeom>
          <a:ln w="10413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989070" y="6134100"/>
            <a:ext cx="9525" cy="51435"/>
          </a:xfrm>
          <a:custGeom>
            <a:avLst/>
            <a:gdLst/>
            <a:ahLst/>
            <a:cxnLst/>
            <a:rect l="l" t="t" r="r" b="b"/>
            <a:pathLst>
              <a:path w="9525" h="51435">
                <a:moveTo>
                  <a:pt x="4572" y="0"/>
                </a:moveTo>
                <a:lnTo>
                  <a:pt x="4572" y="51053"/>
                </a:lnTo>
              </a:path>
            </a:pathLst>
          </a:custGeom>
          <a:ln w="10414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241797" y="6134100"/>
            <a:ext cx="9525" cy="51435"/>
          </a:xfrm>
          <a:custGeom>
            <a:avLst/>
            <a:gdLst/>
            <a:ahLst/>
            <a:cxnLst/>
            <a:rect l="l" t="t" r="r" b="b"/>
            <a:pathLst>
              <a:path w="9525" h="51435">
                <a:moveTo>
                  <a:pt x="4572" y="0"/>
                </a:moveTo>
                <a:lnTo>
                  <a:pt x="4572" y="51053"/>
                </a:lnTo>
              </a:path>
            </a:pathLst>
          </a:custGeom>
          <a:ln w="10414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494526" y="6134100"/>
            <a:ext cx="9525" cy="51435"/>
          </a:xfrm>
          <a:custGeom>
            <a:avLst/>
            <a:gdLst/>
            <a:ahLst/>
            <a:cxnLst/>
            <a:rect l="l" t="t" r="r" b="b"/>
            <a:pathLst>
              <a:path w="9525" h="51435">
                <a:moveTo>
                  <a:pt x="4571" y="0"/>
                </a:moveTo>
                <a:lnTo>
                  <a:pt x="4571" y="51053"/>
                </a:lnTo>
              </a:path>
            </a:pathLst>
          </a:custGeom>
          <a:ln w="10413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747253" y="6134100"/>
            <a:ext cx="9525" cy="51435"/>
          </a:xfrm>
          <a:custGeom>
            <a:avLst/>
            <a:gdLst/>
            <a:ahLst/>
            <a:cxnLst/>
            <a:rect l="l" t="t" r="r" b="b"/>
            <a:pathLst>
              <a:path w="9525" h="51435">
                <a:moveTo>
                  <a:pt x="4572" y="0"/>
                </a:moveTo>
                <a:lnTo>
                  <a:pt x="4572" y="51053"/>
                </a:lnTo>
              </a:path>
            </a:pathLst>
          </a:custGeom>
          <a:ln w="10414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999981" y="6134100"/>
            <a:ext cx="9525" cy="51435"/>
          </a:xfrm>
          <a:custGeom>
            <a:avLst/>
            <a:gdLst/>
            <a:ahLst/>
            <a:cxnLst/>
            <a:rect l="l" t="t" r="r" b="b"/>
            <a:pathLst>
              <a:path w="9525" h="51435">
                <a:moveTo>
                  <a:pt x="4572" y="0"/>
                </a:moveTo>
                <a:lnTo>
                  <a:pt x="4572" y="51053"/>
                </a:lnTo>
              </a:path>
            </a:pathLst>
          </a:custGeom>
          <a:ln w="10414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681226" y="4111838"/>
            <a:ext cx="333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solidFill>
                  <a:srgbClr val="FFFFFF"/>
                </a:solidFill>
                <a:latin typeface="Tw Cen MT"/>
                <a:cs typeface="Tw Cen MT"/>
              </a:rPr>
              <a:t>19%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908807" y="4437974"/>
            <a:ext cx="333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solidFill>
                  <a:srgbClr val="FFFFFF"/>
                </a:solidFill>
                <a:latin typeface="Tw Cen MT"/>
                <a:cs typeface="Tw Cen MT"/>
              </a:rPr>
              <a:t>16%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160773" y="4507316"/>
            <a:ext cx="333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solidFill>
                  <a:srgbClr val="FFFFFF"/>
                </a:solidFill>
                <a:latin typeface="Tw Cen MT"/>
                <a:cs typeface="Tw Cen MT"/>
              </a:rPr>
              <a:t>16%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527802" y="3726266"/>
            <a:ext cx="333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solidFill>
                  <a:srgbClr val="FFFFFF"/>
                </a:solidFill>
                <a:latin typeface="Tw Cen MT"/>
                <a:cs typeface="Tw Cen MT"/>
              </a:rPr>
              <a:t>23%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780530" y="3723218"/>
            <a:ext cx="333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solidFill>
                  <a:srgbClr val="FFFFFF"/>
                </a:solidFill>
                <a:latin typeface="Tw Cen MT"/>
                <a:cs typeface="Tw Cen MT"/>
              </a:rPr>
              <a:t>23%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128520" y="3897716"/>
            <a:ext cx="333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latin typeface="Tw Cen MT"/>
                <a:cs typeface="Tw Cen MT"/>
              </a:rPr>
              <a:t>21%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380485" y="4178132"/>
            <a:ext cx="333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latin typeface="Tw Cen MT"/>
                <a:cs typeface="Tw Cen MT"/>
              </a:rPr>
              <a:t>19%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633214" y="4541606"/>
            <a:ext cx="333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latin typeface="Tw Cen MT"/>
                <a:cs typeface="Tw Cen MT"/>
              </a:rPr>
              <a:t>15%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885941" y="3980012"/>
            <a:ext cx="333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latin typeface="Tw Cen MT"/>
                <a:cs typeface="Tw Cen MT"/>
              </a:rPr>
              <a:t>20%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138669" y="3985346"/>
            <a:ext cx="333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latin typeface="Tw Cen MT"/>
                <a:cs typeface="Tw Cen MT"/>
              </a:rPr>
              <a:t>20%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984766" y="4947793"/>
            <a:ext cx="37084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Tw Cen MT"/>
                <a:cs typeface="Tw Cen MT"/>
              </a:rPr>
              <a:t>10%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84766" y="3861176"/>
            <a:ext cx="37084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Tw Cen MT"/>
                <a:cs typeface="Tw Cen MT"/>
              </a:rPr>
              <a:t>20%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477511" y="2537460"/>
            <a:ext cx="87630" cy="86995"/>
          </a:xfrm>
          <a:custGeom>
            <a:avLst/>
            <a:gdLst/>
            <a:ahLst/>
            <a:cxnLst/>
            <a:rect l="l" t="t" r="r" b="b"/>
            <a:pathLst>
              <a:path w="87629" h="86994">
                <a:moveTo>
                  <a:pt x="0" y="0"/>
                </a:moveTo>
                <a:lnTo>
                  <a:pt x="0" y="86868"/>
                </a:lnTo>
                <a:lnTo>
                  <a:pt x="87629" y="86868"/>
                </a:lnTo>
                <a:lnTo>
                  <a:pt x="87629" y="0"/>
                </a:lnTo>
                <a:lnTo>
                  <a:pt x="0" y="0"/>
                </a:lnTo>
                <a:close/>
              </a:path>
            </a:pathLst>
          </a:custGeom>
          <a:solidFill>
            <a:srgbClr val="7158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119878" y="2537460"/>
            <a:ext cx="87630" cy="86995"/>
          </a:xfrm>
          <a:custGeom>
            <a:avLst/>
            <a:gdLst/>
            <a:ahLst/>
            <a:cxnLst/>
            <a:rect l="l" t="t" r="r" b="b"/>
            <a:pathLst>
              <a:path w="87629" h="86994">
                <a:moveTo>
                  <a:pt x="0" y="0"/>
                </a:moveTo>
                <a:lnTo>
                  <a:pt x="0" y="86868"/>
                </a:lnTo>
                <a:lnTo>
                  <a:pt x="87629" y="86868"/>
                </a:lnTo>
                <a:lnTo>
                  <a:pt x="87629" y="0"/>
                </a:lnTo>
                <a:lnTo>
                  <a:pt x="0" y="0"/>
                </a:lnTo>
                <a:close/>
              </a:path>
            </a:pathLst>
          </a:custGeom>
          <a:solidFill>
            <a:srgbClr val="A99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984766" y="2165098"/>
            <a:ext cx="6563359" cy="812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41145">
              <a:lnSpc>
                <a:spcPct val="100000"/>
              </a:lnSpc>
            </a:pPr>
            <a:r>
              <a:rPr sz="1400" b="1" spc="5" dirty="0">
                <a:latin typeface="Tw Cen MT"/>
                <a:cs typeface="Tw Cen MT"/>
              </a:rPr>
              <a:t>Distri</a:t>
            </a:r>
            <a:r>
              <a:rPr sz="1400" b="1" spc="-25" dirty="0">
                <a:latin typeface="Tw Cen MT"/>
                <a:cs typeface="Tw Cen MT"/>
              </a:rPr>
              <a:t>b</a:t>
            </a:r>
            <a:r>
              <a:rPr sz="1400" b="1" spc="5" dirty="0">
                <a:latin typeface="Tw Cen MT"/>
                <a:cs typeface="Tw Cen MT"/>
              </a:rPr>
              <a:t>utio</a:t>
            </a:r>
            <a:r>
              <a:rPr sz="1400" b="1" spc="10" dirty="0">
                <a:latin typeface="Tw Cen MT"/>
                <a:cs typeface="Tw Cen MT"/>
              </a:rPr>
              <a:t>n</a:t>
            </a:r>
            <a:r>
              <a:rPr sz="1400" b="1" spc="30" dirty="0">
                <a:latin typeface="Tw Cen MT"/>
                <a:cs typeface="Tw Cen MT"/>
              </a:rPr>
              <a:t> </a:t>
            </a:r>
            <a:r>
              <a:rPr sz="1400" b="1" spc="5" dirty="0">
                <a:latin typeface="Tw Cen MT"/>
                <a:cs typeface="Tw Cen MT"/>
              </a:rPr>
              <a:t>of</a:t>
            </a:r>
            <a:r>
              <a:rPr sz="1400" b="1" spc="110" dirty="0">
                <a:latin typeface="Tw Cen MT"/>
                <a:cs typeface="Tw Cen MT"/>
              </a:rPr>
              <a:t> </a:t>
            </a:r>
            <a:r>
              <a:rPr sz="1400" b="1" spc="5" dirty="0">
                <a:latin typeface="Tw Cen MT"/>
                <a:cs typeface="Tw Cen MT"/>
              </a:rPr>
              <a:t>Incom</a:t>
            </a:r>
            <a:r>
              <a:rPr sz="1400" b="1" spc="10" dirty="0">
                <a:latin typeface="Tw Cen MT"/>
                <a:cs typeface="Tw Cen MT"/>
              </a:rPr>
              <a:t>e</a:t>
            </a:r>
            <a:r>
              <a:rPr sz="1400" b="1" spc="15" dirty="0">
                <a:latin typeface="Tw Cen MT"/>
                <a:cs typeface="Tw Cen MT"/>
              </a:rPr>
              <a:t> </a:t>
            </a:r>
            <a:r>
              <a:rPr sz="1400" b="1" spc="5" dirty="0">
                <a:latin typeface="Tw Cen MT"/>
                <a:cs typeface="Tw Cen MT"/>
              </a:rPr>
              <a:t>(2013$)</a:t>
            </a:r>
            <a:r>
              <a:rPr sz="1400" b="1" spc="20" dirty="0">
                <a:latin typeface="Tw Cen MT"/>
                <a:cs typeface="Tw Cen MT"/>
              </a:rPr>
              <a:t> </a:t>
            </a:r>
            <a:r>
              <a:rPr sz="1400" b="1" spc="5" dirty="0">
                <a:latin typeface="Tw Cen MT"/>
                <a:cs typeface="Tw Cen MT"/>
              </a:rPr>
              <a:t>Acros</a:t>
            </a:r>
            <a:r>
              <a:rPr sz="1400" b="1" spc="10" dirty="0">
                <a:latin typeface="Tw Cen MT"/>
                <a:cs typeface="Tw Cen MT"/>
              </a:rPr>
              <a:t>s</a:t>
            </a:r>
            <a:r>
              <a:rPr sz="1400" b="1" spc="20" dirty="0">
                <a:latin typeface="Tw Cen MT"/>
                <a:cs typeface="Tw Cen MT"/>
              </a:rPr>
              <a:t> </a:t>
            </a:r>
            <a:r>
              <a:rPr sz="1400" b="1" spc="5" dirty="0">
                <a:latin typeface="Tw Cen MT"/>
                <a:cs typeface="Tw Cen MT"/>
              </a:rPr>
              <a:t>Household</a:t>
            </a:r>
            <a:r>
              <a:rPr sz="1400" b="1" spc="-35" dirty="0">
                <a:latin typeface="Tw Cen MT"/>
                <a:cs typeface="Tw Cen MT"/>
              </a:rPr>
              <a:t>s</a:t>
            </a:r>
            <a:r>
              <a:rPr sz="1400" b="1" spc="5" dirty="0">
                <a:latin typeface="Tw Cen MT"/>
                <a:cs typeface="Tw Cen MT"/>
              </a:rPr>
              <a:t>,</a:t>
            </a:r>
            <a:r>
              <a:rPr sz="1400" b="1" spc="20" dirty="0">
                <a:latin typeface="Tw Cen MT"/>
                <a:cs typeface="Tw Cen MT"/>
              </a:rPr>
              <a:t> </a:t>
            </a:r>
            <a:r>
              <a:rPr sz="1400" b="1" spc="10" dirty="0">
                <a:latin typeface="Tw Cen MT"/>
                <a:cs typeface="Tw Cen MT"/>
              </a:rPr>
              <a:t>N</a:t>
            </a:r>
            <a:r>
              <a:rPr sz="1400" b="1" spc="-20" dirty="0">
                <a:latin typeface="Tw Cen MT"/>
                <a:cs typeface="Tw Cen MT"/>
              </a:rPr>
              <a:t>e</a:t>
            </a:r>
            <a:r>
              <a:rPr sz="1400" b="1" spc="20" dirty="0">
                <a:latin typeface="Tw Cen MT"/>
                <a:cs typeface="Tw Cen MT"/>
              </a:rPr>
              <a:t>w</a:t>
            </a:r>
            <a:r>
              <a:rPr sz="1400" b="1" spc="5" dirty="0">
                <a:latin typeface="Tw Cen MT"/>
                <a:cs typeface="Tw Cen MT"/>
              </a:rPr>
              <a:t> </a:t>
            </a:r>
            <a:r>
              <a:rPr sz="1400" b="1" spc="-130" dirty="0">
                <a:latin typeface="Tw Cen MT"/>
                <a:cs typeface="Tw Cen MT"/>
              </a:rPr>
              <a:t>Y</a:t>
            </a:r>
            <a:r>
              <a:rPr sz="1400" b="1" spc="5" dirty="0">
                <a:latin typeface="Tw Cen MT"/>
                <a:cs typeface="Tw Cen MT"/>
              </a:rPr>
              <a:t>o</a:t>
            </a:r>
            <a:r>
              <a:rPr sz="1400" b="1" spc="15" dirty="0">
                <a:latin typeface="Tw Cen MT"/>
                <a:cs typeface="Tw Cen MT"/>
              </a:rPr>
              <a:t>r</a:t>
            </a:r>
            <a:r>
              <a:rPr sz="1400" b="1" spc="10" dirty="0">
                <a:latin typeface="Tw Cen MT"/>
                <a:cs typeface="Tw Cen MT"/>
              </a:rPr>
              <a:t>k</a:t>
            </a:r>
            <a:r>
              <a:rPr sz="1400" b="1" spc="20" dirty="0">
                <a:latin typeface="Tw Cen MT"/>
                <a:cs typeface="Tw Cen MT"/>
              </a:rPr>
              <a:t> </a:t>
            </a:r>
            <a:r>
              <a:rPr sz="1400" b="1" spc="5" dirty="0">
                <a:latin typeface="Tw Cen MT"/>
                <a:cs typeface="Tw Cen MT"/>
              </a:rPr>
              <a:t>City</a:t>
            </a:r>
            <a:endParaRPr sz="1400">
              <a:latin typeface="Tw Cen MT"/>
              <a:cs typeface="Tw Cen MT"/>
            </a:endParaRPr>
          </a:p>
          <a:p>
            <a:pPr marL="3619500">
              <a:lnSpc>
                <a:spcPct val="100000"/>
              </a:lnSpc>
              <a:spcBef>
                <a:spcPts val="870"/>
              </a:spcBef>
              <a:tabLst>
                <a:tab pos="4261485" algn="l"/>
              </a:tabLst>
            </a:pPr>
            <a:r>
              <a:rPr sz="1400" spc="-10" dirty="0">
                <a:latin typeface="Tw Cen MT"/>
                <a:cs typeface="Tw Cen MT"/>
              </a:rPr>
              <a:t>1990	2012</a:t>
            </a:r>
            <a:endParaRPr sz="14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1400" spc="-10" dirty="0">
                <a:latin typeface="Tw Cen MT"/>
                <a:cs typeface="Tw Cen MT"/>
              </a:rPr>
              <a:t>30%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8431783" y="5689940"/>
            <a:ext cx="25272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latin typeface="Tw Cen MT"/>
                <a:cs typeface="Tw Cen MT"/>
              </a:rPr>
              <a:t>5%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959343" y="5790524"/>
            <a:ext cx="25272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solidFill>
                  <a:srgbClr val="FFFFFF"/>
                </a:solidFill>
                <a:latin typeface="Tw Cen MT"/>
                <a:cs typeface="Tw Cen MT"/>
              </a:rPr>
              <a:t>3%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083055" y="6033647"/>
            <a:ext cx="27241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Tw Cen MT"/>
                <a:cs typeface="Tw Cen MT"/>
              </a:rPr>
              <a:t>0%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661429" y="6236333"/>
            <a:ext cx="90931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Tw Cen MT"/>
                <a:cs typeface="Tw Cen MT"/>
              </a:rPr>
              <a:t>$0-$20,000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988728" y="6236333"/>
            <a:ext cx="761365" cy="396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00"/>
              </a:lnSpc>
            </a:pPr>
            <a:r>
              <a:rPr sz="1400" spc="-10" dirty="0">
                <a:latin typeface="Tw Cen MT"/>
                <a:cs typeface="Tw Cen MT"/>
              </a:rPr>
              <a:t>$20,001</a:t>
            </a:r>
            <a:r>
              <a:rPr sz="1400" spc="-5" dirty="0">
                <a:latin typeface="Tw Cen MT"/>
                <a:cs typeface="Tw Cen MT"/>
              </a:rPr>
              <a:t> -</a:t>
            </a:r>
            <a:endParaRPr sz="1400">
              <a:latin typeface="Tw Cen MT"/>
              <a:cs typeface="Tw Cen MT"/>
            </a:endParaRPr>
          </a:p>
          <a:p>
            <a:pPr marL="66040">
              <a:lnSpc>
                <a:spcPts val="1600"/>
              </a:lnSpc>
            </a:pPr>
            <a:r>
              <a:rPr sz="1400" spc="-10" dirty="0">
                <a:latin typeface="Tw Cen MT"/>
                <a:cs typeface="Tw Cen MT"/>
              </a:rPr>
              <a:t>$40,000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240036" y="6236333"/>
            <a:ext cx="762000" cy="396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00"/>
              </a:lnSpc>
            </a:pPr>
            <a:r>
              <a:rPr sz="1400" spc="-10" dirty="0">
                <a:latin typeface="Tw Cen MT"/>
                <a:cs typeface="Tw Cen MT"/>
              </a:rPr>
              <a:t>$40,001</a:t>
            </a:r>
            <a:r>
              <a:rPr sz="1400" spc="-5" dirty="0">
                <a:latin typeface="Tw Cen MT"/>
                <a:cs typeface="Tw Cen MT"/>
              </a:rPr>
              <a:t> -</a:t>
            </a:r>
            <a:endParaRPr sz="1400">
              <a:latin typeface="Tw Cen MT"/>
              <a:cs typeface="Tw Cen MT"/>
            </a:endParaRPr>
          </a:p>
          <a:p>
            <a:pPr marL="66675">
              <a:lnSpc>
                <a:spcPts val="1600"/>
              </a:lnSpc>
            </a:pPr>
            <a:r>
              <a:rPr sz="1400" spc="-10" dirty="0">
                <a:latin typeface="Tw Cen MT"/>
                <a:cs typeface="Tw Cen MT"/>
              </a:rPr>
              <a:t>$60,000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492765" y="6236333"/>
            <a:ext cx="762000" cy="396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00"/>
              </a:lnSpc>
            </a:pPr>
            <a:r>
              <a:rPr sz="1400" spc="-10" dirty="0">
                <a:latin typeface="Tw Cen MT"/>
                <a:cs typeface="Tw Cen MT"/>
              </a:rPr>
              <a:t>$60,001</a:t>
            </a:r>
            <a:r>
              <a:rPr sz="1400" spc="-5" dirty="0">
                <a:latin typeface="Tw Cen MT"/>
                <a:cs typeface="Tw Cen MT"/>
              </a:rPr>
              <a:t> -</a:t>
            </a:r>
            <a:endParaRPr sz="1400">
              <a:latin typeface="Tw Cen MT"/>
              <a:cs typeface="Tw Cen MT"/>
            </a:endParaRPr>
          </a:p>
          <a:p>
            <a:pPr marL="17780">
              <a:lnSpc>
                <a:spcPts val="1600"/>
              </a:lnSpc>
            </a:pPr>
            <a:r>
              <a:rPr sz="1400" spc="-10" dirty="0">
                <a:latin typeface="Tw Cen MT"/>
                <a:cs typeface="Tw Cen MT"/>
              </a:rPr>
              <a:t>$100,000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696723" y="6236333"/>
            <a:ext cx="860425" cy="396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00"/>
              </a:lnSpc>
            </a:pPr>
            <a:r>
              <a:rPr sz="1400" spc="-10" dirty="0">
                <a:latin typeface="Tw Cen MT"/>
                <a:cs typeface="Tw Cen MT"/>
              </a:rPr>
              <a:t>$100,001 </a:t>
            </a:r>
            <a:r>
              <a:rPr sz="1400" spc="-5" dirty="0">
                <a:latin typeface="Tw Cen MT"/>
                <a:cs typeface="Tw Cen MT"/>
              </a:rPr>
              <a:t>-</a:t>
            </a:r>
            <a:endParaRPr sz="1400">
              <a:latin typeface="Tw Cen MT"/>
              <a:cs typeface="Tw Cen MT"/>
            </a:endParaRPr>
          </a:p>
          <a:p>
            <a:pPr marL="66675">
              <a:lnSpc>
                <a:spcPts val="1600"/>
              </a:lnSpc>
            </a:pPr>
            <a:r>
              <a:rPr sz="1400" spc="-10" dirty="0">
                <a:latin typeface="Tw Cen MT"/>
                <a:cs typeface="Tw Cen MT"/>
              </a:rPr>
              <a:t>$250,000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919731" y="6236333"/>
            <a:ext cx="92011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Tw Cen MT"/>
                <a:cs typeface="Tw Cen MT"/>
              </a:rPr>
              <a:t>&gt;</a:t>
            </a:r>
            <a:r>
              <a:rPr sz="1400" spc="-5" dirty="0">
                <a:latin typeface="Tw Cen MT"/>
                <a:cs typeface="Tw Cen MT"/>
              </a:rPr>
              <a:t> </a:t>
            </a:r>
            <a:r>
              <a:rPr sz="1400" spc="-10" dirty="0">
                <a:latin typeface="Tw Cen MT"/>
                <a:cs typeface="Tw Cen MT"/>
              </a:rPr>
              <a:t>$250,000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48" name="object 4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pc="-25" dirty="0"/>
              <a:t>Incom</a:t>
            </a:r>
            <a:r>
              <a:rPr spc="-20" dirty="0"/>
              <a:t>e</a:t>
            </a:r>
            <a:r>
              <a:rPr spc="-5" dirty="0"/>
              <a:t> inequalit</a:t>
            </a:r>
            <a:r>
              <a:rPr dirty="0"/>
              <a:t>y </a:t>
            </a:r>
            <a:r>
              <a:rPr spc="-5" dirty="0"/>
              <a:t>i</a:t>
            </a:r>
            <a:r>
              <a:rPr dirty="0"/>
              <a:t>n</a:t>
            </a:r>
            <a:r>
              <a:rPr spc="-15" dirty="0"/>
              <a:t> </a:t>
            </a:r>
            <a:r>
              <a:rPr spc="-30" dirty="0"/>
              <a:t>N</a:t>
            </a:r>
            <a:r>
              <a:rPr spc="-95" dirty="0"/>
              <a:t>e</a:t>
            </a:r>
            <a:r>
              <a:rPr spc="-25" dirty="0"/>
              <a:t>w</a:t>
            </a:r>
            <a:r>
              <a:rPr spc="-15" dirty="0"/>
              <a:t> </a:t>
            </a:r>
            <a:r>
              <a:rPr spc="-310" dirty="0"/>
              <a:t>Y</a:t>
            </a:r>
            <a:r>
              <a:rPr dirty="0"/>
              <a:t>o</a:t>
            </a:r>
            <a:r>
              <a:rPr spc="70" dirty="0"/>
              <a:t>r</a:t>
            </a:r>
            <a:r>
              <a:rPr spc="-20" dirty="0"/>
              <a:t>k</a:t>
            </a:r>
            <a:r>
              <a:rPr spc="-10" dirty="0"/>
              <a:t> </a:t>
            </a:r>
            <a:r>
              <a:rPr spc="-5" dirty="0"/>
              <a:t>Cit</a:t>
            </a:r>
            <a:r>
              <a:rPr dirty="0"/>
              <a:t>y</a:t>
            </a:r>
            <a:r>
              <a:rPr spc="-15" dirty="0"/>
              <a:t> </a:t>
            </a:r>
            <a:r>
              <a:rPr spc="-25" dirty="0"/>
              <a:t>has</a:t>
            </a:r>
            <a:r>
              <a:rPr spc="-15" dirty="0"/>
              <a:t> </a:t>
            </a:r>
            <a:r>
              <a:rPr spc="-20" dirty="0"/>
              <a:t>become</a:t>
            </a:r>
            <a:r>
              <a:rPr spc="-15" dirty="0"/>
              <a:t> </a:t>
            </a:r>
            <a:r>
              <a:rPr spc="-5" dirty="0"/>
              <a:t>mor</a:t>
            </a:r>
            <a:r>
              <a:rPr dirty="0"/>
              <a:t>e</a:t>
            </a:r>
            <a:r>
              <a:rPr spc="-10" dirty="0"/>
              <a:t> </a:t>
            </a:r>
            <a:r>
              <a:rPr spc="-20" dirty="0"/>
              <a:t>p</a:t>
            </a:r>
            <a:r>
              <a:rPr spc="-90" dirty="0"/>
              <a:t>r</a:t>
            </a:r>
            <a:r>
              <a:rPr spc="-25" dirty="0"/>
              <a:t>onounce</a:t>
            </a:r>
            <a:r>
              <a:rPr spc="-20" dirty="0"/>
              <a:t>d</a:t>
            </a:r>
            <a:r>
              <a:rPr spc="-10" dirty="0"/>
              <a:t> </a:t>
            </a:r>
            <a:r>
              <a:rPr spc="-5" dirty="0"/>
              <a:t>sinc</a:t>
            </a:r>
            <a:r>
              <a:rPr dirty="0"/>
              <a:t>e</a:t>
            </a:r>
            <a:r>
              <a:rPr spc="-10" dirty="0"/>
              <a:t> </a:t>
            </a:r>
            <a:r>
              <a:rPr spc="-20" dirty="0"/>
              <a:t>1990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0102" y="2267036"/>
            <a:ext cx="275526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latin typeface="Tw Cen MT"/>
                <a:cs typeface="Tw Cen MT"/>
              </a:rPr>
              <a:t>Share </a:t>
            </a:r>
            <a:r>
              <a:rPr sz="1200" dirty="0">
                <a:latin typeface="Tw Cen MT"/>
                <a:cs typeface="Tw Cen MT"/>
              </a:rPr>
              <a:t>of</a:t>
            </a:r>
            <a:r>
              <a:rPr sz="1200" spc="30" dirty="0">
                <a:latin typeface="Tw Cen MT"/>
                <a:cs typeface="Tw Cen MT"/>
              </a:rPr>
              <a:t> </a:t>
            </a:r>
            <a:r>
              <a:rPr sz="1200" spc="-10" dirty="0">
                <a:latin typeface="Tw Cen MT"/>
                <a:cs typeface="Tw Cen MT"/>
              </a:rPr>
              <a:t>Households</a:t>
            </a:r>
            <a:r>
              <a:rPr sz="1200" spc="-20" dirty="0">
                <a:latin typeface="Tw Cen MT"/>
                <a:cs typeface="Tw Cen MT"/>
              </a:rPr>
              <a:t> </a:t>
            </a:r>
            <a:r>
              <a:rPr sz="1200" dirty="0">
                <a:latin typeface="Tw Cen MT"/>
                <a:cs typeface="Tw Cen MT"/>
              </a:rPr>
              <a:t>in</a:t>
            </a:r>
            <a:r>
              <a:rPr sz="1200" spc="-10" dirty="0">
                <a:latin typeface="Tw Cen MT"/>
                <a:cs typeface="Tw Cen MT"/>
              </a:rPr>
              <a:t> </a:t>
            </a:r>
            <a:r>
              <a:rPr sz="1200" spc="-5" dirty="0">
                <a:latin typeface="Tw Cen MT"/>
                <a:cs typeface="Tw Cen MT"/>
              </a:rPr>
              <a:t>the</a:t>
            </a:r>
            <a:r>
              <a:rPr sz="1200" spc="-10" dirty="0">
                <a:latin typeface="Tw Cen MT"/>
                <a:cs typeface="Tw Cen MT"/>
              </a:rPr>
              <a:t> </a:t>
            </a:r>
            <a:r>
              <a:rPr sz="1200" spc="-105" dirty="0">
                <a:latin typeface="Tw Cen MT"/>
                <a:cs typeface="Tw Cen MT"/>
              </a:rPr>
              <a:t>T</a:t>
            </a:r>
            <a:r>
              <a:rPr sz="1200" dirty="0">
                <a:latin typeface="Tw Cen MT"/>
                <a:cs typeface="Tw Cen MT"/>
              </a:rPr>
              <a:t>o</a:t>
            </a:r>
            <a:r>
              <a:rPr sz="1200" spc="-10" dirty="0">
                <a:latin typeface="Tw Cen MT"/>
                <a:cs typeface="Tw Cen MT"/>
              </a:rPr>
              <a:t>p Income</a:t>
            </a:r>
            <a:r>
              <a:rPr sz="1200" spc="-5" dirty="0">
                <a:latin typeface="Tw Cen MT"/>
                <a:cs typeface="Tw Cen MT"/>
              </a:rPr>
              <a:t> </a:t>
            </a:r>
            <a:r>
              <a:rPr sz="1200" dirty="0">
                <a:latin typeface="Tw Cen MT"/>
                <a:cs typeface="Tw Cen MT"/>
              </a:rPr>
              <a:t>Decile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60812" y="2267036"/>
            <a:ext cx="295402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latin typeface="Tw Cen MT"/>
                <a:cs typeface="Tw Cen MT"/>
              </a:rPr>
              <a:t>Share </a:t>
            </a:r>
            <a:r>
              <a:rPr sz="1200" dirty="0">
                <a:latin typeface="Tw Cen MT"/>
                <a:cs typeface="Tw Cen MT"/>
              </a:rPr>
              <a:t>of</a:t>
            </a:r>
            <a:r>
              <a:rPr sz="1200" spc="30" dirty="0">
                <a:latin typeface="Tw Cen MT"/>
                <a:cs typeface="Tw Cen MT"/>
              </a:rPr>
              <a:t> </a:t>
            </a:r>
            <a:r>
              <a:rPr sz="1200" spc="-10" dirty="0">
                <a:latin typeface="Tw Cen MT"/>
                <a:cs typeface="Tw Cen MT"/>
              </a:rPr>
              <a:t>Households</a:t>
            </a:r>
            <a:r>
              <a:rPr sz="1200" spc="-20" dirty="0">
                <a:latin typeface="Tw Cen MT"/>
                <a:cs typeface="Tw Cen MT"/>
              </a:rPr>
              <a:t> </a:t>
            </a:r>
            <a:r>
              <a:rPr sz="1200" dirty="0">
                <a:latin typeface="Tw Cen MT"/>
                <a:cs typeface="Tw Cen MT"/>
              </a:rPr>
              <a:t>in</a:t>
            </a:r>
            <a:r>
              <a:rPr sz="1200" spc="-10" dirty="0">
                <a:latin typeface="Tw Cen MT"/>
                <a:cs typeface="Tw Cen MT"/>
              </a:rPr>
              <a:t> </a:t>
            </a:r>
            <a:r>
              <a:rPr sz="1200" spc="-5" dirty="0">
                <a:latin typeface="Tw Cen MT"/>
                <a:cs typeface="Tw Cen MT"/>
              </a:rPr>
              <a:t>the</a:t>
            </a:r>
            <a:r>
              <a:rPr sz="1200" spc="-10" dirty="0">
                <a:latin typeface="Tw Cen MT"/>
                <a:cs typeface="Tw Cen MT"/>
              </a:rPr>
              <a:t> Bottom Income</a:t>
            </a:r>
            <a:r>
              <a:rPr sz="1200" spc="-5" dirty="0">
                <a:latin typeface="Tw Cen MT"/>
                <a:cs typeface="Tw Cen MT"/>
              </a:rPr>
              <a:t> </a:t>
            </a:r>
            <a:r>
              <a:rPr sz="1200" dirty="0">
                <a:latin typeface="Tw Cen MT"/>
                <a:cs typeface="Tw Cen MT"/>
              </a:rPr>
              <a:t>Decile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000" y="3048000"/>
            <a:ext cx="990600" cy="838200"/>
          </a:xfrm>
          <a:custGeom>
            <a:avLst/>
            <a:gdLst/>
            <a:ahLst/>
            <a:cxnLst/>
            <a:rect l="l" t="t" r="r" b="b"/>
            <a:pathLst>
              <a:path w="990600" h="838200">
                <a:moveTo>
                  <a:pt x="0" y="0"/>
                </a:moveTo>
                <a:lnTo>
                  <a:pt x="0" y="838200"/>
                </a:lnTo>
                <a:lnTo>
                  <a:pt x="990600" y="838200"/>
                </a:lnTo>
                <a:lnTo>
                  <a:pt x="990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9827" y="2584704"/>
            <a:ext cx="1763267" cy="13060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99303" y="2584704"/>
            <a:ext cx="1763267" cy="13060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pc="-20" dirty="0"/>
              <a:t>The</a:t>
            </a:r>
            <a:r>
              <a:rPr spc="-15" dirty="0"/>
              <a:t> highest-</a:t>
            </a:r>
            <a:r>
              <a:rPr spc="-25" dirty="0"/>
              <a:t> </a:t>
            </a:r>
            <a:r>
              <a:rPr spc="-20" dirty="0"/>
              <a:t>and</a:t>
            </a:r>
            <a:r>
              <a:rPr spc="-15" dirty="0"/>
              <a:t> </a:t>
            </a:r>
            <a:r>
              <a:rPr spc="-5" dirty="0"/>
              <a:t>l</a:t>
            </a:r>
            <a:r>
              <a:rPr spc="-110" dirty="0"/>
              <a:t>o</a:t>
            </a:r>
            <a:r>
              <a:rPr spc="-100" dirty="0"/>
              <a:t>w</a:t>
            </a:r>
            <a:r>
              <a:rPr dirty="0"/>
              <a:t>e</a:t>
            </a:r>
            <a:r>
              <a:rPr spc="-15" dirty="0"/>
              <a:t>st-income</a:t>
            </a:r>
            <a:r>
              <a:rPr spc="-10" dirty="0"/>
              <a:t> </a:t>
            </a:r>
            <a:r>
              <a:rPr spc="-20" dirty="0"/>
              <a:t>households</a:t>
            </a:r>
            <a:r>
              <a:rPr spc="-15" dirty="0"/>
              <a:t> are spatially</a:t>
            </a:r>
            <a:r>
              <a:rPr spc="-10" dirty="0"/>
              <a:t> </a:t>
            </a:r>
            <a:r>
              <a:rPr spc="-20" dirty="0"/>
              <a:t>isolated</a:t>
            </a:r>
            <a:r>
              <a:rPr dirty="0"/>
              <a:t> </a:t>
            </a:r>
            <a:r>
              <a:rPr spc="-5" dirty="0"/>
              <a:t>i</a:t>
            </a:r>
            <a:r>
              <a:rPr dirty="0"/>
              <a:t>n</a:t>
            </a:r>
            <a:r>
              <a:rPr spc="-10" dirty="0"/>
              <a:t> </a:t>
            </a:r>
            <a:r>
              <a:rPr spc="-25" dirty="0"/>
              <a:t>N</a:t>
            </a:r>
            <a:r>
              <a:rPr spc="-95" dirty="0"/>
              <a:t>e</a:t>
            </a:r>
            <a:r>
              <a:rPr spc="-25" dirty="0"/>
              <a:t>w</a:t>
            </a:r>
            <a:r>
              <a:rPr spc="-10" dirty="0"/>
              <a:t> </a:t>
            </a:r>
            <a:r>
              <a:rPr spc="-310" dirty="0"/>
              <a:t>Y</a:t>
            </a:r>
            <a:r>
              <a:rPr dirty="0"/>
              <a:t>o</a:t>
            </a:r>
            <a:r>
              <a:rPr spc="70" dirty="0"/>
              <a:t>r</a:t>
            </a:r>
            <a:r>
              <a:rPr spc="-20" dirty="0"/>
              <a:t>k</a:t>
            </a:r>
            <a:r>
              <a:rPr spc="-10" dirty="0"/>
              <a:t> </a:t>
            </a:r>
            <a:r>
              <a:rPr dirty="0"/>
              <a:t>City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/>
              <a:t>Violent</a:t>
            </a:r>
            <a:r>
              <a:rPr spc="-15" dirty="0"/>
              <a:t> </a:t>
            </a:r>
            <a:r>
              <a:rPr dirty="0"/>
              <a:t>crime</a:t>
            </a:r>
            <a:r>
              <a:rPr spc="-20" dirty="0"/>
              <a:t> </a:t>
            </a:r>
            <a:r>
              <a:rPr spc="-35" dirty="0"/>
              <a:t>r</a:t>
            </a:r>
            <a:r>
              <a:rPr spc="-20" dirty="0"/>
              <a:t>a</a:t>
            </a:r>
            <a:r>
              <a:rPr dirty="0"/>
              <a:t>tes</a:t>
            </a:r>
            <a:r>
              <a:rPr spc="-15" dirty="0"/>
              <a:t> </a:t>
            </a:r>
            <a:r>
              <a:rPr spc="-25" dirty="0"/>
              <a:t>imp</a:t>
            </a:r>
            <a:r>
              <a:rPr spc="-85" dirty="0"/>
              <a:t>r</a:t>
            </a:r>
            <a:r>
              <a:rPr spc="-20" dirty="0"/>
              <a:t>o</a:t>
            </a:r>
            <a:r>
              <a:rPr spc="-95" dirty="0"/>
              <a:t>v</a:t>
            </a:r>
            <a:r>
              <a:rPr spc="-20" dirty="0"/>
              <a:t>ed</a:t>
            </a:r>
            <a:r>
              <a:rPr spc="-15" dirty="0"/>
              <a:t> </a:t>
            </a:r>
            <a:r>
              <a:rPr spc="-5" dirty="0"/>
              <a:t>i</a:t>
            </a:r>
            <a:r>
              <a:rPr dirty="0"/>
              <a:t>n</a:t>
            </a:r>
            <a:r>
              <a:rPr spc="-15" dirty="0"/>
              <a:t> </a:t>
            </a:r>
            <a:r>
              <a:rPr spc="-20" dirty="0"/>
              <a:t>e</a:t>
            </a:r>
            <a:r>
              <a:rPr spc="-95" dirty="0"/>
              <a:t>v</a:t>
            </a:r>
            <a:r>
              <a:rPr dirty="0"/>
              <a:t>ery </a:t>
            </a:r>
            <a:r>
              <a:rPr spc="-20" dirty="0"/>
              <a:t>neighborhood,</a:t>
            </a:r>
            <a:r>
              <a:rPr spc="-15" dirty="0"/>
              <a:t> </a:t>
            </a:r>
            <a:r>
              <a:rPr spc="-20" dirty="0"/>
              <a:t>but </a:t>
            </a:r>
            <a:r>
              <a:rPr spc="-15" dirty="0"/>
              <a:t>significant </a:t>
            </a:r>
            <a:r>
              <a:rPr spc="-95" dirty="0"/>
              <a:t>g</a:t>
            </a:r>
            <a:r>
              <a:rPr spc="-20" dirty="0"/>
              <a:t>aps</a:t>
            </a:r>
            <a:r>
              <a:rPr spc="-15" dirty="0"/>
              <a:t> </a:t>
            </a:r>
            <a:r>
              <a:rPr spc="-20" dirty="0"/>
              <a:t>remain</a:t>
            </a:r>
          </a:p>
        </p:txBody>
      </p:sp>
      <p:sp>
        <p:nvSpPr>
          <p:cNvPr id="3" name="object 3"/>
          <p:cNvSpPr/>
          <p:nvPr/>
        </p:nvSpPr>
        <p:spPr>
          <a:xfrm>
            <a:off x="2305050" y="5378958"/>
            <a:ext cx="6699884" cy="0"/>
          </a:xfrm>
          <a:custGeom>
            <a:avLst/>
            <a:gdLst/>
            <a:ahLst/>
            <a:cxnLst/>
            <a:rect l="l" t="t" r="r" b="b"/>
            <a:pathLst>
              <a:path w="6699884">
                <a:moveTo>
                  <a:pt x="0" y="0"/>
                </a:moveTo>
                <a:lnTo>
                  <a:pt x="6699504" y="0"/>
                </a:lnTo>
              </a:path>
            </a:pathLst>
          </a:custGeom>
          <a:ln w="10413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40358" y="5378958"/>
            <a:ext cx="131445" cy="0"/>
          </a:xfrm>
          <a:custGeom>
            <a:avLst/>
            <a:gdLst/>
            <a:ahLst/>
            <a:cxnLst/>
            <a:rect l="l" t="t" r="r" b="b"/>
            <a:pathLst>
              <a:path w="131444">
                <a:moveTo>
                  <a:pt x="0" y="0"/>
                </a:moveTo>
                <a:lnTo>
                  <a:pt x="131063" y="0"/>
                </a:lnTo>
              </a:path>
            </a:pathLst>
          </a:custGeom>
          <a:ln w="10413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05050" y="4746497"/>
            <a:ext cx="6699884" cy="0"/>
          </a:xfrm>
          <a:custGeom>
            <a:avLst/>
            <a:gdLst/>
            <a:ahLst/>
            <a:cxnLst/>
            <a:rect l="l" t="t" r="r" b="b"/>
            <a:pathLst>
              <a:path w="6699884">
                <a:moveTo>
                  <a:pt x="0" y="0"/>
                </a:moveTo>
                <a:lnTo>
                  <a:pt x="6699504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40358" y="4746497"/>
            <a:ext cx="131445" cy="0"/>
          </a:xfrm>
          <a:custGeom>
            <a:avLst/>
            <a:gdLst/>
            <a:ahLst/>
            <a:cxnLst/>
            <a:rect l="l" t="t" r="r" b="b"/>
            <a:pathLst>
              <a:path w="131444">
                <a:moveTo>
                  <a:pt x="0" y="0"/>
                </a:moveTo>
                <a:lnTo>
                  <a:pt x="131063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92629" y="4113276"/>
            <a:ext cx="7012305" cy="0"/>
          </a:xfrm>
          <a:custGeom>
            <a:avLst/>
            <a:gdLst/>
            <a:ahLst/>
            <a:cxnLst/>
            <a:rect l="l" t="t" r="r" b="b"/>
            <a:pathLst>
              <a:path w="7012305">
                <a:moveTo>
                  <a:pt x="0" y="0"/>
                </a:moveTo>
                <a:lnTo>
                  <a:pt x="7011923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40358" y="4113276"/>
            <a:ext cx="131445" cy="0"/>
          </a:xfrm>
          <a:custGeom>
            <a:avLst/>
            <a:gdLst/>
            <a:ahLst/>
            <a:cxnLst/>
            <a:rect l="l" t="t" r="r" b="b"/>
            <a:pathLst>
              <a:path w="131444">
                <a:moveTo>
                  <a:pt x="0" y="0"/>
                </a:moveTo>
                <a:lnTo>
                  <a:pt x="131063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40358" y="3480815"/>
            <a:ext cx="7664450" cy="0"/>
          </a:xfrm>
          <a:custGeom>
            <a:avLst/>
            <a:gdLst/>
            <a:ahLst/>
            <a:cxnLst/>
            <a:rect l="l" t="t" r="r" b="b"/>
            <a:pathLst>
              <a:path w="7664450">
                <a:moveTo>
                  <a:pt x="0" y="0"/>
                </a:moveTo>
                <a:lnTo>
                  <a:pt x="7664196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40358" y="2847594"/>
            <a:ext cx="7664450" cy="0"/>
          </a:xfrm>
          <a:custGeom>
            <a:avLst/>
            <a:gdLst/>
            <a:ahLst/>
            <a:cxnLst/>
            <a:rect l="l" t="t" r="r" b="b"/>
            <a:pathLst>
              <a:path w="7664450">
                <a:moveTo>
                  <a:pt x="0" y="0"/>
                </a:moveTo>
                <a:lnTo>
                  <a:pt x="7664196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71422" y="3607308"/>
            <a:ext cx="521334" cy="2405380"/>
          </a:xfrm>
          <a:custGeom>
            <a:avLst/>
            <a:gdLst/>
            <a:ahLst/>
            <a:cxnLst/>
            <a:rect l="l" t="t" r="r" b="b"/>
            <a:pathLst>
              <a:path w="521335" h="2405379">
                <a:moveTo>
                  <a:pt x="0" y="0"/>
                </a:moveTo>
                <a:lnTo>
                  <a:pt x="0" y="2404872"/>
                </a:lnTo>
                <a:lnTo>
                  <a:pt x="521208" y="2404872"/>
                </a:lnTo>
                <a:lnTo>
                  <a:pt x="521208" y="0"/>
                </a:lnTo>
                <a:lnTo>
                  <a:pt x="0" y="0"/>
                </a:lnTo>
                <a:close/>
              </a:path>
            </a:pathLst>
          </a:custGeom>
          <a:solidFill>
            <a:srgbClr val="7158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83842" y="4430267"/>
            <a:ext cx="521334" cy="1582420"/>
          </a:xfrm>
          <a:custGeom>
            <a:avLst/>
            <a:gdLst/>
            <a:ahLst/>
            <a:cxnLst/>
            <a:rect l="l" t="t" r="r" b="b"/>
            <a:pathLst>
              <a:path w="521335" h="1582420">
                <a:moveTo>
                  <a:pt x="0" y="0"/>
                </a:moveTo>
                <a:lnTo>
                  <a:pt x="0" y="1581912"/>
                </a:lnTo>
                <a:lnTo>
                  <a:pt x="521207" y="1581912"/>
                </a:lnTo>
                <a:lnTo>
                  <a:pt x="521207" y="0"/>
                </a:lnTo>
                <a:lnTo>
                  <a:pt x="0" y="0"/>
                </a:lnTo>
                <a:close/>
              </a:path>
            </a:pathLst>
          </a:custGeom>
          <a:solidFill>
            <a:srgbClr val="A99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40358" y="6012179"/>
            <a:ext cx="7664450" cy="0"/>
          </a:xfrm>
          <a:custGeom>
            <a:avLst/>
            <a:gdLst/>
            <a:ahLst/>
            <a:cxnLst/>
            <a:rect l="l" t="t" r="r" b="b"/>
            <a:pathLst>
              <a:path w="7664450">
                <a:moveTo>
                  <a:pt x="0" y="0"/>
                </a:moveTo>
                <a:lnTo>
                  <a:pt x="7664195" y="0"/>
                </a:lnTo>
              </a:path>
            </a:pathLst>
          </a:custGeom>
          <a:ln w="10414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35786" y="6012179"/>
            <a:ext cx="9525" cy="51435"/>
          </a:xfrm>
          <a:custGeom>
            <a:avLst/>
            <a:gdLst/>
            <a:ahLst/>
            <a:cxnLst/>
            <a:rect l="l" t="t" r="r" b="b"/>
            <a:pathLst>
              <a:path w="9525" h="51435">
                <a:moveTo>
                  <a:pt x="4571" y="0"/>
                </a:moveTo>
                <a:lnTo>
                  <a:pt x="4571" y="51053"/>
                </a:lnTo>
              </a:path>
            </a:pathLst>
          </a:custGeom>
          <a:ln w="10413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30779" y="6012179"/>
            <a:ext cx="9525" cy="51435"/>
          </a:xfrm>
          <a:custGeom>
            <a:avLst/>
            <a:gdLst/>
            <a:ahLst/>
            <a:cxnLst/>
            <a:rect l="l" t="t" r="r" b="b"/>
            <a:pathLst>
              <a:path w="9525" h="51435">
                <a:moveTo>
                  <a:pt x="4572" y="0"/>
                </a:moveTo>
                <a:lnTo>
                  <a:pt x="4572" y="51053"/>
                </a:lnTo>
              </a:path>
            </a:pathLst>
          </a:custGeom>
          <a:ln w="10413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25773" y="6012179"/>
            <a:ext cx="9525" cy="51435"/>
          </a:xfrm>
          <a:custGeom>
            <a:avLst/>
            <a:gdLst/>
            <a:ahLst/>
            <a:cxnLst/>
            <a:rect l="l" t="t" r="r" b="b"/>
            <a:pathLst>
              <a:path w="9525" h="51435">
                <a:moveTo>
                  <a:pt x="4572" y="0"/>
                </a:moveTo>
                <a:lnTo>
                  <a:pt x="4572" y="51053"/>
                </a:lnTo>
              </a:path>
            </a:pathLst>
          </a:custGeom>
          <a:ln w="10414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620767" y="6012179"/>
            <a:ext cx="9525" cy="51435"/>
          </a:xfrm>
          <a:custGeom>
            <a:avLst/>
            <a:gdLst/>
            <a:ahLst/>
            <a:cxnLst/>
            <a:rect l="l" t="t" r="r" b="b"/>
            <a:pathLst>
              <a:path w="9525" h="51435">
                <a:moveTo>
                  <a:pt x="4572" y="0"/>
                </a:moveTo>
                <a:lnTo>
                  <a:pt x="4572" y="51053"/>
                </a:lnTo>
              </a:path>
            </a:pathLst>
          </a:custGeom>
          <a:ln w="10414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15000" y="6012179"/>
            <a:ext cx="9525" cy="51435"/>
          </a:xfrm>
          <a:custGeom>
            <a:avLst/>
            <a:gdLst/>
            <a:ahLst/>
            <a:cxnLst/>
            <a:rect l="l" t="t" r="r" b="b"/>
            <a:pathLst>
              <a:path w="9525" h="51435">
                <a:moveTo>
                  <a:pt x="4572" y="0"/>
                </a:moveTo>
                <a:lnTo>
                  <a:pt x="4572" y="51053"/>
                </a:lnTo>
              </a:path>
            </a:pathLst>
          </a:custGeom>
          <a:ln w="10414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809994" y="6012179"/>
            <a:ext cx="9525" cy="51435"/>
          </a:xfrm>
          <a:custGeom>
            <a:avLst/>
            <a:gdLst/>
            <a:ahLst/>
            <a:cxnLst/>
            <a:rect l="l" t="t" r="r" b="b"/>
            <a:pathLst>
              <a:path w="9525" h="51435">
                <a:moveTo>
                  <a:pt x="4571" y="0"/>
                </a:moveTo>
                <a:lnTo>
                  <a:pt x="4571" y="51053"/>
                </a:lnTo>
              </a:path>
            </a:pathLst>
          </a:custGeom>
          <a:ln w="10413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904988" y="6012179"/>
            <a:ext cx="9525" cy="51435"/>
          </a:xfrm>
          <a:custGeom>
            <a:avLst/>
            <a:gdLst/>
            <a:ahLst/>
            <a:cxnLst/>
            <a:rect l="l" t="t" r="r" b="b"/>
            <a:pathLst>
              <a:path w="9525" h="51435">
                <a:moveTo>
                  <a:pt x="4571" y="0"/>
                </a:moveTo>
                <a:lnTo>
                  <a:pt x="4571" y="51053"/>
                </a:lnTo>
              </a:path>
            </a:pathLst>
          </a:custGeom>
          <a:ln w="10413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999981" y="6012179"/>
            <a:ext cx="9525" cy="51435"/>
          </a:xfrm>
          <a:custGeom>
            <a:avLst/>
            <a:gdLst/>
            <a:ahLst/>
            <a:cxnLst/>
            <a:rect l="l" t="t" r="r" b="b"/>
            <a:pathLst>
              <a:path w="9525" h="51435">
                <a:moveTo>
                  <a:pt x="4572" y="0"/>
                </a:moveTo>
                <a:lnTo>
                  <a:pt x="4572" y="51053"/>
                </a:lnTo>
              </a:path>
            </a:pathLst>
          </a:custGeom>
          <a:ln w="10414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092950" y="3971630"/>
            <a:ext cx="22732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 dirty="0">
                <a:solidFill>
                  <a:srgbClr val="FFFFFF"/>
                </a:solidFill>
                <a:latin typeface="Tw Cen MT"/>
                <a:cs typeface="Tw Cen MT"/>
              </a:rPr>
              <a:t>6.6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83055" y="4485218"/>
            <a:ext cx="1075690" cy="996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ts val="1330"/>
              </a:lnSpc>
            </a:pPr>
            <a:r>
              <a:rPr sz="1200" b="1" spc="-10" dirty="0">
                <a:latin typeface="Tw Cen MT"/>
                <a:cs typeface="Tw Cen MT"/>
              </a:rPr>
              <a:t>5.0</a:t>
            </a:r>
            <a:endParaRPr sz="1200">
              <a:latin typeface="Tw Cen MT"/>
              <a:cs typeface="Tw Cen MT"/>
            </a:endParaRPr>
          </a:p>
          <a:p>
            <a:pPr marL="12700">
              <a:lnSpc>
                <a:spcPts val="1570"/>
              </a:lnSpc>
            </a:pPr>
            <a:r>
              <a:rPr sz="1400" spc="-10" dirty="0">
                <a:latin typeface="Tw Cen MT"/>
                <a:cs typeface="Tw Cen MT"/>
              </a:rPr>
              <a:t>4</a:t>
            </a:r>
            <a:endParaRPr sz="1400">
              <a:latin typeface="Tw Cen MT"/>
              <a:cs typeface="Tw Cen MT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latin typeface="Tw Cen MT"/>
                <a:cs typeface="Tw Cen MT"/>
              </a:rPr>
              <a:t>2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83055" y="4012837"/>
            <a:ext cx="12382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Tw Cen MT"/>
                <a:cs typeface="Tw Cen MT"/>
              </a:rPr>
              <a:t>6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558284" y="2529839"/>
            <a:ext cx="74930" cy="74930"/>
          </a:xfrm>
          <a:custGeom>
            <a:avLst/>
            <a:gdLst/>
            <a:ahLst/>
            <a:cxnLst/>
            <a:rect l="l" t="t" r="r" b="b"/>
            <a:pathLst>
              <a:path w="74929" h="74930">
                <a:moveTo>
                  <a:pt x="0" y="0"/>
                </a:moveTo>
                <a:lnTo>
                  <a:pt x="0" y="74676"/>
                </a:lnTo>
                <a:lnTo>
                  <a:pt x="74675" y="74676"/>
                </a:lnTo>
                <a:lnTo>
                  <a:pt x="74675" y="0"/>
                </a:lnTo>
                <a:lnTo>
                  <a:pt x="0" y="0"/>
                </a:lnTo>
                <a:close/>
              </a:path>
            </a:pathLst>
          </a:custGeom>
          <a:solidFill>
            <a:srgbClr val="7158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108447" y="2529839"/>
            <a:ext cx="74930" cy="74930"/>
          </a:xfrm>
          <a:custGeom>
            <a:avLst/>
            <a:gdLst/>
            <a:ahLst/>
            <a:cxnLst/>
            <a:rect l="l" t="t" r="r" b="b"/>
            <a:pathLst>
              <a:path w="74929" h="74930">
                <a:moveTo>
                  <a:pt x="0" y="0"/>
                </a:moveTo>
                <a:lnTo>
                  <a:pt x="0" y="74676"/>
                </a:lnTo>
                <a:lnTo>
                  <a:pt x="74675" y="74676"/>
                </a:lnTo>
                <a:lnTo>
                  <a:pt x="74675" y="0"/>
                </a:lnTo>
                <a:lnTo>
                  <a:pt x="0" y="0"/>
                </a:lnTo>
                <a:close/>
              </a:path>
            </a:pathLst>
          </a:custGeom>
          <a:solidFill>
            <a:srgbClr val="A99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962150" y="3613403"/>
            <a:ext cx="190500" cy="806450"/>
          </a:xfrm>
          <a:custGeom>
            <a:avLst/>
            <a:gdLst/>
            <a:ahLst/>
            <a:cxnLst/>
            <a:rect l="l" t="t" r="r" b="b"/>
            <a:pathLst>
              <a:path w="190500" h="806450">
                <a:moveTo>
                  <a:pt x="190500" y="691896"/>
                </a:moveTo>
                <a:lnTo>
                  <a:pt x="0" y="691896"/>
                </a:lnTo>
                <a:lnTo>
                  <a:pt x="76200" y="783336"/>
                </a:lnTo>
                <a:lnTo>
                  <a:pt x="76200" y="710946"/>
                </a:lnTo>
                <a:lnTo>
                  <a:pt x="114300" y="710946"/>
                </a:lnTo>
                <a:lnTo>
                  <a:pt x="114300" y="783336"/>
                </a:lnTo>
                <a:lnTo>
                  <a:pt x="190500" y="691896"/>
                </a:lnTo>
                <a:close/>
              </a:path>
              <a:path w="190500" h="806450">
                <a:moveTo>
                  <a:pt x="114300" y="691896"/>
                </a:moveTo>
                <a:lnTo>
                  <a:pt x="114300" y="0"/>
                </a:lnTo>
                <a:lnTo>
                  <a:pt x="76200" y="0"/>
                </a:lnTo>
                <a:lnTo>
                  <a:pt x="76200" y="691896"/>
                </a:lnTo>
                <a:lnTo>
                  <a:pt x="114300" y="691896"/>
                </a:lnTo>
                <a:close/>
              </a:path>
              <a:path w="190500" h="806450">
                <a:moveTo>
                  <a:pt x="114300" y="783336"/>
                </a:moveTo>
                <a:lnTo>
                  <a:pt x="114300" y="710946"/>
                </a:lnTo>
                <a:lnTo>
                  <a:pt x="76200" y="710946"/>
                </a:lnTo>
                <a:lnTo>
                  <a:pt x="76200" y="783336"/>
                </a:lnTo>
                <a:lnTo>
                  <a:pt x="95250" y="806196"/>
                </a:lnTo>
                <a:lnTo>
                  <a:pt x="114300" y="7833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984766" y="2165098"/>
            <a:ext cx="6967220" cy="1846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7285">
              <a:lnSpc>
                <a:spcPct val="100000"/>
              </a:lnSpc>
            </a:pPr>
            <a:r>
              <a:rPr sz="1400" b="1" spc="-50" dirty="0">
                <a:latin typeface="Tw Cen MT"/>
                <a:cs typeface="Tw Cen MT"/>
              </a:rPr>
              <a:t>A</a:t>
            </a:r>
            <a:r>
              <a:rPr sz="1400" b="1" spc="-5" dirty="0">
                <a:latin typeface="Tw Cen MT"/>
                <a:cs typeface="Tw Cen MT"/>
              </a:rPr>
              <a:t>v</a:t>
            </a:r>
            <a:r>
              <a:rPr sz="1400" b="1" spc="5" dirty="0">
                <a:latin typeface="Tw Cen MT"/>
                <a:cs typeface="Tw Cen MT"/>
              </a:rPr>
              <a:t>e</a:t>
            </a:r>
            <a:r>
              <a:rPr sz="1400" b="1" spc="15" dirty="0">
                <a:latin typeface="Tw Cen MT"/>
                <a:cs typeface="Tw Cen MT"/>
              </a:rPr>
              <a:t>r</a:t>
            </a:r>
            <a:r>
              <a:rPr sz="1400" b="1" spc="40" dirty="0">
                <a:latin typeface="Tw Cen MT"/>
                <a:cs typeface="Tw Cen MT"/>
              </a:rPr>
              <a:t>a</a:t>
            </a:r>
            <a:r>
              <a:rPr sz="1400" b="1" spc="10" dirty="0">
                <a:latin typeface="Tw Cen MT"/>
                <a:cs typeface="Tw Cen MT"/>
              </a:rPr>
              <a:t>ge </a:t>
            </a:r>
            <a:r>
              <a:rPr sz="1400" b="1" spc="5" dirty="0">
                <a:latin typeface="Tw Cen MT"/>
                <a:cs typeface="Tw Cen MT"/>
              </a:rPr>
              <a:t>Neighborhoo</a:t>
            </a:r>
            <a:r>
              <a:rPr sz="1400" b="1" spc="10" dirty="0">
                <a:latin typeface="Tw Cen MT"/>
                <a:cs typeface="Tw Cen MT"/>
              </a:rPr>
              <a:t>d</a:t>
            </a:r>
            <a:r>
              <a:rPr sz="1400" b="1" spc="30" dirty="0">
                <a:latin typeface="Tw Cen MT"/>
                <a:cs typeface="Tw Cen MT"/>
              </a:rPr>
              <a:t> </a:t>
            </a:r>
            <a:r>
              <a:rPr sz="1400" b="1" dirty="0">
                <a:latin typeface="Tw Cen MT"/>
                <a:cs typeface="Tw Cen MT"/>
              </a:rPr>
              <a:t>V</a:t>
            </a:r>
            <a:r>
              <a:rPr sz="1400" b="1" spc="5" dirty="0">
                <a:latin typeface="Tw Cen MT"/>
                <a:cs typeface="Tw Cen MT"/>
              </a:rPr>
              <a:t>iolent</a:t>
            </a:r>
            <a:r>
              <a:rPr sz="1400" b="1" spc="20" dirty="0">
                <a:latin typeface="Tw Cen MT"/>
                <a:cs typeface="Tw Cen MT"/>
              </a:rPr>
              <a:t> </a:t>
            </a:r>
            <a:r>
              <a:rPr sz="1400" b="1" spc="5" dirty="0">
                <a:latin typeface="Tw Cen MT"/>
                <a:cs typeface="Tw Cen MT"/>
              </a:rPr>
              <a:t>Crim</a:t>
            </a:r>
            <a:r>
              <a:rPr sz="1400" b="1" spc="10" dirty="0">
                <a:latin typeface="Tw Cen MT"/>
                <a:cs typeface="Tw Cen MT"/>
              </a:rPr>
              <a:t>e </a:t>
            </a:r>
            <a:r>
              <a:rPr sz="1400" b="1" spc="-30" dirty="0">
                <a:latin typeface="Tw Cen MT"/>
                <a:cs typeface="Tw Cen MT"/>
              </a:rPr>
              <a:t>R</a:t>
            </a:r>
            <a:r>
              <a:rPr sz="1400" b="1" spc="40" dirty="0">
                <a:latin typeface="Tw Cen MT"/>
                <a:cs typeface="Tw Cen MT"/>
              </a:rPr>
              <a:t>a</a:t>
            </a:r>
            <a:r>
              <a:rPr sz="1400" b="1" dirty="0">
                <a:latin typeface="Tw Cen MT"/>
                <a:cs typeface="Tw Cen MT"/>
              </a:rPr>
              <a:t>t</a:t>
            </a:r>
            <a:r>
              <a:rPr sz="1400" b="1" spc="10" dirty="0">
                <a:latin typeface="Tw Cen MT"/>
                <a:cs typeface="Tw Cen MT"/>
              </a:rPr>
              <a:t>e </a:t>
            </a:r>
            <a:r>
              <a:rPr sz="1400" b="1" spc="-25" dirty="0">
                <a:latin typeface="Tw Cen MT"/>
                <a:cs typeface="Tw Cen MT"/>
              </a:rPr>
              <a:t>b</a:t>
            </a:r>
            <a:r>
              <a:rPr sz="1400" b="1" spc="10" dirty="0">
                <a:latin typeface="Tw Cen MT"/>
                <a:cs typeface="Tw Cen MT"/>
              </a:rPr>
              <a:t>y </a:t>
            </a:r>
            <a:r>
              <a:rPr sz="1400" b="1" spc="5" dirty="0">
                <a:latin typeface="Tw Cen MT"/>
                <a:cs typeface="Tw Cen MT"/>
              </a:rPr>
              <a:t>Incom</a:t>
            </a:r>
            <a:r>
              <a:rPr sz="1400" b="1" spc="10" dirty="0">
                <a:latin typeface="Tw Cen MT"/>
                <a:cs typeface="Tw Cen MT"/>
              </a:rPr>
              <a:t>e </a:t>
            </a:r>
            <a:r>
              <a:rPr sz="1400" b="1" spc="5" dirty="0">
                <a:latin typeface="Tw Cen MT"/>
                <a:cs typeface="Tw Cen MT"/>
              </a:rPr>
              <a:t>(2013$)</a:t>
            </a:r>
            <a:r>
              <a:rPr sz="1400" b="1" spc="20" dirty="0">
                <a:latin typeface="Tw Cen MT"/>
                <a:cs typeface="Tw Cen MT"/>
              </a:rPr>
              <a:t> </a:t>
            </a:r>
            <a:r>
              <a:rPr sz="1400" b="1" spc="5" dirty="0">
                <a:latin typeface="Tw Cen MT"/>
                <a:cs typeface="Tw Cen MT"/>
              </a:rPr>
              <a:t>of</a:t>
            </a:r>
            <a:r>
              <a:rPr sz="1400" b="1" spc="110" dirty="0">
                <a:latin typeface="Tw Cen MT"/>
                <a:cs typeface="Tw Cen MT"/>
              </a:rPr>
              <a:t> </a:t>
            </a:r>
            <a:r>
              <a:rPr sz="1400" b="1" spc="5" dirty="0">
                <a:latin typeface="Tw Cen MT"/>
                <a:cs typeface="Tw Cen MT"/>
              </a:rPr>
              <a:t>Household</a:t>
            </a:r>
            <a:endParaRPr sz="1400">
              <a:latin typeface="Tw Cen MT"/>
              <a:cs typeface="Tw Cen MT"/>
            </a:endParaRPr>
          </a:p>
          <a:p>
            <a:pPr marL="1282065" algn="ctr">
              <a:lnSpc>
                <a:spcPct val="100000"/>
              </a:lnSpc>
              <a:spcBef>
                <a:spcPts val="900"/>
              </a:spcBef>
              <a:tabLst>
                <a:tab pos="1832610" algn="l"/>
              </a:tabLst>
            </a:pPr>
            <a:r>
              <a:rPr sz="1200" spc="-15" dirty="0">
                <a:latin typeface="Tw Cen MT"/>
                <a:cs typeface="Tw Cen MT"/>
              </a:rPr>
              <a:t>200</a:t>
            </a:r>
            <a:r>
              <a:rPr sz="1200" spc="-10" dirty="0">
                <a:latin typeface="Tw Cen MT"/>
                <a:cs typeface="Tw Cen MT"/>
              </a:rPr>
              <a:t>0</a:t>
            </a:r>
            <a:r>
              <a:rPr sz="1200" dirty="0">
                <a:latin typeface="Tw Cen MT"/>
                <a:cs typeface="Tw Cen MT"/>
              </a:rPr>
              <a:t>	</a:t>
            </a:r>
            <a:r>
              <a:rPr sz="1200" spc="-15" dirty="0">
                <a:latin typeface="Tw Cen MT"/>
                <a:cs typeface="Tw Cen MT"/>
              </a:rPr>
              <a:t>2013</a:t>
            </a:r>
            <a:endParaRPr sz="1200">
              <a:latin typeface="Tw Cen MT"/>
              <a:cs typeface="Tw Cen MT"/>
            </a:endParaRPr>
          </a:p>
          <a:p>
            <a:pPr marR="6736715" algn="ctr">
              <a:lnSpc>
                <a:spcPct val="100000"/>
              </a:lnSpc>
              <a:spcBef>
                <a:spcPts val="625"/>
              </a:spcBef>
            </a:pPr>
            <a:r>
              <a:rPr sz="1400" spc="-10" dirty="0">
                <a:latin typeface="Tw Cen MT"/>
                <a:cs typeface="Tw Cen MT"/>
              </a:rPr>
              <a:t>10</a:t>
            </a:r>
            <a:endParaRPr sz="1400">
              <a:latin typeface="Tw Cen MT"/>
              <a:cs typeface="Tw Cen MT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1450">
              <a:latin typeface="Times New Roman"/>
              <a:cs typeface="Times New Roman"/>
            </a:endParaRPr>
          </a:p>
          <a:p>
            <a:pPr marR="6638925" algn="ctr">
              <a:lnSpc>
                <a:spcPct val="100000"/>
              </a:lnSpc>
            </a:pPr>
            <a:r>
              <a:rPr sz="1400" spc="-10" dirty="0">
                <a:latin typeface="Tw Cen MT"/>
                <a:cs typeface="Tw Cen MT"/>
              </a:rPr>
              <a:t>8</a:t>
            </a:r>
            <a:endParaRPr sz="1400">
              <a:latin typeface="Tw Cen MT"/>
              <a:cs typeface="Tw Cen MT"/>
            </a:endParaRPr>
          </a:p>
          <a:p>
            <a:pPr marL="647065">
              <a:lnSpc>
                <a:spcPts val="1275"/>
              </a:lnSpc>
              <a:spcBef>
                <a:spcPts val="580"/>
              </a:spcBef>
            </a:pPr>
            <a:r>
              <a:rPr sz="1200" b="1" spc="-10" dirty="0">
                <a:solidFill>
                  <a:srgbClr val="FFFFFF"/>
                </a:solidFill>
                <a:latin typeface="Tw Cen MT"/>
                <a:cs typeface="Tw Cen MT"/>
              </a:rPr>
              <a:t>7.6</a:t>
            </a:r>
            <a:endParaRPr sz="1200">
              <a:latin typeface="Tw Cen MT"/>
              <a:cs typeface="Tw Cen MT"/>
            </a:endParaRPr>
          </a:p>
          <a:p>
            <a:pPr marL="1164590">
              <a:lnSpc>
                <a:spcPts val="1515"/>
              </a:lnSpc>
            </a:pPr>
            <a:r>
              <a:rPr sz="1400" b="1" spc="-10" dirty="0">
                <a:latin typeface="Tw Cen MT"/>
                <a:cs typeface="Tw Cen MT"/>
              </a:rPr>
              <a:t>-2.6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83055" y="5911727"/>
            <a:ext cx="12382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Tw Cen MT"/>
                <a:cs typeface="Tw Cen MT"/>
              </a:rPr>
              <a:t>0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714001" y="6113685"/>
            <a:ext cx="34988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Tw Cen MT"/>
                <a:cs typeface="Tw Cen MT"/>
              </a:rPr>
              <a:t>NYC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529647" y="6113685"/>
            <a:ext cx="90931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Tw Cen MT"/>
                <a:cs typeface="Tw Cen MT"/>
              </a:rPr>
              <a:t>$0-$20,000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698290" y="6113685"/>
            <a:ext cx="761365" cy="396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00"/>
              </a:lnSpc>
            </a:pPr>
            <a:r>
              <a:rPr sz="1400" spc="-10" dirty="0">
                <a:latin typeface="Tw Cen MT"/>
                <a:cs typeface="Tw Cen MT"/>
              </a:rPr>
              <a:t>$20,001</a:t>
            </a:r>
            <a:r>
              <a:rPr sz="1400" spc="-5" dirty="0">
                <a:latin typeface="Tw Cen MT"/>
                <a:cs typeface="Tw Cen MT"/>
              </a:rPr>
              <a:t> -</a:t>
            </a:r>
            <a:endParaRPr sz="1400">
              <a:latin typeface="Tw Cen MT"/>
              <a:cs typeface="Tw Cen MT"/>
            </a:endParaRPr>
          </a:p>
          <a:p>
            <a:pPr marL="65405">
              <a:lnSpc>
                <a:spcPts val="1600"/>
              </a:lnSpc>
            </a:pPr>
            <a:r>
              <a:rPr sz="1400" spc="-10" dirty="0">
                <a:latin typeface="Tw Cen MT"/>
                <a:cs typeface="Tw Cen MT"/>
              </a:rPr>
              <a:t>$40,000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792489" y="6113685"/>
            <a:ext cx="762000" cy="396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00"/>
              </a:lnSpc>
            </a:pPr>
            <a:r>
              <a:rPr sz="1400" spc="-10" dirty="0">
                <a:latin typeface="Tw Cen MT"/>
                <a:cs typeface="Tw Cen MT"/>
              </a:rPr>
              <a:t>$40,001</a:t>
            </a:r>
            <a:r>
              <a:rPr sz="1400" spc="-5" dirty="0">
                <a:latin typeface="Tw Cen MT"/>
                <a:cs typeface="Tw Cen MT"/>
              </a:rPr>
              <a:t> -</a:t>
            </a:r>
            <a:endParaRPr sz="1400">
              <a:latin typeface="Tw Cen MT"/>
              <a:cs typeface="Tw Cen MT"/>
            </a:endParaRPr>
          </a:p>
          <a:p>
            <a:pPr marL="66675">
              <a:lnSpc>
                <a:spcPts val="1600"/>
              </a:lnSpc>
            </a:pPr>
            <a:r>
              <a:rPr sz="1400" spc="-10" dirty="0">
                <a:latin typeface="Tw Cen MT"/>
                <a:cs typeface="Tw Cen MT"/>
              </a:rPr>
              <a:t>$60,000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887486" y="6113685"/>
            <a:ext cx="762000" cy="396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00"/>
              </a:lnSpc>
            </a:pPr>
            <a:r>
              <a:rPr sz="1400" spc="-10" dirty="0">
                <a:latin typeface="Tw Cen MT"/>
                <a:cs typeface="Tw Cen MT"/>
              </a:rPr>
              <a:t>$60,001</a:t>
            </a:r>
            <a:r>
              <a:rPr sz="1400" spc="-5" dirty="0">
                <a:latin typeface="Tw Cen MT"/>
                <a:cs typeface="Tw Cen MT"/>
              </a:rPr>
              <a:t> -</a:t>
            </a:r>
            <a:endParaRPr sz="1400">
              <a:latin typeface="Tw Cen MT"/>
              <a:cs typeface="Tw Cen MT"/>
            </a:endParaRPr>
          </a:p>
          <a:p>
            <a:pPr marL="17780">
              <a:lnSpc>
                <a:spcPts val="1600"/>
              </a:lnSpc>
            </a:pPr>
            <a:r>
              <a:rPr sz="1400" spc="-10" dirty="0">
                <a:latin typeface="Tw Cen MT"/>
                <a:cs typeface="Tw Cen MT"/>
              </a:rPr>
              <a:t>$100,000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932948" y="6113685"/>
            <a:ext cx="860425" cy="396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00"/>
              </a:lnSpc>
            </a:pPr>
            <a:r>
              <a:rPr sz="1400" spc="-10" dirty="0">
                <a:latin typeface="Tw Cen MT"/>
                <a:cs typeface="Tw Cen MT"/>
              </a:rPr>
              <a:t>$100,001 </a:t>
            </a:r>
            <a:r>
              <a:rPr sz="1400" spc="-5" dirty="0">
                <a:latin typeface="Tw Cen MT"/>
                <a:cs typeface="Tw Cen MT"/>
              </a:rPr>
              <a:t>-</a:t>
            </a:r>
            <a:endParaRPr sz="1400">
              <a:latin typeface="Tw Cen MT"/>
              <a:cs typeface="Tw Cen MT"/>
            </a:endParaRPr>
          </a:p>
          <a:p>
            <a:pPr marL="66675">
              <a:lnSpc>
                <a:spcPts val="1600"/>
              </a:lnSpc>
            </a:pPr>
            <a:r>
              <a:rPr sz="1400" spc="-10" dirty="0">
                <a:latin typeface="Tw Cen MT"/>
                <a:cs typeface="Tw Cen MT"/>
              </a:rPr>
              <a:t>$250,000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998224" y="6113685"/>
            <a:ext cx="92011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Tw Cen MT"/>
                <a:cs typeface="Tw Cen MT"/>
              </a:rPr>
              <a:t>&gt;</a:t>
            </a:r>
            <a:r>
              <a:rPr sz="1400" spc="-5" dirty="0">
                <a:latin typeface="Tw Cen MT"/>
                <a:cs typeface="Tw Cen MT"/>
              </a:rPr>
              <a:t> </a:t>
            </a:r>
            <a:r>
              <a:rPr sz="1400" spc="-10" dirty="0">
                <a:latin typeface="Tw Cen MT"/>
                <a:cs typeface="Tw Cen MT"/>
              </a:rPr>
              <a:t>$250,000</a:t>
            </a:r>
            <a:endParaRPr sz="1400">
              <a:latin typeface="Tw Cen MT"/>
              <a:cs typeface="Tw Cen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/>
              <a:t>Violent</a:t>
            </a:r>
            <a:r>
              <a:rPr spc="-15" dirty="0"/>
              <a:t> </a:t>
            </a:r>
            <a:r>
              <a:rPr dirty="0"/>
              <a:t>crime</a:t>
            </a:r>
            <a:r>
              <a:rPr spc="-20" dirty="0"/>
              <a:t> </a:t>
            </a:r>
            <a:r>
              <a:rPr spc="-35" dirty="0"/>
              <a:t>r</a:t>
            </a:r>
            <a:r>
              <a:rPr spc="-20" dirty="0"/>
              <a:t>a</a:t>
            </a:r>
            <a:r>
              <a:rPr dirty="0"/>
              <a:t>tes</a:t>
            </a:r>
            <a:r>
              <a:rPr spc="-15" dirty="0"/>
              <a:t> </a:t>
            </a:r>
            <a:r>
              <a:rPr spc="-25" dirty="0"/>
              <a:t>imp</a:t>
            </a:r>
            <a:r>
              <a:rPr spc="-85" dirty="0"/>
              <a:t>r</a:t>
            </a:r>
            <a:r>
              <a:rPr spc="-20" dirty="0"/>
              <a:t>o</a:t>
            </a:r>
            <a:r>
              <a:rPr spc="-95" dirty="0"/>
              <a:t>v</a:t>
            </a:r>
            <a:r>
              <a:rPr spc="-20" dirty="0"/>
              <a:t>ed</a:t>
            </a:r>
            <a:r>
              <a:rPr spc="-15" dirty="0"/>
              <a:t> </a:t>
            </a:r>
            <a:r>
              <a:rPr spc="-5" dirty="0"/>
              <a:t>i</a:t>
            </a:r>
            <a:r>
              <a:rPr dirty="0"/>
              <a:t>n</a:t>
            </a:r>
            <a:r>
              <a:rPr spc="-15" dirty="0"/>
              <a:t> </a:t>
            </a:r>
            <a:r>
              <a:rPr spc="-20" dirty="0"/>
              <a:t>e</a:t>
            </a:r>
            <a:r>
              <a:rPr spc="-95" dirty="0"/>
              <a:t>v</a:t>
            </a:r>
            <a:r>
              <a:rPr dirty="0"/>
              <a:t>ery </a:t>
            </a:r>
            <a:r>
              <a:rPr spc="-20" dirty="0"/>
              <a:t>neighborhood,</a:t>
            </a:r>
            <a:r>
              <a:rPr spc="-15" dirty="0"/>
              <a:t> </a:t>
            </a:r>
            <a:r>
              <a:rPr spc="-20" dirty="0"/>
              <a:t>but </a:t>
            </a:r>
            <a:r>
              <a:rPr spc="-15" dirty="0"/>
              <a:t>significant </a:t>
            </a:r>
            <a:r>
              <a:rPr spc="-95" dirty="0"/>
              <a:t>g</a:t>
            </a:r>
            <a:r>
              <a:rPr spc="-20" dirty="0"/>
              <a:t>aps</a:t>
            </a:r>
            <a:r>
              <a:rPr spc="-15" dirty="0"/>
              <a:t> </a:t>
            </a:r>
            <a:r>
              <a:rPr spc="-20" dirty="0"/>
              <a:t>remain</a:t>
            </a:r>
          </a:p>
        </p:txBody>
      </p:sp>
      <p:sp>
        <p:nvSpPr>
          <p:cNvPr id="3" name="object 3"/>
          <p:cNvSpPr/>
          <p:nvPr/>
        </p:nvSpPr>
        <p:spPr>
          <a:xfrm>
            <a:off x="8874252" y="5378958"/>
            <a:ext cx="130810" cy="0"/>
          </a:xfrm>
          <a:custGeom>
            <a:avLst/>
            <a:gdLst/>
            <a:ahLst/>
            <a:cxnLst/>
            <a:rect l="l" t="t" r="r" b="b"/>
            <a:pathLst>
              <a:path w="130809">
                <a:moveTo>
                  <a:pt x="0" y="0"/>
                </a:moveTo>
                <a:lnTo>
                  <a:pt x="130301" y="0"/>
                </a:lnTo>
              </a:path>
            </a:pathLst>
          </a:custGeom>
          <a:ln w="10413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79257" y="5378958"/>
            <a:ext cx="260985" cy="0"/>
          </a:xfrm>
          <a:custGeom>
            <a:avLst/>
            <a:gdLst/>
            <a:ahLst/>
            <a:cxnLst/>
            <a:rect l="l" t="t" r="r" b="b"/>
            <a:pathLst>
              <a:path w="260984">
                <a:moveTo>
                  <a:pt x="0" y="0"/>
                </a:moveTo>
                <a:lnTo>
                  <a:pt x="260603" y="0"/>
                </a:lnTo>
              </a:path>
            </a:pathLst>
          </a:custGeom>
          <a:ln w="10413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84264" y="5378958"/>
            <a:ext cx="260985" cy="0"/>
          </a:xfrm>
          <a:custGeom>
            <a:avLst/>
            <a:gdLst/>
            <a:ahLst/>
            <a:cxnLst/>
            <a:rect l="l" t="t" r="r" b="b"/>
            <a:pathLst>
              <a:path w="260984">
                <a:moveTo>
                  <a:pt x="0" y="0"/>
                </a:moveTo>
                <a:lnTo>
                  <a:pt x="260604" y="0"/>
                </a:lnTo>
              </a:path>
            </a:pathLst>
          </a:custGeom>
          <a:ln w="10413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89270" y="5378958"/>
            <a:ext cx="260985" cy="0"/>
          </a:xfrm>
          <a:custGeom>
            <a:avLst/>
            <a:gdLst/>
            <a:ahLst/>
            <a:cxnLst/>
            <a:rect l="l" t="t" r="r" b="b"/>
            <a:pathLst>
              <a:path w="260985">
                <a:moveTo>
                  <a:pt x="0" y="0"/>
                </a:moveTo>
                <a:lnTo>
                  <a:pt x="260603" y="0"/>
                </a:lnTo>
              </a:path>
            </a:pathLst>
          </a:custGeom>
          <a:ln w="10413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95038" y="5378958"/>
            <a:ext cx="260985" cy="0"/>
          </a:xfrm>
          <a:custGeom>
            <a:avLst/>
            <a:gdLst/>
            <a:ahLst/>
            <a:cxnLst/>
            <a:rect l="l" t="t" r="r" b="b"/>
            <a:pathLst>
              <a:path w="260985">
                <a:moveTo>
                  <a:pt x="0" y="0"/>
                </a:moveTo>
                <a:lnTo>
                  <a:pt x="260603" y="0"/>
                </a:lnTo>
              </a:path>
            </a:pathLst>
          </a:custGeom>
          <a:ln w="10413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00044" y="5378958"/>
            <a:ext cx="260985" cy="0"/>
          </a:xfrm>
          <a:custGeom>
            <a:avLst/>
            <a:gdLst/>
            <a:ahLst/>
            <a:cxnLst/>
            <a:rect l="l" t="t" r="r" b="b"/>
            <a:pathLst>
              <a:path w="260985">
                <a:moveTo>
                  <a:pt x="0" y="0"/>
                </a:moveTo>
                <a:lnTo>
                  <a:pt x="260603" y="0"/>
                </a:lnTo>
              </a:path>
            </a:pathLst>
          </a:custGeom>
          <a:ln w="10413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05050" y="5378958"/>
            <a:ext cx="260985" cy="0"/>
          </a:xfrm>
          <a:custGeom>
            <a:avLst/>
            <a:gdLst/>
            <a:ahLst/>
            <a:cxnLst/>
            <a:rect l="l" t="t" r="r" b="b"/>
            <a:pathLst>
              <a:path w="260985">
                <a:moveTo>
                  <a:pt x="0" y="0"/>
                </a:moveTo>
                <a:lnTo>
                  <a:pt x="260604" y="0"/>
                </a:lnTo>
              </a:path>
            </a:pathLst>
          </a:custGeom>
          <a:ln w="10413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40358" y="5378958"/>
            <a:ext cx="131445" cy="0"/>
          </a:xfrm>
          <a:custGeom>
            <a:avLst/>
            <a:gdLst/>
            <a:ahLst/>
            <a:cxnLst/>
            <a:rect l="l" t="t" r="r" b="b"/>
            <a:pathLst>
              <a:path w="131444">
                <a:moveTo>
                  <a:pt x="0" y="0"/>
                </a:moveTo>
                <a:lnTo>
                  <a:pt x="131063" y="0"/>
                </a:lnTo>
              </a:path>
            </a:pathLst>
          </a:custGeom>
          <a:ln w="10413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561069" y="4746497"/>
            <a:ext cx="443865" cy="0"/>
          </a:xfrm>
          <a:custGeom>
            <a:avLst/>
            <a:gdLst/>
            <a:ahLst/>
            <a:cxnLst/>
            <a:rect l="l" t="t" r="r" b="b"/>
            <a:pathLst>
              <a:path w="443865">
                <a:moveTo>
                  <a:pt x="0" y="0"/>
                </a:moveTo>
                <a:lnTo>
                  <a:pt x="443484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779257" y="4746497"/>
            <a:ext cx="260985" cy="0"/>
          </a:xfrm>
          <a:custGeom>
            <a:avLst/>
            <a:gdLst/>
            <a:ahLst/>
            <a:cxnLst/>
            <a:rect l="l" t="t" r="r" b="b"/>
            <a:pathLst>
              <a:path w="260984">
                <a:moveTo>
                  <a:pt x="0" y="0"/>
                </a:moveTo>
                <a:lnTo>
                  <a:pt x="260603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84264" y="4746497"/>
            <a:ext cx="260985" cy="0"/>
          </a:xfrm>
          <a:custGeom>
            <a:avLst/>
            <a:gdLst/>
            <a:ahLst/>
            <a:cxnLst/>
            <a:rect l="l" t="t" r="r" b="b"/>
            <a:pathLst>
              <a:path w="260984">
                <a:moveTo>
                  <a:pt x="0" y="0"/>
                </a:moveTo>
                <a:lnTo>
                  <a:pt x="260604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89270" y="4746497"/>
            <a:ext cx="260985" cy="0"/>
          </a:xfrm>
          <a:custGeom>
            <a:avLst/>
            <a:gdLst/>
            <a:ahLst/>
            <a:cxnLst/>
            <a:rect l="l" t="t" r="r" b="b"/>
            <a:pathLst>
              <a:path w="260985">
                <a:moveTo>
                  <a:pt x="0" y="0"/>
                </a:moveTo>
                <a:lnTo>
                  <a:pt x="260603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95038" y="4746497"/>
            <a:ext cx="260985" cy="0"/>
          </a:xfrm>
          <a:custGeom>
            <a:avLst/>
            <a:gdLst/>
            <a:ahLst/>
            <a:cxnLst/>
            <a:rect l="l" t="t" r="r" b="b"/>
            <a:pathLst>
              <a:path w="260985">
                <a:moveTo>
                  <a:pt x="0" y="0"/>
                </a:moveTo>
                <a:lnTo>
                  <a:pt x="260603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00044" y="4746497"/>
            <a:ext cx="260985" cy="0"/>
          </a:xfrm>
          <a:custGeom>
            <a:avLst/>
            <a:gdLst/>
            <a:ahLst/>
            <a:cxnLst/>
            <a:rect l="l" t="t" r="r" b="b"/>
            <a:pathLst>
              <a:path w="260985">
                <a:moveTo>
                  <a:pt x="0" y="0"/>
                </a:moveTo>
                <a:lnTo>
                  <a:pt x="260603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05050" y="4746497"/>
            <a:ext cx="260985" cy="0"/>
          </a:xfrm>
          <a:custGeom>
            <a:avLst/>
            <a:gdLst/>
            <a:ahLst/>
            <a:cxnLst/>
            <a:rect l="l" t="t" r="r" b="b"/>
            <a:pathLst>
              <a:path w="260985">
                <a:moveTo>
                  <a:pt x="0" y="0"/>
                </a:moveTo>
                <a:lnTo>
                  <a:pt x="260604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40358" y="4746497"/>
            <a:ext cx="131445" cy="0"/>
          </a:xfrm>
          <a:custGeom>
            <a:avLst/>
            <a:gdLst/>
            <a:ahLst/>
            <a:cxnLst/>
            <a:rect l="l" t="t" r="r" b="b"/>
            <a:pathLst>
              <a:path w="131444">
                <a:moveTo>
                  <a:pt x="0" y="0"/>
                </a:moveTo>
                <a:lnTo>
                  <a:pt x="131063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561069" y="4113276"/>
            <a:ext cx="443865" cy="0"/>
          </a:xfrm>
          <a:custGeom>
            <a:avLst/>
            <a:gdLst/>
            <a:ahLst/>
            <a:cxnLst/>
            <a:rect l="l" t="t" r="r" b="b"/>
            <a:pathLst>
              <a:path w="443865">
                <a:moveTo>
                  <a:pt x="0" y="0"/>
                </a:moveTo>
                <a:lnTo>
                  <a:pt x="443484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466076" y="4113276"/>
            <a:ext cx="574040" cy="0"/>
          </a:xfrm>
          <a:custGeom>
            <a:avLst/>
            <a:gdLst/>
            <a:ahLst/>
            <a:cxnLst/>
            <a:rect l="l" t="t" r="r" b="b"/>
            <a:pathLst>
              <a:path w="574040">
                <a:moveTo>
                  <a:pt x="0" y="0"/>
                </a:moveTo>
                <a:lnTo>
                  <a:pt x="573785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371844" y="4113276"/>
            <a:ext cx="573405" cy="0"/>
          </a:xfrm>
          <a:custGeom>
            <a:avLst/>
            <a:gdLst/>
            <a:ahLst/>
            <a:cxnLst/>
            <a:rect l="l" t="t" r="r" b="b"/>
            <a:pathLst>
              <a:path w="573404">
                <a:moveTo>
                  <a:pt x="0" y="0"/>
                </a:moveTo>
                <a:lnTo>
                  <a:pt x="573023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276850" y="4113276"/>
            <a:ext cx="573405" cy="0"/>
          </a:xfrm>
          <a:custGeom>
            <a:avLst/>
            <a:gdLst/>
            <a:ahLst/>
            <a:cxnLst/>
            <a:rect l="l" t="t" r="r" b="b"/>
            <a:pathLst>
              <a:path w="573404">
                <a:moveTo>
                  <a:pt x="0" y="0"/>
                </a:moveTo>
                <a:lnTo>
                  <a:pt x="573023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181855" y="4113276"/>
            <a:ext cx="574040" cy="0"/>
          </a:xfrm>
          <a:custGeom>
            <a:avLst/>
            <a:gdLst/>
            <a:ahLst/>
            <a:cxnLst/>
            <a:rect l="l" t="t" r="r" b="b"/>
            <a:pathLst>
              <a:path w="574039">
                <a:moveTo>
                  <a:pt x="0" y="0"/>
                </a:moveTo>
                <a:lnTo>
                  <a:pt x="573785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86861" y="4113276"/>
            <a:ext cx="574040" cy="0"/>
          </a:xfrm>
          <a:custGeom>
            <a:avLst/>
            <a:gdLst/>
            <a:ahLst/>
            <a:cxnLst/>
            <a:rect l="l" t="t" r="r" b="b"/>
            <a:pathLst>
              <a:path w="574039">
                <a:moveTo>
                  <a:pt x="0" y="0"/>
                </a:moveTo>
                <a:lnTo>
                  <a:pt x="573785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992629" y="4113276"/>
            <a:ext cx="573405" cy="0"/>
          </a:xfrm>
          <a:custGeom>
            <a:avLst/>
            <a:gdLst/>
            <a:ahLst/>
            <a:cxnLst/>
            <a:rect l="l" t="t" r="r" b="b"/>
            <a:pathLst>
              <a:path w="573405">
                <a:moveTo>
                  <a:pt x="0" y="0"/>
                </a:moveTo>
                <a:lnTo>
                  <a:pt x="573024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340358" y="4113276"/>
            <a:ext cx="131445" cy="0"/>
          </a:xfrm>
          <a:custGeom>
            <a:avLst/>
            <a:gdLst/>
            <a:ahLst/>
            <a:cxnLst/>
            <a:rect l="l" t="t" r="r" b="b"/>
            <a:pathLst>
              <a:path w="131444">
                <a:moveTo>
                  <a:pt x="0" y="0"/>
                </a:moveTo>
                <a:lnTo>
                  <a:pt x="131063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086861" y="3480815"/>
            <a:ext cx="5918200" cy="0"/>
          </a:xfrm>
          <a:custGeom>
            <a:avLst/>
            <a:gdLst/>
            <a:ahLst/>
            <a:cxnLst/>
            <a:rect l="l" t="t" r="r" b="b"/>
            <a:pathLst>
              <a:path w="5918200">
                <a:moveTo>
                  <a:pt x="0" y="0"/>
                </a:moveTo>
                <a:lnTo>
                  <a:pt x="5917691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40358" y="3480815"/>
            <a:ext cx="1225550" cy="0"/>
          </a:xfrm>
          <a:custGeom>
            <a:avLst/>
            <a:gdLst/>
            <a:ahLst/>
            <a:cxnLst/>
            <a:rect l="l" t="t" r="r" b="b"/>
            <a:pathLst>
              <a:path w="1225550">
                <a:moveTo>
                  <a:pt x="0" y="0"/>
                </a:moveTo>
                <a:lnTo>
                  <a:pt x="1225296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40358" y="2847594"/>
            <a:ext cx="7664450" cy="0"/>
          </a:xfrm>
          <a:custGeom>
            <a:avLst/>
            <a:gdLst/>
            <a:ahLst/>
            <a:cxnLst/>
            <a:rect l="l" t="t" r="r" b="b"/>
            <a:pathLst>
              <a:path w="7664450">
                <a:moveTo>
                  <a:pt x="0" y="0"/>
                </a:moveTo>
                <a:lnTo>
                  <a:pt x="7664196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71422" y="3607308"/>
            <a:ext cx="521334" cy="2405380"/>
          </a:xfrm>
          <a:custGeom>
            <a:avLst/>
            <a:gdLst/>
            <a:ahLst/>
            <a:cxnLst/>
            <a:rect l="l" t="t" r="r" b="b"/>
            <a:pathLst>
              <a:path w="521335" h="2405379">
                <a:moveTo>
                  <a:pt x="0" y="0"/>
                </a:moveTo>
                <a:lnTo>
                  <a:pt x="0" y="2404872"/>
                </a:lnTo>
                <a:lnTo>
                  <a:pt x="521208" y="2404872"/>
                </a:lnTo>
                <a:lnTo>
                  <a:pt x="521208" y="0"/>
                </a:lnTo>
                <a:lnTo>
                  <a:pt x="0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660647" y="3511296"/>
            <a:ext cx="521334" cy="2501265"/>
          </a:xfrm>
          <a:custGeom>
            <a:avLst/>
            <a:gdLst/>
            <a:ahLst/>
            <a:cxnLst/>
            <a:rect l="l" t="t" r="r" b="b"/>
            <a:pathLst>
              <a:path w="521335" h="2501265">
                <a:moveTo>
                  <a:pt x="0" y="0"/>
                </a:moveTo>
                <a:lnTo>
                  <a:pt x="0" y="2500883"/>
                </a:lnTo>
                <a:lnTo>
                  <a:pt x="521208" y="2500883"/>
                </a:lnTo>
                <a:lnTo>
                  <a:pt x="521208" y="0"/>
                </a:lnTo>
                <a:lnTo>
                  <a:pt x="0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755641" y="3562350"/>
            <a:ext cx="521334" cy="2449830"/>
          </a:xfrm>
          <a:custGeom>
            <a:avLst/>
            <a:gdLst/>
            <a:ahLst/>
            <a:cxnLst/>
            <a:rect l="l" t="t" r="r" b="b"/>
            <a:pathLst>
              <a:path w="521335" h="2449829">
                <a:moveTo>
                  <a:pt x="0" y="0"/>
                </a:moveTo>
                <a:lnTo>
                  <a:pt x="0" y="2449829"/>
                </a:lnTo>
                <a:lnTo>
                  <a:pt x="521208" y="2449829"/>
                </a:lnTo>
                <a:lnTo>
                  <a:pt x="521208" y="0"/>
                </a:lnTo>
                <a:lnTo>
                  <a:pt x="0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49873" y="3707891"/>
            <a:ext cx="521970" cy="2304415"/>
          </a:xfrm>
          <a:custGeom>
            <a:avLst/>
            <a:gdLst/>
            <a:ahLst/>
            <a:cxnLst/>
            <a:rect l="l" t="t" r="r" b="b"/>
            <a:pathLst>
              <a:path w="521970" h="2304415">
                <a:moveTo>
                  <a:pt x="0" y="0"/>
                </a:moveTo>
                <a:lnTo>
                  <a:pt x="0" y="2304288"/>
                </a:lnTo>
                <a:lnTo>
                  <a:pt x="521970" y="2304288"/>
                </a:lnTo>
                <a:lnTo>
                  <a:pt x="521970" y="0"/>
                </a:lnTo>
                <a:lnTo>
                  <a:pt x="0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944868" y="3916679"/>
            <a:ext cx="521334" cy="2095500"/>
          </a:xfrm>
          <a:custGeom>
            <a:avLst/>
            <a:gdLst/>
            <a:ahLst/>
            <a:cxnLst/>
            <a:rect l="l" t="t" r="r" b="b"/>
            <a:pathLst>
              <a:path w="521334" h="2095500">
                <a:moveTo>
                  <a:pt x="0" y="0"/>
                </a:moveTo>
                <a:lnTo>
                  <a:pt x="0" y="2095500"/>
                </a:lnTo>
                <a:lnTo>
                  <a:pt x="521207" y="2095500"/>
                </a:lnTo>
                <a:lnTo>
                  <a:pt x="521207" y="0"/>
                </a:lnTo>
                <a:lnTo>
                  <a:pt x="0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565654" y="3199638"/>
            <a:ext cx="521334" cy="2813050"/>
          </a:xfrm>
          <a:custGeom>
            <a:avLst/>
            <a:gdLst/>
            <a:ahLst/>
            <a:cxnLst/>
            <a:rect l="l" t="t" r="r" b="b"/>
            <a:pathLst>
              <a:path w="521335" h="2813050">
                <a:moveTo>
                  <a:pt x="521207" y="2812542"/>
                </a:moveTo>
                <a:lnTo>
                  <a:pt x="521207" y="0"/>
                </a:lnTo>
                <a:lnTo>
                  <a:pt x="0" y="0"/>
                </a:lnTo>
                <a:lnTo>
                  <a:pt x="0" y="2812542"/>
                </a:lnTo>
                <a:lnTo>
                  <a:pt x="521207" y="2812542"/>
                </a:lnTo>
                <a:close/>
              </a:path>
            </a:pathLst>
          </a:custGeom>
          <a:solidFill>
            <a:srgbClr val="7158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039861" y="3995165"/>
            <a:ext cx="521334" cy="2017395"/>
          </a:xfrm>
          <a:custGeom>
            <a:avLst/>
            <a:gdLst/>
            <a:ahLst/>
            <a:cxnLst/>
            <a:rect l="l" t="t" r="r" b="b"/>
            <a:pathLst>
              <a:path w="521334" h="2017395">
                <a:moveTo>
                  <a:pt x="521207" y="2017014"/>
                </a:moveTo>
                <a:lnTo>
                  <a:pt x="521207" y="0"/>
                </a:lnTo>
                <a:lnTo>
                  <a:pt x="0" y="0"/>
                </a:lnTo>
                <a:lnTo>
                  <a:pt x="0" y="2017014"/>
                </a:lnTo>
                <a:lnTo>
                  <a:pt x="521207" y="2017014"/>
                </a:lnTo>
                <a:close/>
              </a:path>
            </a:pathLst>
          </a:custGeom>
          <a:solidFill>
            <a:srgbClr val="7158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83842" y="4430267"/>
            <a:ext cx="521334" cy="1582420"/>
          </a:xfrm>
          <a:custGeom>
            <a:avLst/>
            <a:gdLst/>
            <a:ahLst/>
            <a:cxnLst/>
            <a:rect l="l" t="t" r="r" b="b"/>
            <a:pathLst>
              <a:path w="521335" h="1582420">
                <a:moveTo>
                  <a:pt x="0" y="0"/>
                </a:moveTo>
                <a:lnTo>
                  <a:pt x="0" y="1581912"/>
                </a:lnTo>
                <a:lnTo>
                  <a:pt x="521207" y="1581912"/>
                </a:lnTo>
                <a:lnTo>
                  <a:pt x="521207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973067" y="4362450"/>
            <a:ext cx="521970" cy="1649730"/>
          </a:xfrm>
          <a:custGeom>
            <a:avLst/>
            <a:gdLst/>
            <a:ahLst/>
            <a:cxnLst/>
            <a:rect l="l" t="t" r="r" b="b"/>
            <a:pathLst>
              <a:path w="521970" h="1649729">
                <a:moveTo>
                  <a:pt x="0" y="0"/>
                </a:moveTo>
                <a:lnTo>
                  <a:pt x="0" y="1649729"/>
                </a:lnTo>
                <a:lnTo>
                  <a:pt x="521970" y="1649729"/>
                </a:lnTo>
                <a:lnTo>
                  <a:pt x="521970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068061" y="4417314"/>
            <a:ext cx="521334" cy="1595120"/>
          </a:xfrm>
          <a:custGeom>
            <a:avLst/>
            <a:gdLst/>
            <a:ahLst/>
            <a:cxnLst/>
            <a:rect l="l" t="t" r="r" b="b"/>
            <a:pathLst>
              <a:path w="521335" h="1595120">
                <a:moveTo>
                  <a:pt x="0" y="0"/>
                </a:moveTo>
                <a:lnTo>
                  <a:pt x="0" y="1594865"/>
                </a:lnTo>
                <a:lnTo>
                  <a:pt x="521208" y="1594865"/>
                </a:lnTo>
                <a:lnTo>
                  <a:pt x="521208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163055" y="4563617"/>
            <a:ext cx="521334" cy="1449070"/>
          </a:xfrm>
          <a:custGeom>
            <a:avLst/>
            <a:gdLst/>
            <a:ahLst/>
            <a:cxnLst/>
            <a:rect l="l" t="t" r="r" b="b"/>
            <a:pathLst>
              <a:path w="521334" h="1449070">
                <a:moveTo>
                  <a:pt x="0" y="0"/>
                </a:moveTo>
                <a:lnTo>
                  <a:pt x="0" y="1448562"/>
                </a:lnTo>
                <a:lnTo>
                  <a:pt x="521207" y="1448562"/>
                </a:lnTo>
                <a:lnTo>
                  <a:pt x="521207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258050" y="4678679"/>
            <a:ext cx="521334" cy="1333500"/>
          </a:xfrm>
          <a:custGeom>
            <a:avLst/>
            <a:gdLst/>
            <a:ahLst/>
            <a:cxnLst/>
            <a:rect l="l" t="t" r="r" b="b"/>
            <a:pathLst>
              <a:path w="521334" h="1333500">
                <a:moveTo>
                  <a:pt x="0" y="0"/>
                </a:moveTo>
                <a:lnTo>
                  <a:pt x="0" y="1333500"/>
                </a:lnTo>
                <a:lnTo>
                  <a:pt x="521207" y="1333500"/>
                </a:lnTo>
                <a:lnTo>
                  <a:pt x="521207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878835" y="4172711"/>
            <a:ext cx="521334" cy="1839595"/>
          </a:xfrm>
          <a:custGeom>
            <a:avLst/>
            <a:gdLst/>
            <a:ahLst/>
            <a:cxnLst/>
            <a:rect l="l" t="t" r="r" b="b"/>
            <a:pathLst>
              <a:path w="521335" h="1839595">
                <a:moveTo>
                  <a:pt x="521208" y="1839468"/>
                </a:moveTo>
                <a:lnTo>
                  <a:pt x="521207" y="0"/>
                </a:lnTo>
                <a:lnTo>
                  <a:pt x="0" y="0"/>
                </a:lnTo>
                <a:lnTo>
                  <a:pt x="0" y="1839468"/>
                </a:lnTo>
                <a:lnTo>
                  <a:pt x="521208" y="1839468"/>
                </a:lnTo>
                <a:close/>
              </a:path>
            </a:pathLst>
          </a:custGeom>
          <a:solidFill>
            <a:srgbClr val="A99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352281" y="4805171"/>
            <a:ext cx="521970" cy="1207135"/>
          </a:xfrm>
          <a:custGeom>
            <a:avLst/>
            <a:gdLst/>
            <a:ahLst/>
            <a:cxnLst/>
            <a:rect l="l" t="t" r="r" b="b"/>
            <a:pathLst>
              <a:path w="521970" h="1207135">
                <a:moveTo>
                  <a:pt x="521970" y="1207008"/>
                </a:moveTo>
                <a:lnTo>
                  <a:pt x="521970" y="0"/>
                </a:lnTo>
                <a:lnTo>
                  <a:pt x="0" y="0"/>
                </a:lnTo>
                <a:lnTo>
                  <a:pt x="0" y="1207008"/>
                </a:lnTo>
                <a:lnTo>
                  <a:pt x="521970" y="1207008"/>
                </a:lnTo>
                <a:close/>
              </a:path>
            </a:pathLst>
          </a:custGeom>
          <a:solidFill>
            <a:srgbClr val="A99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40358" y="6012179"/>
            <a:ext cx="7664450" cy="0"/>
          </a:xfrm>
          <a:custGeom>
            <a:avLst/>
            <a:gdLst/>
            <a:ahLst/>
            <a:cxnLst/>
            <a:rect l="l" t="t" r="r" b="b"/>
            <a:pathLst>
              <a:path w="7664450">
                <a:moveTo>
                  <a:pt x="0" y="0"/>
                </a:moveTo>
                <a:lnTo>
                  <a:pt x="7664195" y="0"/>
                </a:lnTo>
              </a:path>
            </a:pathLst>
          </a:custGeom>
          <a:ln w="10414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335786" y="6012179"/>
            <a:ext cx="9525" cy="51435"/>
          </a:xfrm>
          <a:custGeom>
            <a:avLst/>
            <a:gdLst/>
            <a:ahLst/>
            <a:cxnLst/>
            <a:rect l="l" t="t" r="r" b="b"/>
            <a:pathLst>
              <a:path w="9525" h="51435">
                <a:moveTo>
                  <a:pt x="4571" y="0"/>
                </a:moveTo>
                <a:lnTo>
                  <a:pt x="4571" y="51053"/>
                </a:lnTo>
              </a:path>
            </a:pathLst>
          </a:custGeom>
          <a:ln w="10413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430779" y="6012179"/>
            <a:ext cx="9525" cy="51435"/>
          </a:xfrm>
          <a:custGeom>
            <a:avLst/>
            <a:gdLst/>
            <a:ahLst/>
            <a:cxnLst/>
            <a:rect l="l" t="t" r="r" b="b"/>
            <a:pathLst>
              <a:path w="9525" h="51435">
                <a:moveTo>
                  <a:pt x="4572" y="0"/>
                </a:moveTo>
                <a:lnTo>
                  <a:pt x="4572" y="51053"/>
                </a:lnTo>
              </a:path>
            </a:pathLst>
          </a:custGeom>
          <a:ln w="10413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525773" y="6012179"/>
            <a:ext cx="9525" cy="51435"/>
          </a:xfrm>
          <a:custGeom>
            <a:avLst/>
            <a:gdLst/>
            <a:ahLst/>
            <a:cxnLst/>
            <a:rect l="l" t="t" r="r" b="b"/>
            <a:pathLst>
              <a:path w="9525" h="51435">
                <a:moveTo>
                  <a:pt x="4572" y="0"/>
                </a:moveTo>
                <a:lnTo>
                  <a:pt x="4572" y="51053"/>
                </a:lnTo>
              </a:path>
            </a:pathLst>
          </a:custGeom>
          <a:ln w="10414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620767" y="6012179"/>
            <a:ext cx="9525" cy="51435"/>
          </a:xfrm>
          <a:custGeom>
            <a:avLst/>
            <a:gdLst/>
            <a:ahLst/>
            <a:cxnLst/>
            <a:rect l="l" t="t" r="r" b="b"/>
            <a:pathLst>
              <a:path w="9525" h="51435">
                <a:moveTo>
                  <a:pt x="4572" y="0"/>
                </a:moveTo>
                <a:lnTo>
                  <a:pt x="4572" y="51053"/>
                </a:lnTo>
              </a:path>
            </a:pathLst>
          </a:custGeom>
          <a:ln w="10414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715000" y="6012179"/>
            <a:ext cx="9525" cy="51435"/>
          </a:xfrm>
          <a:custGeom>
            <a:avLst/>
            <a:gdLst/>
            <a:ahLst/>
            <a:cxnLst/>
            <a:rect l="l" t="t" r="r" b="b"/>
            <a:pathLst>
              <a:path w="9525" h="51435">
                <a:moveTo>
                  <a:pt x="4572" y="0"/>
                </a:moveTo>
                <a:lnTo>
                  <a:pt x="4572" y="51053"/>
                </a:lnTo>
              </a:path>
            </a:pathLst>
          </a:custGeom>
          <a:ln w="10414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809994" y="6012179"/>
            <a:ext cx="9525" cy="51435"/>
          </a:xfrm>
          <a:custGeom>
            <a:avLst/>
            <a:gdLst/>
            <a:ahLst/>
            <a:cxnLst/>
            <a:rect l="l" t="t" r="r" b="b"/>
            <a:pathLst>
              <a:path w="9525" h="51435">
                <a:moveTo>
                  <a:pt x="4571" y="0"/>
                </a:moveTo>
                <a:lnTo>
                  <a:pt x="4571" y="51053"/>
                </a:lnTo>
              </a:path>
            </a:pathLst>
          </a:custGeom>
          <a:ln w="10413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904988" y="6012179"/>
            <a:ext cx="9525" cy="51435"/>
          </a:xfrm>
          <a:custGeom>
            <a:avLst/>
            <a:gdLst/>
            <a:ahLst/>
            <a:cxnLst/>
            <a:rect l="l" t="t" r="r" b="b"/>
            <a:pathLst>
              <a:path w="9525" h="51435">
                <a:moveTo>
                  <a:pt x="4571" y="0"/>
                </a:moveTo>
                <a:lnTo>
                  <a:pt x="4571" y="51053"/>
                </a:lnTo>
              </a:path>
            </a:pathLst>
          </a:custGeom>
          <a:ln w="10413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999981" y="6012179"/>
            <a:ext cx="9525" cy="51435"/>
          </a:xfrm>
          <a:custGeom>
            <a:avLst/>
            <a:gdLst/>
            <a:ahLst/>
            <a:cxnLst/>
            <a:rect l="l" t="t" r="r" b="b"/>
            <a:pathLst>
              <a:path w="9525" h="51435">
                <a:moveTo>
                  <a:pt x="4572" y="0"/>
                </a:moveTo>
                <a:lnTo>
                  <a:pt x="4572" y="51053"/>
                </a:lnTo>
              </a:path>
            </a:pathLst>
          </a:custGeom>
          <a:ln w="10414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1619503" y="3662258"/>
            <a:ext cx="22732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 dirty="0">
                <a:solidFill>
                  <a:srgbClr val="FFFFFF"/>
                </a:solidFill>
                <a:latin typeface="Tw Cen MT"/>
                <a:cs typeface="Tw Cen MT"/>
              </a:rPr>
              <a:t>7.6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713735" y="3255350"/>
            <a:ext cx="22732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 dirty="0">
                <a:solidFill>
                  <a:srgbClr val="FFFFFF"/>
                </a:solidFill>
                <a:latin typeface="Tw Cen MT"/>
                <a:cs typeface="Tw Cen MT"/>
              </a:rPr>
              <a:t>8.9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808729" y="3566246"/>
            <a:ext cx="22732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 dirty="0">
                <a:solidFill>
                  <a:srgbClr val="FFFFFF"/>
                </a:solidFill>
                <a:latin typeface="Tw Cen MT"/>
                <a:cs typeface="Tw Cen MT"/>
              </a:rPr>
              <a:t>7.9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903723" y="3617300"/>
            <a:ext cx="22732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 dirty="0">
                <a:solidFill>
                  <a:srgbClr val="FFFFFF"/>
                </a:solidFill>
                <a:latin typeface="Tw Cen MT"/>
                <a:cs typeface="Tw Cen MT"/>
              </a:rPr>
              <a:t>7.7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998717" y="3762842"/>
            <a:ext cx="22732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 dirty="0">
                <a:solidFill>
                  <a:srgbClr val="FFFFFF"/>
                </a:solidFill>
                <a:latin typeface="Tw Cen MT"/>
                <a:cs typeface="Tw Cen MT"/>
              </a:rPr>
              <a:t>7.3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092950" y="3971630"/>
            <a:ext cx="22732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 dirty="0">
                <a:solidFill>
                  <a:srgbClr val="FFFFFF"/>
                </a:solidFill>
                <a:latin typeface="Tw Cen MT"/>
                <a:cs typeface="Tw Cen MT"/>
              </a:rPr>
              <a:t>6.6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8187943" y="4050116"/>
            <a:ext cx="22732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 dirty="0">
                <a:solidFill>
                  <a:srgbClr val="FFFFFF"/>
                </a:solidFill>
                <a:latin typeface="Tw Cen MT"/>
                <a:cs typeface="Tw Cen MT"/>
              </a:rPr>
              <a:t>6.4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931923" y="4485218"/>
            <a:ext cx="22732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 dirty="0">
                <a:latin typeface="Tw Cen MT"/>
                <a:cs typeface="Tw Cen MT"/>
              </a:rPr>
              <a:t>5.0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026917" y="4227662"/>
            <a:ext cx="22732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 dirty="0">
                <a:latin typeface="Tw Cen MT"/>
                <a:cs typeface="Tw Cen MT"/>
              </a:rPr>
              <a:t>5.8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121911" y="4417400"/>
            <a:ext cx="22732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 dirty="0">
                <a:latin typeface="Tw Cen MT"/>
                <a:cs typeface="Tw Cen MT"/>
              </a:rPr>
              <a:t>5.2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216144" y="4472264"/>
            <a:ext cx="22732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 dirty="0">
                <a:latin typeface="Tw Cen MT"/>
                <a:cs typeface="Tw Cen MT"/>
              </a:rPr>
              <a:t>5.0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6311138" y="4618568"/>
            <a:ext cx="22732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 dirty="0">
                <a:latin typeface="Tw Cen MT"/>
                <a:cs typeface="Tw Cen MT"/>
              </a:rPr>
              <a:t>4.6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7406131" y="4733630"/>
            <a:ext cx="22732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 dirty="0">
                <a:latin typeface="Tw Cen MT"/>
                <a:cs typeface="Tw Cen MT"/>
              </a:rPr>
              <a:t>4.2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8501126" y="4860122"/>
            <a:ext cx="22732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 dirty="0">
                <a:latin typeface="Tw Cen MT"/>
                <a:cs typeface="Tw Cen MT"/>
              </a:rPr>
              <a:t>3.8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083055" y="5278509"/>
            <a:ext cx="12382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Tw Cen MT"/>
                <a:cs typeface="Tw Cen MT"/>
              </a:rPr>
              <a:t>2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083055" y="4646055"/>
            <a:ext cx="12382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Tw Cen MT"/>
                <a:cs typeface="Tw Cen MT"/>
              </a:rPr>
              <a:t>4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083055" y="4012837"/>
            <a:ext cx="12382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Tw Cen MT"/>
                <a:cs typeface="Tw Cen MT"/>
              </a:rPr>
              <a:t>6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083055" y="3380382"/>
            <a:ext cx="12382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Tw Cen MT"/>
                <a:cs typeface="Tw Cen MT"/>
              </a:rPr>
              <a:t>8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4558284" y="2529839"/>
            <a:ext cx="74930" cy="74930"/>
          </a:xfrm>
          <a:custGeom>
            <a:avLst/>
            <a:gdLst/>
            <a:ahLst/>
            <a:cxnLst/>
            <a:rect l="l" t="t" r="r" b="b"/>
            <a:pathLst>
              <a:path w="74929" h="74930">
                <a:moveTo>
                  <a:pt x="0" y="0"/>
                </a:moveTo>
                <a:lnTo>
                  <a:pt x="0" y="74676"/>
                </a:lnTo>
                <a:lnTo>
                  <a:pt x="74675" y="74676"/>
                </a:lnTo>
                <a:lnTo>
                  <a:pt x="74675" y="0"/>
                </a:lnTo>
                <a:lnTo>
                  <a:pt x="0" y="0"/>
                </a:lnTo>
                <a:close/>
              </a:path>
            </a:pathLst>
          </a:custGeom>
          <a:solidFill>
            <a:srgbClr val="7158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108447" y="2529839"/>
            <a:ext cx="74930" cy="74930"/>
          </a:xfrm>
          <a:custGeom>
            <a:avLst/>
            <a:gdLst/>
            <a:ahLst/>
            <a:cxnLst/>
            <a:rect l="l" t="t" r="r" b="b"/>
            <a:pathLst>
              <a:path w="74929" h="74930">
                <a:moveTo>
                  <a:pt x="0" y="0"/>
                </a:moveTo>
                <a:lnTo>
                  <a:pt x="0" y="74676"/>
                </a:lnTo>
                <a:lnTo>
                  <a:pt x="74675" y="74676"/>
                </a:lnTo>
                <a:lnTo>
                  <a:pt x="74675" y="0"/>
                </a:lnTo>
                <a:lnTo>
                  <a:pt x="0" y="0"/>
                </a:lnTo>
                <a:close/>
              </a:path>
            </a:pathLst>
          </a:custGeom>
          <a:solidFill>
            <a:srgbClr val="A99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984766" y="2165098"/>
            <a:ext cx="6967220" cy="785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7285">
              <a:lnSpc>
                <a:spcPct val="100000"/>
              </a:lnSpc>
            </a:pPr>
            <a:r>
              <a:rPr sz="1400" b="1" spc="-50" dirty="0">
                <a:latin typeface="Tw Cen MT"/>
                <a:cs typeface="Tw Cen MT"/>
              </a:rPr>
              <a:t>A</a:t>
            </a:r>
            <a:r>
              <a:rPr sz="1400" b="1" spc="-5" dirty="0">
                <a:latin typeface="Tw Cen MT"/>
                <a:cs typeface="Tw Cen MT"/>
              </a:rPr>
              <a:t>v</a:t>
            </a:r>
            <a:r>
              <a:rPr sz="1400" b="1" spc="5" dirty="0">
                <a:latin typeface="Tw Cen MT"/>
                <a:cs typeface="Tw Cen MT"/>
              </a:rPr>
              <a:t>e</a:t>
            </a:r>
            <a:r>
              <a:rPr sz="1400" b="1" spc="15" dirty="0">
                <a:latin typeface="Tw Cen MT"/>
                <a:cs typeface="Tw Cen MT"/>
              </a:rPr>
              <a:t>r</a:t>
            </a:r>
            <a:r>
              <a:rPr sz="1400" b="1" spc="40" dirty="0">
                <a:latin typeface="Tw Cen MT"/>
                <a:cs typeface="Tw Cen MT"/>
              </a:rPr>
              <a:t>a</a:t>
            </a:r>
            <a:r>
              <a:rPr sz="1400" b="1" spc="10" dirty="0">
                <a:latin typeface="Tw Cen MT"/>
                <a:cs typeface="Tw Cen MT"/>
              </a:rPr>
              <a:t>ge </a:t>
            </a:r>
            <a:r>
              <a:rPr sz="1400" b="1" spc="5" dirty="0">
                <a:latin typeface="Tw Cen MT"/>
                <a:cs typeface="Tw Cen MT"/>
              </a:rPr>
              <a:t>Neighborhoo</a:t>
            </a:r>
            <a:r>
              <a:rPr sz="1400" b="1" spc="10" dirty="0">
                <a:latin typeface="Tw Cen MT"/>
                <a:cs typeface="Tw Cen MT"/>
              </a:rPr>
              <a:t>d</a:t>
            </a:r>
            <a:r>
              <a:rPr sz="1400" b="1" spc="30" dirty="0">
                <a:latin typeface="Tw Cen MT"/>
                <a:cs typeface="Tw Cen MT"/>
              </a:rPr>
              <a:t> </a:t>
            </a:r>
            <a:r>
              <a:rPr sz="1400" b="1" dirty="0">
                <a:latin typeface="Tw Cen MT"/>
                <a:cs typeface="Tw Cen MT"/>
              </a:rPr>
              <a:t>V</a:t>
            </a:r>
            <a:r>
              <a:rPr sz="1400" b="1" spc="5" dirty="0">
                <a:latin typeface="Tw Cen MT"/>
                <a:cs typeface="Tw Cen MT"/>
              </a:rPr>
              <a:t>iolent</a:t>
            </a:r>
            <a:r>
              <a:rPr sz="1400" b="1" spc="20" dirty="0">
                <a:latin typeface="Tw Cen MT"/>
                <a:cs typeface="Tw Cen MT"/>
              </a:rPr>
              <a:t> </a:t>
            </a:r>
            <a:r>
              <a:rPr sz="1400" b="1" spc="5" dirty="0">
                <a:latin typeface="Tw Cen MT"/>
                <a:cs typeface="Tw Cen MT"/>
              </a:rPr>
              <a:t>Crim</a:t>
            </a:r>
            <a:r>
              <a:rPr sz="1400" b="1" spc="10" dirty="0">
                <a:latin typeface="Tw Cen MT"/>
                <a:cs typeface="Tw Cen MT"/>
              </a:rPr>
              <a:t>e </a:t>
            </a:r>
            <a:r>
              <a:rPr sz="1400" b="1" spc="-30" dirty="0">
                <a:latin typeface="Tw Cen MT"/>
                <a:cs typeface="Tw Cen MT"/>
              </a:rPr>
              <a:t>R</a:t>
            </a:r>
            <a:r>
              <a:rPr sz="1400" b="1" spc="40" dirty="0">
                <a:latin typeface="Tw Cen MT"/>
                <a:cs typeface="Tw Cen MT"/>
              </a:rPr>
              <a:t>a</a:t>
            </a:r>
            <a:r>
              <a:rPr sz="1400" b="1" dirty="0">
                <a:latin typeface="Tw Cen MT"/>
                <a:cs typeface="Tw Cen MT"/>
              </a:rPr>
              <a:t>t</a:t>
            </a:r>
            <a:r>
              <a:rPr sz="1400" b="1" spc="10" dirty="0">
                <a:latin typeface="Tw Cen MT"/>
                <a:cs typeface="Tw Cen MT"/>
              </a:rPr>
              <a:t>e </a:t>
            </a:r>
            <a:r>
              <a:rPr sz="1400" b="1" spc="-25" dirty="0">
                <a:latin typeface="Tw Cen MT"/>
                <a:cs typeface="Tw Cen MT"/>
              </a:rPr>
              <a:t>b</a:t>
            </a:r>
            <a:r>
              <a:rPr sz="1400" b="1" spc="10" dirty="0">
                <a:latin typeface="Tw Cen MT"/>
                <a:cs typeface="Tw Cen MT"/>
              </a:rPr>
              <a:t>y </a:t>
            </a:r>
            <a:r>
              <a:rPr sz="1400" b="1" spc="5" dirty="0">
                <a:latin typeface="Tw Cen MT"/>
                <a:cs typeface="Tw Cen MT"/>
              </a:rPr>
              <a:t>Incom</a:t>
            </a:r>
            <a:r>
              <a:rPr sz="1400" b="1" spc="10" dirty="0">
                <a:latin typeface="Tw Cen MT"/>
                <a:cs typeface="Tw Cen MT"/>
              </a:rPr>
              <a:t>e </a:t>
            </a:r>
            <a:r>
              <a:rPr sz="1400" b="1" spc="5" dirty="0">
                <a:latin typeface="Tw Cen MT"/>
                <a:cs typeface="Tw Cen MT"/>
              </a:rPr>
              <a:t>(2013$)</a:t>
            </a:r>
            <a:r>
              <a:rPr sz="1400" b="1" spc="20" dirty="0">
                <a:latin typeface="Tw Cen MT"/>
                <a:cs typeface="Tw Cen MT"/>
              </a:rPr>
              <a:t> </a:t>
            </a:r>
            <a:r>
              <a:rPr sz="1400" b="1" spc="5" dirty="0">
                <a:latin typeface="Tw Cen MT"/>
                <a:cs typeface="Tw Cen MT"/>
              </a:rPr>
              <a:t>of</a:t>
            </a:r>
            <a:r>
              <a:rPr sz="1400" b="1" spc="110" dirty="0">
                <a:latin typeface="Tw Cen MT"/>
                <a:cs typeface="Tw Cen MT"/>
              </a:rPr>
              <a:t> </a:t>
            </a:r>
            <a:r>
              <a:rPr sz="1400" b="1" spc="5" dirty="0">
                <a:latin typeface="Tw Cen MT"/>
                <a:cs typeface="Tw Cen MT"/>
              </a:rPr>
              <a:t>Household</a:t>
            </a:r>
            <a:endParaRPr sz="1400">
              <a:latin typeface="Tw Cen MT"/>
              <a:cs typeface="Tw Cen MT"/>
            </a:endParaRPr>
          </a:p>
          <a:p>
            <a:pPr marL="1282065" algn="ctr">
              <a:lnSpc>
                <a:spcPct val="100000"/>
              </a:lnSpc>
              <a:spcBef>
                <a:spcPts val="900"/>
              </a:spcBef>
              <a:tabLst>
                <a:tab pos="1832610" algn="l"/>
              </a:tabLst>
            </a:pPr>
            <a:r>
              <a:rPr sz="1200" spc="-15" dirty="0">
                <a:latin typeface="Tw Cen MT"/>
                <a:cs typeface="Tw Cen MT"/>
              </a:rPr>
              <a:t>200</a:t>
            </a:r>
            <a:r>
              <a:rPr sz="1200" spc="-10" dirty="0">
                <a:latin typeface="Tw Cen MT"/>
                <a:cs typeface="Tw Cen MT"/>
              </a:rPr>
              <a:t>0</a:t>
            </a:r>
            <a:r>
              <a:rPr sz="1200" dirty="0">
                <a:latin typeface="Tw Cen MT"/>
                <a:cs typeface="Tw Cen MT"/>
              </a:rPr>
              <a:t>	</a:t>
            </a:r>
            <a:r>
              <a:rPr sz="1200" spc="-15" dirty="0">
                <a:latin typeface="Tw Cen MT"/>
                <a:cs typeface="Tw Cen MT"/>
              </a:rPr>
              <a:t>2013</a:t>
            </a:r>
            <a:endParaRPr sz="12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400" spc="-10" dirty="0">
                <a:latin typeface="Tw Cen MT"/>
                <a:cs typeface="Tw Cen MT"/>
              </a:rPr>
              <a:t>10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3105150" y="3188207"/>
            <a:ext cx="190500" cy="963294"/>
          </a:xfrm>
          <a:custGeom>
            <a:avLst/>
            <a:gdLst/>
            <a:ahLst/>
            <a:cxnLst/>
            <a:rect l="l" t="t" r="r" b="b"/>
            <a:pathLst>
              <a:path w="190500" h="963295">
                <a:moveTo>
                  <a:pt x="190499" y="848868"/>
                </a:moveTo>
                <a:lnTo>
                  <a:pt x="0" y="848868"/>
                </a:lnTo>
                <a:lnTo>
                  <a:pt x="76200" y="940308"/>
                </a:lnTo>
                <a:lnTo>
                  <a:pt x="76200" y="867918"/>
                </a:lnTo>
                <a:lnTo>
                  <a:pt x="114300" y="867918"/>
                </a:lnTo>
                <a:lnTo>
                  <a:pt x="114300" y="940308"/>
                </a:lnTo>
                <a:lnTo>
                  <a:pt x="190499" y="848868"/>
                </a:lnTo>
                <a:close/>
              </a:path>
              <a:path w="190500" h="963295">
                <a:moveTo>
                  <a:pt x="114300" y="848868"/>
                </a:moveTo>
                <a:lnTo>
                  <a:pt x="114300" y="0"/>
                </a:lnTo>
                <a:lnTo>
                  <a:pt x="76200" y="0"/>
                </a:lnTo>
                <a:lnTo>
                  <a:pt x="76200" y="848868"/>
                </a:lnTo>
                <a:lnTo>
                  <a:pt x="114300" y="848868"/>
                </a:lnTo>
                <a:close/>
              </a:path>
              <a:path w="190500" h="963295">
                <a:moveTo>
                  <a:pt x="114300" y="940308"/>
                </a:moveTo>
                <a:lnTo>
                  <a:pt x="114300" y="867918"/>
                </a:lnTo>
                <a:lnTo>
                  <a:pt x="76200" y="867918"/>
                </a:lnTo>
                <a:lnTo>
                  <a:pt x="76200" y="940308"/>
                </a:lnTo>
                <a:lnTo>
                  <a:pt x="95250" y="963168"/>
                </a:lnTo>
                <a:lnTo>
                  <a:pt x="114300" y="9403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3279902" y="3539621"/>
            <a:ext cx="31686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latin typeface="Tw Cen MT"/>
                <a:cs typeface="Tw Cen MT"/>
              </a:rPr>
              <a:t>-3.1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8619743" y="3991355"/>
            <a:ext cx="190500" cy="793750"/>
          </a:xfrm>
          <a:custGeom>
            <a:avLst/>
            <a:gdLst/>
            <a:ahLst/>
            <a:cxnLst/>
            <a:rect l="l" t="t" r="r" b="b"/>
            <a:pathLst>
              <a:path w="190500" h="793750">
                <a:moveTo>
                  <a:pt x="114300" y="771119"/>
                </a:moveTo>
                <a:lnTo>
                  <a:pt x="114300" y="697992"/>
                </a:lnTo>
                <a:lnTo>
                  <a:pt x="76200" y="698754"/>
                </a:lnTo>
                <a:lnTo>
                  <a:pt x="76094" y="679399"/>
                </a:lnTo>
                <a:lnTo>
                  <a:pt x="0" y="679704"/>
                </a:lnTo>
                <a:lnTo>
                  <a:pt x="96012" y="793242"/>
                </a:lnTo>
                <a:lnTo>
                  <a:pt x="114300" y="771119"/>
                </a:lnTo>
                <a:close/>
              </a:path>
              <a:path w="190500" h="793750">
                <a:moveTo>
                  <a:pt x="114197" y="679247"/>
                </a:moveTo>
                <a:lnTo>
                  <a:pt x="110490" y="0"/>
                </a:lnTo>
                <a:lnTo>
                  <a:pt x="72390" y="0"/>
                </a:lnTo>
                <a:lnTo>
                  <a:pt x="76094" y="679399"/>
                </a:lnTo>
                <a:lnTo>
                  <a:pt x="114197" y="679247"/>
                </a:lnTo>
                <a:close/>
              </a:path>
              <a:path w="190500" h="793750">
                <a:moveTo>
                  <a:pt x="114300" y="697992"/>
                </a:moveTo>
                <a:lnTo>
                  <a:pt x="114197" y="679247"/>
                </a:lnTo>
                <a:lnTo>
                  <a:pt x="76094" y="679399"/>
                </a:lnTo>
                <a:lnTo>
                  <a:pt x="76200" y="698754"/>
                </a:lnTo>
                <a:lnTo>
                  <a:pt x="114300" y="697992"/>
                </a:lnTo>
                <a:close/>
              </a:path>
              <a:path w="190500" h="793750">
                <a:moveTo>
                  <a:pt x="190500" y="678942"/>
                </a:moveTo>
                <a:lnTo>
                  <a:pt x="114197" y="679247"/>
                </a:lnTo>
                <a:lnTo>
                  <a:pt x="114300" y="771119"/>
                </a:lnTo>
                <a:lnTo>
                  <a:pt x="190500" y="6789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8794495" y="4268855"/>
            <a:ext cx="31686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latin typeface="Tw Cen MT"/>
                <a:cs typeface="Tw Cen MT"/>
              </a:rPr>
              <a:t>-2.6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1083055" y="5911727"/>
            <a:ext cx="12382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Tw Cen MT"/>
                <a:cs typeface="Tw Cen MT"/>
              </a:rPr>
              <a:t>0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1714001" y="6113685"/>
            <a:ext cx="34988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Tw Cen MT"/>
                <a:cs typeface="Tw Cen MT"/>
              </a:rPr>
              <a:t>NYC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2529647" y="6113685"/>
            <a:ext cx="90931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Tw Cen MT"/>
                <a:cs typeface="Tw Cen MT"/>
              </a:rPr>
              <a:t>$0-$20,000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3698290" y="6113685"/>
            <a:ext cx="761365" cy="396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00"/>
              </a:lnSpc>
            </a:pPr>
            <a:r>
              <a:rPr sz="1400" spc="-10" dirty="0">
                <a:latin typeface="Tw Cen MT"/>
                <a:cs typeface="Tw Cen MT"/>
              </a:rPr>
              <a:t>$20,001</a:t>
            </a:r>
            <a:r>
              <a:rPr sz="1400" spc="-5" dirty="0">
                <a:latin typeface="Tw Cen MT"/>
                <a:cs typeface="Tw Cen MT"/>
              </a:rPr>
              <a:t> -</a:t>
            </a:r>
            <a:endParaRPr sz="1400">
              <a:latin typeface="Tw Cen MT"/>
              <a:cs typeface="Tw Cen MT"/>
            </a:endParaRPr>
          </a:p>
          <a:p>
            <a:pPr marL="65405">
              <a:lnSpc>
                <a:spcPts val="1600"/>
              </a:lnSpc>
            </a:pPr>
            <a:r>
              <a:rPr sz="1400" spc="-10" dirty="0">
                <a:latin typeface="Tw Cen MT"/>
                <a:cs typeface="Tw Cen MT"/>
              </a:rPr>
              <a:t>$40,000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4792489" y="6113685"/>
            <a:ext cx="762000" cy="396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00"/>
              </a:lnSpc>
            </a:pPr>
            <a:r>
              <a:rPr sz="1400" spc="-10" dirty="0">
                <a:latin typeface="Tw Cen MT"/>
                <a:cs typeface="Tw Cen MT"/>
              </a:rPr>
              <a:t>$40,001</a:t>
            </a:r>
            <a:r>
              <a:rPr sz="1400" spc="-5" dirty="0">
                <a:latin typeface="Tw Cen MT"/>
                <a:cs typeface="Tw Cen MT"/>
              </a:rPr>
              <a:t> -</a:t>
            </a:r>
            <a:endParaRPr sz="1400">
              <a:latin typeface="Tw Cen MT"/>
              <a:cs typeface="Tw Cen MT"/>
            </a:endParaRPr>
          </a:p>
          <a:p>
            <a:pPr marL="66675">
              <a:lnSpc>
                <a:spcPts val="1600"/>
              </a:lnSpc>
            </a:pPr>
            <a:r>
              <a:rPr sz="1400" spc="-10" dirty="0">
                <a:latin typeface="Tw Cen MT"/>
                <a:cs typeface="Tw Cen MT"/>
              </a:rPr>
              <a:t>$60,000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5887486" y="6113685"/>
            <a:ext cx="762000" cy="396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00"/>
              </a:lnSpc>
            </a:pPr>
            <a:r>
              <a:rPr sz="1400" spc="-10" dirty="0">
                <a:latin typeface="Tw Cen MT"/>
                <a:cs typeface="Tw Cen MT"/>
              </a:rPr>
              <a:t>$60,001</a:t>
            </a:r>
            <a:r>
              <a:rPr sz="1400" spc="-5" dirty="0">
                <a:latin typeface="Tw Cen MT"/>
                <a:cs typeface="Tw Cen MT"/>
              </a:rPr>
              <a:t> -</a:t>
            </a:r>
            <a:endParaRPr sz="1400">
              <a:latin typeface="Tw Cen MT"/>
              <a:cs typeface="Tw Cen MT"/>
            </a:endParaRPr>
          </a:p>
          <a:p>
            <a:pPr marL="17780">
              <a:lnSpc>
                <a:spcPts val="1600"/>
              </a:lnSpc>
            </a:pPr>
            <a:r>
              <a:rPr sz="1400" spc="-10" dirty="0">
                <a:latin typeface="Tw Cen MT"/>
                <a:cs typeface="Tw Cen MT"/>
              </a:rPr>
              <a:t>$100,000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6932948" y="6113685"/>
            <a:ext cx="860425" cy="396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00"/>
              </a:lnSpc>
            </a:pPr>
            <a:r>
              <a:rPr sz="1400" spc="-10" dirty="0">
                <a:latin typeface="Tw Cen MT"/>
                <a:cs typeface="Tw Cen MT"/>
              </a:rPr>
              <a:t>$100,001 </a:t>
            </a:r>
            <a:r>
              <a:rPr sz="1400" spc="-5" dirty="0">
                <a:latin typeface="Tw Cen MT"/>
                <a:cs typeface="Tw Cen MT"/>
              </a:rPr>
              <a:t>-</a:t>
            </a:r>
            <a:endParaRPr sz="1400">
              <a:latin typeface="Tw Cen MT"/>
              <a:cs typeface="Tw Cen MT"/>
            </a:endParaRPr>
          </a:p>
          <a:p>
            <a:pPr marL="66675">
              <a:lnSpc>
                <a:spcPts val="1600"/>
              </a:lnSpc>
            </a:pPr>
            <a:r>
              <a:rPr sz="1400" spc="-10" dirty="0">
                <a:latin typeface="Tw Cen MT"/>
                <a:cs typeface="Tw Cen MT"/>
              </a:rPr>
              <a:t>$250,000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7998224" y="6113685"/>
            <a:ext cx="92011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Tw Cen MT"/>
                <a:cs typeface="Tw Cen MT"/>
              </a:rPr>
              <a:t>&gt;</a:t>
            </a:r>
            <a:r>
              <a:rPr sz="1400" spc="-5" dirty="0">
                <a:latin typeface="Tw Cen MT"/>
                <a:cs typeface="Tw Cen MT"/>
              </a:rPr>
              <a:t> </a:t>
            </a:r>
            <a:r>
              <a:rPr sz="1400" spc="-10" dirty="0">
                <a:latin typeface="Tw Cen MT"/>
                <a:cs typeface="Tw Cen MT"/>
              </a:rPr>
              <a:t>$250,000</a:t>
            </a:r>
            <a:endParaRPr sz="1400">
              <a:latin typeface="Tw Cen MT"/>
              <a:cs typeface="Tw Cen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/>
              <a:t>Violent</a:t>
            </a:r>
            <a:r>
              <a:rPr spc="-15" dirty="0"/>
              <a:t> </a:t>
            </a:r>
            <a:r>
              <a:rPr dirty="0"/>
              <a:t>crime</a:t>
            </a:r>
            <a:r>
              <a:rPr spc="-20" dirty="0"/>
              <a:t> </a:t>
            </a:r>
            <a:r>
              <a:rPr spc="-35" dirty="0"/>
              <a:t>r</a:t>
            </a:r>
            <a:r>
              <a:rPr spc="-20" dirty="0"/>
              <a:t>a</a:t>
            </a:r>
            <a:r>
              <a:rPr dirty="0"/>
              <a:t>tes</a:t>
            </a:r>
            <a:r>
              <a:rPr spc="-15" dirty="0"/>
              <a:t> </a:t>
            </a:r>
            <a:r>
              <a:rPr spc="-25" dirty="0"/>
              <a:t>imp</a:t>
            </a:r>
            <a:r>
              <a:rPr spc="-85" dirty="0"/>
              <a:t>r</a:t>
            </a:r>
            <a:r>
              <a:rPr spc="-20" dirty="0"/>
              <a:t>o</a:t>
            </a:r>
            <a:r>
              <a:rPr spc="-95" dirty="0"/>
              <a:t>v</a:t>
            </a:r>
            <a:r>
              <a:rPr spc="-20" dirty="0"/>
              <a:t>ed</a:t>
            </a:r>
            <a:r>
              <a:rPr spc="-15" dirty="0"/>
              <a:t> </a:t>
            </a:r>
            <a:r>
              <a:rPr spc="-5" dirty="0"/>
              <a:t>i</a:t>
            </a:r>
            <a:r>
              <a:rPr dirty="0"/>
              <a:t>n</a:t>
            </a:r>
            <a:r>
              <a:rPr spc="-15" dirty="0"/>
              <a:t> </a:t>
            </a:r>
            <a:r>
              <a:rPr spc="-20" dirty="0"/>
              <a:t>e</a:t>
            </a:r>
            <a:r>
              <a:rPr spc="-95" dirty="0"/>
              <a:t>v</a:t>
            </a:r>
            <a:r>
              <a:rPr dirty="0"/>
              <a:t>ery </a:t>
            </a:r>
            <a:r>
              <a:rPr spc="-20" dirty="0"/>
              <a:t>neighborhood,</a:t>
            </a:r>
            <a:r>
              <a:rPr spc="-15" dirty="0"/>
              <a:t> </a:t>
            </a:r>
            <a:r>
              <a:rPr spc="-20" dirty="0"/>
              <a:t>but </a:t>
            </a:r>
            <a:r>
              <a:rPr spc="-15" dirty="0"/>
              <a:t>significant </a:t>
            </a:r>
            <a:r>
              <a:rPr spc="-95" dirty="0"/>
              <a:t>g</a:t>
            </a:r>
            <a:r>
              <a:rPr spc="-20" dirty="0"/>
              <a:t>aps</a:t>
            </a:r>
            <a:r>
              <a:rPr spc="-15" dirty="0"/>
              <a:t> </a:t>
            </a:r>
            <a:r>
              <a:rPr spc="-20" dirty="0"/>
              <a:t>remain</a:t>
            </a:r>
          </a:p>
        </p:txBody>
      </p:sp>
      <p:sp>
        <p:nvSpPr>
          <p:cNvPr id="3" name="object 3"/>
          <p:cNvSpPr/>
          <p:nvPr/>
        </p:nvSpPr>
        <p:spPr>
          <a:xfrm>
            <a:off x="8874252" y="5378958"/>
            <a:ext cx="130810" cy="0"/>
          </a:xfrm>
          <a:custGeom>
            <a:avLst/>
            <a:gdLst/>
            <a:ahLst/>
            <a:cxnLst/>
            <a:rect l="l" t="t" r="r" b="b"/>
            <a:pathLst>
              <a:path w="130809">
                <a:moveTo>
                  <a:pt x="0" y="0"/>
                </a:moveTo>
                <a:lnTo>
                  <a:pt x="130301" y="0"/>
                </a:lnTo>
              </a:path>
            </a:pathLst>
          </a:custGeom>
          <a:ln w="10413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79257" y="5378958"/>
            <a:ext cx="573405" cy="0"/>
          </a:xfrm>
          <a:custGeom>
            <a:avLst/>
            <a:gdLst/>
            <a:ahLst/>
            <a:cxnLst/>
            <a:rect l="l" t="t" r="r" b="b"/>
            <a:pathLst>
              <a:path w="573404">
                <a:moveTo>
                  <a:pt x="0" y="0"/>
                </a:moveTo>
                <a:lnTo>
                  <a:pt x="573024" y="0"/>
                </a:lnTo>
              </a:path>
            </a:pathLst>
          </a:custGeom>
          <a:ln w="10413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84264" y="5378958"/>
            <a:ext cx="574040" cy="0"/>
          </a:xfrm>
          <a:custGeom>
            <a:avLst/>
            <a:gdLst/>
            <a:ahLst/>
            <a:cxnLst/>
            <a:rect l="l" t="t" r="r" b="b"/>
            <a:pathLst>
              <a:path w="574040">
                <a:moveTo>
                  <a:pt x="0" y="0"/>
                </a:moveTo>
                <a:lnTo>
                  <a:pt x="573786" y="0"/>
                </a:lnTo>
              </a:path>
            </a:pathLst>
          </a:custGeom>
          <a:ln w="10413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89270" y="5378958"/>
            <a:ext cx="574040" cy="0"/>
          </a:xfrm>
          <a:custGeom>
            <a:avLst/>
            <a:gdLst/>
            <a:ahLst/>
            <a:cxnLst/>
            <a:rect l="l" t="t" r="r" b="b"/>
            <a:pathLst>
              <a:path w="574039">
                <a:moveTo>
                  <a:pt x="0" y="0"/>
                </a:moveTo>
                <a:lnTo>
                  <a:pt x="573785" y="0"/>
                </a:lnTo>
              </a:path>
            </a:pathLst>
          </a:custGeom>
          <a:ln w="10413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95038" y="5378958"/>
            <a:ext cx="573405" cy="0"/>
          </a:xfrm>
          <a:custGeom>
            <a:avLst/>
            <a:gdLst/>
            <a:ahLst/>
            <a:cxnLst/>
            <a:rect l="l" t="t" r="r" b="b"/>
            <a:pathLst>
              <a:path w="573404">
                <a:moveTo>
                  <a:pt x="0" y="0"/>
                </a:moveTo>
                <a:lnTo>
                  <a:pt x="573023" y="0"/>
                </a:lnTo>
              </a:path>
            </a:pathLst>
          </a:custGeom>
          <a:ln w="10413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00044" y="5378958"/>
            <a:ext cx="573405" cy="0"/>
          </a:xfrm>
          <a:custGeom>
            <a:avLst/>
            <a:gdLst/>
            <a:ahLst/>
            <a:cxnLst/>
            <a:rect l="l" t="t" r="r" b="b"/>
            <a:pathLst>
              <a:path w="573404">
                <a:moveTo>
                  <a:pt x="0" y="0"/>
                </a:moveTo>
                <a:lnTo>
                  <a:pt x="573023" y="0"/>
                </a:lnTo>
              </a:path>
            </a:pathLst>
          </a:custGeom>
          <a:ln w="10413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05050" y="5378958"/>
            <a:ext cx="574040" cy="0"/>
          </a:xfrm>
          <a:custGeom>
            <a:avLst/>
            <a:gdLst/>
            <a:ahLst/>
            <a:cxnLst/>
            <a:rect l="l" t="t" r="r" b="b"/>
            <a:pathLst>
              <a:path w="574039">
                <a:moveTo>
                  <a:pt x="0" y="0"/>
                </a:moveTo>
                <a:lnTo>
                  <a:pt x="573786" y="0"/>
                </a:lnTo>
              </a:path>
            </a:pathLst>
          </a:custGeom>
          <a:ln w="10413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40358" y="5378958"/>
            <a:ext cx="443865" cy="0"/>
          </a:xfrm>
          <a:custGeom>
            <a:avLst/>
            <a:gdLst/>
            <a:ahLst/>
            <a:cxnLst/>
            <a:rect l="l" t="t" r="r" b="b"/>
            <a:pathLst>
              <a:path w="443864">
                <a:moveTo>
                  <a:pt x="0" y="0"/>
                </a:moveTo>
                <a:lnTo>
                  <a:pt x="443484" y="0"/>
                </a:lnTo>
              </a:path>
            </a:pathLst>
          </a:custGeom>
          <a:ln w="10413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79257" y="4746497"/>
            <a:ext cx="1225550" cy="0"/>
          </a:xfrm>
          <a:custGeom>
            <a:avLst/>
            <a:gdLst/>
            <a:ahLst/>
            <a:cxnLst/>
            <a:rect l="l" t="t" r="r" b="b"/>
            <a:pathLst>
              <a:path w="1225550">
                <a:moveTo>
                  <a:pt x="0" y="0"/>
                </a:moveTo>
                <a:lnTo>
                  <a:pt x="1225296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84264" y="4746497"/>
            <a:ext cx="574040" cy="0"/>
          </a:xfrm>
          <a:custGeom>
            <a:avLst/>
            <a:gdLst/>
            <a:ahLst/>
            <a:cxnLst/>
            <a:rect l="l" t="t" r="r" b="b"/>
            <a:pathLst>
              <a:path w="574040">
                <a:moveTo>
                  <a:pt x="0" y="0"/>
                </a:moveTo>
                <a:lnTo>
                  <a:pt x="573786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89270" y="4746497"/>
            <a:ext cx="574040" cy="0"/>
          </a:xfrm>
          <a:custGeom>
            <a:avLst/>
            <a:gdLst/>
            <a:ahLst/>
            <a:cxnLst/>
            <a:rect l="l" t="t" r="r" b="b"/>
            <a:pathLst>
              <a:path w="574039">
                <a:moveTo>
                  <a:pt x="0" y="0"/>
                </a:moveTo>
                <a:lnTo>
                  <a:pt x="573785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95038" y="4746497"/>
            <a:ext cx="573405" cy="0"/>
          </a:xfrm>
          <a:custGeom>
            <a:avLst/>
            <a:gdLst/>
            <a:ahLst/>
            <a:cxnLst/>
            <a:rect l="l" t="t" r="r" b="b"/>
            <a:pathLst>
              <a:path w="573404">
                <a:moveTo>
                  <a:pt x="0" y="0"/>
                </a:moveTo>
                <a:lnTo>
                  <a:pt x="573023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00044" y="4746497"/>
            <a:ext cx="573405" cy="0"/>
          </a:xfrm>
          <a:custGeom>
            <a:avLst/>
            <a:gdLst/>
            <a:ahLst/>
            <a:cxnLst/>
            <a:rect l="l" t="t" r="r" b="b"/>
            <a:pathLst>
              <a:path w="573404">
                <a:moveTo>
                  <a:pt x="0" y="0"/>
                </a:moveTo>
                <a:lnTo>
                  <a:pt x="573023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305050" y="4746497"/>
            <a:ext cx="574040" cy="0"/>
          </a:xfrm>
          <a:custGeom>
            <a:avLst/>
            <a:gdLst/>
            <a:ahLst/>
            <a:cxnLst/>
            <a:rect l="l" t="t" r="r" b="b"/>
            <a:pathLst>
              <a:path w="574039">
                <a:moveTo>
                  <a:pt x="0" y="0"/>
                </a:moveTo>
                <a:lnTo>
                  <a:pt x="573786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40358" y="4746497"/>
            <a:ext cx="443865" cy="0"/>
          </a:xfrm>
          <a:custGeom>
            <a:avLst/>
            <a:gdLst/>
            <a:ahLst/>
            <a:cxnLst/>
            <a:rect l="l" t="t" r="r" b="b"/>
            <a:pathLst>
              <a:path w="443864">
                <a:moveTo>
                  <a:pt x="0" y="0"/>
                </a:moveTo>
                <a:lnTo>
                  <a:pt x="443484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40358" y="4113276"/>
            <a:ext cx="7664450" cy="0"/>
          </a:xfrm>
          <a:custGeom>
            <a:avLst/>
            <a:gdLst/>
            <a:ahLst/>
            <a:cxnLst/>
            <a:rect l="l" t="t" r="r" b="b"/>
            <a:pathLst>
              <a:path w="7664450">
                <a:moveTo>
                  <a:pt x="0" y="0"/>
                </a:moveTo>
                <a:lnTo>
                  <a:pt x="7664196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40358" y="3480815"/>
            <a:ext cx="7664450" cy="0"/>
          </a:xfrm>
          <a:custGeom>
            <a:avLst/>
            <a:gdLst/>
            <a:ahLst/>
            <a:cxnLst/>
            <a:rect l="l" t="t" r="r" b="b"/>
            <a:pathLst>
              <a:path w="7664450">
                <a:moveTo>
                  <a:pt x="0" y="0"/>
                </a:moveTo>
                <a:lnTo>
                  <a:pt x="7664196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40358" y="2847594"/>
            <a:ext cx="7664450" cy="0"/>
          </a:xfrm>
          <a:custGeom>
            <a:avLst/>
            <a:gdLst/>
            <a:ahLst/>
            <a:cxnLst/>
            <a:rect l="l" t="t" r="r" b="b"/>
            <a:pathLst>
              <a:path w="7664450">
                <a:moveTo>
                  <a:pt x="0" y="0"/>
                </a:moveTo>
                <a:lnTo>
                  <a:pt x="7664196" y="0"/>
                </a:lnTo>
              </a:path>
            </a:pathLst>
          </a:custGeom>
          <a:ln w="1041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83842" y="4430267"/>
            <a:ext cx="521334" cy="1582420"/>
          </a:xfrm>
          <a:custGeom>
            <a:avLst/>
            <a:gdLst/>
            <a:ahLst/>
            <a:cxnLst/>
            <a:rect l="l" t="t" r="r" b="b"/>
            <a:pathLst>
              <a:path w="521335" h="1582420">
                <a:moveTo>
                  <a:pt x="0" y="0"/>
                </a:moveTo>
                <a:lnTo>
                  <a:pt x="0" y="1581912"/>
                </a:lnTo>
                <a:lnTo>
                  <a:pt x="521207" y="1581912"/>
                </a:lnTo>
                <a:lnTo>
                  <a:pt x="521207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78835" y="4172711"/>
            <a:ext cx="521334" cy="1839595"/>
          </a:xfrm>
          <a:custGeom>
            <a:avLst/>
            <a:gdLst/>
            <a:ahLst/>
            <a:cxnLst/>
            <a:rect l="l" t="t" r="r" b="b"/>
            <a:pathLst>
              <a:path w="521335" h="1839595">
                <a:moveTo>
                  <a:pt x="521208" y="1839468"/>
                </a:moveTo>
                <a:lnTo>
                  <a:pt x="521207" y="0"/>
                </a:lnTo>
                <a:lnTo>
                  <a:pt x="0" y="0"/>
                </a:lnTo>
                <a:lnTo>
                  <a:pt x="0" y="1839468"/>
                </a:lnTo>
                <a:lnTo>
                  <a:pt x="521208" y="1839468"/>
                </a:lnTo>
                <a:close/>
              </a:path>
            </a:pathLst>
          </a:custGeom>
          <a:solidFill>
            <a:srgbClr val="A99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973067" y="4362450"/>
            <a:ext cx="521970" cy="1649730"/>
          </a:xfrm>
          <a:custGeom>
            <a:avLst/>
            <a:gdLst/>
            <a:ahLst/>
            <a:cxnLst/>
            <a:rect l="l" t="t" r="r" b="b"/>
            <a:pathLst>
              <a:path w="521970" h="1649729">
                <a:moveTo>
                  <a:pt x="521970" y="1649729"/>
                </a:moveTo>
                <a:lnTo>
                  <a:pt x="521970" y="0"/>
                </a:lnTo>
                <a:lnTo>
                  <a:pt x="0" y="0"/>
                </a:lnTo>
                <a:lnTo>
                  <a:pt x="0" y="1649729"/>
                </a:lnTo>
                <a:lnTo>
                  <a:pt x="521970" y="1649729"/>
                </a:lnTo>
                <a:close/>
              </a:path>
            </a:pathLst>
          </a:custGeom>
          <a:solidFill>
            <a:srgbClr val="A99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68061" y="4417314"/>
            <a:ext cx="521334" cy="1595120"/>
          </a:xfrm>
          <a:custGeom>
            <a:avLst/>
            <a:gdLst/>
            <a:ahLst/>
            <a:cxnLst/>
            <a:rect l="l" t="t" r="r" b="b"/>
            <a:pathLst>
              <a:path w="521335" h="1595120">
                <a:moveTo>
                  <a:pt x="521208" y="1594865"/>
                </a:moveTo>
                <a:lnTo>
                  <a:pt x="521208" y="0"/>
                </a:lnTo>
                <a:lnTo>
                  <a:pt x="0" y="0"/>
                </a:lnTo>
                <a:lnTo>
                  <a:pt x="0" y="1594865"/>
                </a:lnTo>
                <a:lnTo>
                  <a:pt x="521208" y="1594865"/>
                </a:lnTo>
                <a:close/>
              </a:path>
            </a:pathLst>
          </a:custGeom>
          <a:solidFill>
            <a:srgbClr val="A99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163055" y="4563617"/>
            <a:ext cx="521334" cy="1449070"/>
          </a:xfrm>
          <a:custGeom>
            <a:avLst/>
            <a:gdLst/>
            <a:ahLst/>
            <a:cxnLst/>
            <a:rect l="l" t="t" r="r" b="b"/>
            <a:pathLst>
              <a:path w="521334" h="1449070">
                <a:moveTo>
                  <a:pt x="521207" y="1448562"/>
                </a:moveTo>
                <a:lnTo>
                  <a:pt x="521207" y="0"/>
                </a:lnTo>
                <a:lnTo>
                  <a:pt x="0" y="0"/>
                </a:lnTo>
                <a:lnTo>
                  <a:pt x="0" y="1448562"/>
                </a:lnTo>
                <a:lnTo>
                  <a:pt x="521207" y="1448562"/>
                </a:lnTo>
                <a:close/>
              </a:path>
            </a:pathLst>
          </a:custGeom>
          <a:solidFill>
            <a:srgbClr val="A99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258050" y="4678679"/>
            <a:ext cx="521334" cy="1333500"/>
          </a:xfrm>
          <a:custGeom>
            <a:avLst/>
            <a:gdLst/>
            <a:ahLst/>
            <a:cxnLst/>
            <a:rect l="l" t="t" r="r" b="b"/>
            <a:pathLst>
              <a:path w="521334" h="1333500">
                <a:moveTo>
                  <a:pt x="521207" y="1333500"/>
                </a:moveTo>
                <a:lnTo>
                  <a:pt x="521207" y="0"/>
                </a:lnTo>
                <a:lnTo>
                  <a:pt x="0" y="0"/>
                </a:lnTo>
                <a:lnTo>
                  <a:pt x="0" y="1333500"/>
                </a:lnTo>
                <a:lnTo>
                  <a:pt x="521207" y="1333500"/>
                </a:lnTo>
                <a:close/>
              </a:path>
            </a:pathLst>
          </a:custGeom>
          <a:solidFill>
            <a:srgbClr val="A99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352281" y="4805171"/>
            <a:ext cx="521970" cy="1207135"/>
          </a:xfrm>
          <a:custGeom>
            <a:avLst/>
            <a:gdLst/>
            <a:ahLst/>
            <a:cxnLst/>
            <a:rect l="l" t="t" r="r" b="b"/>
            <a:pathLst>
              <a:path w="521970" h="1207135">
                <a:moveTo>
                  <a:pt x="521970" y="1207008"/>
                </a:moveTo>
                <a:lnTo>
                  <a:pt x="521970" y="0"/>
                </a:lnTo>
                <a:lnTo>
                  <a:pt x="0" y="0"/>
                </a:lnTo>
                <a:lnTo>
                  <a:pt x="0" y="1207008"/>
                </a:lnTo>
                <a:lnTo>
                  <a:pt x="521970" y="1207008"/>
                </a:lnTo>
                <a:close/>
              </a:path>
            </a:pathLst>
          </a:custGeom>
          <a:solidFill>
            <a:srgbClr val="A99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40358" y="6012179"/>
            <a:ext cx="7664450" cy="0"/>
          </a:xfrm>
          <a:custGeom>
            <a:avLst/>
            <a:gdLst/>
            <a:ahLst/>
            <a:cxnLst/>
            <a:rect l="l" t="t" r="r" b="b"/>
            <a:pathLst>
              <a:path w="7664450">
                <a:moveTo>
                  <a:pt x="0" y="0"/>
                </a:moveTo>
                <a:lnTo>
                  <a:pt x="7664195" y="0"/>
                </a:lnTo>
              </a:path>
            </a:pathLst>
          </a:custGeom>
          <a:ln w="10414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35786" y="6012179"/>
            <a:ext cx="9525" cy="51435"/>
          </a:xfrm>
          <a:custGeom>
            <a:avLst/>
            <a:gdLst/>
            <a:ahLst/>
            <a:cxnLst/>
            <a:rect l="l" t="t" r="r" b="b"/>
            <a:pathLst>
              <a:path w="9525" h="51435">
                <a:moveTo>
                  <a:pt x="4571" y="0"/>
                </a:moveTo>
                <a:lnTo>
                  <a:pt x="4571" y="51053"/>
                </a:lnTo>
              </a:path>
            </a:pathLst>
          </a:custGeom>
          <a:ln w="10413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430779" y="6012179"/>
            <a:ext cx="9525" cy="51435"/>
          </a:xfrm>
          <a:custGeom>
            <a:avLst/>
            <a:gdLst/>
            <a:ahLst/>
            <a:cxnLst/>
            <a:rect l="l" t="t" r="r" b="b"/>
            <a:pathLst>
              <a:path w="9525" h="51435">
                <a:moveTo>
                  <a:pt x="4572" y="0"/>
                </a:moveTo>
                <a:lnTo>
                  <a:pt x="4572" y="51053"/>
                </a:lnTo>
              </a:path>
            </a:pathLst>
          </a:custGeom>
          <a:ln w="10413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525773" y="6012179"/>
            <a:ext cx="9525" cy="51435"/>
          </a:xfrm>
          <a:custGeom>
            <a:avLst/>
            <a:gdLst/>
            <a:ahLst/>
            <a:cxnLst/>
            <a:rect l="l" t="t" r="r" b="b"/>
            <a:pathLst>
              <a:path w="9525" h="51435">
                <a:moveTo>
                  <a:pt x="4572" y="0"/>
                </a:moveTo>
                <a:lnTo>
                  <a:pt x="4572" y="51053"/>
                </a:lnTo>
              </a:path>
            </a:pathLst>
          </a:custGeom>
          <a:ln w="10414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620767" y="6012179"/>
            <a:ext cx="9525" cy="51435"/>
          </a:xfrm>
          <a:custGeom>
            <a:avLst/>
            <a:gdLst/>
            <a:ahLst/>
            <a:cxnLst/>
            <a:rect l="l" t="t" r="r" b="b"/>
            <a:pathLst>
              <a:path w="9525" h="51435">
                <a:moveTo>
                  <a:pt x="4572" y="0"/>
                </a:moveTo>
                <a:lnTo>
                  <a:pt x="4572" y="51053"/>
                </a:lnTo>
              </a:path>
            </a:pathLst>
          </a:custGeom>
          <a:ln w="10414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715000" y="6012179"/>
            <a:ext cx="9525" cy="51435"/>
          </a:xfrm>
          <a:custGeom>
            <a:avLst/>
            <a:gdLst/>
            <a:ahLst/>
            <a:cxnLst/>
            <a:rect l="l" t="t" r="r" b="b"/>
            <a:pathLst>
              <a:path w="9525" h="51435">
                <a:moveTo>
                  <a:pt x="4572" y="0"/>
                </a:moveTo>
                <a:lnTo>
                  <a:pt x="4572" y="51053"/>
                </a:lnTo>
              </a:path>
            </a:pathLst>
          </a:custGeom>
          <a:ln w="10414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809994" y="6012179"/>
            <a:ext cx="9525" cy="51435"/>
          </a:xfrm>
          <a:custGeom>
            <a:avLst/>
            <a:gdLst/>
            <a:ahLst/>
            <a:cxnLst/>
            <a:rect l="l" t="t" r="r" b="b"/>
            <a:pathLst>
              <a:path w="9525" h="51435">
                <a:moveTo>
                  <a:pt x="4571" y="0"/>
                </a:moveTo>
                <a:lnTo>
                  <a:pt x="4571" y="51053"/>
                </a:lnTo>
              </a:path>
            </a:pathLst>
          </a:custGeom>
          <a:ln w="10413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904988" y="6012179"/>
            <a:ext cx="9525" cy="51435"/>
          </a:xfrm>
          <a:custGeom>
            <a:avLst/>
            <a:gdLst/>
            <a:ahLst/>
            <a:cxnLst/>
            <a:rect l="l" t="t" r="r" b="b"/>
            <a:pathLst>
              <a:path w="9525" h="51435">
                <a:moveTo>
                  <a:pt x="4571" y="0"/>
                </a:moveTo>
                <a:lnTo>
                  <a:pt x="4571" y="51053"/>
                </a:lnTo>
              </a:path>
            </a:pathLst>
          </a:custGeom>
          <a:ln w="10413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999981" y="6012179"/>
            <a:ext cx="9525" cy="51435"/>
          </a:xfrm>
          <a:custGeom>
            <a:avLst/>
            <a:gdLst/>
            <a:ahLst/>
            <a:cxnLst/>
            <a:rect l="l" t="t" r="r" b="b"/>
            <a:pathLst>
              <a:path w="9525" h="51435">
                <a:moveTo>
                  <a:pt x="4572" y="0"/>
                </a:moveTo>
                <a:lnTo>
                  <a:pt x="4572" y="51053"/>
                </a:lnTo>
              </a:path>
            </a:pathLst>
          </a:custGeom>
          <a:ln w="10414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1931923" y="4485218"/>
            <a:ext cx="22732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 dirty="0">
                <a:latin typeface="Tw Cen MT"/>
                <a:cs typeface="Tw Cen MT"/>
              </a:rPr>
              <a:t>5.0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311138" y="4618568"/>
            <a:ext cx="22732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 dirty="0">
                <a:latin typeface="Tw Cen MT"/>
                <a:cs typeface="Tw Cen MT"/>
              </a:rPr>
              <a:t>4.6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406131" y="4733630"/>
            <a:ext cx="22732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 dirty="0">
                <a:latin typeface="Tw Cen MT"/>
                <a:cs typeface="Tw Cen MT"/>
              </a:rPr>
              <a:t>4.2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501126" y="4860122"/>
            <a:ext cx="22732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 dirty="0">
                <a:latin typeface="Tw Cen MT"/>
                <a:cs typeface="Tw Cen MT"/>
              </a:rPr>
              <a:t>3.8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083055" y="5278509"/>
            <a:ext cx="12382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Tw Cen MT"/>
                <a:cs typeface="Tw Cen MT"/>
              </a:rPr>
              <a:t>2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083055" y="4646055"/>
            <a:ext cx="12382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Tw Cen MT"/>
                <a:cs typeface="Tw Cen MT"/>
              </a:rPr>
              <a:t>4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108447" y="2529839"/>
            <a:ext cx="74930" cy="74930"/>
          </a:xfrm>
          <a:custGeom>
            <a:avLst/>
            <a:gdLst/>
            <a:ahLst/>
            <a:cxnLst/>
            <a:rect l="l" t="t" r="r" b="b"/>
            <a:pathLst>
              <a:path w="74929" h="74930">
                <a:moveTo>
                  <a:pt x="0" y="0"/>
                </a:moveTo>
                <a:lnTo>
                  <a:pt x="0" y="74676"/>
                </a:lnTo>
                <a:lnTo>
                  <a:pt x="74675" y="74676"/>
                </a:lnTo>
                <a:lnTo>
                  <a:pt x="74675" y="0"/>
                </a:lnTo>
                <a:lnTo>
                  <a:pt x="0" y="0"/>
                </a:lnTo>
                <a:close/>
              </a:path>
            </a:pathLst>
          </a:custGeom>
          <a:solidFill>
            <a:srgbClr val="A99B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984766" y="2165098"/>
            <a:ext cx="6967220" cy="2240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7285">
              <a:lnSpc>
                <a:spcPct val="100000"/>
              </a:lnSpc>
            </a:pPr>
            <a:r>
              <a:rPr sz="1400" b="1" spc="-50" dirty="0">
                <a:latin typeface="Tw Cen MT"/>
                <a:cs typeface="Tw Cen MT"/>
              </a:rPr>
              <a:t>A</a:t>
            </a:r>
            <a:r>
              <a:rPr sz="1400" b="1" spc="-5" dirty="0">
                <a:latin typeface="Tw Cen MT"/>
                <a:cs typeface="Tw Cen MT"/>
              </a:rPr>
              <a:t>v</a:t>
            </a:r>
            <a:r>
              <a:rPr sz="1400" b="1" spc="5" dirty="0">
                <a:latin typeface="Tw Cen MT"/>
                <a:cs typeface="Tw Cen MT"/>
              </a:rPr>
              <a:t>e</a:t>
            </a:r>
            <a:r>
              <a:rPr sz="1400" b="1" spc="15" dirty="0">
                <a:latin typeface="Tw Cen MT"/>
                <a:cs typeface="Tw Cen MT"/>
              </a:rPr>
              <a:t>r</a:t>
            </a:r>
            <a:r>
              <a:rPr sz="1400" b="1" spc="40" dirty="0">
                <a:latin typeface="Tw Cen MT"/>
                <a:cs typeface="Tw Cen MT"/>
              </a:rPr>
              <a:t>a</a:t>
            </a:r>
            <a:r>
              <a:rPr sz="1400" b="1" spc="10" dirty="0">
                <a:latin typeface="Tw Cen MT"/>
                <a:cs typeface="Tw Cen MT"/>
              </a:rPr>
              <a:t>ge </a:t>
            </a:r>
            <a:r>
              <a:rPr sz="1400" b="1" spc="5" dirty="0">
                <a:latin typeface="Tw Cen MT"/>
                <a:cs typeface="Tw Cen MT"/>
              </a:rPr>
              <a:t>Neighborhoo</a:t>
            </a:r>
            <a:r>
              <a:rPr sz="1400" b="1" spc="10" dirty="0">
                <a:latin typeface="Tw Cen MT"/>
                <a:cs typeface="Tw Cen MT"/>
              </a:rPr>
              <a:t>d</a:t>
            </a:r>
            <a:r>
              <a:rPr sz="1400" b="1" spc="30" dirty="0">
                <a:latin typeface="Tw Cen MT"/>
                <a:cs typeface="Tw Cen MT"/>
              </a:rPr>
              <a:t> </a:t>
            </a:r>
            <a:r>
              <a:rPr sz="1400" b="1" dirty="0">
                <a:latin typeface="Tw Cen MT"/>
                <a:cs typeface="Tw Cen MT"/>
              </a:rPr>
              <a:t>V</a:t>
            </a:r>
            <a:r>
              <a:rPr sz="1400" b="1" spc="5" dirty="0">
                <a:latin typeface="Tw Cen MT"/>
                <a:cs typeface="Tw Cen MT"/>
              </a:rPr>
              <a:t>iolent</a:t>
            </a:r>
            <a:r>
              <a:rPr sz="1400" b="1" spc="20" dirty="0">
                <a:latin typeface="Tw Cen MT"/>
                <a:cs typeface="Tw Cen MT"/>
              </a:rPr>
              <a:t> </a:t>
            </a:r>
            <a:r>
              <a:rPr sz="1400" b="1" spc="5" dirty="0">
                <a:latin typeface="Tw Cen MT"/>
                <a:cs typeface="Tw Cen MT"/>
              </a:rPr>
              <a:t>Crim</a:t>
            </a:r>
            <a:r>
              <a:rPr sz="1400" b="1" spc="10" dirty="0">
                <a:latin typeface="Tw Cen MT"/>
                <a:cs typeface="Tw Cen MT"/>
              </a:rPr>
              <a:t>e </a:t>
            </a:r>
            <a:r>
              <a:rPr sz="1400" b="1" spc="-30" dirty="0">
                <a:latin typeface="Tw Cen MT"/>
                <a:cs typeface="Tw Cen MT"/>
              </a:rPr>
              <a:t>R</a:t>
            </a:r>
            <a:r>
              <a:rPr sz="1400" b="1" spc="40" dirty="0">
                <a:latin typeface="Tw Cen MT"/>
                <a:cs typeface="Tw Cen MT"/>
              </a:rPr>
              <a:t>a</a:t>
            </a:r>
            <a:r>
              <a:rPr sz="1400" b="1" dirty="0">
                <a:latin typeface="Tw Cen MT"/>
                <a:cs typeface="Tw Cen MT"/>
              </a:rPr>
              <a:t>t</a:t>
            </a:r>
            <a:r>
              <a:rPr sz="1400" b="1" spc="10" dirty="0">
                <a:latin typeface="Tw Cen MT"/>
                <a:cs typeface="Tw Cen MT"/>
              </a:rPr>
              <a:t>e </a:t>
            </a:r>
            <a:r>
              <a:rPr sz="1400" b="1" spc="-25" dirty="0">
                <a:latin typeface="Tw Cen MT"/>
                <a:cs typeface="Tw Cen MT"/>
              </a:rPr>
              <a:t>b</a:t>
            </a:r>
            <a:r>
              <a:rPr sz="1400" b="1" spc="10" dirty="0">
                <a:latin typeface="Tw Cen MT"/>
                <a:cs typeface="Tw Cen MT"/>
              </a:rPr>
              <a:t>y </a:t>
            </a:r>
            <a:r>
              <a:rPr sz="1400" b="1" spc="5" dirty="0">
                <a:latin typeface="Tw Cen MT"/>
                <a:cs typeface="Tw Cen MT"/>
              </a:rPr>
              <a:t>Incom</a:t>
            </a:r>
            <a:r>
              <a:rPr sz="1400" b="1" spc="10" dirty="0">
                <a:latin typeface="Tw Cen MT"/>
                <a:cs typeface="Tw Cen MT"/>
              </a:rPr>
              <a:t>e </a:t>
            </a:r>
            <a:r>
              <a:rPr sz="1400" b="1" spc="5" dirty="0">
                <a:latin typeface="Tw Cen MT"/>
                <a:cs typeface="Tw Cen MT"/>
              </a:rPr>
              <a:t>(2013$)</a:t>
            </a:r>
            <a:r>
              <a:rPr sz="1400" b="1" spc="20" dirty="0">
                <a:latin typeface="Tw Cen MT"/>
                <a:cs typeface="Tw Cen MT"/>
              </a:rPr>
              <a:t> </a:t>
            </a:r>
            <a:r>
              <a:rPr sz="1400" b="1" spc="5" dirty="0">
                <a:latin typeface="Tw Cen MT"/>
                <a:cs typeface="Tw Cen MT"/>
              </a:rPr>
              <a:t>of</a:t>
            </a:r>
            <a:r>
              <a:rPr sz="1400" b="1" spc="110" dirty="0">
                <a:latin typeface="Tw Cen MT"/>
                <a:cs typeface="Tw Cen MT"/>
              </a:rPr>
              <a:t> </a:t>
            </a:r>
            <a:r>
              <a:rPr sz="1400" b="1" spc="5" dirty="0">
                <a:latin typeface="Tw Cen MT"/>
                <a:cs typeface="Tw Cen MT"/>
              </a:rPr>
              <a:t>Household</a:t>
            </a:r>
            <a:endParaRPr sz="1400">
              <a:latin typeface="Tw Cen MT"/>
              <a:cs typeface="Tw Cen MT"/>
            </a:endParaRPr>
          </a:p>
          <a:p>
            <a:pPr marL="1282065" algn="ctr">
              <a:lnSpc>
                <a:spcPct val="100000"/>
              </a:lnSpc>
              <a:spcBef>
                <a:spcPts val="900"/>
              </a:spcBef>
              <a:tabLst>
                <a:tab pos="1832610" algn="l"/>
              </a:tabLst>
            </a:pPr>
            <a:r>
              <a:rPr sz="1200" spc="-15" dirty="0">
                <a:latin typeface="Tw Cen MT"/>
                <a:cs typeface="Tw Cen MT"/>
              </a:rPr>
              <a:t>200</a:t>
            </a:r>
            <a:r>
              <a:rPr sz="1200" spc="-10" dirty="0">
                <a:latin typeface="Tw Cen MT"/>
                <a:cs typeface="Tw Cen MT"/>
              </a:rPr>
              <a:t>0</a:t>
            </a:r>
            <a:r>
              <a:rPr sz="1200" dirty="0">
                <a:latin typeface="Tw Cen MT"/>
                <a:cs typeface="Tw Cen MT"/>
              </a:rPr>
              <a:t>	</a:t>
            </a:r>
            <a:r>
              <a:rPr sz="1200" spc="-15" dirty="0">
                <a:latin typeface="Tw Cen MT"/>
                <a:cs typeface="Tw Cen MT"/>
              </a:rPr>
              <a:t>2013</a:t>
            </a:r>
            <a:endParaRPr sz="1200">
              <a:latin typeface="Tw Cen MT"/>
              <a:cs typeface="Tw Cen MT"/>
            </a:endParaRPr>
          </a:p>
          <a:p>
            <a:pPr marR="6736715" algn="ctr">
              <a:lnSpc>
                <a:spcPct val="100000"/>
              </a:lnSpc>
              <a:spcBef>
                <a:spcPts val="625"/>
              </a:spcBef>
            </a:pPr>
            <a:r>
              <a:rPr sz="1400" spc="-10" dirty="0">
                <a:latin typeface="Tw Cen MT"/>
                <a:cs typeface="Tw Cen MT"/>
              </a:rPr>
              <a:t>10</a:t>
            </a:r>
            <a:endParaRPr sz="1400">
              <a:latin typeface="Tw Cen MT"/>
              <a:cs typeface="Tw Cen MT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1450">
              <a:latin typeface="Times New Roman"/>
              <a:cs typeface="Times New Roman"/>
            </a:endParaRPr>
          </a:p>
          <a:p>
            <a:pPr marR="6638925" algn="ctr">
              <a:lnSpc>
                <a:spcPct val="100000"/>
              </a:lnSpc>
            </a:pPr>
            <a:r>
              <a:rPr sz="1400" spc="-10" dirty="0">
                <a:latin typeface="Tw Cen MT"/>
                <a:cs typeface="Tw Cen MT"/>
              </a:rPr>
              <a:t>8</a:t>
            </a:r>
            <a:endParaRPr sz="1400">
              <a:latin typeface="Tw Cen MT"/>
              <a:cs typeface="Tw Cen MT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1450">
              <a:latin typeface="Times New Roman"/>
              <a:cs typeface="Times New Roman"/>
            </a:endParaRPr>
          </a:p>
          <a:p>
            <a:pPr marR="6638925" algn="ctr">
              <a:lnSpc>
                <a:spcPct val="100000"/>
              </a:lnSpc>
            </a:pPr>
            <a:r>
              <a:rPr sz="1400" spc="-10" dirty="0">
                <a:latin typeface="Tw Cen MT"/>
                <a:cs typeface="Tw Cen MT"/>
              </a:rPr>
              <a:t>6</a:t>
            </a:r>
            <a:endParaRPr sz="1400">
              <a:latin typeface="Tw Cen MT"/>
              <a:cs typeface="Tw Cen MT"/>
            </a:endParaRPr>
          </a:p>
          <a:p>
            <a:pPr marL="2054225">
              <a:lnSpc>
                <a:spcPct val="100000"/>
              </a:lnSpc>
              <a:spcBef>
                <a:spcPts val="55"/>
              </a:spcBef>
            </a:pPr>
            <a:r>
              <a:rPr sz="1200" b="1" spc="-10" dirty="0">
                <a:latin typeface="Tw Cen MT"/>
                <a:cs typeface="Tw Cen MT"/>
              </a:rPr>
              <a:t>5.8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083055" y="5911727"/>
            <a:ext cx="12382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Tw Cen MT"/>
                <a:cs typeface="Tw Cen MT"/>
              </a:rPr>
              <a:t>0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714001" y="6113685"/>
            <a:ext cx="34988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Tw Cen MT"/>
                <a:cs typeface="Tw Cen MT"/>
              </a:rPr>
              <a:t>NYC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529647" y="6113685"/>
            <a:ext cx="90931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Tw Cen MT"/>
                <a:cs typeface="Tw Cen MT"/>
              </a:rPr>
              <a:t>$0-$20,000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698290" y="6113685"/>
            <a:ext cx="761365" cy="396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00"/>
              </a:lnSpc>
            </a:pPr>
            <a:r>
              <a:rPr sz="1400" spc="-10" dirty="0">
                <a:latin typeface="Tw Cen MT"/>
                <a:cs typeface="Tw Cen MT"/>
              </a:rPr>
              <a:t>$20,001</a:t>
            </a:r>
            <a:r>
              <a:rPr sz="1400" spc="-5" dirty="0">
                <a:latin typeface="Tw Cen MT"/>
                <a:cs typeface="Tw Cen MT"/>
              </a:rPr>
              <a:t> -</a:t>
            </a:r>
            <a:endParaRPr sz="1400">
              <a:latin typeface="Tw Cen MT"/>
              <a:cs typeface="Tw Cen MT"/>
            </a:endParaRPr>
          </a:p>
          <a:p>
            <a:pPr marL="65405">
              <a:lnSpc>
                <a:spcPts val="1600"/>
              </a:lnSpc>
            </a:pPr>
            <a:r>
              <a:rPr sz="1400" spc="-10" dirty="0">
                <a:latin typeface="Tw Cen MT"/>
                <a:cs typeface="Tw Cen MT"/>
              </a:rPr>
              <a:t>$40,000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792489" y="6113685"/>
            <a:ext cx="762000" cy="396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00"/>
              </a:lnSpc>
            </a:pPr>
            <a:r>
              <a:rPr sz="1400" spc="-10" dirty="0">
                <a:latin typeface="Tw Cen MT"/>
                <a:cs typeface="Tw Cen MT"/>
              </a:rPr>
              <a:t>$40,001</a:t>
            </a:r>
            <a:r>
              <a:rPr sz="1400" spc="-5" dirty="0">
                <a:latin typeface="Tw Cen MT"/>
                <a:cs typeface="Tw Cen MT"/>
              </a:rPr>
              <a:t> -</a:t>
            </a:r>
            <a:endParaRPr sz="1400">
              <a:latin typeface="Tw Cen MT"/>
              <a:cs typeface="Tw Cen MT"/>
            </a:endParaRPr>
          </a:p>
          <a:p>
            <a:pPr marL="66675">
              <a:lnSpc>
                <a:spcPts val="1600"/>
              </a:lnSpc>
            </a:pPr>
            <a:r>
              <a:rPr sz="1400" spc="-10" dirty="0">
                <a:latin typeface="Tw Cen MT"/>
                <a:cs typeface="Tw Cen MT"/>
              </a:rPr>
              <a:t>$60,000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887486" y="6113685"/>
            <a:ext cx="762000" cy="396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00"/>
              </a:lnSpc>
            </a:pPr>
            <a:r>
              <a:rPr sz="1400" spc="-10" dirty="0">
                <a:latin typeface="Tw Cen MT"/>
                <a:cs typeface="Tw Cen MT"/>
              </a:rPr>
              <a:t>$60,001</a:t>
            </a:r>
            <a:r>
              <a:rPr sz="1400" spc="-5" dirty="0">
                <a:latin typeface="Tw Cen MT"/>
                <a:cs typeface="Tw Cen MT"/>
              </a:rPr>
              <a:t> -</a:t>
            </a:r>
            <a:endParaRPr sz="1400">
              <a:latin typeface="Tw Cen MT"/>
              <a:cs typeface="Tw Cen MT"/>
            </a:endParaRPr>
          </a:p>
          <a:p>
            <a:pPr marL="17780">
              <a:lnSpc>
                <a:spcPts val="1600"/>
              </a:lnSpc>
            </a:pPr>
            <a:r>
              <a:rPr sz="1400" spc="-10" dirty="0">
                <a:latin typeface="Tw Cen MT"/>
                <a:cs typeface="Tw Cen MT"/>
              </a:rPr>
              <a:t>$100,000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932948" y="6113685"/>
            <a:ext cx="860425" cy="396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00"/>
              </a:lnSpc>
            </a:pPr>
            <a:r>
              <a:rPr sz="1400" spc="-10" dirty="0">
                <a:latin typeface="Tw Cen MT"/>
                <a:cs typeface="Tw Cen MT"/>
              </a:rPr>
              <a:t>$100,001 </a:t>
            </a:r>
            <a:r>
              <a:rPr sz="1400" spc="-5" dirty="0">
                <a:latin typeface="Tw Cen MT"/>
                <a:cs typeface="Tw Cen MT"/>
              </a:rPr>
              <a:t>-</a:t>
            </a:r>
            <a:endParaRPr sz="1400">
              <a:latin typeface="Tw Cen MT"/>
              <a:cs typeface="Tw Cen MT"/>
            </a:endParaRPr>
          </a:p>
          <a:p>
            <a:pPr marL="66675">
              <a:lnSpc>
                <a:spcPts val="1600"/>
              </a:lnSpc>
            </a:pPr>
            <a:r>
              <a:rPr sz="1400" spc="-10" dirty="0">
                <a:latin typeface="Tw Cen MT"/>
                <a:cs typeface="Tw Cen MT"/>
              </a:rPr>
              <a:t>$250,000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998224" y="6113685"/>
            <a:ext cx="92011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Tw Cen MT"/>
                <a:cs typeface="Tw Cen MT"/>
              </a:rPr>
              <a:t>&gt;</a:t>
            </a:r>
            <a:r>
              <a:rPr sz="1400" spc="-5" dirty="0">
                <a:latin typeface="Tw Cen MT"/>
                <a:cs typeface="Tw Cen MT"/>
              </a:rPr>
              <a:t> </a:t>
            </a:r>
            <a:r>
              <a:rPr sz="1400" spc="-10" dirty="0">
                <a:latin typeface="Tw Cen MT"/>
                <a:cs typeface="Tw Cen MT"/>
              </a:rPr>
              <a:t>$250,000</a:t>
            </a:r>
            <a:endParaRPr sz="1400">
              <a:latin typeface="Tw Cen MT"/>
              <a:cs typeface="Tw Cen MT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121911" y="4417400"/>
            <a:ext cx="22732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 dirty="0">
                <a:latin typeface="Tw Cen MT"/>
                <a:cs typeface="Tw Cen MT"/>
              </a:rPr>
              <a:t>5.2</a:t>
            </a:r>
            <a:endParaRPr sz="1200">
              <a:latin typeface="Tw Cen MT"/>
              <a:cs typeface="Tw Cen MT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216144" y="4472264"/>
            <a:ext cx="22732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 dirty="0">
                <a:latin typeface="Tw Cen MT"/>
                <a:cs typeface="Tw Cen MT"/>
              </a:rPr>
              <a:t>5.0</a:t>
            </a:r>
            <a:endParaRPr sz="1200">
              <a:latin typeface="Tw Cen MT"/>
              <a:cs typeface="Tw Cen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1322</Words>
  <Application>Microsoft Office PowerPoint</Application>
  <PresentationFormat>Custom</PresentationFormat>
  <Paragraphs>511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Income inequality in New York City has become more pronounced since 1990</vt:lpstr>
      <vt:lpstr>Income inequality in New York City has become more pronounced since 1990</vt:lpstr>
      <vt:lpstr>Income inequality in New York City has become more pronounced since 1990</vt:lpstr>
      <vt:lpstr>Income inequality in New York City has become more pronounced since 1990</vt:lpstr>
      <vt:lpstr>The highest- and lowest-income households are spatially isolated in New York City</vt:lpstr>
      <vt:lpstr>Violent crime rates improved in every neighborhood, but significant gaps remain</vt:lpstr>
      <vt:lpstr>Violent crime rates improved in every neighborhood, but significant gaps remain</vt:lpstr>
      <vt:lpstr>Violent crime rates improved in every neighborhood, but significant gaps remain</vt:lpstr>
      <vt:lpstr>Student performance has improved, but disparities persist</vt:lpstr>
      <vt:lpstr>Student performance has improved, but disparities persist</vt:lpstr>
      <vt:lpstr>Student performance has improved, but disparities persist</vt:lpstr>
      <vt:lpstr>Student performance has improved, but disparities persist</vt:lpstr>
      <vt:lpstr>Increasing income inequality is not unique to New York City</vt:lpstr>
      <vt:lpstr>Income inequality has increased in Los Angeles</vt:lpstr>
      <vt:lpstr>Income inequality has increased in Chicago</vt:lpstr>
      <vt:lpstr>Income inequality has increased in Houston</vt:lpstr>
      <vt:lpstr>Income inequality has increased in Philadelphia</vt:lpstr>
      <vt:lpstr>Income inequality has increased throughout the United States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Capperis_NNIP_Ignite_20141006_short.pptx</dc:title>
  <dc:creator>capperis</dc:creator>
  <cp:lastModifiedBy>urbantemp</cp:lastModifiedBy>
  <cp:revision>3</cp:revision>
  <dcterms:created xsi:type="dcterms:W3CDTF">2014-10-09T12:01:51Z</dcterms:created>
  <dcterms:modified xsi:type="dcterms:W3CDTF">2014-10-21T14:18:15Z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2014-10-06T00:00:00Z</vt:filetime>
  </property>
  <property fmtid="{D5CDD505-2E9C-101B-9397-08002B2CF9AE}" pid="3" name="LastSaved">
    <vt:filetime>2014-10-09T00:00:00Z</vt:filetime>
  </property>
</Properties>
</file>