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5" r:id="rId2"/>
    <p:sldId id="276" r:id="rId3"/>
    <p:sldId id="278" r:id="rId4"/>
    <p:sldId id="277" r:id="rId5"/>
    <p:sldId id="280" r:id="rId6"/>
    <p:sldId id="282" r:id="rId7"/>
    <p:sldId id="283" r:id="rId8"/>
    <p:sldId id="27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504"/>
    <a:srgbClr val="FCB852"/>
    <a:srgbClr val="0D5C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13" autoAdjust="0"/>
    <p:restoredTop sz="73678" autoAdjust="0"/>
  </p:normalViewPr>
  <p:slideViewPr>
    <p:cSldViewPr>
      <p:cViewPr varScale="1">
        <p:scale>
          <a:sx n="76" d="100"/>
          <a:sy n="76" d="100"/>
        </p:scale>
        <p:origin x="96" y="5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2CDF60-274B-4B34-9AF2-7431BD30C32C}" type="datetimeFigureOut">
              <a:rPr lang="en-US" smtClean="0"/>
              <a:t>7/19/2018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92D66-9522-47DA-ACEC-BEEAA1BC8E8D}" type="slidenum">
              <a:rPr lang="en-US" smtClean="0"/>
              <a:t>‹#›</a:t>
            </a:fld>
            <a:endParaRPr lang="en-US"/>
          </a:p>
        </p:txBody>
      </p:sp>
    </p:spTree>
    <p:extLst>
      <p:ext uri="{BB962C8B-B14F-4D97-AF65-F5344CB8AC3E}">
        <p14:creationId xmlns:p14="http://schemas.microsoft.com/office/powerpoint/2010/main" val="3587980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were</a:t>
            </a:r>
            <a:r>
              <a:rPr lang="en-US" sz="1200" kern="1200" baseline="0" dirty="0" smtClean="0">
                <a:solidFill>
                  <a:schemeClr val="tx1"/>
                </a:solidFill>
                <a:effectLst/>
                <a:latin typeface="+mn-lt"/>
                <a:ea typeface="+mn-ea"/>
                <a:cs typeface="+mn-cs"/>
              </a:rPr>
              <a:t> not present at </a:t>
            </a:r>
            <a:r>
              <a:rPr lang="en-US" sz="1200" kern="1200" dirty="0" err="1" smtClean="0">
                <a:solidFill>
                  <a:schemeClr val="tx1"/>
                </a:solidFill>
                <a:effectLst/>
                <a:latin typeface="+mn-lt"/>
                <a:ea typeface="+mn-ea"/>
                <a:cs typeface="+mn-cs"/>
              </a:rPr>
              <a:t>NNIPCamp</a:t>
            </a:r>
            <a:r>
              <a:rPr lang="en-US" sz="1200" kern="1200" dirty="0" smtClean="0">
                <a:solidFill>
                  <a:schemeClr val="tx1"/>
                </a:solidFill>
                <a:effectLst/>
                <a:latin typeface="+mn-lt"/>
                <a:ea typeface="+mn-ea"/>
                <a:cs typeface="+mn-cs"/>
              </a:rPr>
              <a:t> in Baltimore</a:t>
            </a:r>
            <a:r>
              <a:rPr lang="en-US" sz="1200" kern="1200" baseline="0" dirty="0" smtClean="0">
                <a:solidFill>
                  <a:schemeClr val="tx1"/>
                </a:solidFill>
                <a:effectLst/>
                <a:latin typeface="+mn-lt"/>
                <a:ea typeface="+mn-ea"/>
                <a:cs typeface="+mn-cs"/>
              </a:rPr>
              <a:t> in</a:t>
            </a:r>
            <a:r>
              <a:rPr lang="en-US" sz="1200" kern="1200" dirty="0" smtClean="0">
                <a:solidFill>
                  <a:schemeClr val="tx1"/>
                </a:solidFill>
                <a:effectLst/>
                <a:latin typeface="+mn-lt"/>
                <a:ea typeface="+mn-ea"/>
                <a:cs typeface="+mn-cs"/>
              </a:rPr>
              <a:t> May 2017</a:t>
            </a:r>
            <a:r>
              <a:rPr lang="en-US" sz="1200" kern="1200" baseline="0" dirty="0" smtClean="0">
                <a:solidFill>
                  <a:schemeClr val="tx1"/>
                </a:solidFill>
                <a:effectLst/>
                <a:latin typeface="+mn-lt"/>
                <a:ea typeface="+mn-ea"/>
                <a:cs typeface="+mn-cs"/>
              </a:rPr>
              <a:t> but one of the sessions was a </a:t>
            </a:r>
            <a:r>
              <a:rPr lang="en-US" sz="1200" kern="1200" dirty="0" smtClean="0">
                <a:solidFill>
                  <a:schemeClr val="tx1"/>
                </a:solidFill>
                <a:effectLst/>
                <a:latin typeface="+mn-lt"/>
                <a:ea typeface="+mn-ea"/>
                <a:cs typeface="+mn-cs"/>
              </a:rPr>
              <a:t>Census Open Innovation-design thinking workshop which</a:t>
            </a:r>
            <a:r>
              <a:rPr lang="en-US" sz="1200" kern="1200" baseline="0" dirty="0" smtClean="0">
                <a:solidFill>
                  <a:schemeClr val="tx1"/>
                </a:solidFill>
                <a:effectLst/>
                <a:latin typeface="+mn-lt"/>
                <a:ea typeface="+mn-ea"/>
                <a:cs typeface="+mn-cs"/>
              </a:rPr>
              <a:t> some of you attended. A similar format was presented in Providence in April which I attended, and for which Kathy has asked me to provide feedback.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1</a:t>
            </a:fld>
            <a:endParaRPr lang="en-US"/>
          </a:p>
        </p:txBody>
      </p:sp>
    </p:spTree>
    <p:extLst>
      <p:ext uri="{BB962C8B-B14F-4D97-AF65-F5344CB8AC3E}">
        <p14:creationId xmlns:p14="http://schemas.microsoft.com/office/powerpoint/2010/main" val="318907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2</a:t>
            </a:fld>
            <a:endParaRPr lang="en-US"/>
          </a:p>
        </p:txBody>
      </p:sp>
    </p:spTree>
    <p:extLst>
      <p:ext uri="{BB962C8B-B14F-4D97-AF65-F5344CB8AC3E}">
        <p14:creationId xmlns:p14="http://schemas.microsoft.com/office/powerpoint/2010/main" val="417464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DataSpark</a:t>
            </a:r>
            <a:r>
              <a:rPr lang="en-US" dirty="0" smtClean="0"/>
              <a:t> felt it was important to participate because we have been a source of curated</a:t>
            </a:r>
            <a:r>
              <a:rPr lang="en-US" baseline="0" dirty="0" smtClean="0"/>
              <a:t> or mapped Census data for the community. The focus on the role of libraries was relevant to us too, since we’re now housed at the University Library at URI.</a:t>
            </a:r>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4</a:t>
            </a:fld>
            <a:endParaRPr lang="en-US"/>
          </a:p>
        </p:txBody>
      </p:sp>
    </p:spTree>
    <p:extLst>
      <p:ext uri="{BB962C8B-B14F-4D97-AF65-F5344CB8AC3E}">
        <p14:creationId xmlns:p14="http://schemas.microsoft.com/office/powerpoint/2010/main" val="3902844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5</a:t>
            </a:fld>
            <a:endParaRPr lang="en-US"/>
          </a:p>
        </p:txBody>
      </p:sp>
    </p:spTree>
    <p:extLst>
      <p:ext uri="{BB962C8B-B14F-4D97-AF65-F5344CB8AC3E}">
        <p14:creationId xmlns:p14="http://schemas.microsoft.com/office/powerpoint/2010/main" val="426888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Census Solutions Workshop begins with a welcome presentation for all participants and an icebreaker exercise, setting the tone for a creative and collaborative session</a:t>
            </a:r>
          </a:p>
          <a:p>
            <a:pPr marL="628650" lvl="1" indent="-171450">
              <a:buFont typeface="Arial" panose="020B0604020202020204" pitchFamily="34" charset="0"/>
              <a:buChar char="•"/>
            </a:pPr>
            <a:r>
              <a:rPr lang="en-US" dirty="0" smtClean="0"/>
              <a:t>Workshop facilitator should articulate the goals for the session and provide a brief Census 101 presentation</a:t>
            </a:r>
          </a:p>
          <a:p>
            <a:r>
              <a:rPr lang="en-US" dirty="0" smtClean="0"/>
              <a:t>Icebreaker exercises are designed to get people comfortable with each other and cultivate a future-oriented mindset</a:t>
            </a:r>
          </a:p>
          <a:p>
            <a:pPr marL="628650" lvl="1" indent="-171450">
              <a:buFont typeface="Arial" panose="020B0604020202020204" pitchFamily="34" charset="0"/>
              <a:buChar char="•"/>
            </a:pPr>
            <a:r>
              <a:rPr lang="en-US" dirty="0" smtClean="0"/>
              <a:t>Compare sticky notes about your vision for success for the day</a:t>
            </a:r>
          </a:p>
          <a:p>
            <a:pPr marL="628650" lvl="1" indent="-171450">
              <a:buFont typeface="Arial" panose="020B0604020202020204" pitchFamily="34" charset="0"/>
              <a:buChar char="•"/>
            </a:pPr>
            <a:endParaRPr lang="en-US" dirty="0" smtClean="0"/>
          </a:p>
          <a:p>
            <a:pPr marL="0" lvl="0" indent="0">
              <a:buFont typeface="Arial" panose="020B0604020202020204" pitchFamily="34" charset="0"/>
              <a:buNone/>
            </a:pPr>
            <a:r>
              <a:rPr lang="en-US" dirty="0" smtClean="0"/>
              <a:t>With the specific user in mind, participants generate as many ideas as possible</a:t>
            </a:r>
            <a:r>
              <a:rPr lang="en-US" baseline="0" dirty="0" smtClean="0"/>
              <a:t> </a:t>
            </a:r>
            <a:r>
              <a:rPr lang="en-US" dirty="0" smtClean="0"/>
              <a:t>and begin to cluster them </a:t>
            </a:r>
          </a:p>
          <a:p>
            <a:r>
              <a:rPr lang="en-US" dirty="0" smtClean="0"/>
              <a:t>around themes. Our group brainstormed ways to reach Do-Yun</a:t>
            </a:r>
            <a:r>
              <a:rPr lang="en-US" baseline="0" dirty="0" smtClean="0"/>
              <a:t> about the importance of responding to the Census: through his granddaughter’s school or through his church, and barriers like transportation that would have to be solved for him to complete the Census questionnaire someplace where translation services might be available, like the library.</a:t>
            </a:r>
          </a:p>
          <a:p>
            <a:endParaRPr lang="en-US" baseline="0" dirty="0" smtClean="0"/>
          </a:p>
          <a:p>
            <a:r>
              <a:rPr lang="en-US" baseline="0" dirty="0" smtClean="0"/>
              <a:t>The sticky notes are low-tech but they make the process more tactile which gets people a little more energized and creative. The feeling was of being in high school </a:t>
            </a:r>
            <a:r>
              <a:rPr lang="en-US" baseline="0" dirty="0" err="1" smtClean="0"/>
              <a:t>school</a:t>
            </a:r>
            <a:r>
              <a:rPr lang="en-US" baseline="0" dirty="0" smtClean="0"/>
              <a:t> and working on a team project– a little silly, not too mentally taxing, and a place where barriers that otherwise exist—in this case, barriers due to our fields or professions—would be less relevant.</a:t>
            </a:r>
            <a:endParaRPr lang="en-US" dirty="0" smtClean="0"/>
          </a:p>
          <a:p>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6</a:t>
            </a:fld>
            <a:endParaRPr lang="en-US"/>
          </a:p>
        </p:txBody>
      </p:sp>
    </p:spTree>
    <p:extLst>
      <p:ext uri="{BB962C8B-B14F-4D97-AF65-F5344CB8AC3E}">
        <p14:creationId xmlns:p14="http://schemas.microsoft.com/office/powerpoint/2010/main" val="1388161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groups</a:t>
            </a:r>
            <a:r>
              <a:rPr lang="en-US" baseline="0" dirty="0" smtClean="0"/>
              <a:t> drew an actual storyboard; some acted out a scenario in which the user type would be educated about the Census and overcome their apathy or uncertainty about it.</a:t>
            </a:r>
          </a:p>
          <a:p>
            <a:endParaRPr lang="en-US" baseline="0" dirty="0" smtClean="0"/>
          </a:p>
          <a:p>
            <a:r>
              <a:rPr lang="en-US" baseline="0" dirty="0" smtClean="0"/>
              <a:t>This part of the day was really fun and goofy—most groups presented a storyboard with the drawing skills you’d expect of adults who type on computers all day. A couple acted out their scenarios, which were creative and silly and just made people smile. The energy level was high.</a:t>
            </a:r>
          </a:p>
          <a:p>
            <a:endParaRPr lang="en-US" baseline="0" dirty="0" smtClean="0"/>
          </a:p>
          <a:p>
            <a:r>
              <a:rPr lang="en-US" sz="1200" b="0" i="0" kern="1200" dirty="0" smtClean="0">
                <a:solidFill>
                  <a:schemeClr val="tx1"/>
                </a:solidFill>
                <a:effectLst/>
                <a:latin typeface="+mn-lt"/>
                <a:ea typeface="+mn-ea"/>
                <a:cs typeface="+mn-cs"/>
              </a:rPr>
              <a:t>Using commitment worksheets, participants are asked to think about what they have learned today and what they or the organizations they work for can do to follow push towards the visions they articulated. </a:t>
            </a:r>
          </a:p>
          <a:p>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7</a:t>
            </a:fld>
            <a:endParaRPr lang="en-US"/>
          </a:p>
        </p:txBody>
      </p:sp>
    </p:spTree>
    <p:extLst>
      <p:ext uri="{BB962C8B-B14F-4D97-AF65-F5344CB8AC3E}">
        <p14:creationId xmlns:p14="http://schemas.microsoft.com/office/powerpoint/2010/main" val="284572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asked for our feedback on the Census with a couple of targeted</a:t>
            </a:r>
            <a:r>
              <a:rPr lang="en-US" baseline="0" dirty="0" smtClean="0"/>
              <a:t> questions. In general from someone who knows very little about design thinking</a:t>
            </a:r>
            <a:r>
              <a:rPr lang="en-US" baseline="0" smtClean="0"/>
              <a:t>, </a:t>
            </a:r>
            <a:r>
              <a:rPr lang="en-US" sz="1200" b="0" i="0" kern="1200" smtClean="0">
                <a:solidFill>
                  <a:schemeClr val="tx1"/>
                </a:solidFill>
                <a:effectLst/>
                <a:latin typeface="+mn-lt"/>
                <a:ea typeface="+mn-ea"/>
                <a:cs typeface="+mn-cs"/>
              </a:rPr>
              <a:t>I </a:t>
            </a:r>
            <a:r>
              <a:rPr lang="en-US" sz="1200" b="0" i="0" kern="1200" dirty="0" smtClean="0">
                <a:solidFill>
                  <a:schemeClr val="tx1"/>
                </a:solidFill>
                <a:effectLst/>
                <a:latin typeface="+mn-lt"/>
                <a:ea typeface="+mn-ea"/>
                <a:cs typeface="+mn-cs"/>
              </a:rPr>
              <a:t>was REALLY impressed with the format. The participants were pretty diverse in terms of profession and sector but the prompts were set up to draw on common knowledge, not specialized knowledge, so it worked. There was a lot of energy and high spirits because participants were asked to be creative. I was so impressed that I already implemented some pieces of the workshop format with a data training session for our United Way partners :) Also, the mayor attended the Census workshop to give a quick keynote which added to the sense of importance and focus.</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 suppose the only down side to the Census workshop was that I didn't get to see if any of those creative approaches to problem-solving was actually implemented (although most were quite doable). Delivering it to a more specialized group (who would be likely to come together again in different contexts) might keep them accountable/push them to follow through on concrete next steps.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1A92D66-9522-47DA-ACEC-BEEAA1BC8E8D}" type="slidenum">
              <a:rPr lang="en-US" smtClean="0"/>
              <a:t>8</a:t>
            </a:fld>
            <a:endParaRPr lang="en-US"/>
          </a:p>
        </p:txBody>
      </p:sp>
    </p:spTree>
    <p:extLst>
      <p:ext uri="{BB962C8B-B14F-4D97-AF65-F5344CB8AC3E}">
        <p14:creationId xmlns:p14="http://schemas.microsoft.com/office/powerpoint/2010/main" val="3943215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FCA7E0-A9E2-4E30-876F-A3594229434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6537325"/>
            <a:ext cx="1905000" cy="244475"/>
          </a:xfrm>
        </p:spPr>
        <p:txBody>
          <a:bodyPr/>
          <a:lstStyle/>
          <a:p>
            <a:fld id="{B13DB180-5209-4746-AC82-E4F42B187EED}" type="slidenum">
              <a:rPr lang="en-US" smtClean="0"/>
              <a:t>‹#›</a:t>
            </a:fld>
            <a:endParaRPr lang="en-US"/>
          </a:p>
        </p:txBody>
      </p:sp>
      <p:cxnSp>
        <p:nvCxnSpPr>
          <p:cNvPr id="7" name="Straight Connector 6"/>
          <p:cNvCxnSpPr/>
          <p:nvPr userDrawn="1"/>
        </p:nvCxnSpPr>
        <p:spPr>
          <a:xfrm>
            <a:off x="457200" y="3733800"/>
            <a:ext cx="8229600" cy="0"/>
          </a:xfrm>
          <a:prstGeom prst="line">
            <a:avLst/>
          </a:prstGeom>
          <a:ln>
            <a:solidFill>
              <a:srgbClr val="F6950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3800" y="5105400"/>
            <a:ext cx="1999488" cy="1097280"/>
          </a:xfrm>
          <a:prstGeom prst="rect">
            <a:avLst/>
          </a:prstGeom>
        </p:spPr>
      </p:pic>
    </p:spTree>
    <p:extLst>
      <p:ext uri="{BB962C8B-B14F-4D97-AF65-F5344CB8AC3E}">
        <p14:creationId xmlns:p14="http://schemas.microsoft.com/office/powerpoint/2010/main" val="7191909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CA7E0-A9E2-4E30-876F-A3594229434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DB180-5209-4746-AC82-E4F42B187EED}" type="slidenum">
              <a:rPr lang="en-US" smtClean="0"/>
              <a:t>‹#›</a:t>
            </a:fld>
            <a:endParaRPr lang="en-US"/>
          </a:p>
        </p:txBody>
      </p:sp>
    </p:spTree>
    <p:extLst>
      <p:ext uri="{BB962C8B-B14F-4D97-AF65-F5344CB8AC3E}">
        <p14:creationId xmlns:p14="http://schemas.microsoft.com/office/powerpoint/2010/main" val="246775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CA7E0-A9E2-4E30-876F-A3594229434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DB180-5209-4746-AC82-E4F42B187EED}" type="slidenum">
              <a:rPr lang="en-US" smtClean="0"/>
              <a:t>‹#›</a:t>
            </a:fld>
            <a:endParaRPr lang="en-US"/>
          </a:p>
        </p:txBody>
      </p:sp>
    </p:spTree>
    <p:extLst>
      <p:ext uri="{BB962C8B-B14F-4D97-AF65-F5344CB8AC3E}">
        <p14:creationId xmlns:p14="http://schemas.microsoft.com/office/powerpoint/2010/main" val="13111667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CA7E0-A9E2-4E30-876F-A3594229434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DB180-5209-4746-AC82-E4F42B187EED}" type="slidenum">
              <a:rPr lang="en-US" smtClean="0"/>
              <a:t>‹#›</a:t>
            </a:fld>
            <a:endParaRPr lang="en-US"/>
          </a:p>
        </p:txBody>
      </p:sp>
      <p:cxnSp>
        <p:nvCxnSpPr>
          <p:cNvPr id="7" name="Straight Connector 6"/>
          <p:cNvCxnSpPr/>
          <p:nvPr userDrawn="1"/>
        </p:nvCxnSpPr>
        <p:spPr>
          <a:xfrm>
            <a:off x="457200" y="1447800"/>
            <a:ext cx="8229600" cy="0"/>
          </a:xfrm>
          <a:prstGeom prst="line">
            <a:avLst/>
          </a:prstGeom>
          <a:ln>
            <a:solidFill>
              <a:srgbClr val="F6950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0801" t="16574" r="12395"/>
          <a:stretch/>
        </p:blipFill>
        <p:spPr>
          <a:xfrm>
            <a:off x="7455877" y="5923085"/>
            <a:ext cx="1688123" cy="899746"/>
          </a:xfrm>
          <a:prstGeom prst="rect">
            <a:avLst/>
          </a:prstGeom>
        </p:spPr>
      </p:pic>
    </p:spTree>
    <p:extLst>
      <p:ext uri="{BB962C8B-B14F-4D97-AF65-F5344CB8AC3E}">
        <p14:creationId xmlns:p14="http://schemas.microsoft.com/office/powerpoint/2010/main" val="36774094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FCA7E0-A9E2-4E30-876F-A3594229434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DB180-5209-4746-AC82-E4F42B187EED}" type="slidenum">
              <a:rPr lang="en-US" smtClean="0"/>
              <a:t>‹#›</a:t>
            </a:fld>
            <a:endParaRPr lang="en-US"/>
          </a:p>
        </p:txBody>
      </p:sp>
      <p:cxnSp>
        <p:nvCxnSpPr>
          <p:cNvPr id="7" name="Straight Connector 6"/>
          <p:cNvCxnSpPr/>
          <p:nvPr userDrawn="1"/>
        </p:nvCxnSpPr>
        <p:spPr>
          <a:xfrm>
            <a:off x="609600" y="4419600"/>
            <a:ext cx="8229600" cy="0"/>
          </a:xfrm>
          <a:prstGeom prst="line">
            <a:avLst/>
          </a:prstGeom>
          <a:ln>
            <a:solidFill>
              <a:srgbClr val="F695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8243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FCA7E0-A9E2-4E30-876F-A35942294349}"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DB180-5209-4746-AC82-E4F42B187EED}" type="slidenum">
              <a:rPr lang="en-US" smtClean="0"/>
              <a:t>‹#›</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0801" t="16574" r="12395"/>
          <a:stretch/>
        </p:blipFill>
        <p:spPr>
          <a:xfrm>
            <a:off x="7455877" y="5923085"/>
            <a:ext cx="1688123" cy="899746"/>
          </a:xfrm>
          <a:prstGeom prst="rect">
            <a:avLst/>
          </a:prstGeom>
        </p:spPr>
      </p:pic>
    </p:spTree>
    <p:extLst>
      <p:ext uri="{BB962C8B-B14F-4D97-AF65-F5344CB8AC3E}">
        <p14:creationId xmlns:p14="http://schemas.microsoft.com/office/powerpoint/2010/main" val="3024290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FCA7E0-A9E2-4E30-876F-A35942294349}" type="datetimeFigureOut">
              <a:rPr lang="en-US" smtClean="0"/>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DB180-5209-4746-AC82-E4F42B187EED}" type="slidenum">
              <a:rPr lang="en-US" smtClean="0"/>
              <a:t>‹#›</a:t>
            </a:fld>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0801" t="16574" r="12395"/>
          <a:stretch/>
        </p:blipFill>
        <p:spPr>
          <a:xfrm>
            <a:off x="7455877" y="5923085"/>
            <a:ext cx="1688123" cy="899746"/>
          </a:xfrm>
          <a:prstGeom prst="rect">
            <a:avLst/>
          </a:prstGeom>
        </p:spPr>
      </p:pic>
    </p:spTree>
    <p:extLst>
      <p:ext uri="{BB962C8B-B14F-4D97-AF65-F5344CB8AC3E}">
        <p14:creationId xmlns:p14="http://schemas.microsoft.com/office/powerpoint/2010/main" val="20879131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FCA7E0-A9E2-4E30-876F-A35942294349}" type="datetimeFigureOut">
              <a:rPr lang="en-US" smtClean="0"/>
              <a:t>7/19/2018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DB180-5209-4746-AC82-E4F42B187EED}" type="slidenum">
              <a:rPr lang="en-US" smtClean="0"/>
              <a:t>‹#›</a:t>
            </a:fld>
            <a:endParaRPr lang="en-US"/>
          </a:p>
        </p:txBody>
      </p:sp>
      <p:cxnSp>
        <p:nvCxnSpPr>
          <p:cNvPr id="6" name="Straight Connector 5"/>
          <p:cNvCxnSpPr/>
          <p:nvPr userDrawn="1"/>
        </p:nvCxnSpPr>
        <p:spPr>
          <a:xfrm>
            <a:off x="457200" y="1447800"/>
            <a:ext cx="8229600" cy="0"/>
          </a:xfrm>
          <a:prstGeom prst="line">
            <a:avLst/>
          </a:prstGeom>
          <a:ln>
            <a:solidFill>
              <a:srgbClr val="F6950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0801" t="16574" r="12395"/>
          <a:stretch/>
        </p:blipFill>
        <p:spPr>
          <a:xfrm>
            <a:off x="7455877" y="5923085"/>
            <a:ext cx="1688123" cy="899746"/>
          </a:xfrm>
          <a:prstGeom prst="rect">
            <a:avLst/>
          </a:prstGeom>
        </p:spPr>
      </p:pic>
    </p:spTree>
    <p:extLst>
      <p:ext uri="{BB962C8B-B14F-4D97-AF65-F5344CB8AC3E}">
        <p14:creationId xmlns:p14="http://schemas.microsoft.com/office/powerpoint/2010/main" val="28027712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CA7E0-A9E2-4E30-876F-A35942294349}" type="datetimeFigureOut">
              <a:rPr lang="en-US" smtClean="0"/>
              <a:t>7/19/2018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DB180-5209-4746-AC82-E4F42B187EED}" type="slidenum">
              <a:rPr lang="en-US" smtClean="0"/>
              <a:t>‹#›</a:t>
            </a:fld>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0801" t="16574" r="12395"/>
          <a:stretch/>
        </p:blipFill>
        <p:spPr>
          <a:xfrm>
            <a:off x="7455877" y="5923085"/>
            <a:ext cx="1688123" cy="899746"/>
          </a:xfrm>
          <a:prstGeom prst="rect">
            <a:avLst/>
          </a:prstGeom>
        </p:spPr>
      </p:pic>
    </p:spTree>
    <p:extLst>
      <p:ext uri="{BB962C8B-B14F-4D97-AF65-F5344CB8AC3E}">
        <p14:creationId xmlns:p14="http://schemas.microsoft.com/office/powerpoint/2010/main" val="1008787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CA7E0-A9E2-4E30-876F-A35942294349}"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DB180-5209-4746-AC82-E4F42B187EED}" type="slidenum">
              <a:rPr lang="en-US" smtClean="0"/>
              <a:t>‹#›</a:t>
            </a:fld>
            <a:endParaRPr lang="en-US"/>
          </a:p>
        </p:txBody>
      </p:sp>
      <p:cxnSp>
        <p:nvCxnSpPr>
          <p:cNvPr id="8" name="Straight Connector 7"/>
          <p:cNvCxnSpPr/>
          <p:nvPr userDrawn="1"/>
        </p:nvCxnSpPr>
        <p:spPr>
          <a:xfrm flipV="1">
            <a:off x="3505200" y="228600"/>
            <a:ext cx="0" cy="5943600"/>
          </a:xfrm>
          <a:prstGeom prst="line">
            <a:avLst/>
          </a:prstGeom>
          <a:ln>
            <a:solidFill>
              <a:srgbClr val="F69504"/>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0801" t="16574" r="12395"/>
          <a:stretch/>
        </p:blipFill>
        <p:spPr>
          <a:xfrm>
            <a:off x="7455877" y="5923085"/>
            <a:ext cx="1688123" cy="899746"/>
          </a:xfrm>
          <a:prstGeom prst="rect">
            <a:avLst/>
          </a:prstGeom>
        </p:spPr>
      </p:pic>
    </p:spTree>
    <p:extLst>
      <p:ext uri="{BB962C8B-B14F-4D97-AF65-F5344CB8AC3E}">
        <p14:creationId xmlns:p14="http://schemas.microsoft.com/office/powerpoint/2010/main" val="32663892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CA7E0-A9E2-4E30-876F-A35942294349}"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DB180-5209-4746-AC82-E4F42B187EED}" type="slidenum">
              <a:rPr lang="en-US" smtClean="0"/>
              <a:t>‹#›</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0801" t="16574" r="12395"/>
          <a:stretch/>
        </p:blipFill>
        <p:spPr>
          <a:xfrm>
            <a:off x="7455877" y="5923085"/>
            <a:ext cx="1688123" cy="899746"/>
          </a:xfrm>
          <a:prstGeom prst="rect">
            <a:avLst/>
          </a:prstGeom>
        </p:spPr>
      </p:pic>
    </p:spTree>
    <p:extLst>
      <p:ext uri="{BB962C8B-B14F-4D97-AF65-F5344CB8AC3E}">
        <p14:creationId xmlns:p14="http://schemas.microsoft.com/office/powerpoint/2010/main" val="3351025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CA7E0-A9E2-4E30-876F-A35942294349}" type="datetimeFigureOut">
              <a:rPr lang="en-US" smtClean="0"/>
              <a:t>7/19/2018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DB180-5209-4746-AC82-E4F42B187EED}" type="slidenum">
              <a:rPr lang="en-US" smtClean="0"/>
              <a:t>‹#›</a:t>
            </a:fld>
            <a:endParaRPr lang="en-US" dirty="0"/>
          </a:p>
        </p:txBody>
      </p:sp>
    </p:spTree>
    <p:extLst>
      <p:ext uri="{BB962C8B-B14F-4D97-AF65-F5344CB8AC3E}">
        <p14:creationId xmlns:p14="http://schemas.microsoft.com/office/powerpoint/2010/main" val="2694986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Census Solutions Workshop Feedback</a:t>
            </a:r>
            <a:endParaRPr lang="en-US" dirty="0"/>
          </a:p>
        </p:txBody>
      </p:sp>
      <p:sp>
        <p:nvSpPr>
          <p:cNvPr id="5" name="Subtitle 4"/>
          <p:cNvSpPr>
            <a:spLocks noGrp="1"/>
          </p:cNvSpPr>
          <p:nvPr>
            <p:ph type="subTitle" idx="1"/>
          </p:nvPr>
        </p:nvSpPr>
        <p:spPr>
          <a:xfrm>
            <a:off x="1371600" y="3886200"/>
            <a:ext cx="6400800" cy="838200"/>
          </a:xfrm>
        </p:spPr>
        <p:txBody>
          <a:bodyPr>
            <a:normAutofit fontScale="85000" lnSpcReduction="20000"/>
          </a:bodyPr>
          <a:lstStyle/>
          <a:p>
            <a:r>
              <a:rPr lang="en-US" dirty="0" smtClean="0"/>
              <a:t>Megan Swindal, PhD</a:t>
            </a:r>
          </a:p>
          <a:p>
            <a:r>
              <a:rPr lang="en-US" dirty="0" smtClean="0"/>
              <a:t>Senior Research Associate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5029200"/>
            <a:ext cx="2621936" cy="1219200"/>
          </a:xfrm>
          <a:prstGeom prst="rect">
            <a:avLst/>
          </a:prstGeom>
        </p:spPr>
      </p:pic>
    </p:spTree>
    <p:extLst>
      <p:ext uri="{BB962C8B-B14F-4D97-AF65-F5344CB8AC3E}">
        <p14:creationId xmlns:p14="http://schemas.microsoft.com/office/powerpoint/2010/main" val="103173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1"/>
            <a:ext cx="5334000" cy="5029199"/>
          </a:xfrm>
        </p:spPr>
        <p:txBody>
          <a:bodyPr>
            <a:normAutofit fontScale="85000" lnSpcReduction="10000"/>
          </a:bodyPr>
          <a:lstStyle/>
          <a:p>
            <a:r>
              <a:rPr lang="en-US" dirty="0"/>
              <a:t>Census Bureau team </a:t>
            </a:r>
            <a:r>
              <a:rPr lang="en-US" dirty="0" smtClean="0"/>
              <a:t>conducted a </a:t>
            </a:r>
            <a:r>
              <a:rPr lang="en-US" dirty="0"/>
              <a:t>"design-thinking" session in Providence </a:t>
            </a:r>
            <a:r>
              <a:rPr lang="en-US" dirty="0" smtClean="0"/>
              <a:t>in April aimed at reducing </a:t>
            </a:r>
            <a:r>
              <a:rPr lang="en-US" dirty="0"/>
              <a:t>the undercount of people of color and young </a:t>
            </a:r>
            <a:r>
              <a:rPr lang="en-US" dirty="0" smtClean="0"/>
              <a:t>children</a:t>
            </a:r>
          </a:p>
          <a:p>
            <a:pPr lvl="1"/>
            <a:r>
              <a:rPr lang="en-US" dirty="0"/>
              <a:t>S</a:t>
            </a:r>
            <a:r>
              <a:rPr lang="en-US" dirty="0" smtClean="0"/>
              <a:t>tructured </a:t>
            </a:r>
            <a:r>
              <a:rPr lang="en-US" dirty="0"/>
              <a:t>process to </a:t>
            </a:r>
            <a:r>
              <a:rPr lang="en-US" dirty="0" smtClean="0"/>
              <a:t>brainstorm</a:t>
            </a:r>
            <a:r>
              <a:rPr lang="en-US" dirty="0"/>
              <a:t>, prioritize and propose action </a:t>
            </a:r>
            <a:r>
              <a:rPr lang="en-US" dirty="0" smtClean="0"/>
              <a:t>steps</a:t>
            </a:r>
          </a:p>
          <a:p>
            <a:pPr lvl="1"/>
            <a:r>
              <a:rPr lang="en-US" dirty="0" smtClean="0"/>
              <a:t>Sponsored by </a:t>
            </a:r>
            <a:r>
              <a:rPr lang="en-US" dirty="0" smtClean="0"/>
              <a:t>National </a:t>
            </a:r>
            <a:r>
              <a:rPr lang="en-US" dirty="0"/>
              <a:t>Urban League, Annie E. Casey- Kids Count, Children's Leadership Council, American Library Association and the state/local library networks</a:t>
            </a:r>
            <a:endParaRPr lang="en-US" dirty="0"/>
          </a:p>
        </p:txBody>
      </p:sp>
      <p:pic>
        <p:nvPicPr>
          <p:cNvPr id="4" name="Picture 3"/>
          <p:cNvPicPr>
            <a:picLocks noChangeAspect="1"/>
          </p:cNvPicPr>
          <p:nvPr/>
        </p:nvPicPr>
        <p:blipFill>
          <a:blip r:embed="rId3"/>
          <a:stretch>
            <a:fillRect/>
          </a:stretch>
        </p:blipFill>
        <p:spPr>
          <a:xfrm>
            <a:off x="5791200" y="2438400"/>
            <a:ext cx="3164492" cy="2581275"/>
          </a:xfrm>
          <a:prstGeom prst="rect">
            <a:avLst/>
          </a:prstGeom>
        </p:spPr>
      </p:pic>
    </p:spTree>
    <p:extLst>
      <p:ext uri="{BB962C8B-B14F-4D97-AF65-F5344CB8AC3E}">
        <p14:creationId xmlns:p14="http://schemas.microsoft.com/office/powerpoint/2010/main" val="258248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Featured Speakers</a:t>
            </a:r>
            <a:endParaRPr lang="en-US" dirty="0"/>
          </a:p>
        </p:txBody>
      </p:sp>
      <p:sp>
        <p:nvSpPr>
          <p:cNvPr id="3" name="Content Placeholder 2"/>
          <p:cNvSpPr>
            <a:spLocks noGrp="1"/>
          </p:cNvSpPr>
          <p:nvPr>
            <p:ph idx="1"/>
          </p:nvPr>
        </p:nvSpPr>
        <p:spPr>
          <a:xfrm>
            <a:off x="457200" y="1600201"/>
            <a:ext cx="8229600" cy="2590799"/>
          </a:xfrm>
        </p:spPr>
        <p:txBody>
          <a:bodyPr>
            <a:normAutofit fontScale="77500" lnSpcReduction="20000"/>
          </a:bodyPr>
          <a:lstStyle/>
          <a:p>
            <a:r>
              <a:rPr lang="en-US" dirty="0"/>
              <a:t>Ron </a:t>
            </a:r>
            <a:r>
              <a:rPr lang="en-US" dirty="0" err="1"/>
              <a:t>Jarmin</a:t>
            </a:r>
            <a:r>
              <a:rPr lang="en-US" dirty="0"/>
              <a:t>, Acting Director, US Census Bureau</a:t>
            </a:r>
          </a:p>
          <a:p>
            <a:r>
              <a:rPr lang="en-US" dirty="0"/>
              <a:t>Nellie </a:t>
            </a:r>
            <a:r>
              <a:rPr lang="en-US" dirty="0" err="1" smtClean="0"/>
              <a:t>Gorbea</a:t>
            </a:r>
            <a:r>
              <a:rPr lang="en-US" dirty="0" smtClean="0"/>
              <a:t>, RI Secretary </a:t>
            </a:r>
            <a:r>
              <a:rPr lang="en-US" dirty="0"/>
              <a:t>of State </a:t>
            </a:r>
            <a:endParaRPr lang="en-US" dirty="0" smtClean="0"/>
          </a:p>
          <a:p>
            <a:r>
              <a:rPr lang="en-US" dirty="0"/>
              <a:t>Jorge </a:t>
            </a:r>
            <a:r>
              <a:rPr lang="en-US" dirty="0" err="1" smtClean="0"/>
              <a:t>Elorza</a:t>
            </a:r>
            <a:r>
              <a:rPr lang="en-US" dirty="0" smtClean="0"/>
              <a:t>, Mayor </a:t>
            </a:r>
            <a:r>
              <a:rPr lang="en-US" dirty="0"/>
              <a:t>of Providence </a:t>
            </a:r>
            <a:endParaRPr lang="en-US" dirty="0" smtClean="0"/>
          </a:p>
          <a:p>
            <a:r>
              <a:rPr lang="en-US" dirty="0"/>
              <a:t>Elizabeth Burke </a:t>
            </a:r>
            <a:r>
              <a:rPr lang="en-US" dirty="0" smtClean="0"/>
              <a:t>Bryant, KIDS </a:t>
            </a:r>
            <a:r>
              <a:rPr lang="en-US" dirty="0"/>
              <a:t>COUNT RI Executive Director </a:t>
            </a:r>
            <a:endParaRPr lang="en-US" dirty="0" smtClean="0"/>
          </a:p>
          <a:p>
            <a:r>
              <a:rPr lang="en-US" dirty="0"/>
              <a:t>Don </a:t>
            </a:r>
            <a:r>
              <a:rPr lang="en-US" dirty="0" err="1"/>
              <a:t>Cravins</a:t>
            </a:r>
            <a:r>
              <a:rPr lang="en-US" dirty="0"/>
              <a:t>, </a:t>
            </a:r>
            <a:r>
              <a:rPr lang="en-US" dirty="0" smtClean="0"/>
              <a:t>Jr., Executive Director, National </a:t>
            </a:r>
            <a:r>
              <a:rPr lang="en-US" dirty="0"/>
              <a:t>Urban League Washington </a:t>
            </a:r>
            <a:r>
              <a:rPr lang="en-US" dirty="0" smtClean="0"/>
              <a:t>Bureau</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200" y="4191000"/>
            <a:ext cx="3048000" cy="2286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99" y="4191000"/>
            <a:ext cx="3105151" cy="2328863"/>
          </a:xfrm>
          <a:prstGeom prst="rect">
            <a:avLst/>
          </a:prstGeom>
        </p:spPr>
      </p:pic>
    </p:spTree>
    <p:extLst>
      <p:ext uri="{BB962C8B-B14F-4D97-AF65-F5344CB8AC3E}">
        <p14:creationId xmlns:p14="http://schemas.microsoft.com/office/powerpoint/2010/main" val="53735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Workshop</a:t>
            </a:r>
            <a:endParaRPr lang="en-US" dirty="0"/>
          </a:p>
        </p:txBody>
      </p:sp>
      <p:sp>
        <p:nvSpPr>
          <p:cNvPr id="3" name="Content Placeholder 2"/>
          <p:cNvSpPr>
            <a:spLocks noGrp="1"/>
          </p:cNvSpPr>
          <p:nvPr>
            <p:ph idx="1"/>
          </p:nvPr>
        </p:nvSpPr>
        <p:spPr/>
        <p:txBody>
          <a:bodyPr>
            <a:noAutofit/>
          </a:bodyPr>
          <a:lstStyle/>
          <a:p>
            <a:r>
              <a:rPr lang="en-US" sz="2400" dirty="0"/>
              <a:t>How might we amplify collaborative partnerships and resources to ensure young children between the ages of 0-5 are accurately counted in the 2020 Census?</a:t>
            </a:r>
          </a:p>
          <a:p>
            <a:r>
              <a:rPr lang="en-US" sz="2400" dirty="0"/>
              <a:t>How might we improve the undercount of HTC populations overall, particularly among young African American men (ages 16-24)?</a:t>
            </a:r>
          </a:p>
          <a:p>
            <a:r>
              <a:rPr lang="en-US" sz="2400" dirty="0"/>
              <a:t>How might we develop outreach strategies to address the digital divide (low-connectivity areas) in communities of color and other HTC communities?</a:t>
            </a:r>
          </a:p>
          <a:p>
            <a:r>
              <a:rPr lang="en-US" sz="2400" dirty="0"/>
              <a:t>How might libraries serve as community hubs for census education, awareness and participation, especially among HTC communities</a:t>
            </a:r>
            <a:r>
              <a:rPr lang="en-US" sz="2400" dirty="0" smtClean="0"/>
              <a:t>?</a:t>
            </a:r>
            <a:endParaRPr lang="en-US" sz="2400" dirty="0"/>
          </a:p>
        </p:txBody>
      </p:sp>
    </p:spTree>
    <p:extLst>
      <p:ext uri="{BB962C8B-B14F-4D97-AF65-F5344CB8AC3E}">
        <p14:creationId xmlns:p14="http://schemas.microsoft.com/office/powerpoint/2010/main" val="4062151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Toolkit</a:t>
            </a:r>
            <a:endParaRPr lang="en-US" dirty="0"/>
          </a:p>
        </p:txBody>
      </p:sp>
      <p:sp>
        <p:nvSpPr>
          <p:cNvPr id="3" name="Content Placeholder 2"/>
          <p:cNvSpPr>
            <a:spLocks noGrp="1"/>
          </p:cNvSpPr>
          <p:nvPr>
            <p:ph idx="1"/>
          </p:nvPr>
        </p:nvSpPr>
        <p:spPr>
          <a:xfrm>
            <a:off x="5410200" y="1752600"/>
            <a:ext cx="3581400" cy="4953000"/>
          </a:xfrm>
        </p:spPr>
        <p:txBody>
          <a:bodyPr>
            <a:normAutofit fontScale="70000" lnSpcReduction="20000"/>
          </a:bodyPr>
          <a:lstStyle/>
          <a:p>
            <a:r>
              <a:rPr lang="en-US" sz="2900" dirty="0" smtClean="0"/>
              <a:t>“A </a:t>
            </a:r>
            <a:r>
              <a:rPr lang="en-US" sz="2900" dirty="0"/>
              <a:t>solutions workshop is a </a:t>
            </a:r>
            <a:r>
              <a:rPr lang="en-US" sz="2900" dirty="0" smtClean="0"/>
              <a:t>creative, collaborative</a:t>
            </a:r>
            <a:r>
              <a:rPr lang="en-US" sz="2900" dirty="0"/>
              <a:t>, problem-solving event that </a:t>
            </a:r>
            <a:r>
              <a:rPr lang="en-US" sz="2900" dirty="0" smtClean="0"/>
              <a:t>brings </a:t>
            </a:r>
            <a:r>
              <a:rPr lang="en-US" sz="2900" dirty="0"/>
              <a:t>together diverse </a:t>
            </a:r>
            <a:r>
              <a:rPr lang="en-US" sz="2900" dirty="0" smtClean="0"/>
              <a:t>thinkers”</a:t>
            </a:r>
          </a:p>
          <a:p>
            <a:pPr marL="0" indent="0">
              <a:buNone/>
            </a:pPr>
            <a:endParaRPr lang="en-US" sz="2900" dirty="0" smtClean="0"/>
          </a:p>
          <a:p>
            <a:r>
              <a:rPr lang="en-US" sz="2900" dirty="0" smtClean="0"/>
              <a:t>“The </a:t>
            </a:r>
            <a:r>
              <a:rPr lang="en-US" sz="2900" dirty="0"/>
              <a:t>workshop consists of a specific series </a:t>
            </a:r>
            <a:r>
              <a:rPr lang="en-US" sz="2900" dirty="0" smtClean="0"/>
              <a:t>of </a:t>
            </a:r>
            <a:r>
              <a:rPr lang="en-US" sz="2900" dirty="0"/>
              <a:t>activities based on a design thinking </a:t>
            </a:r>
            <a:r>
              <a:rPr lang="en-US" sz="2900" dirty="0" smtClean="0"/>
              <a:t>methodology </a:t>
            </a:r>
            <a:r>
              <a:rPr lang="en-US" sz="2900" dirty="0"/>
              <a:t>that help participants get to </a:t>
            </a:r>
            <a:r>
              <a:rPr lang="en-US" sz="2900" dirty="0" smtClean="0"/>
              <a:t>know </a:t>
            </a:r>
            <a:r>
              <a:rPr lang="en-US" sz="2900" dirty="0"/>
              <a:t>each other, set ambitious goals, think </a:t>
            </a:r>
            <a:r>
              <a:rPr lang="en-US" sz="2900" dirty="0" smtClean="0"/>
              <a:t>outside </a:t>
            </a:r>
            <a:r>
              <a:rPr lang="en-US" sz="2900" dirty="0"/>
              <a:t>the box, brainstorm with others, </a:t>
            </a:r>
            <a:r>
              <a:rPr lang="en-US" sz="2900" dirty="0" smtClean="0"/>
              <a:t>and </a:t>
            </a:r>
            <a:r>
              <a:rPr lang="en-US" sz="2900" dirty="0"/>
              <a:t>quickly develop proposals for new </a:t>
            </a:r>
            <a:r>
              <a:rPr lang="en-US" sz="2900" dirty="0" smtClean="0"/>
              <a:t>solutions </a:t>
            </a:r>
            <a:r>
              <a:rPr lang="en-US" sz="2900" dirty="0"/>
              <a:t>to engage communities in the </a:t>
            </a:r>
            <a:r>
              <a:rPr lang="en-US" sz="2900" dirty="0" smtClean="0"/>
              <a:t>Census”</a:t>
            </a:r>
            <a:endParaRPr lang="en-US" sz="2900" dirty="0"/>
          </a:p>
          <a:p>
            <a:endParaRPr lang="en-US" sz="2100" dirty="0" smtClean="0"/>
          </a:p>
          <a:p>
            <a:endParaRPr lang="en-US" sz="2100" dirty="0"/>
          </a:p>
          <a:p>
            <a:endParaRPr lang="en-US" dirty="0"/>
          </a:p>
        </p:txBody>
      </p:sp>
      <p:pic>
        <p:nvPicPr>
          <p:cNvPr id="4" name="Picture 3"/>
          <p:cNvPicPr>
            <a:picLocks noChangeAspect="1"/>
          </p:cNvPicPr>
          <p:nvPr/>
        </p:nvPicPr>
        <p:blipFill>
          <a:blip r:embed="rId3"/>
          <a:stretch>
            <a:fillRect/>
          </a:stretch>
        </p:blipFill>
        <p:spPr>
          <a:xfrm>
            <a:off x="304800" y="1981201"/>
            <a:ext cx="5007061" cy="3810000"/>
          </a:xfrm>
          <a:prstGeom prst="rect">
            <a:avLst/>
          </a:prstGeom>
        </p:spPr>
      </p:pic>
    </p:spTree>
    <p:extLst>
      <p:ext uri="{BB962C8B-B14F-4D97-AF65-F5344CB8AC3E}">
        <p14:creationId xmlns:p14="http://schemas.microsoft.com/office/powerpoint/2010/main" val="401253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Generating Ideas</a:t>
            </a:r>
            <a:endParaRPr lang="en-US" dirty="0"/>
          </a:p>
        </p:txBody>
      </p:sp>
      <p:pic>
        <p:nvPicPr>
          <p:cNvPr id="4" name="Content Placeholder 3"/>
          <p:cNvPicPr>
            <a:picLocks noGrp="1" noChangeAspect="1"/>
          </p:cNvPicPr>
          <p:nvPr>
            <p:ph idx="1"/>
          </p:nvPr>
        </p:nvPicPr>
        <p:blipFill>
          <a:blip r:embed="rId3"/>
          <a:stretch>
            <a:fillRect/>
          </a:stretch>
        </p:blipFill>
        <p:spPr>
          <a:xfrm>
            <a:off x="1905000" y="1524000"/>
            <a:ext cx="5791200" cy="3156010"/>
          </a:xfrm>
          <a:prstGeom prst="rect">
            <a:avLst/>
          </a:prstGeom>
        </p:spPr>
      </p:pic>
      <p:sp>
        <p:nvSpPr>
          <p:cNvPr id="5" name="TextBox 4"/>
          <p:cNvSpPr txBox="1"/>
          <p:nvPr/>
        </p:nvSpPr>
        <p:spPr>
          <a:xfrm>
            <a:off x="457200" y="4953000"/>
            <a:ext cx="80010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Participant groups are each given a “user scenario” who represents a </a:t>
            </a:r>
            <a:r>
              <a:rPr lang="en-US" dirty="0"/>
              <a:t>specific </a:t>
            </a:r>
            <a:r>
              <a:rPr lang="en-US" dirty="0" smtClean="0"/>
              <a:t>type </a:t>
            </a:r>
            <a:r>
              <a:rPr lang="en-US" dirty="0"/>
              <a:t>of </a:t>
            </a:r>
            <a:r>
              <a:rPr lang="en-US" dirty="0" smtClean="0"/>
              <a:t>population that </a:t>
            </a:r>
            <a:r>
              <a:rPr lang="en-US" dirty="0"/>
              <a:t>may be hard to count for a </a:t>
            </a:r>
            <a:r>
              <a:rPr lang="en-US" dirty="0" smtClean="0"/>
              <a:t>variety </a:t>
            </a:r>
            <a:r>
              <a:rPr lang="en-US" dirty="0"/>
              <a:t>of </a:t>
            </a:r>
            <a:r>
              <a:rPr lang="en-US" dirty="0" smtClean="0"/>
              <a:t>reasons</a:t>
            </a:r>
          </a:p>
          <a:p>
            <a:pPr marL="742950" lvl="1" indent="-285750">
              <a:buFont typeface="Arial" panose="020B0604020202020204" pitchFamily="34" charset="0"/>
              <a:buChar char="•"/>
            </a:pPr>
            <a:r>
              <a:rPr lang="en-US" dirty="0" smtClean="0"/>
              <a:t>For example</a:t>
            </a:r>
            <a:r>
              <a:rPr lang="en-US" dirty="0"/>
              <a:t>:</a:t>
            </a:r>
            <a:r>
              <a:rPr lang="en-US" dirty="0" smtClean="0"/>
              <a:t> Do-Yun, a 75-year old retiree living with spouse, adult daughter, and granddaughter who speaks limited English and gets most news from TV</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432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an Idea into a Strategy</a:t>
            </a:r>
            <a:endParaRPr lang="en-US" dirty="0"/>
          </a:p>
        </p:txBody>
      </p:sp>
      <p:sp>
        <p:nvSpPr>
          <p:cNvPr id="3" name="Content Placeholder 2"/>
          <p:cNvSpPr>
            <a:spLocks noGrp="1"/>
          </p:cNvSpPr>
          <p:nvPr>
            <p:ph idx="1"/>
          </p:nvPr>
        </p:nvSpPr>
        <p:spPr/>
        <p:txBody>
          <a:bodyPr>
            <a:normAutofit/>
          </a:bodyPr>
          <a:lstStyle/>
          <a:p>
            <a:r>
              <a:rPr lang="en-US" dirty="0" smtClean="0"/>
              <a:t>Participants </a:t>
            </a:r>
            <a:r>
              <a:rPr lang="en-US" dirty="0"/>
              <a:t>decide on an idea to flesh out. Using a </a:t>
            </a:r>
            <a:r>
              <a:rPr lang="en-US" dirty="0" smtClean="0"/>
              <a:t>Storyboarding exercise</a:t>
            </a:r>
            <a:r>
              <a:rPr lang="en-US" dirty="0"/>
              <a:t>, the group </a:t>
            </a:r>
            <a:r>
              <a:rPr lang="en-US" dirty="0" smtClean="0"/>
              <a:t>pitches their idea visually</a:t>
            </a:r>
          </a:p>
          <a:p>
            <a:endParaRPr lang="en-US" dirty="0" smtClean="0"/>
          </a:p>
        </p:txBody>
      </p:sp>
      <p:pic>
        <p:nvPicPr>
          <p:cNvPr id="4" name="Picture 3"/>
          <p:cNvPicPr>
            <a:picLocks noChangeAspect="1"/>
          </p:cNvPicPr>
          <p:nvPr/>
        </p:nvPicPr>
        <p:blipFill>
          <a:blip r:embed="rId3"/>
          <a:stretch>
            <a:fillRect/>
          </a:stretch>
        </p:blipFill>
        <p:spPr>
          <a:xfrm>
            <a:off x="1524000" y="3459162"/>
            <a:ext cx="6063802" cy="2849563"/>
          </a:xfrm>
          <a:prstGeom prst="rect">
            <a:avLst/>
          </a:prstGeom>
        </p:spPr>
      </p:pic>
    </p:spTree>
    <p:extLst>
      <p:ext uri="{BB962C8B-B14F-4D97-AF65-F5344CB8AC3E}">
        <p14:creationId xmlns:p14="http://schemas.microsoft.com/office/powerpoint/2010/main" val="1802536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Take</a:t>
            </a:r>
            <a:endParaRPr lang="en-US" dirty="0"/>
          </a:p>
        </p:txBody>
      </p:sp>
      <p:sp>
        <p:nvSpPr>
          <p:cNvPr id="3" name="Content Placeholder 2"/>
          <p:cNvSpPr>
            <a:spLocks noGrp="1"/>
          </p:cNvSpPr>
          <p:nvPr>
            <p:ph idx="1"/>
          </p:nvPr>
        </p:nvSpPr>
        <p:spPr/>
        <p:txBody>
          <a:bodyPr/>
          <a:lstStyle/>
          <a:p>
            <a:r>
              <a:rPr lang="en-US" dirty="0"/>
              <a:t>Was it worthwhile? Were people engaged? Would you recommend it be a diverse group (across sectors, etc.) or a more homogenous one (like early childcare service providers)?</a:t>
            </a:r>
            <a:endParaRPr lang="en-US" dirty="0"/>
          </a:p>
        </p:txBody>
      </p:sp>
    </p:spTree>
    <p:extLst>
      <p:ext uri="{BB962C8B-B14F-4D97-AF65-F5344CB8AC3E}">
        <p14:creationId xmlns:p14="http://schemas.microsoft.com/office/powerpoint/2010/main" val="3007471764"/>
      </p:ext>
    </p:extLst>
  </p:cSld>
  <p:clrMapOvr>
    <a:masterClrMapping/>
  </p:clrMapOvr>
</p:sld>
</file>

<file path=ppt/theme/theme1.xml><?xml version="1.0" encoding="utf-8"?>
<a:theme xmlns:a="http://schemas.openxmlformats.org/drawingml/2006/main" name="Template_Presentation_DataSp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Template_Presentation_DataSpark</Template>
  <TotalTime>65</TotalTime>
  <Words>932</Words>
  <Application>Microsoft Office PowerPoint</Application>
  <PresentationFormat>On-screen Show (4:3)</PresentationFormat>
  <Paragraphs>56</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Template_Presentation_DataSpark</vt:lpstr>
      <vt:lpstr>Census Solutions Workshop Feedback</vt:lpstr>
      <vt:lpstr>Overview</vt:lpstr>
      <vt:lpstr>Featured Speakers</vt:lpstr>
      <vt:lpstr>Goals of Workshop</vt:lpstr>
      <vt:lpstr>Workshop Toolkit</vt:lpstr>
      <vt:lpstr>Generating Ideas</vt:lpstr>
      <vt:lpstr>Turning an Idea into a Strategy</vt:lpstr>
      <vt:lpstr>Our Take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Pierson</dc:creator>
  <cp:lastModifiedBy>Megan Swindal</cp:lastModifiedBy>
  <cp:revision>12</cp:revision>
  <dcterms:created xsi:type="dcterms:W3CDTF">2016-05-23T21:21:13Z</dcterms:created>
  <dcterms:modified xsi:type="dcterms:W3CDTF">2018-07-19T16:01:15Z</dcterms:modified>
</cp:coreProperties>
</file>