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3" r:id="rId4"/>
    <p:sldId id="266" r:id="rId5"/>
    <p:sldId id="261" r:id="rId6"/>
    <p:sldId id="260" r:id="rId7"/>
    <p:sldId id="264" r:id="rId8"/>
    <p:sldId id="262" r:id="rId9"/>
    <p:sldId id="267" r:id="rId10"/>
    <p:sldId id="268" r:id="rId11"/>
    <p:sldId id="270" r:id="rId12"/>
    <p:sldId id="271" r:id="rId13"/>
    <p:sldId id="283" r:id="rId14"/>
    <p:sldId id="273" r:id="rId15"/>
    <p:sldId id="277" r:id="rId16"/>
    <p:sldId id="275" r:id="rId17"/>
    <p:sldId id="284" r:id="rId18"/>
    <p:sldId id="285"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35" autoAdjust="0"/>
  </p:normalViewPr>
  <p:slideViewPr>
    <p:cSldViewPr>
      <p:cViewPr varScale="1">
        <p:scale>
          <a:sx n="59" d="100"/>
          <a:sy n="59" d="100"/>
        </p:scale>
        <p:origin x="-82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C2A4A-AC3D-4C2B-A11C-945EA3C18A48}" type="datetimeFigureOut">
              <a:rPr lang="en-US" smtClean="0"/>
              <a:pPr/>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908D5-A0C3-4322-ABC2-679C0B11B7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ostonfed.org/economic/dynamicdata/module1/bmap.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mn-lt"/>
                <a:ea typeface="+mn-ea"/>
                <a:cs typeface="+mn-cs"/>
              </a:rPr>
              <a:t>This chart shows the proportion of babies that were born too light (&lt;2500 grams, about 5.5 lbs) between 2005-2007 in MAPC’s municipalities. The data exclude twins and triplets, who are usually born lighter than average.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These data are dived two ways: the bars are grouped by race/ethnicity, with whites on the left, Black/African Americans next, Hispanic/Latinos in the third group, Asians/Pacific Islanders fourth, and members of all other racial groups in the last cluster.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Low birth weight increases the risks of infant health problems and infant mortality. It contributes to educational and developmental delays, as well as from adult health problems ranging from asthma to high blood pressure, heart disease, and Type 2 diabetes.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Colors show different levels of educational attainment.  Blue, for example, shows those without a high school education while purple indicates college graduates. Because these data come from a sample of births, the black bars show the range within which the true percentage actually falls.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This chart shows that there are both racial/ethnic and educational disparities in birth weight.  The racial disparities are so strong that an African American woman with a college degree has worse birth outcomes on average than a white woman without a high school degree. </a:t>
            </a:r>
          </a:p>
          <a:p>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This chart shows high school dropout rates by race/ethnicity for our region in purple and the state overall in red.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We are doing better than the state in every racial/ethnic group, but there are still huge disparities among these groups.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dropout rate for Latino students is over three times that of white and Asian students</a:t>
            </a:r>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This map shows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HUD-estimated foreclosure rates across</a:t>
            </a:r>
            <a:r>
              <a:rPr lang="en-US" sz="1200" kern="1200" baseline="0" dirty="0" smtClean="0">
                <a:solidFill>
                  <a:schemeClr val="tx1"/>
                </a:solidFill>
                <a:latin typeface="+mn-lt"/>
                <a:ea typeface="+mn-ea"/>
                <a:cs typeface="+mn-cs"/>
              </a:rPr>
              <a:t> MAPC between </a:t>
            </a:r>
            <a:r>
              <a:rPr lang="en-US" sz="1200" b="0" kern="1200" dirty="0" smtClean="0">
                <a:solidFill>
                  <a:schemeClr val="tx1"/>
                </a:solidFill>
                <a:latin typeface="+mn-lt"/>
                <a:ea typeface="+mn-ea"/>
                <a:cs typeface="+mn-cs"/>
              </a:rPr>
              <a:t>January 2007 and June 2008.  These rates were calculated in</a:t>
            </a:r>
            <a:r>
              <a:rPr lang="en-US" sz="1200" b="0" kern="1200" baseline="0" dirty="0" smtClean="0">
                <a:solidFill>
                  <a:schemeClr val="tx1"/>
                </a:solidFill>
                <a:latin typeface="+mn-lt"/>
                <a:ea typeface="+mn-ea"/>
                <a:cs typeface="+mn-cs"/>
              </a:rPr>
              <a:t> order to decide where to spend Neighborhood Stabilization Program funds. They reflect the number of “foreclosure starts” per 100 mortgages in each Census tract.  Any property receiving a foreclosure filing such as a Notice of Default or </a:t>
            </a:r>
            <a:r>
              <a:rPr lang="en-US" sz="1200" b="0" kern="1200" baseline="0" dirty="0" err="1" smtClean="0">
                <a:solidFill>
                  <a:schemeClr val="tx1"/>
                </a:solidFill>
                <a:latin typeface="+mn-lt"/>
                <a:ea typeface="+mn-ea"/>
                <a:cs typeface="+mn-cs"/>
              </a:rPr>
              <a:t>Lis</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Pendens</a:t>
            </a:r>
            <a:r>
              <a:rPr lang="en-US" sz="1200" b="0" kern="1200" baseline="0" dirty="0" smtClean="0">
                <a:solidFill>
                  <a:schemeClr val="tx1"/>
                </a:solidFill>
                <a:latin typeface="+mn-lt"/>
                <a:ea typeface="+mn-ea"/>
                <a:cs typeface="+mn-cs"/>
              </a:rPr>
              <a:t> counts in the “foreclosure starts” total, even if the loan was eventually made current and the home was never repossessed.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darkest shade of green shows areas where fewer than 2 of every 100 mortgages were subject for foreclosure filings.  Dark red shows places where more than 8 of 100 mortgages were embroiled in the foreclosure crisis.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Within the most distressed category (dark red), we know that foreclosure rates exceeded </a:t>
            </a:r>
            <a:r>
              <a:rPr lang="en-US" sz="1200" b="0" kern="1200" dirty="0" smtClean="0">
                <a:solidFill>
                  <a:schemeClr val="tx1"/>
                </a:solidFill>
                <a:latin typeface="+mn-lt"/>
                <a:ea typeface="+mn-ea"/>
                <a:cs typeface="+mn-cs"/>
              </a:rPr>
              <a:t>10% in parts of Roxbury and the South End between January 2007 and June 2008</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Framingham, Randolph, Revere, Lynn, Chelsea, Everett, and Milford also grappled with distressed neighborhoods where the foreclosure rate exceeded 8% during this period.  By contrast, less than an estimated 2% of mortgages were subject to foreclosure filings in many of the North Shore communities.   Wealthy suburbs to the north and west of Boston also enjoyed some of the region’s lowest rates.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Foreclosures hurt individuals and families who lose their homes, but also impact entire communities through “spillover effects.” There is strong evidence that nearby foreclosures can lower surrounding property values and increase crime rates.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 are </a:t>
            </a:r>
            <a:r>
              <a:rPr lang="en-US" sz="1200" i="1" kern="1200" dirty="0" smtClean="0">
                <a:solidFill>
                  <a:schemeClr val="tx1"/>
                </a:solidFill>
                <a:latin typeface="+mn-lt"/>
                <a:ea typeface="+mn-ea"/>
                <a:cs typeface="+mn-cs"/>
              </a:rPr>
              <a:t>some</a:t>
            </a:r>
            <a:r>
              <a:rPr lang="en-US" sz="1200" kern="1200" dirty="0" smtClean="0">
                <a:solidFill>
                  <a:schemeClr val="tx1"/>
                </a:solidFill>
                <a:latin typeface="+mn-lt"/>
                <a:ea typeface="+mn-ea"/>
                <a:cs typeface="+mn-cs"/>
              </a:rPr>
              <a:t> changes over time, but this pattern is maintained, for the most part.  You can see town by town yearly data here: </a:t>
            </a:r>
            <a:r>
              <a:rPr lang="en-US" sz="1200" u="sng" kern="1200" dirty="0" smtClean="0">
                <a:solidFill>
                  <a:schemeClr val="tx1"/>
                </a:solidFill>
                <a:latin typeface="+mn-lt"/>
                <a:ea typeface="+mn-ea"/>
                <a:cs typeface="+mn-cs"/>
                <a:hlinkClick r:id="rId3"/>
              </a:rPr>
              <a:t>http://www.bostonfed.org/economic/dynamicdata/module1/bmap.html#</a:t>
            </a:r>
            <a:r>
              <a:rPr lang="en-US" sz="1200" kern="1200" dirty="0" smtClean="0">
                <a:solidFill>
                  <a:schemeClr val="tx1"/>
                </a:solidFill>
                <a:latin typeface="+mn-lt"/>
                <a:ea typeface="+mn-ea"/>
                <a:cs typeface="+mn-cs"/>
              </a:rPr>
              <a:t> to see if you agree. </a:t>
            </a:r>
          </a:p>
          <a:p>
            <a:r>
              <a:rPr lang="en-US" sz="1200" kern="1200" dirty="0" smtClean="0">
                <a:solidFill>
                  <a:schemeClr val="tx1"/>
                </a:solidFill>
                <a:latin typeface="+mn-lt"/>
                <a:ea typeface="+mn-ea"/>
                <a:cs typeface="+mn-cs"/>
              </a:rPr>
              <a:t>I think we can say that the crisis has gotten worse since 2009 (a 32% increase in 2010 compared to 2009) and is supposed to worsen through 2012. </a:t>
            </a: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7230AE-A245-4B81-9D9D-742C47EB17A6}"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chart shows the poverty rates for seniors vs. the population overall</a:t>
            </a:r>
          </a:p>
          <a:p>
            <a:endParaRPr lang="en-US" baseline="0" dirty="0" smtClean="0"/>
          </a:p>
          <a:p>
            <a:r>
              <a:rPr lang="en-US" sz="1200" kern="1200" dirty="0" smtClean="0">
                <a:solidFill>
                  <a:schemeClr val="tx1"/>
                </a:solidFill>
                <a:latin typeface="+mn-lt"/>
                <a:ea typeface="+mn-ea"/>
                <a:cs typeface="+mn-cs"/>
              </a:rPr>
              <a:t>The poverty rate is federally set,</a:t>
            </a:r>
            <a:r>
              <a:rPr lang="en-US" sz="1200" kern="1200" baseline="0" dirty="0" smtClean="0">
                <a:solidFill>
                  <a:schemeClr val="tx1"/>
                </a:solidFill>
                <a:latin typeface="+mn-lt"/>
                <a:ea typeface="+mn-ea"/>
                <a:cs typeface="+mn-cs"/>
              </a:rPr>
              <a:t> based on </a:t>
            </a:r>
            <a:r>
              <a:rPr lang="en-US" sz="1200" kern="1200" dirty="0" smtClean="0">
                <a:solidFill>
                  <a:schemeClr val="tx1"/>
                </a:solidFill>
                <a:latin typeface="+mn-lt"/>
                <a:ea typeface="+mn-ea"/>
                <a:cs typeface="+mn-cs"/>
              </a:rPr>
              <a:t>the percentage of the population living below the Office of Management and Budget's national poverty threshold. The poverty threshold is intended to reflect the lowest income needed to meet an individual’s or family’s basic needs, and therefore varies depending on family size and composition.</a:t>
            </a:r>
          </a:p>
          <a:p>
            <a:endParaRPr lang="en-US" baseline="0" dirty="0" smtClean="0"/>
          </a:p>
          <a:p>
            <a:r>
              <a:rPr lang="en-US" baseline="0" dirty="0" smtClean="0"/>
              <a:t>In 2009, the overall poverty rate was about 9%, although 11% of seniors 75 and older lived in poverty.  This disparity between seniors and the general public has persisted for the past decade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Elders earn lower incomes, on average, than younger individuals.  Whether these incomes are from Social Security, pensions, earnings from work, or asset income, they are generally not as high as the incomes of those who are participating in the labor force, and that means that seniors are particularly vulnerable to living in poverty. </a:t>
            </a:r>
            <a:endParaRPr lang="en-US" baseline="0" dirty="0" smtClean="0"/>
          </a:p>
        </p:txBody>
      </p:sp>
      <p:sp>
        <p:nvSpPr>
          <p:cNvPr id="4" name="Slide Number Placeholder 3"/>
          <p:cNvSpPr>
            <a:spLocks noGrp="1"/>
          </p:cNvSpPr>
          <p:nvPr>
            <p:ph type="sldNum" sz="quarter" idx="10"/>
          </p:nvPr>
        </p:nvSpPr>
        <p:spPr/>
        <p:txBody>
          <a:bodyPr/>
          <a:lstStyle/>
          <a:p>
            <a:fld id="{E07230AE-A245-4B81-9D9D-742C47EB17A6}"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ED30B1-EA4A-48AB-8AC6-299D107026E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908D5-A0C3-4322-ABC2-679C0B11B74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908D5-A0C3-4322-ABC2-679C0B11B74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908D5-A0C3-4322-ABC2-679C0B11B74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908D5-A0C3-4322-ABC2-679C0B11B74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kern="1200" dirty="0" smtClean="0">
                <a:solidFill>
                  <a:schemeClr val="tx1"/>
                </a:solidFill>
                <a:latin typeface="+mn-lt"/>
                <a:ea typeface="+mn-ea"/>
                <a:cs typeface="+mn-cs"/>
              </a:rPr>
              <a:t>When people are coming from different starting points, the opportunities they need to attain their full potential may vary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This is </a:t>
            </a:r>
            <a:r>
              <a:rPr lang="en-US" sz="1200" b="1" kern="1200" dirty="0" smtClean="0">
                <a:solidFill>
                  <a:schemeClr val="tx1"/>
                </a:solidFill>
                <a:latin typeface="+mn-lt"/>
                <a:ea typeface="+mn-ea"/>
                <a:cs typeface="+mn-cs"/>
              </a:rPr>
              <a:t>fair </a:t>
            </a:r>
            <a:r>
              <a:rPr lang="en-US" sz="1200" kern="1200" dirty="0" smtClean="0">
                <a:solidFill>
                  <a:schemeClr val="tx1"/>
                </a:solidFill>
                <a:latin typeface="+mn-lt"/>
                <a:ea typeface="+mn-ea"/>
                <a:cs typeface="+mn-cs"/>
              </a:rPr>
              <a:t>treatment so that everyone has a fair shot at growing up healthy, getting a good education, having a job that pays a living wage, enjoying the region’s recreational resources, retiring comfortably in the community of their choice, etc.</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In some places this may mean removing barriers, in others it may mean different levels of investment, or even affirmative policies (we hope to hear from you about what changes will lead us to our vision of an equitable region)</a:t>
            </a:r>
          </a:p>
          <a:p>
            <a:endParaRPr lang="en-US" dirty="0" smtClean="0"/>
          </a:p>
          <a:p>
            <a:pPr lvl="0"/>
            <a:r>
              <a:rPr lang="en-US" sz="1200" kern="1200" dirty="0" smtClean="0">
                <a:solidFill>
                  <a:schemeClr val="tx1"/>
                </a:solidFill>
                <a:latin typeface="+mn-lt"/>
                <a:ea typeface="+mn-ea"/>
                <a:cs typeface="+mn-cs"/>
              </a:rPr>
              <a:t>The flip side of equity is inequity, and this is what we strive to document in our report.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When we talk about inequities we mean differences between groups that harm people- that are unfair, systematic, preventable, and grounded in social, political, economic, and/or historic factors.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There is no biological or natural reason that your race should predict how much money you earn, or how likely you are to be hospitalized for a serious chronic disease – but it does. There is no reason renters should have to pay more of their income for their housing than owners, but they do. And the structure of your family – who lives in your household – shouldn’t be related to whether or not you live in poverty.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When we see </a:t>
            </a:r>
            <a:r>
              <a:rPr lang="en-US" sz="1200" b="1" kern="1200" dirty="0" smtClean="0">
                <a:solidFill>
                  <a:schemeClr val="tx1"/>
                </a:solidFill>
                <a:latin typeface="+mn-lt"/>
                <a:ea typeface="+mn-ea"/>
                <a:cs typeface="+mn-cs"/>
              </a:rPr>
              <a:t>harmful</a:t>
            </a:r>
            <a:r>
              <a:rPr lang="en-US" sz="1200" kern="1200" dirty="0" smtClean="0">
                <a:solidFill>
                  <a:schemeClr val="tx1"/>
                </a:solidFill>
                <a:latin typeface="+mn-lt"/>
                <a:ea typeface="+mn-ea"/>
                <a:cs typeface="+mn-cs"/>
              </a:rPr>
              <a:t> differences where none should exist, this is inequity.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Benign and unchangeable differences - the average man is taller than the average woman; different schools offering different but equally enriching after school activities – these are differences that may actually contribute to our diversity and vibrancy as a region. </a:t>
            </a:r>
          </a:p>
          <a:p>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57200" lvl="0" indent="-457200">
              <a:lnSpc>
                <a:spcPct val="150000"/>
              </a:lnSpc>
              <a:spcBef>
                <a:spcPts val="0"/>
              </a:spcBef>
              <a:spcAft>
                <a:spcPts val="600"/>
              </a:spcAft>
              <a:buFont typeface="+mj-lt"/>
              <a:buAutoNum type="arabicPeriod"/>
              <a:defRPr/>
            </a:pPr>
            <a:r>
              <a:rPr lang="en-US" b="0" dirty="0" smtClean="0">
                <a:solidFill>
                  <a:srgbClr val="004A90"/>
                </a:solidFill>
                <a:latin typeface="Century Gothic" pitchFamily="34" charset="0"/>
                <a:cs typeface="Vrinda" pitchFamily="2" charset="0"/>
              </a:rPr>
              <a:t>Assemble “universe</a:t>
            </a:r>
            <a:r>
              <a:rPr lang="en-US" dirty="0" smtClean="0">
                <a:solidFill>
                  <a:srgbClr val="004A90"/>
                </a:solidFill>
                <a:latin typeface="Century Gothic" pitchFamily="34" charset="0"/>
                <a:cs typeface="Vrinda" pitchFamily="2" charset="0"/>
              </a:rPr>
              <a:t>” </a:t>
            </a:r>
            <a:r>
              <a:rPr lang="en-US" b="0" dirty="0" smtClean="0">
                <a:solidFill>
                  <a:srgbClr val="004A90"/>
                </a:solidFill>
                <a:latin typeface="Century Gothic" pitchFamily="34" charset="0"/>
                <a:cs typeface="Vrinda" pitchFamily="2" charset="0"/>
              </a:rPr>
              <a:t>of potential indicators</a:t>
            </a:r>
          </a:p>
          <a:p>
            <a:pPr marL="914400" lvl="1" indent="-45720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Look at indicators associated with the 20 MetroFuture equity goals</a:t>
            </a:r>
          </a:p>
          <a:p>
            <a:pPr marL="914400" lvl="1" indent="-45720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Select other key indicators not currently included in </a:t>
            </a:r>
            <a:r>
              <a:rPr lang="en-US" sz="2000" i="1" dirty="0" smtClean="0">
                <a:solidFill>
                  <a:srgbClr val="004A90"/>
                </a:solidFill>
                <a:latin typeface="Century Gothic" pitchFamily="34" charset="0"/>
                <a:cs typeface="Vrinda" pitchFamily="2" charset="0"/>
              </a:rPr>
              <a:t>MetroFuture</a:t>
            </a:r>
          </a:p>
          <a:p>
            <a:pPr marL="463550" lvl="1" indent="-463550">
              <a:lnSpc>
                <a:spcPct val="150000"/>
              </a:lnSpc>
              <a:spcAft>
                <a:spcPts val="600"/>
              </a:spcAft>
              <a:buAutoNum type="arabicPeriod" startAt="2"/>
              <a:defRPr/>
            </a:pPr>
            <a:r>
              <a:rPr lang="en-US" sz="2400" dirty="0" smtClean="0">
                <a:solidFill>
                  <a:srgbClr val="004A90"/>
                </a:solidFill>
                <a:latin typeface="Century Gothic" pitchFamily="34" charset="0"/>
                <a:cs typeface="Vrinda" pitchFamily="2" charset="0"/>
              </a:rPr>
              <a:t>Assess indicators for credibility </a:t>
            </a:r>
          </a:p>
          <a:p>
            <a:pPr marL="920750" lvl="2" indent="-46355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Compare with list of commonly used indicators around the country</a:t>
            </a:r>
          </a:p>
          <a:p>
            <a:pPr marL="920750" lvl="2" indent="-46355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Compare with Boston Indicators list</a:t>
            </a:r>
          </a:p>
          <a:p>
            <a:pPr marL="463550" lvl="2" indent="-463550">
              <a:lnSpc>
                <a:spcPct val="150000"/>
              </a:lnSpc>
              <a:spcAft>
                <a:spcPts val="600"/>
              </a:spcAft>
              <a:defRPr/>
            </a:pPr>
            <a:r>
              <a:rPr lang="en-US" dirty="0" smtClean="0">
                <a:solidFill>
                  <a:srgbClr val="004A90"/>
                </a:solidFill>
                <a:latin typeface="Century Gothic" pitchFamily="34" charset="0"/>
                <a:cs typeface="Vrinda" pitchFamily="2" charset="0"/>
              </a:rPr>
              <a:t>3.	Assess indicators for availability</a:t>
            </a:r>
          </a:p>
          <a:p>
            <a:pPr marL="914400" lvl="1" indent="-45720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Determine whether the necessary data set has been collected and is collected on a regular basis </a:t>
            </a:r>
          </a:p>
          <a:p>
            <a:pPr marL="914400" lvl="1" indent="-457200">
              <a:spcAft>
                <a:spcPts val="600"/>
              </a:spcAft>
              <a:buFont typeface="Arial" pitchFamily="34" charset="0"/>
              <a:buChar char="•"/>
              <a:defRPr/>
            </a:pPr>
            <a:r>
              <a:rPr lang="en-US" sz="2000" dirty="0" smtClean="0">
                <a:solidFill>
                  <a:srgbClr val="004A90"/>
                </a:solidFill>
                <a:latin typeface="Century Gothic" pitchFamily="34" charset="0"/>
                <a:cs typeface="Vrinda" pitchFamily="2" charset="0"/>
              </a:rPr>
              <a:t>Determine level of MAPC analysis required</a:t>
            </a:r>
          </a:p>
          <a:p>
            <a:pPr marL="463550" marR="0" lvl="2" indent="-463550" algn="l" defTabSz="914400" rtl="0" eaLnBrk="1" fontAlgn="auto" latinLnBrk="0" hangingPunct="1">
              <a:lnSpc>
                <a:spcPct val="150000"/>
              </a:lnSpc>
              <a:spcBef>
                <a:spcPts val="0"/>
              </a:spcBef>
              <a:spcAft>
                <a:spcPts val="600"/>
              </a:spcAft>
              <a:buClrTx/>
              <a:buSzTx/>
              <a:buFontTx/>
              <a:buAutoNum type="arabicPeriod" startAt="4"/>
              <a:tabLst/>
              <a:defRPr/>
            </a:pPr>
            <a:r>
              <a:rPr lang="en-US" dirty="0" smtClean="0">
                <a:solidFill>
                  <a:srgbClr val="004A90"/>
                </a:solidFill>
                <a:latin typeface="Century Gothic" pitchFamily="34" charset="0"/>
                <a:cs typeface="Vrinda" pitchFamily="2" charset="0"/>
              </a:rPr>
              <a:t>Determine final list of indicators to track</a:t>
            </a:r>
          </a:p>
          <a:p>
            <a:pPr marL="920750" marR="0" lvl="3" indent="-463550" algn="l" defTabSz="914400" rtl="0" eaLnBrk="1" fontAlgn="auto" latinLnBrk="0" hangingPunct="1">
              <a:lnSpc>
                <a:spcPct val="150000"/>
              </a:lnSpc>
              <a:spcBef>
                <a:spcPts val="0"/>
              </a:spcBef>
              <a:spcAft>
                <a:spcPts val="600"/>
              </a:spcAft>
              <a:buClrTx/>
              <a:buSzTx/>
              <a:buFont typeface="Arial" pitchFamily="34" charset="0"/>
              <a:buChar char="•"/>
              <a:tabLst/>
              <a:defRPr/>
            </a:pPr>
            <a:r>
              <a:rPr lang="en-US" dirty="0" smtClean="0">
                <a:solidFill>
                  <a:srgbClr val="004A90"/>
                </a:solidFill>
                <a:latin typeface="Century Gothic" pitchFamily="34" charset="0"/>
                <a:cs typeface="Vrinda" pitchFamily="2" charset="0"/>
              </a:rPr>
              <a:t>Report covers 30</a:t>
            </a:r>
            <a:r>
              <a:rPr lang="en-US" baseline="0" dirty="0" smtClean="0">
                <a:solidFill>
                  <a:srgbClr val="004A90"/>
                </a:solidFill>
                <a:latin typeface="Century Gothic" pitchFamily="34" charset="0"/>
                <a:cs typeface="Vrinda" pitchFamily="2" charset="0"/>
              </a:rPr>
              <a:t> indicators</a:t>
            </a:r>
          </a:p>
          <a:p>
            <a:pPr marL="920750" marR="0" lvl="3" indent="-463550" algn="l" defTabSz="914400" rtl="0" eaLnBrk="1" fontAlgn="auto" latinLnBrk="0" hangingPunct="1">
              <a:lnSpc>
                <a:spcPct val="150000"/>
              </a:lnSpc>
              <a:spcBef>
                <a:spcPts val="0"/>
              </a:spcBef>
              <a:spcAft>
                <a:spcPts val="600"/>
              </a:spcAft>
              <a:buClrTx/>
              <a:buSzTx/>
              <a:buFont typeface="Arial" pitchFamily="34" charset="0"/>
              <a:buChar char="•"/>
              <a:tabLst/>
              <a:defRPr/>
            </a:pPr>
            <a:r>
              <a:rPr lang="en-US" baseline="0" dirty="0" smtClean="0">
                <a:solidFill>
                  <a:srgbClr val="004A90"/>
                </a:solidFill>
                <a:latin typeface="Century Gothic" pitchFamily="34" charset="0"/>
                <a:cs typeface="Vrinda" pitchFamily="2" charset="0"/>
              </a:rPr>
              <a:t>Many more live on the website</a:t>
            </a:r>
            <a:endParaRPr lang="en-US" dirty="0" smtClean="0">
              <a:solidFill>
                <a:srgbClr val="004A90"/>
              </a:solidFill>
              <a:latin typeface="Century Gothic" pitchFamily="34" charset="0"/>
              <a:cs typeface="Vrinda" pitchFamily="2" charset="0"/>
            </a:endParaRPr>
          </a:p>
        </p:txBody>
      </p:sp>
      <p:sp>
        <p:nvSpPr>
          <p:cNvPr id="4" name="Slide Number Placeholder 3"/>
          <p:cNvSpPr>
            <a:spLocks noGrp="1"/>
          </p:cNvSpPr>
          <p:nvPr>
            <p:ph type="sldNum" sz="quarter" idx="10"/>
          </p:nvPr>
        </p:nvSpPr>
        <p:spPr/>
        <p:txBody>
          <a:bodyPr/>
          <a:lstStyle/>
          <a:p>
            <a:fld id="{7B9908D5-A0C3-4322-ABC2-679C0B11B74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This chart shows the age distribution in our region. The population is divided into two groups: non-Hispanic whites, in</a:t>
            </a:r>
            <a:r>
              <a:rPr lang="en-US" sz="1200" kern="1200" baseline="0" dirty="0" smtClean="0">
                <a:solidFill>
                  <a:schemeClr val="tx1"/>
                </a:solidFill>
                <a:latin typeface="+mn-lt"/>
                <a:ea typeface="+mn-ea"/>
                <a:cs typeface="+mn-cs"/>
              </a:rPr>
              <a:t> green</a:t>
            </a:r>
            <a:r>
              <a:rPr lang="en-US" sz="1200" kern="1200" dirty="0" smtClean="0">
                <a:solidFill>
                  <a:schemeClr val="tx1"/>
                </a:solidFill>
                <a:latin typeface="+mn-lt"/>
                <a:ea typeface="+mn-ea"/>
                <a:cs typeface="+mn-cs"/>
              </a:rPr>
              <a:t>, and of members of racial/ethnic minority groups in blue.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length of each bar corresponds to what proportion of a given group falls into a given age category.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You’ll notice that these two groups, non-Hispanic whites and people of color, have significantly different age structures.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About 25% of all people of color in our region are 14 years old or younger., whereas only 16% of non-Hispanic whites fall into this age group.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Looking at the oldest age groups, we see the opposite trends: about 8% of non-Hispanic whites are 75 or older, but only 2% of residents of color are 75 or older.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Since non-Hispanic whites account for the majority of our region’s population, there are still more white than non-white people at every age group, but if demographic trends continue, the diversity we see in our children will move up the population pyramid increasing diversity in our older age groups as well.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7230AE-A245-4B81-9D9D-742C47EB17A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If people were randomly distributed throughout our region, without regard to age or race/ethnicity, about 12% of the people in every neighborhood would be white children (under 14) and 6% would be children of color.  These are the “regional averages.” However, looking at maps of where our children actually live, we see very few places that actually have such concentrations.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 map on the left shows where white children live in our region compared to the regional average, the one of the right shows where children of color live.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Red colors mean there are fewer kids than we’d expect if everyone were randomly distributed. Blue colors mean there are more kids than we’d expect.  The darkest red means that the actual concentration of children is less than a quarter of the regional average; dark blue shows places where the concentration is twice what we’d expect.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These maps are nearly perfect mirror images of each other, but one not the inverse of the other by definition. It’s not just that there are high concentrations of minority kids in some areas, it’s that there are particularly low concentrations of white kids in the same places. </a:t>
            </a:r>
          </a:p>
          <a:p>
            <a:endParaRPr lang="en-US" dirty="0"/>
          </a:p>
        </p:txBody>
      </p:sp>
      <p:sp>
        <p:nvSpPr>
          <p:cNvPr id="4" name="Slide Number Placeholder 3"/>
          <p:cNvSpPr>
            <a:spLocks noGrp="1"/>
          </p:cNvSpPr>
          <p:nvPr>
            <p:ph type="sldNum" sz="quarter" idx="10"/>
          </p:nvPr>
        </p:nvSpPr>
        <p:spPr/>
        <p:txBody>
          <a:bodyPr/>
          <a:lstStyle/>
          <a:p>
            <a:fld id="{E07230AE-A245-4B81-9D9D-742C47EB17A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47800"/>
            <a:ext cx="8153400" cy="4800600"/>
          </a:xfrm>
        </p:spPr>
        <p:txBody>
          <a:bodyPr/>
          <a:lstStyle>
            <a:lvl1pPr marL="0" indent="0" algn="ctr">
              <a:buNone/>
              <a:defRPr b="0" i="0">
                <a:solidFill>
                  <a:schemeClr val="tx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55638"/>
          </a:xfrm>
          <a:prstGeom prst="rect">
            <a:avLst/>
          </a:prstGeom>
        </p:spPr>
        <p:txBody>
          <a:bodyPr/>
          <a:lstStyle>
            <a:lvl1pPr>
              <a:defRPr>
                <a:latin typeface="Century Gothic"/>
                <a:cs typeface="Century Gothic"/>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a:cs typeface="Century Gothic"/>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556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55638"/>
          </a:xfrm>
          <a:prstGeom prst="rect">
            <a:avLst/>
          </a:prstGeom>
        </p:spPr>
        <p:txBody>
          <a:bodyPr/>
          <a:lstStyle>
            <a:lvl1pPr>
              <a:defRPr>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55638"/>
          </a:xfrm>
          <a:prstGeom prst="rect">
            <a:avLst/>
          </a:prstGeom>
        </p:spPr>
        <p:txBody>
          <a:bodyPr/>
          <a:lstStyle>
            <a:lvl1pPr>
              <a:defRPr>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55638"/>
          </a:xfrm>
          <a:prstGeom prst="rect">
            <a:avLst/>
          </a:prstGeom>
        </p:spPr>
        <p:txBody>
          <a:bodyPr/>
          <a:lstStyle>
            <a:lvl1pPr>
              <a:defRPr>
                <a:latin typeface="Century Gothic"/>
                <a:cs typeface="Century Gothic"/>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a:cs typeface="Century Gothic"/>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04800" y="1447800"/>
            <a:ext cx="82296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1682D-1949-43C1-A3D7-E6F151B656B2}" type="datetimeFigureOut">
              <a:rPr lang="en-US" smtClean="0">
                <a:solidFill>
                  <a:prstClr val="black">
                    <a:tint val="75000"/>
                  </a:prstClr>
                </a:solidFill>
              </a:rPr>
              <a:pPr/>
              <a:t>11/17/2011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B6C8-B9A7-4738-9A33-179B1E266EC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spcBef>
          <a:spcPct val="0"/>
        </a:spcBef>
        <a:buNone/>
        <a:defRPr sz="3200" b="0" i="0" kern="1200">
          <a:solidFill>
            <a:srgbClr val="164B6D"/>
          </a:solidFill>
          <a:latin typeface="Gotham Book"/>
          <a:ea typeface="+mj-ea"/>
          <a:cs typeface="Gotham Book"/>
        </a:defRPr>
      </a:lvl1pPr>
    </p:titleStyle>
    <p:bodyStyle>
      <a:lvl1pPr marL="342900" indent="-342900" algn="l" defTabSz="914400" rtl="0" eaLnBrk="1" latinLnBrk="0" hangingPunct="1">
        <a:spcBef>
          <a:spcPct val="20000"/>
        </a:spcBef>
        <a:buFont typeface="Arial" pitchFamily="34" charset="0"/>
        <a:buChar char="•"/>
        <a:defRPr sz="2400" b="1" kern="1200">
          <a:solidFill>
            <a:srgbClr val="164B6D"/>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cid:image001.png@01CC9D63.6CE3E6E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trofutur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idx="4294967295"/>
          </p:nvPr>
        </p:nvSpPr>
        <p:spPr>
          <a:xfrm>
            <a:off x="304800" y="1676400"/>
            <a:ext cx="8534400" cy="685800"/>
          </a:xfrm>
          <a:prstGeom prst="rect">
            <a:avLst/>
          </a:prstGeom>
        </p:spPr>
        <p:txBody>
          <a:bodyPr anchor="t">
            <a:noAutofit/>
          </a:bodyPr>
          <a:lstStyle/>
          <a:p>
            <a:pPr algn="l"/>
            <a:r>
              <a:rPr lang="en-US" sz="3900" dirty="0" smtClean="0">
                <a:latin typeface="Century Gothic"/>
                <a:cs typeface="Century Gothic"/>
              </a:rPr>
              <a:t>The State of Equity in Metro Boston</a:t>
            </a:r>
            <a:endParaRPr lang="en-US" sz="3900" dirty="0">
              <a:latin typeface="Century Gothic"/>
              <a:cs typeface="Century Gothic"/>
            </a:endParaRPr>
          </a:p>
        </p:txBody>
      </p:sp>
      <p:sp>
        <p:nvSpPr>
          <p:cNvPr id="5" name="Subtitle 4"/>
          <p:cNvSpPr>
            <a:spLocks noGrp="1"/>
          </p:cNvSpPr>
          <p:nvPr>
            <p:ph type="subTitle" idx="1"/>
          </p:nvPr>
        </p:nvSpPr>
        <p:spPr>
          <a:xfrm>
            <a:off x="5486400" y="3657600"/>
            <a:ext cx="3048000" cy="381000"/>
          </a:xfrm>
        </p:spPr>
        <p:txBody>
          <a:bodyPr>
            <a:noAutofit/>
          </a:bodyPr>
          <a:lstStyle/>
          <a:p>
            <a:pPr algn="l"/>
            <a:r>
              <a:rPr lang="en-US" sz="2000" dirty="0" smtClean="0">
                <a:solidFill>
                  <a:schemeClr val="tx1">
                    <a:lumMod val="50000"/>
                    <a:lumOff val="50000"/>
                  </a:schemeClr>
                </a:solidFill>
              </a:rPr>
              <a:t>November 10</a:t>
            </a:r>
            <a:r>
              <a:rPr lang="en-US" sz="2000" dirty="0" smtClean="0">
                <a:solidFill>
                  <a:schemeClr val="tx1">
                    <a:lumMod val="50000"/>
                    <a:lumOff val="50000"/>
                  </a:schemeClr>
                </a:solidFill>
                <a:latin typeface="Century Gothic"/>
                <a:cs typeface="Century Gothic"/>
              </a:rPr>
              <a:t>, 2011</a:t>
            </a:r>
            <a:endParaRPr lang="en-US" sz="2000" dirty="0">
              <a:solidFill>
                <a:schemeClr val="tx1">
                  <a:lumMod val="50000"/>
                  <a:lumOff val="50000"/>
                </a:schemeClr>
              </a:solidFill>
              <a:latin typeface="Century Gothic"/>
              <a:cs typeface="Century Gothic"/>
            </a:endParaRPr>
          </a:p>
        </p:txBody>
      </p:sp>
      <p:sp>
        <p:nvSpPr>
          <p:cNvPr id="15" name="Rectangle 14"/>
          <p:cNvSpPr/>
          <p:nvPr/>
        </p:nvSpPr>
        <p:spPr>
          <a:xfrm>
            <a:off x="5486400" y="2750403"/>
            <a:ext cx="3581400" cy="446276"/>
          </a:xfrm>
          <a:prstGeom prst="rect">
            <a:avLst/>
          </a:prstGeom>
        </p:spPr>
        <p:txBody>
          <a:bodyPr wrap="square">
            <a:spAutoFit/>
          </a:bodyPr>
          <a:lstStyle/>
          <a:p>
            <a:r>
              <a:rPr lang="en-US" sz="2300" dirty="0" err="1" smtClean="0">
                <a:solidFill>
                  <a:prstClr val="black"/>
                </a:solidFill>
                <a:latin typeface="Century Gothic"/>
                <a:cs typeface="Century Gothic"/>
              </a:rPr>
              <a:t>PolicyLink</a:t>
            </a:r>
            <a:r>
              <a:rPr lang="en-US" sz="2300" dirty="0" smtClean="0">
                <a:solidFill>
                  <a:prstClr val="black"/>
                </a:solidFill>
                <a:latin typeface="Century Gothic"/>
                <a:cs typeface="Century Gothic"/>
              </a:rPr>
              <a:t> Equity Summit</a:t>
            </a:r>
            <a:endParaRPr lang="en-US" sz="2300" dirty="0">
              <a:solidFill>
                <a:prstClr val="black"/>
              </a:solidFill>
              <a:latin typeface="Century Gothic"/>
              <a:cs typeface="Century Gothic"/>
            </a:endParaRPr>
          </a:p>
        </p:txBody>
      </p:sp>
      <p:pic>
        <p:nvPicPr>
          <p:cNvPr id="17" name="Picture 16"/>
          <p:cNvPicPr>
            <a:picLocks noChangeAspect="1"/>
          </p:cNvPicPr>
          <p:nvPr/>
        </p:nvPicPr>
        <p:blipFill>
          <a:blip r:embed="rId4" cstate="print"/>
          <a:stretch>
            <a:fillRect/>
          </a:stretch>
        </p:blipFill>
        <p:spPr>
          <a:xfrm>
            <a:off x="3703637" y="304800"/>
            <a:ext cx="1736725" cy="96286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304800" y="609600"/>
            <a:ext cx="8229600" cy="6556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i="0" kern="1200">
                <a:solidFill>
                  <a:srgbClr val="164B6D"/>
                </a:solidFill>
                <a:latin typeface="Gotham Book"/>
                <a:ea typeface="+mj-ea"/>
                <a:cs typeface="Gotham Book"/>
              </a:defRPr>
            </a:lvl1pPr>
          </a:lstStyle>
          <a:p>
            <a:r>
              <a:rPr lang="en-US" dirty="0" smtClean="0">
                <a:cs typeface="Century Gothic"/>
              </a:rPr>
              <a:t>Inequity Across the Region</a:t>
            </a:r>
            <a:endParaRPr lang="en-US" dirty="0">
              <a:cs typeface="Century Gothic"/>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2362200"/>
            <a:ext cx="4461900" cy="3200400"/>
          </a:xfrm>
          <a:prstGeom prst="rect">
            <a:avLst/>
          </a:prstGeom>
          <a:ln w="3175">
            <a:solidFill>
              <a:schemeClr val="bg1">
                <a:lumMod val="50000"/>
              </a:schemeClr>
            </a:solidFill>
          </a:ln>
          <a:effectLst>
            <a:innerShdw blurRad="38100" dist="38100" dir="13500000">
              <a:prstClr val="black">
                <a:alpha val="30000"/>
              </a:prstClr>
            </a:innerShdw>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0" y="2362200"/>
            <a:ext cx="4461900" cy="3200400"/>
          </a:xfrm>
          <a:prstGeom prst="rect">
            <a:avLst/>
          </a:prstGeom>
          <a:ln w="3175">
            <a:solidFill>
              <a:schemeClr val="bg1">
                <a:lumMod val="50000"/>
              </a:schemeClr>
            </a:solidFill>
          </a:ln>
          <a:effectLst>
            <a:innerShdw blurRad="38100" dist="38100" dir="13500000">
              <a:srgbClr val="000000">
                <a:alpha val="30000"/>
              </a:srgbClr>
            </a:inn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p:cNvSpPr>
            <a:spLocks noGrp="1"/>
          </p:cNvSpPr>
          <p:nvPr>
            <p:ph type="subTitle" idx="1"/>
          </p:nvPr>
        </p:nvSpPr>
        <p:spPr>
          <a:xfrm>
            <a:off x="228600" y="1371600"/>
            <a:ext cx="8610600" cy="5257800"/>
          </a:xfrm>
        </p:spPr>
        <p:txBody>
          <a:bodyPr>
            <a:noAutofit/>
          </a:bodyPr>
          <a:lstStyle/>
          <a:p>
            <a:pPr algn="l"/>
            <a:endParaRPr lang="en-US" sz="2400" dirty="0" smtClean="0">
              <a:solidFill>
                <a:schemeClr val="tx1"/>
              </a:solidFill>
              <a:latin typeface="Franklin Gothic Book" pitchFamily="34" charset="0"/>
            </a:endParaRPr>
          </a:p>
          <a:p>
            <a:pPr algn="l"/>
            <a:endParaRPr lang="en-US" sz="2400" dirty="0" smtClean="0">
              <a:solidFill>
                <a:schemeClr val="tx1"/>
              </a:solidFill>
              <a:latin typeface="Franklin Gothic Book" pitchFamily="34" charset="0"/>
            </a:endParaRPr>
          </a:p>
          <a:p>
            <a:pPr algn="l"/>
            <a:endParaRPr lang="en-US" sz="2400" dirty="0" smtClean="0">
              <a:solidFill>
                <a:schemeClr val="tx1"/>
              </a:solidFill>
              <a:latin typeface="Franklin Gothic Book" pitchFamily="34" charset="0"/>
            </a:endParaRPr>
          </a:p>
        </p:txBody>
      </p:sp>
      <p:sp>
        <p:nvSpPr>
          <p:cNvPr id="12" name="Title Placeholder 1"/>
          <p:cNvSpPr txBox="1">
            <a:spLocks/>
          </p:cNvSpPr>
          <p:nvPr/>
        </p:nvSpPr>
        <p:spPr>
          <a:xfrm>
            <a:off x="304800" y="609600"/>
            <a:ext cx="8229600" cy="6556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i="0" kern="1200">
                <a:solidFill>
                  <a:srgbClr val="164B6D"/>
                </a:solidFill>
                <a:latin typeface="Gotham Book"/>
                <a:ea typeface="+mj-ea"/>
                <a:cs typeface="Gotham Book"/>
              </a:defRPr>
            </a:lvl1pPr>
          </a:lstStyle>
          <a:p>
            <a:r>
              <a:rPr lang="en-US" dirty="0" smtClean="0">
                <a:cs typeface="Century Gothic"/>
              </a:rPr>
              <a:t>Inequity Impacts Children</a:t>
            </a:r>
            <a:endParaRPr lang="en-US" dirty="0">
              <a:cs typeface="Century Gothic"/>
            </a:endParaRPr>
          </a:p>
        </p:txBody>
      </p:sp>
      <p:pic>
        <p:nvPicPr>
          <p:cNvPr id="2" name="Picture 2"/>
          <p:cNvPicPr>
            <a:picLocks noChangeAspect="1" noChangeArrowheads="1"/>
          </p:cNvPicPr>
          <p:nvPr/>
        </p:nvPicPr>
        <p:blipFill>
          <a:blip r:embed="rId3" cstate="print"/>
          <a:srcRect/>
          <a:stretch>
            <a:fillRect/>
          </a:stretch>
        </p:blipFill>
        <p:spPr bwMode="auto">
          <a:xfrm>
            <a:off x="914400" y="1463040"/>
            <a:ext cx="7317702" cy="4937760"/>
          </a:xfrm>
          <a:prstGeom prst="rect">
            <a:avLst/>
          </a:prstGeom>
          <a:noFill/>
          <a:ln w="3175">
            <a:solidFill>
              <a:schemeClr val="bg1">
                <a:lumMod val="50000"/>
              </a:schemeClr>
            </a:solidFill>
            <a:miter lim="800000"/>
            <a:headEnd/>
            <a:tailEnd/>
          </a:ln>
        </p:spPr>
      </p:pic>
      <p:sp>
        <p:nvSpPr>
          <p:cNvPr id="5" name="TextBox 4"/>
          <p:cNvSpPr txBox="1"/>
          <p:nvPr/>
        </p:nvSpPr>
        <p:spPr>
          <a:xfrm rot="16200000">
            <a:off x="725578" y="3719155"/>
            <a:ext cx="588623" cy="246221"/>
          </a:xfrm>
          <a:prstGeom prst="rect">
            <a:avLst/>
          </a:prstGeom>
          <a:noFill/>
        </p:spPr>
        <p:txBody>
          <a:bodyPr wrap="none" rtlCol="0">
            <a:spAutoFit/>
          </a:bodyPr>
          <a:lstStyle/>
          <a:p>
            <a:r>
              <a:rPr lang="en-US" sz="1000" dirty="0" smtClean="0">
                <a:solidFill>
                  <a:schemeClr val="tx1">
                    <a:lumMod val="50000"/>
                    <a:lumOff val="50000"/>
                  </a:schemeClr>
                </a:solidFill>
              </a:rPr>
              <a:t>Percent</a:t>
            </a:r>
            <a:endParaRPr lang="en-US" sz="10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p:cNvSpPr>
            <a:spLocks noGrp="1"/>
          </p:cNvSpPr>
          <p:nvPr>
            <p:ph type="subTitle" idx="1"/>
          </p:nvPr>
        </p:nvSpPr>
        <p:spPr>
          <a:xfrm>
            <a:off x="228600" y="1371600"/>
            <a:ext cx="8610600" cy="5257800"/>
          </a:xfrm>
        </p:spPr>
        <p:txBody>
          <a:bodyPr>
            <a:noAutofit/>
          </a:bodyPr>
          <a:lstStyle/>
          <a:p>
            <a:pPr algn="l"/>
            <a:endParaRPr lang="en-US" sz="2400" dirty="0" smtClean="0">
              <a:solidFill>
                <a:schemeClr val="tx1"/>
              </a:solidFill>
              <a:latin typeface="Franklin Gothic Book" pitchFamily="34" charset="0"/>
            </a:endParaRPr>
          </a:p>
          <a:p>
            <a:pPr algn="l"/>
            <a:endParaRPr lang="en-US" sz="2400" dirty="0" smtClean="0">
              <a:solidFill>
                <a:schemeClr val="tx1"/>
              </a:solidFill>
              <a:latin typeface="Franklin Gothic Book" pitchFamily="34" charset="0"/>
            </a:endParaRPr>
          </a:p>
          <a:p>
            <a:pPr algn="l"/>
            <a:endParaRPr lang="en-US" sz="2400" dirty="0" smtClean="0">
              <a:solidFill>
                <a:schemeClr val="tx1"/>
              </a:solidFill>
              <a:latin typeface="Franklin Gothic Book" pitchFamily="34" charset="0"/>
            </a:endParaRPr>
          </a:p>
        </p:txBody>
      </p:sp>
      <p:cxnSp>
        <p:nvCxnSpPr>
          <p:cNvPr id="8" name="Straight Connector 7"/>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txBox="1">
            <a:spLocks/>
          </p:cNvSpPr>
          <p:nvPr/>
        </p:nvSpPr>
        <p:spPr>
          <a:xfrm>
            <a:off x="304800" y="609600"/>
            <a:ext cx="8229600" cy="6556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i="0" kern="1200">
                <a:solidFill>
                  <a:srgbClr val="164B6D"/>
                </a:solidFill>
                <a:latin typeface="Gotham Book"/>
                <a:ea typeface="+mj-ea"/>
                <a:cs typeface="Gotham Book"/>
              </a:defRPr>
            </a:lvl1pPr>
          </a:lstStyle>
          <a:p>
            <a:r>
              <a:rPr lang="en-US" dirty="0" smtClean="0">
                <a:cs typeface="Century Gothic"/>
              </a:rPr>
              <a:t>Inequity Impacts Teens</a:t>
            </a:r>
            <a:endParaRPr lang="en-US" dirty="0">
              <a:cs typeface="Century Gothic"/>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1447800"/>
            <a:ext cx="7627852" cy="4937760"/>
          </a:xfrm>
          <a:prstGeom prst="rect">
            <a:avLst/>
          </a:prstGeom>
          <a:ln w="3175">
            <a:solidFill>
              <a:schemeClr val="bg1">
                <a:lumMod val="50000"/>
              </a:schemeClr>
            </a:solid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p:cNvSpPr txBox="1">
            <a:spLocks/>
          </p:cNvSpPr>
          <p:nvPr/>
        </p:nvSpPr>
        <p:spPr>
          <a:xfrm>
            <a:off x="304800" y="609600"/>
            <a:ext cx="8229600" cy="6556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i="0" kern="1200">
                <a:solidFill>
                  <a:srgbClr val="164B6D"/>
                </a:solidFill>
                <a:latin typeface="Gotham Book"/>
                <a:ea typeface="+mj-ea"/>
                <a:cs typeface="Gotham Book"/>
              </a:defRPr>
            </a:lvl1pPr>
          </a:lstStyle>
          <a:p>
            <a:r>
              <a:rPr lang="en-US" dirty="0" smtClean="0">
                <a:cs typeface="Century Gothic"/>
              </a:rPr>
              <a:t>Inequity Impacts Adults</a:t>
            </a:r>
            <a:endParaRPr lang="en-US" dirty="0">
              <a:cs typeface="Century Gothic"/>
            </a:endParaRPr>
          </a:p>
        </p:txBody>
      </p:sp>
      <p:pic>
        <p:nvPicPr>
          <p:cNvPr id="4098" name="Picture 2"/>
          <p:cNvPicPr>
            <a:picLocks noChangeAspect="1" noChangeArrowheads="1"/>
          </p:cNvPicPr>
          <p:nvPr/>
        </p:nvPicPr>
        <p:blipFill>
          <a:blip r:embed="rId3" cstate="print"/>
          <a:srcRect/>
          <a:stretch>
            <a:fillRect/>
          </a:stretch>
        </p:blipFill>
        <p:spPr bwMode="auto">
          <a:xfrm>
            <a:off x="1119444" y="1447800"/>
            <a:ext cx="6881556" cy="4937760"/>
          </a:xfrm>
          <a:prstGeom prst="rect">
            <a:avLst/>
          </a:prstGeom>
          <a:noFill/>
          <a:ln w="3175">
            <a:solidFill>
              <a:schemeClr val="bg1">
                <a:lumMod val="50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p:cNvSpPr txBox="1">
            <a:spLocks/>
          </p:cNvSpPr>
          <p:nvPr/>
        </p:nvSpPr>
        <p:spPr>
          <a:xfrm>
            <a:off x="304800" y="609600"/>
            <a:ext cx="8229600" cy="6556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i="0" kern="1200">
                <a:solidFill>
                  <a:srgbClr val="164B6D"/>
                </a:solidFill>
                <a:latin typeface="Gotham Book"/>
                <a:ea typeface="+mj-ea"/>
                <a:cs typeface="Gotham Book"/>
              </a:defRPr>
            </a:lvl1pPr>
          </a:lstStyle>
          <a:p>
            <a:r>
              <a:rPr lang="en-US" dirty="0" smtClean="0">
                <a:cs typeface="Century Gothic"/>
              </a:rPr>
              <a:t>Inequity Impacts Seniors</a:t>
            </a:r>
            <a:endParaRPr lang="en-US" dirty="0">
              <a:cs typeface="Century Gothic"/>
            </a:endParaRPr>
          </a:p>
        </p:txBody>
      </p:sp>
      <p:pic>
        <p:nvPicPr>
          <p:cNvPr id="6146" name="Picture 2"/>
          <p:cNvPicPr>
            <a:picLocks noChangeAspect="1" noChangeArrowheads="1"/>
          </p:cNvPicPr>
          <p:nvPr/>
        </p:nvPicPr>
        <p:blipFill>
          <a:blip r:embed="rId3" cstate="print"/>
          <a:srcRect/>
          <a:stretch>
            <a:fillRect/>
          </a:stretch>
        </p:blipFill>
        <p:spPr bwMode="auto">
          <a:xfrm>
            <a:off x="914400" y="1447800"/>
            <a:ext cx="7301941" cy="4937760"/>
          </a:xfrm>
          <a:prstGeom prst="rect">
            <a:avLst/>
          </a:prstGeom>
          <a:noFill/>
          <a:ln w="3175">
            <a:solidFill>
              <a:schemeClr val="bg1">
                <a:lumMod val="50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04800" y="1600200"/>
            <a:ext cx="8610600" cy="4953000"/>
          </a:xfrm>
        </p:spPr>
        <p:txBody>
          <a:bodyPr anchor="t">
            <a:normAutofit/>
          </a:bodyPr>
          <a:lstStyle/>
          <a:p>
            <a:pPr marL="0" indent="0">
              <a:buNone/>
            </a:pPr>
            <a:r>
              <a:rPr lang="en-US" b="0" dirty="0" smtClean="0"/>
              <a:t>State of Equity part 2 will consist of policy recommendations to “bend the trends” towards a more equitable region.</a:t>
            </a:r>
          </a:p>
          <a:p>
            <a:pPr marL="0" indent="0">
              <a:buNone/>
            </a:pPr>
            <a:endParaRPr lang="en-US" b="0" dirty="0" smtClean="0"/>
          </a:p>
          <a:p>
            <a:pPr marL="0" indent="0">
              <a:buNone/>
            </a:pPr>
            <a:r>
              <a:rPr lang="en-US" b="0" dirty="0" smtClean="0"/>
              <a:t>MAPC is undertaking an internal review of agency priorities, practices, and culture.</a:t>
            </a:r>
          </a:p>
          <a:p>
            <a:pPr marL="0" indent="0">
              <a:buNone/>
            </a:pPr>
            <a:endParaRPr lang="en-US" b="0" dirty="0" smtClean="0"/>
          </a:p>
          <a:p>
            <a:pPr marL="0" indent="0">
              <a:buNone/>
            </a:pPr>
            <a:r>
              <a:rPr lang="en-US" b="0" dirty="0" smtClean="0"/>
              <a:t>Equity is increasingly informing agency work in other areas, particularly our implementation of </a:t>
            </a:r>
            <a:r>
              <a:rPr lang="en-US" b="0" i="1" dirty="0" smtClean="0"/>
              <a:t>MetroFuture.  </a:t>
            </a:r>
            <a:endParaRPr lang="en-US" b="0" i="1" dirty="0"/>
          </a:p>
        </p:txBody>
      </p:sp>
      <p:sp>
        <p:nvSpPr>
          <p:cNvPr id="7" name="Title 1"/>
          <p:cNvSpPr txBox="1">
            <a:spLocks/>
          </p:cNvSpPr>
          <p:nvPr/>
        </p:nvSpPr>
        <p:spPr>
          <a:xfrm>
            <a:off x="457200" y="609600"/>
            <a:ext cx="8229600" cy="65563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164B6D"/>
                </a:solidFill>
                <a:effectLst/>
                <a:uLnTx/>
                <a:uFillTx/>
                <a:latin typeface="Gotham Book" pitchFamily="50" charset="0"/>
                <a:ea typeface="+mj-ea"/>
                <a:cs typeface="Century Gothic"/>
              </a:rPr>
              <a:t>“State of</a:t>
            </a:r>
            <a:r>
              <a:rPr kumimoji="0" lang="en-US" sz="3200" b="0" i="0" u="none" strike="noStrike" kern="1200" cap="none" spc="0" normalizeH="0" noProof="0" dirty="0" smtClean="0">
                <a:ln>
                  <a:noFill/>
                </a:ln>
                <a:solidFill>
                  <a:srgbClr val="164B6D"/>
                </a:solidFill>
                <a:effectLst/>
                <a:uLnTx/>
                <a:uFillTx/>
                <a:latin typeface="Gotham Book" pitchFamily="50" charset="0"/>
                <a:ea typeface="+mj-ea"/>
                <a:cs typeface="Century Gothic"/>
              </a:rPr>
              <a:t> Equity” Moving Forward</a:t>
            </a:r>
            <a:endParaRPr kumimoji="0" lang="en-US" sz="3200" b="0" i="0" u="none" strike="noStrike" kern="1200" cap="none" spc="0" normalizeH="0" baseline="0" noProof="0" dirty="0">
              <a:ln>
                <a:noFill/>
              </a:ln>
              <a:solidFill>
                <a:srgbClr val="164B6D"/>
              </a:solidFill>
              <a:effectLst/>
              <a:uLnTx/>
              <a:uFillTx/>
              <a:latin typeface="Gotham Book" pitchFamily="50" charset="0"/>
              <a:ea typeface="+mj-ea"/>
              <a:cs typeface="Century Gothic"/>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and Sustainable Communities </a:t>
            </a:r>
            <a:endParaRPr lang="en-US" dirty="0"/>
          </a:p>
        </p:txBody>
      </p:sp>
      <p:sp>
        <p:nvSpPr>
          <p:cNvPr id="6" name="Content Placeholder 2"/>
          <p:cNvSpPr>
            <a:spLocks noGrp="1"/>
          </p:cNvSpPr>
          <p:nvPr>
            <p:ph idx="1"/>
          </p:nvPr>
        </p:nvSpPr>
        <p:spPr>
          <a:xfrm>
            <a:off x="304800" y="1600200"/>
            <a:ext cx="8610600" cy="4953000"/>
          </a:xfrm>
        </p:spPr>
        <p:txBody>
          <a:bodyPr>
            <a:normAutofit/>
          </a:bodyPr>
          <a:lstStyle/>
          <a:p>
            <a:pPr marL="0" indent="0">
              <a:buNone/>
            </a:pPr>
            <a:r>
              <a:rPr lang="en-US" b="0" dirty="0" smtClean="0"/>
              <a:t>The Consortium requested proposals for place-based projects to undertake through Sustainable Communities.</a:t>
            </a:r>
          </a:p>
          <a:p>
            <a:pPr marL="0" indent="0">
              <a:buNone/>
            </a:pPr>
            <a:endParaRPr lang="en-US" b="0" dirty="0" smtClean="0"/>
          </a:p>
          <a:p>
            <a:pPr marL="0" indent="0">
              <a:buNone/>
            </a:pPr>
            <a:r>
              <a:rPr lang="en-US" b="0" dirty="0" smtClean="0"/>
              <a:t>Of the seven project selection criteria, 4 deal with equity in whole or in part:</a:t>
            </a:r>
          </a:p>
          <a:p>
            <a:pPr marL="0" indent="0"/>
            <a:r>
              <a:rPr lang="en-US" b="0" dirty="0" smtClean="0"/>
              <a:t> MetroFuture and Program Objectives </a:t>
            </a:r>
          </a:p>
          <a:p>
            <a:pPr marL="0" indent="0"/>
            <a:r>
              <a:rPr lang="en-US" b="0" dirty="0" smtClean="0"/>
              <a:t> Key MetroFuture Goals: Equity</a:t>
            </a:r>
          </a:p>
          <a:p>
            <a:pPr marL="0" indent="0"/>
            <a:r>
              <a:rPr lang="en-US" b="0" dirty="0" smtClean="0"/>
              <a:t> Process – Inclusive Participation</a:t>
            </a:r>
          </a:p>
          <a:p>
            <a:pPr marL="0" indent="0"/>
            <a:r>
              <a:rPr lang="en-US" b="0" dirty="0" smtClean="0"/>
              <a:t> Process – Mitigation of Adverse Impacts</a:t>
            </a:r>
          </a:p>
          <a:p>
            <a:pPr marL="0" indent="0"/>
            <a:endParaRPr lang="en-US" b="0" dirty="0" smtClean="0"/>
          </a:p>
          <a:p>
            <a:pPr marL="0" indent="0">
              <a:buNone/>
            </a:pPr>
            <a:r>
              <a:rPr lang="en-US" b="0" dirty="0" smtClean="0"/>
              <a:t>These criteria are worth 8 of a total of 30 points.  </a:t>
            </a:r>
            <a:endParaRPr lang="en-US" b="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Place-Based Projects 2012</a:t>
            </a:r>
            <a:endParaRPr lang="en-US" dirty="0"/>
          </a:p>
        </p:txBody>
      </p:sp>
      <p:sp>
        <p:nvSpPr>
          <p:cNvPr id="6" name="Content Placeholder 2"/>
          <p:cNvSpPr>
            <a:spLocks noGrp="1"/>
          </p:cNvSpPr>
          <p:nvPr>
            <p:ph idx="1"/>
          </p:nvPr>
        </p:nvSpPr>
        <p:spPr>
          <a:xfrm>
            <a:off x="304800" y="1600200"/>
            <a:ext cx="8610600" cy="4953000"/>
          </a:xfrm>
        </p:spPr>
        <p:txBody>
          <a:bodyPr>
            <a:normAutofit/>
          </a:bodyPr>
          <a:lstStyle/>
          <a:p>
            <a:pPr marL="0" indent="0">
              <a:buNone/>
            </a:pPr>
            <a:r>
              <a:rPr lang="en-US" dirty="0" smtClean="0"/>
              <a:t>Urban Green Infrastructure in the Mystic River Watershed</a:t>
            </a:r>
          </a:p>
          <a:p>
            <a:pPr marL="0" indent="0">
              <a:buNone/>
            </a:pPr>
            <a:endParaRPr lang="en-US" b="0" dirty="0" smtClean="0"/>
          </a:p>
          <a:p>
            <a:pPr marL="0" indent="0">
              <a:buNone/>
            </a:pPr>
            <a:r>
              <a:rPr lang="en-US" b="0" dirty="0" smtClean="0"/>
              <a:t>Will help to reduce water pollution and improve environmental quality in one neighborhood in Chelsea, an environmental justice community just north of Boston.</a:t>
            </a:r>
          </a:p>
          <a:p>
            <a:pPr marL="0" indent="0">
              <a:buNone/>
            </a:pPr>
            <a:endParaRPr lang="en-US" b="0" dirty="0" smtClean="0"/>
          </a:p>
          <a:p>
            <a:pPr marL="0" indent="0">
              <a:buNone/>
            </a:pPr>
            <a:r>
              <a:rPr lang="en-US" b="0" dirty="0" smtClean="0"/>
              <a:t>Project emphasizes engaging a variety of stakeholders including the neighborhood’s resident </a:t>
            </a:r>
            <a:br>
              <a:rPr lang="en-US" b="0" dirty="0" smtClean="0"/>
            </a:br>
            <a:r>
              <a:rPr lang="en-US" b="0" dirty="0" smtClean="0"/>
              <a:t>community, municipal agencies, local </a:t>
            </a:r>
            <a:br>
              <a:rPr lang="en-US" b="0" dirty="0" smtClean="0"/>
            </a:br>
            <a:r>
              <a:rPr lang="en-US" b="0" dirty="0" smtClean="0"/>
              <a:t>institutions, and businesses.</a:t>
            </a:r>
            <a:endParaRPr lang="en-US" b="0" dirty="0"/>
          </a:p>
        </p:txBody>
      </p:sp>
      <p:pic>
        <p:nvPicPr>
          <p:cNvPr id="4" name="Picture 3" descr="\\Data-001\Public\SGENVI~1\WATERR~2\I495-M~1\495-ME~2\TASK3-~2\LIDPAM~1\BARRIM~1\Barr engineering MN rain garden fact sheet_Page_1_Image_0004.jpg"/>
          <p:cNvPicPr/>
          <p:nvPr/>
        </p:nvPicPr>
        <p:blipFill>
          <a:blip r:embed="rId3" cstate="print"/>
          <a:srcRect/>
          <a:stretch>
            <a:fillRect/>
          </a:stretch>
        </p:blipFill>
        <p:spPr bwMode="auto">
          <a:xfrm>
            <a:off x="6400800" y="4800600"/>
            <a:ext cx="2228850" cy="1554480"/>
          </a:xfrm>
          <a:prstGeom prst="rect">
            <a:avLst/>
          </a:prstGeom>
          <a:noFill/>
          <a:ln w="9525">
            <a:noFill/>
            <a:miter lim="800000"/>
            <a:headEnd/>
            <a:tailEnd/>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Place-Based Projects 2012</a:t>
            </a:r>
            <a:endParaRPr lang="en-US" dirty="0"/>
          </a:p>
        </p:txBody>
      </p:sp>
      <p:sp>
        <p:nvSpPr>
          <p:cNvPr id="6" name="Content Placeholder 2"/>
          <p:cNvSpPr>
            <a:spLocks noGrp="1"/>
          </p:cNvSpPr>
          <p:nvPr>
            <p:ph idx="1"/>
          </p:nvPr>
        </p:nvSpPr>
        <p:spPr>
          <a:xfrm>
            <a:off x="304800" y="1600200"/>
            <a:ext cx="8610600" cy="4953000"/>
          </a:xfrm>
        </p:spPr>
        <p:txBody>
          <a:bodyPr>
            <a:normAutofit/>
          </a:bodyPr>
          <a:lstStyle/>
          <a:p>
            <a:pPr marL="0" indent="0">
              <a:buNone/>
            </a:pPr>
            <a:r>
              <a:rPr lang="en-US" dirty="0" smtClean="0"/>
              <a:t>Transit-Oriented Development in Fields Corner</a:t>
            </a:r>
          </a:p>
          <a:p>
            <a:pPr marL="0" indent="0">
              <a:buNone/>
            </a:pPr>
            <a:endParaRPr lang="en-US" b="0" dirty="0" smtClean="0"/>
          </a:p>
          <a:p>
            <a:pPr marL="0" indent="0">
              <a:buNone/>
            </a:pPr>
            <a:r>
              <a:rPr lang="en-US" b="0" dirty="0" smtClean="0"/>
              <a:t>Led by Viet-AID, a community based organization serving the Boston neighborhood, particularly its large Vietnamese population.</a:t>
            </a:r>
          </a:p>
          <a:p>
            <a:pPr marL="0" indent="0">
              <a:buNone/>
            </a:pPr>
            <a:endParaRPr lang="en-US" b="0" dirty="0" smtClean="0"/>
          </a:p>
          <a:p>
            <a:pPr marL="0" indent="0">
              <a:buNone/>
            </a:pPr>
            <a:r>
              <a:rPr lang="en-US" b="0" dirty="0" smtClean="0"/>
              <a:t>Will help mobilize the community around a shared vision of growth without displacement, as well </a:t>
            </a:r>
            <a:br>
              <a:rPr lang="en-US" b="0" dirty="0" smtClean="0"/>
            </a:br>
            <a:r>
              <a:rPr lang="en-US" b="0" dirty="0" smtClean="0"/>
              <a:t>as supporting green affordable housing</a:t>
            </a:r>
            <a:br>
              <a:rPr lang="en-US" b="0" dirty="0" smtClean="0"/>
            </a:br>
            <a:r>
              <a:rPr lang="en-US" b="0" dirty="0" smtClean="0"/>
              <a:t>and local entrepreneur assistance. </a:t>
            </a:r>
            <a:endParaRPr lang="en-US" b="0" dirty="0"/>
          </a:p>
        </p:txBody>
      </p:sp>
      <p:pic>
        <p:nvPicPr>
          <p:cNvPr id="4" name="Picture 3" descr="cid:image001.png@01CC9D63.6CE3E6E0"/>
          <p:cNvPicPr>
            <a:picLocks noChangeAspect="1"/>
          </p:cNvPicPr>
          <p:nvPr/>
        </p:nvPicPr>
        <p:blipFill>
          <a:blip r:embed="rId3" r:link="rId4" cstate="print"/>
          <a:srcRect/>
          <a:stretch>
            <a:fillRect/>
          </a:stretch>
        </p:blipFill>
        <p:spPr bwMode="auto">
          <a:xfrm>
            <a:off x="6324600" y="4800600"/>
            <a:ext cx="2322286" cy="1554480"/>
          </a:xfrm>
          <a:prstGeom prst="rect">
            <a:avLst/>
          </a:prstGeom>
          <a:noFill/>
          <a:ln w="9525">
            <a:noFill/>
            <a:miter lim="800000"/>
            <a:headEnd/>
            <a:tailEnd/>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anvers248"/>
          <p:cNvPicPr preferRelativeResize="0">
            <a:picLocks noGrp="1" noChangeAspect="1" noChangeArrowheads="1"/>
          </p:cNvPicPr>
          <p:nvPr>
            <p:ph sz="half" idx="2"/>
          </p:nvPr>
        </p:nvPicPr>
        <p:blipFill>
          <a:blip r:embed="rId3" cstate="print"/>
          <a:srcRect t="19388" b="26765"/>
          <a:stretch>
            <a:fillRect/>
          </a:stretch>
        </p:blipFill>
        <p:spPr bwMode="auto">
          <a:xfrm>
            <a:off x="2514600" y="4724400"/>
            <a:ext cx="4040188" cy="1455411"/>
          </a:xfrm>
          <a:prstGeom prst="rect">
            <a:avLst/>
          </a:prstGeom>
          <a:noFill/>
        </p:spPr>
      </p:pic>
      <p:sp>
        <p:nvSpPr>
          <p:cNvPr id="9" name="Title 1"/>
          <p:cNvSpPr>
            <a:spLocks noGrp="1"/>
          </p:cNvSpPr>
          <p:nvPr>
            <p:ph type="title"/>
          </p:nvPr>
        </p:nvSpPr>
        <p:spPr>
          <a:xfrm>
            <a:off x="457200" y="1524000"/>
            <a:ext cx="8229600" cy="3581400"/>
          </a:xfrm>
        </p:spPr>
        <p:txBody>
          <a:bodyPr anchor="t" anchorCtr="0"/>
          <a:lstStyle/>
          <a:p>
            <a:pPr algn="ctr"/>
            <a:r>
              <a:rPr lang="en-US" sz="3200" b="1" dirty="0" smtClean="0">
                <a:latin typeface="Tw Cen MT" pitchFamily="34" charset="0"/>
                <a:cs typeface="Arial" pitchFamily="34" charset="0"/>
              </a:rPr>
              <a:t>Marc D. Draisen</a:t>
            </a:r>
            <a:br>
              <a:rPr lang="en-US" sz="3200" b="1" dirty="0" smtClean="0">
                <a:latin typeface="Tw Cen MT" pitchFamily="34" charset="0"/>
                <a:cs typeface="Arial" pitchFamily="34" charset="0"/>
              </a:rPr>
            </a:br>
            <a:r>
              <a:rPr lang="en-US" dirty="0" smtClean="0">
                <a:latin typeface="Tw Cen MT" pitchFamily="34" charset="0"/>
                <a:cs typeface="Arial" pitchFamily="34" charset="0"/>
              </a:rPr>
              <a:t>Executive Director</a:t>
            </a:r>
            <a:r>
              <a:rPr lang="en-US" sz="3200" b="1" dirty="0" smtClean="0">
                <a:latin typeface="Tw Cen MT" pitchFamily="34" charset="0"/>
                <a:cs typeface="Arial" pitchFamily="34" charset="0"/>
              </a:rPr>
              <a:t/>
            </a:r>
            <a:br>
              <a:rPr lang="en-US" sz="3200" b="1" dirty="0" smtClean="0">
                <a:latin typeface="Tw Cen MT" pitchFamily="34" charset="0"/>
                <a:cs typeface="Arial" pitchFamily="34" charset="0"/>
              </a:rPr>
            </a:br>
            <a:r>
              <a:rPr lang="en-US" sz="3200" dirty="0" smtClean="0">
                <a:latin typeface="Tw Cen MT" pitchFamily="34" charset="0"/>
                <a:cs typeface="Arial" pitchFamily="34" charset="0"/>
              </a:rPr>
              <a:t>Metropolitan Area Planning Council</a:t>
            </a:r>
            <a:r>
              <a:rPr lang="en-US" sz="3200" b="1" dirty="0" smtClean="0">
                <a:latin typeface="Tw Cen MT" pitchFamily="34" charset="0"/>
                <a:cs typeface="Arial" pitchFamily="34" charset="0"/>
              </a:rPr>
              <a:t/>
            </a:r>
            <a:br>
              <a:rPr lang="en-US" sz="3200" b="1" dirty="0" smtClean="0">
                <a:latin typeface="Tw Cen MT" pitchFamily="34" charset="0"/>
                <a:cs typeface="Arial" pitchFamily="34" charset="0"/>
              </a:rPr>
            </a:br>
            <a:r>
              <a:rPr lang="en-US" sz="3200" b="1" dirty="0" smtClean="0">
                <a:latin typeface="Tw Cen MT" pitchFamily="34" charset="0"/>
                <a:cs typeface="Arial" pitchFamily="34" charset="0"/>
              </a:rPr>
              <a:t/>
            </a:r>
            <a:br>
              <a:rPr lang="en-US" sz="3200" b="1" dirty="0" smtClean="0">
                <a:latin typeface="Tw Cen MT" pitchFamily="34" charset="0"/>
                <a:cs typeface="Arial" pitchFamily="34" charset="0"/>
              </a:rPr>
            </a:br>
            <a:r>
              <a:rPr lang="en-US" sz="3200" dirty="0" smtClean="0">
                <a:latin typeface="Tw Cen MT" pitchFamily="34" charset="0"/>
                <a:cs typeface="Arial" pitchFamily="34" charset="0"/>
              </a:rPr>
              <a:t>mdraisen@mapc.org</a:t>
            </a:r>
            <a:br>
              <a:rPr lang="en-US" sz="3200" dirty="0" smtClean="0">
                <a:latin typeface="Tw Cen MT" pitchFamily="34" charset="0"/>
                <a:cs typeface="Arial" pitchFamily="34" charset="0"/>
              </a:rPr>
            </a:br>
            <a:r>
              <a:rPr lang="en-US" sz="3200" dirty="0" smtClean="0">
                <a:latin typeface="Tw Cen MT" pitchFamily="34" charset="0"/>
                <a:cs typeface="Arial" pitchFamily="34" charset="0"/>
              </a:rPr>
              <a:t>617-451-2770 x 5005</a:t>
            </a:r>
            <a:endParaRPr lang="en-US" sz="3200" dirty="0">
              <a:latin typeface="Tw Cen MT" pitchFamily="34" charset="0"/>
              <a:cs typeface="Arial" pitchFamily="34" charset="0"/>
            </a:endParaRPr>
          </a:p>
        </p:txBody>
      </p:sp>
      <p:sp>
        <p:nvSpPr>
          <p:cNvPr id="6" name="Title 1"/>
          <p:cNvSpPr txBox="1">
            <a:spLocks/>
          </p:cNvSpPr>
          <p:nvPr/>
        </p:nvSpPr>
        <p:spPr>
          <a:xfrm>
            <a:off x="304800" y="609600"/>
            <a:ext cx="8229600" cy="65563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164B6D"/>
                </a:solidFill>
                <a:effectLst/>
                <a:uLnTx/>
                <a:uFillTx/>
                <a:latin typeface="Century Gothic"/>
                <a:ea typeface="+mj-ea"/>
                <a:cs typeface="Century Gothic"/>
              </a:rPr>
              <a:t>Questions?</a:t>
            </a:r>
            <a:r>
              <a:rPr kumimoji="0" lang="en-US" sz="3200" b="0" i="0" u="none" strike="noStrike" kern="1200" cap="none" spc="0" normalizeH="0" noProof="0" dirty="0" smtClean="0">
                <a:ln>
                  <a:noFill/>
                </a:ln>
                <a:solidFill>
                  <a:srgbClr val="164B6D"/>
                </a:solidFill>
                <a:effectLst/>
                <a:uLnTx/>
                <a:uFillTx/>
                <a:latin typeface="Century Gothic"/>
                <a:ea typeface="+mj-ea"/>
                <a:cs typeface="Century Gothic"/>
              </a:rPr>
              <a:t>  Comments?</a:t>
            </a:r>
            <a:endParaRPr kumimoji="0" lang="en-US" sz="3200" b="0" i="0" u="none" strike="noStrike" kern="1200" cap="none" spc="0" normalizeH="0" baseline="0" noProof="0" dirty="0">
              <a:ln>
                <a:noFill/>
              </a:ln>
              <a:solidFill>
                <a:srgbClr val="164B6D"/>
              </a:solidFill>
              <a:effectLst/>
              <a:uLnTx/>
              <a:uFillTx/>
              <a:latin typeface="Century Gothic"/>
              <a:ea typeface="+mj-ea"/>
              <a:cs typeface="Century Gothic"/>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MetroFuture?</a:t>
            </a:r>
            <a:endParaRPr lang="en-US" dirty="0"/>
          </a:p>
        </p:txBody>
      </p:sp>
      <p:grpSp>
        <p:nvGrpSpPr>
          <p:cNvPr id="3" name="Group 9"/>
          <p:cNvGrpSpPr/>
          <p:nvPr/>
        </p:nvGrpSpPr>
        <p:grpSpPr>
          <a:xfrm>
            <a:off x="533400" y="1331178"/>
            <a:ext cx="8610600" cy="5324535"/>
            <a:chOff x="9296400" y="1125915"/>
            <a:chExt cx="7848600" cy="5324535"/>
          </a:xfrm>
        </p:grpSpPr>
        <p:sp>
          <p:nvSpPr>
            <p:cNvPr id="10" name="TextBox 9"/>
            <p:cNvSpPr txBox="1"/>
            <p:nvPr/>
          </p:nvSpPr>
          <p:spPr>
            <a:xfrm>
              <a:off x="10591800" y="1125915"/>
              <a:ext cx="6553200" cy="5324535"/>
            </a:xfrm>
            <a:prstGeom prst="rect">
              <a:avLst/>
            </a:prstGeom>
            <a:noFill/>
          </p:spPr>
          <p:txBody>
            <a:bodyPr wrap="square" rtlCol="0">
              <a:spAutoFit/>
            </a:bodyPr>
            <a:lstStyle/>
            <a:p>
              <a:endParaRPr lang="en-US" sz="2800" dirty="0">
                <a:solidFill>
                  <a:srgbClr val="1F497D"/>
                </a:solidFill>
                <a:latin typeface="Century Gothic" pitchFamily="34" charset="0"/>
              </a:endParaRPr>
            </a:p>
            <a:p>
              <a:r>
                <a:rPr lang="en-US" sz="2800" b="1" dirty="0">
                  <a:solidFill>
                    <a:srgbClr val="1F497D"/>
                  </a:solidFill>
                  <a:latin typeface="Century Gothic" pitchFamily="34" charset="0"/>
                </a:rPr>
                <a:t>A vision for the region </a:t>
              </a:r>
              <a:r>
                <a:rPr lang="en-US" dirty="0">
                  <a:solidFill>
                    <a:srgbClr val="1F497D"/>
                  </a:solidFill>
                  <a:latin typeface="Century Gothic" pitchFamily="34" charset="0"/>
                </a:rPr>
                <a:t>we want, building on the region’s strengths and investing in our residents</a:t>
              </a:r>
            </a:p>
            <a:p>
              <a:endParaRPr lang="en-US" sz="2000" dirty="0">
                <a:solidFill>
                  <a:srgbClr val="1F497D"/>
                </a:solidFill>
                <a:latin typeface="Century Gothic" pitchFamily="34" charset="0"/>
              </a:endParaRPr>
            </a:p>
            <a:p>
              <a:r>
                <a:rPr lang="en-US" sz="2800" b="1" dirty="0">
                  <a:solidFill>
                    <a:srgbClr val="1F497D"/>
                  </a:solidFill>
                  <a:latin typeface="Century Gothic" pitchFamily="34" charset="0"/>
                </a:rPr>
                <a:t>65</a:t>
              </a:r>
              <a:r>
                <a:rPr lang="en-US" sz="2800" dirty="0">
                  <a:solidFill>
                    <a:srgbClr val="1F497D"/>
                  </a:solidFill>
                  <a:latin typeface="Century Gothic" pitchFamily="34" charset="0"/>
                </a:rPr>
                <a:t> </a:t>
              </a:r>
              <a:r>
                <a:rPr lang="en-US" sz="2800" b="1" dirty="0">
                  <a:solidFill>
                    <a:srgbClr val="1F497D"/>
                  </a:solidFill>
                  <a:latin typeface="Century Gothic" pitchFamily="34" charset="0"/>
                </a:rPr>
                <a:t>goals</a:t>
              </a:r>
              <a:r>
                <a:rPr lang="en-US" dirty="0">
                  <a:solidFill>
                    <a:srgbClr val="1F497D"/>
                  </a:solidFill>
                  <a:latin typeface="Century Gothic" pitchFamily="34" charset="0"/>
                </a:rPr>
                <a:t>, supported by hundreds of objectives, for Greater Boston in the year 2030</a:t>
              </a:r>
            </a:p>
            <a:p>
              <a:endParaRPr lang="en-US" sz="2000" b="1" dirty="0">
                <a:solidFill>
                  <a:srgbClr val="1F497D"/>
                </a:solidFill>
                <a:latin typeface="Century Gothic" pitchFamily="34" charset="0"/>
              </a:endParaRPr>
            </a:p>
            <a:p>
              <a:r>
                <a:rPr lang="en-US" sz="2800" b="1" dirty="0">
                  <a:solidFill>
                    <a:srgbClr val="1F497D"/>
                  </a:solidFill>
                  <a:latin typeface="Century Gothic" pitchFamily="34" charset="0"/>
                </a:rPr>
                <a:t>13 implementation strategies</a:t>
              </a:r>
              <a:r>
                <a:rPr lang="en-US" sz="3500" dirty="0">
                  <a:solidFill>
                    <a:srgbClr val="1F497D"/>
                  </a:solidFill>
                  <a:latin typeface="Century Gothic" pitchFamily="34" charset="0"/>
                </a:rPr>
                <a:t>, </a:t>
              </a:r>
              <a:r>
                <a:rPr lang="en-US" dirty="0">
                  <a:solidFill>
                    <a:srgbClr val="1F497D"/>
                  </a:solidFill>
                  <a:latin typeface="Century Gothic" pitchFamily="34" charset="0"/>
                </a:rPr>
                <a:t>with hundreds of specific recommendations, designed to help the region achieve its goals</a:t>
              </a:r>
            </a:p>
            <a:p>
              <a:endParaRPr lang="en-US" sz="2000" b="1" dirty="0">
                <a:solidFill>
                  <a:srgbClr val="1F497D"/>
                </a:solidFill>
                <a:latin typeface="Century Gothic" pitchFamily="34" charset="0"/>
              </a:endParaRPr>
            </a:p>
            <a:p>
              <a:r>
                <a:rPr lang="en-US" sz="2800" b="1" dirty="0">
                  <a:solidFill>
                    <a:srgbClr val="1F497D"/>
                  </a:solidFill>
                  <a:latin typeface="Century Gothic" pitchFamily="34" charset="0"/>
                </a:rPr>
                <a:t>A constituency of 5,000 “plan builders” </a:t>
              </a:r>
              <a:r>
                <a:rPr lang="en-US" dirty="0">
                  <a:solidFill>
                    <a:srgbClr val="1F497D"/>
                  </a:solidFill>
                  <a:latin typeface="Century Gothic" pitchFamily="34" charset="0"/>
                </a:rPr>
                <a:t>who will work to accomplish the MetroFuture goals</a:t>
              </a:r>
            </a:p>
            <a:p>
              <a:pPr>
                <a:buFont typeface="Arial" pitchFamily="34" charset="0"/>
                <a:buChar char="•"/>
              </a:pPr>
              <a:endParaRPr lang="en-US" b="1" dirty="0">
                <a:solidFill>
                  <a:srgbClr val="1F497D"/>
                </a:solidFill>
              </a:endParaRPr>
            </a:p>
            <a:p>
              <a:endParaRPr lang="en-US" b="1" dirty="0">
                <a:solidFill>
                  <a:srgbClr val="1F497D"/>
                </a:solidFill>
              </a:endParaRPr>
            </a:p>
          </p:txBody>
        </p:sp>
        <p:pic>
          <p:nvPicPr>
            <p:cNvPr id="11" name="Picture 2"/>
            <p:cNvPicPr>
              <a:picLocks noChangeAspect="1" noChangeArrowheads="1"/>
            </p:cNvPicPr>
            <p:nvPr/>
          </p:nvPicPr>
          <p:blipFill>
            <a:blip r:embed="rId3" cstate="screen"/>
            <a:srcRect/>
            <a:stretch>
              <a:fillRect/>
            </a:stretch>
          </p:blipFill>
          <p:spPr bwMode="auto">
            <a:xfrm>
              <a:off x="9296400" y="3559017"/>
              <a:ext cx="919113" cy="1188720"/>
            </a:xfrm>
            <a:prstGeom prst="rect">
              <a:avLst/>
            </a:prstGeom>
            <a:noFill/>
            <a:ln w="3175">
              <a:solidFill>
                <a:srgbClr val="002060"/>
              </a:solidFill>
              <a:miter lim="800000"/>
              <a:headEnd/>
              <a:tailEnd/>
            </a:ln>
            <a:effectLst/>
          </p:spPr>
        </p:pic>
        <p:pic>
          <p:nvPicPr>
            <p:cNvPr id="12" name="Picture 3"/>
            <p:cNvPicPr>
              <a:picLocks noChangeAspect="1" noChangeArrowheads="1"/>
            </p:cNvPicPr>
            <p:nvPr/>
          </p:nvPicPr>
          <p:blipFill>
            <a:blip r:embed="rId4" cstate="screen"/>
            <a:srcRect/>
            <a:stretch>
              <a:fillRect/>
            </a:stretch>
          </p:blipFill>
          <p:spPr bwMode="auto">
            <a:xfrm>
              <a:off x="9296400" y="2156937"/>
              <a:ext cx="919113" cy="1188720"/>
            </a:xfrm>
            <a:prstGeom prst="rect">
              <a:avLst/>
            </a:prstGeom>
            <a:noFill/>
            <a:ln w="9525">
              <a:solidFill>
                <a:schemeClr val="accent4"/>
              </a:solidFill>
              <a:miter lim="800000"/>
              <a:headEnd/>
              <a:tailEnd/>
            </a:ln>
            <a:effectLst/>
          </p:spPr>
        </p:pic>
        <p:pic>
          <p:nvPicPr>
            <p:cNvPr id="13" name="Picture 12" descr="timeline 6.jpg"/>
            <p:cNvPicPr>
              <a:picLocks noChangeAspect="1"/>
            </p:cNvPicPr>
            <p:nvPr/>
          </p:nvPicPr>
          <p:blipFill>
            <a:blip r:embed="rId5" cstate="screen"/>
            <a:srcRect b="-1710"/>
            <a:stretch>
              <a:fillRect/>
            </a:stretch>
          </p:blipFill>
          <p:spPr>
            <a:xfrm>
              <a:off x="9296400" y="4976337"/>
              <a:ext cx="924560" cy="1188720"/>
            </a:xfrm>
            <a:prstGeom prst="rect">
              <a:avLst/>
            </a:prstGeom>
            <a:ln>
              <a:solidFill>
                <a:srgbClr val="005C24"/>
              </a:solidFill>
            </a:ln>
            <a:effectLst/>
          </p:spPr>
        </p:pic>
      </p:grpSp>
      <p:sp>
        <p:nvSpPr>
          <p:cNvPr id="14" name="5-Point Star 13"/>
          <p:cNvSpPr/>
          <p:nvPr/>
        </p:nvSpPr>
        <p:spPr bwMode="auto">
          <a:xfrm>
            <a:off x="685800" y="1600200"/>
            <a:ext cx="685800" cy="609600"/>
          </a:xfrm>
          <a:prstGeom prst="star5">
            <a:avLst/>
          </a:prstGeom>
          <a:solidFill>
            <a:srgbClr val="FFFF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prstClr val="black"/>
              </a:solidFill>
              <a:latin typeface="Times"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Progress to </a:t>
            </a:r>
            <a:r>
              <a:rPr lang="en-US" i="1" dirty="0" smtClean="0"/>
              <a:t>MetroFuture</a:t>
            </a:r>
            <a:endParaRPr lang="en-US" i="1" dirty="0"/>
          </a:p>
        </p:txBody>
      </p:sp>
      <p:pic>
        <p:nvPicPr>
          <p:cNvPr id="5" name="Picture 2"/>
          <p:cNvPicPr>
            <a:picLocks noChangeAspect="1" noChangeArrowheads="1"/>
          </p:cNvPicPr>
          <p:nvPr/>
        </p:nvPicPr>
        <p:blipFill>
          <a:blip r:embed="rId3" cstate="print"/>
          <a:srcRect/>
          <a:stretch>
            <a:fillRect/>
          </a:stretch>
        </p:blipFill>
        <p:spPr bwMode="auto">
          <a:xfrm>
            <a:off x="304800" y="2209800"/>
            <a:ext cx="4048125" cy="2819400"/>
          </a:xfrm>
          <a:prstGeom prst="rect">
            <a:avLst/>
          </a:prstGeom>
          <a:noFill/>
          <a:ln w="9525">
            <a:noFill/>
            <a:miter lim="800000"/>
            <a:headEnd/>
            <a:tailEnd/>
          </a:ln>
        </p:spPr>
      </p:pic>
      <p:cxnSp>
        <p:nvCxnSpPr>
          <p:cNvPr id="7" name="Straight Arrow Connector 6"/>
          <p:cNvCxnSpPr/>
          <p:nvPr/>
        </p:nvCxnSpPr>
        <p:spPr>
          <a:xfrm rot="10800000">
            <a:off x="4419600" y="2362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4196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419601" y="471547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2886670"/>
            <a:ext cx="3429000" cy="923330"/>
          </a:xfrm>
          <a:prstGeom prst="rect">
            <a:avLst/>
          </a:prstGeom>
          <a:noFill/>
        </p:spPr>
        <p:txBody>
          <a:bodyPr wrap="square" rtlCol="0">
            <a:spAutoFit/>
          </a:bodyPr>
          <a:lstStyle/>
          <a:p>
            <a:r>
              <a:rPr lang="en-US" b="1" dirty="0" smtClean="0">
                <a:solidFill>
                  <a:srgbClr val="164B6D"/>
                </a:solidFill>
                <a:latin typeface="Century Gothic"/>
                <a:cs typeface="Century Gothic"/>
              </a:rPr>
              <a:t>Objectives</a:t>
            </a:r>
            <a:r>
              <a:rPr lang="en-US" dirty="0" smtClean="0">
                <a:solidFill>
                  <a:srgbClr val="164B6D"/>
                </a:solidFill>
                <a:latin typeface="Century Gothic"/>
                <a:cs typeface="Century Gothic"/>
              </a:rPr>
              <a:t> support each </a:t>
            </a:r>
            <a:r>
              <a:rPr lang="en-US" dirty="0">
                <a:solidFill>
                  <a:srgbClr val="164B6D"/>
                </a:solidFill>
                <a:latin typeface="Century Gothic"/>
                <a:cs typeface="Century Gothic"/>
              </a:rPr>
              <a:t>of the </a:t>
            </a:r>
            <a:r>
              <a:rPr lang="en-US" dirty="0" smtClean="0">
                <a:solidFill>
                  <a:srgbClr val="164B6D"/>
                </a:solidFill>
                <a:latin typeface="Century Gothic"/>
                <a:cs typeface="Century Gothic"/>
              </a:rPr>
              <a:t>goals.  They are more specific </a:t>
            </a:r>
            <a:r>
              <a:rPr lang="en-US" dirty="0">
                <a:solidFill>
                  <a:srgbClr val="164B6D"/>
                </a:solidFill>
                <a:latin typeface="Century Gothic"/>
                <a:cs typeface="Century Gothic"/>
              </a:rPr>
              <a:t>and largely </a:t>
            </a:r>
            <a:r>
              <a:rPr lang="en-US" dirty="0" smtClean="0">
                <a:solidFill>
                  <a:srgbClr val="164B6D"/>
                </a:solidFill>
                <a:latin typeface="Century Gothic"/>
                <a:cs typeface="Century Gothic"/>
              </a:rPr>
              <a:t>numeric</a:t>
            </a:r>
            <a:r>
              <a:rPr lang="en-US" i="1" dirty="0" smtClean="0"/>
              <a:t>. </a:t>
            </a:r>
            <a:endParaRPr lang="en-US" dirty="0"/>
          </a:p>
        </p:txBody>
      </p:sp>
      <p:sp>
        <p:nvSpPr>
          <p:cNvPr id="12" name="TextBox 11"/>
          <p:cNvSpPr txBox="1"/>
          <p:nvPr/>
        </p:nvSpPr>
        <p:spPr>
          <a:xfrm>
            <a:off x="5562600" y="1905000"/>
            <a:ext cx="3429000" cy="923330"/>
          </a:xfrm>
          <a:prstGeom prst="rect">
            <a:avLst/>
          </a:prstGeom>
          <a:noFill/>
        </p:spPr>
        <p:txBody>
          <a:bodyPr wrap="square" rtlCol="0">
            <a:spAutoFit/>
          </a:bodyPr>
          <a:lstStyle/>
          <a:p>
            <a:r>
              <a:rPr lang="en-US" b="1" dirty="0" smtClean="0">
                <a:solidFill>
                  <a:srgbClr val="164B6D"/>
                </a:solidFill>
                <a:latin typeface="Century Gothic"/>
                <a:cs typeface="Century Gothic"/>
              </a:rPr>
              <a:t>Goals</a:t>
            </a:r>
            <a:r>
              <a:rPr lang="en-US" dirty="0" smtClean="0">
                <a:solidFill>
                  <a:srgbClr val="164B6D"/>
                </a:solidFill>
                <a:latin typeface="Century Gothic"/>
                <a:cs typeface="Century Gothic"/>
              </a:rPr>
              <a:t> describe the MetroFuture vision in general terms</a:t>
            </a:r>
            <a:r>
              <a:rPr lang="en-US" i="1" dirty="0" smtClean="0"/>
              <a:t>. </a:t>
            </a:r>
            <a:endParaRPr lang="en-US" dirty="0"/>
          </a:p>
        </p:txBody>
      </p:sp>
      <p:sp>
        <p:nvSpPr>
          <p:cNvPr id="13" name="TextBox 12"/>
          <p:cNvSpPr txBox="1"/>
          <p:nvPr/>
        </p:nvSpPr>
        <p:spPr>
          <a:xfrm>
            <a:off x="5562600" y="4133671"/>
            <a:ext cx="3429000" cy="1200329"/>
          </a:xfrm>
          <a:prstGeom prst="rect">
            <a:avLst/>
          </a:prstGeom>
          <a:noFill/>
        </p:spPr>
        <p:txBody>
          <a:bodyPr wrap="square" rtlCol="0">
            <a:spAutoFit/>
          </a:bodyPr>
          <a:lstStyle/>
          <a:p>
            <a:r>
              <a:rPr lang="en-US" b="1" dirty="0" smtClean="0">
                <a:solidFill>
                  <a:srgbClr val="164B6D"/>
                </a:solidFill>
                <a:latin typeface="Century Gothic"/>
                <a:cs typeface="Century Gothic"/>
              </a:rPr>
              <a:t>Indicators</a:t>
            </a:r>
            <a:r>
              <a:rPr lang="en-US" dirty="0" smtClean="0">
                <a:solidFill>
                  <a:srgbClr val="164B6D"/>
                </a:solidFill>
                <a:latin typeface="Century Gothic"/>
                <a:cs typeface="Century Gothic"/>
              </a:rPr>
              <a:t> are tied to as many of the objectives as possible.  They are regularly collected data points</a:t>
            </a:r>
            <a:r>
              <a:rPr lang="en-US" i="1"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Indicators Reports</a:t>
            </a:r>
            <a:endParaRPr lang="en-US" dirty="0"/>
          </a:p>
        </p:txBody>
      </p:sp>
      <p:sp>
        <p:nvSpPr>
          <p:cNvPr id="4" name="Content Placeholder 2"/>
          <p:cNvSpPr>
            <a:spLocks noGrp="1"/>
          </p:cNvSpPr>
          <p:nvPr>
            <p:ph idx="1"/>
          </p:nvPr>
        </p:nvSpPr>
        <p:spPr>
          <a:xfrm>
            <a:off x="304800" y="1600200"/>
            <a:ext cx="8458200" cy="4724400"/>
          </a:xfrm>
        </p:spPr>
        <p:txBody>
          <a:bodyPr>
            <a:noAutofit/>
          </a:bodyPr>
          <a:lstStyle/>
          <a:p>
            <a:pPr marL="0">
              <a:buNone/>
            </a:pPr>
            <a:r>
              <a:rPr lang="en-US" b="0" dirty="0" smtClean="0"/>
              <a:t>Indicators reports will monitor the region’s progress towards achieving the </a:t>
            </a:r>
            <a:r>
              <a:rPr lang="en-US" b="0" i="1" dirty="0" smtClean="0"/>
              <a:t>MetroFuture</a:t>
            </a:r>
            <a:r>
              <a:rPr lang="en-US" b="0" dirty="0" smtClean="0"/>
              <a:t> goals.  </a:t>
            </a:r>
          </a:p>
          <a:p>
            <a:pPr marL="0">
              <a:buNone/>
            </a:pPr>
            <a:endParaRPr lang="en-US" b="0" dirty="0" smtClean="0"/>
          </a:p>
          <a:p>
            <a:pPr marL="0">
              <a:buNone/>
            </a:pPr>
            <a:r>
              <a:rPr lang="en-US" b="0" dirty="0" smtClean="0"/>
              <a:t>First come “baseline reports” that establish the numbers against which progress will be measured.  Future reports will tell us whether we are trending towards our goals - or away from them. </a:t>
            </a:r>
          </a:p>
          <a:p>
            <a:pPr marL="0">
              <a:buNone/>
            </a:pPr>
            <a:endParaRPr lang="en-US" b="0" dirty="0" smtClean="0"/>
          </a:p>
          <a:p>
            <a:pPr marL="0">
              <a:buNone/>
            </a:pPr>
            <a:r>
              <a:rPr lang="en-US" b="0" dirty="0" smtClean="0"/>
              <a:t>We highlighted equity-related goals first, because meeting them is crucial to achieving the vibrant region envisioned in </a:t>
            </a:r>
            <a:r>
              <a:rPr lang="en-US" b="0" i="1" dirty="0" smtClean="0"/>
              <a:t>MetroFuture</a:t>
            </a:r>
            <a:r>
              <a:rPr lang="en-US" b="0" dirty="0" smtClean="0"/>
              <a:t>. </a:t>
            </a:r>
            <a:endParaRPr lang="en-US" sz="2400" dirty="0" smtClean="0">
              <a:solidFill>
                <a:srgbClr val="164B6D"/>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“Equity”?</a:t>
            </a:r>
            <a:endParaRPr lang="en-US" dirty="0"/>
          </a:p>
        </p:txBody>
      </p:sp>
      <p:sp>
        <p:nvSpPr>
          <p:cNvPr id="3" name="Content Placeholder 2"/>
          <p:cNvSpPr>
            <a:spLocks noGrp="1"/>
          </p:cNvSpPr>
          <p:nvPr>
            <p:ph idx="1"/>
          </p:nvPr>
        </p:nvSpPr>
        <p:spPr/>
        <p:txBody>
          <a:bodyPr>
            <a:normAutofit/>
          </a:bodyPr>
          <a:lstStyle/>
          <a:p>
            <a:pPr marL="0" algn="ctr">
              <a:buNone/>
            </a:pPr>
            <a:endParaRPr lang="en-US" sz="3600" b="0" dirty="0" smtClean="0"/>
          </a:p>
          <a:p>
            <a:pPr marL="0" algn="ctr">
              <a:buNone/>
            </a:pPr>
            <a:r>
              <a:rPr lang="en-US" sz="3600" b="0" dirty="0" smtClean="0"/>
              <a:t>"</a:t>
            </a:r>
            <a:r>
              <a:rPr lang="en-US" sz="3600" b="0" i="1" dirty="0" smtClean="0"/>
              <a:t>’Equity means all people have full and equal access to opportunities that enable them to attain their full potential</a:t>
            </a:r>
            <a:r>
              <a:rPr lang="en-US" sz="3600" b="0" dirty="0" smtClean="0"/>
              <a:t>.”  </a:t>
            </a:r>
          </a:p>
          <a:p>
            <a:pPr>
              <a:buNone/>
            </a:pPr>
            <a:r>
              <a:rPr lang="en-US" b="0" dirty="0" smtClean="0"/>
              <a:t>	</a:t>
            </a:r>
          </a:p>
          <a:p>
            <a:pPr>
              <a:buNone/>
            </a:pPr>
            <a:r>
              <a:rPr lang="en-US" b="0" dirty="0" smtClean="0"/>
              <a:t>- King County, Washington developed this definition</a:t>
            </a:r>
          </a:p>
          <a:p>
            <a:pPr>
              <a:buNone/>
            </a:pPr>
            <a:endParaRPr lang="en-US" b="0" dirty="0" smtClean="0"/>
          </a:p>
          <a:p>
            <a:endParaRPr lang="en-US" b="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MetroFuture Equity Goals</a:t>
            </a:r>
            <a:endParaRPr lang="en-US" dirty="0"/>
          </a:p>
        </p:txBody>
      </p:sp>
      <p:sp>
        <p:nvSpPr>
          <p:cNvPr id="3" name="Content Placeholder 2"/>
          <p:cNvSpPr>
            <a:spLocks noGrp="1"/>
          </p:cNvSpPr>
          <p:nvPr>
            <p:ph idx="1"/>
          </p:nvPr>
        </p:nvSpPr>
        <p:spPr>
          <a:xfrm>
            <a:off x="304800" y="1600200"/>
            <a:ext cx="8610600" cy="4953000"/>
          </a:xfrm>
        </p:spPr>
        <p:txBody>
          <a:bodyPr>
            <a:normAutofit fontScale="92500" lnSpcReduction="20000"/>
          </a:bodyPr>
          <a:lstStyle/>
          <a:p>
            <a:pPr>
              <a:buNone/>
            </a:pPr>
            <a:r>
              <a:rPr lang="en-US" b="0" dirty="0" smtClean="0"/>
              <a:t>#15: 	There will be less regional segregation as all 	municipalities increasingly reflect Metro Boston’s 	growing diversity.</a:t>
            </a:r>
          </a:p>
          <a:p>
            <a:pPr>
              <a:buNone/>
            </a:pPr>
            <a:endParaRPr lang="en-US" b="0" dirty="0" smtClean="0"/>
          </a:p>
          <a:p>
            <a:pPr>
              <a:buNone/>
            </a:pPr>
            <a:r>
              <a:rPr lang="en-US" b="0" dirty="0" smtClean="0"/>
              <a:t>#16:	Low-income households will be able to find 	affordable, adequate, conveniently located housing.</a:t>
            </a:r>
          </a:p>
          <a:p>
            <a:pPr>
              <a:buNone/>
            </a:pPr>
            <a:endParaRPr lang="en-US" b="0" dirty="0" smtClean="0"/>
          </a:p>
          <a:p>
            <a:pPr>
              <a:buNone/>
            </a:pPr>
            <a:r>
              <a:rPr lang="en-US" b="0" dirty="0" smtClean="0"/>
              <a:t>#24: 	Residents in all communities and of all incomes 	will 	have access to affordable, healthy food.</a:t>
            </a:r>
          </a:p>
          <a:p>
            <a:pPr>
              <a:buNone/>
            </a:pPr>
            <a:endParaRPr lang="en-US" b="0" dirty="0" smtClean="0"/>
          </a:p>
          <a:p>
            <a:pPr>
              <a:buNone/>
            </a:pPr>
            <a:r>
              <a:rPr lang="en-US" b="0" dirty="0" smtClean="0"/>
              <a:t>#38: 	More minority and immigrant workers will have 	opportunities to advance on the career ladder, 	acquire assets, and build wealth.</a:t>
            </a:r>
          </a:p>
          <a:p>
            <a:pPr>
              <a:buNone/>
            </a:pPr>
            <a:endParaRPr lang="en-US" b="0" dirty="0" smtClean="0"/>
          </a:p>
          <a:p>
            <a:pPr>
              <a:buNone/>
            </a:pPr>
            <a:r>
              <a:rPr lang="en-US" b="0" dirty="0" smtClean="0"/>
              <a:t>All the MetroFuture goals are at </a:t>
            </a:r>
            <a:r>
              <a:rPr lang="en-US" b="0" dirty="0" smtClean="0">
                <a:hlinkClick r:id="rId3"/>
              </a:rPr>
              <a:t>www.metrofuture.org</a:t>
            </a:r>
            <a:r>
              <a:rPr lang="en-US" b="0" dirty="0" smtClean="0"/>
              <a:t> </a:t>
            </a:r>
          </a:p>
          <a:p>
            <a:pPr>
              <a:buNone/>
            </a:pPr>
            <a:endParaRPr lang="en-US" b="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Indicators	</a:t>
            </a:r>
            <a:endParaRPr lang="en-US" dirty="0"/>
          </a:p>
        </p:txBody>
      </p:sp>
      <p:sp>
        <p:nvSpPr>
          <p:cNvPr id="3" name="Content Placeholder 2"/>
          <p:cNvSpPr>
            <a:spLocks noGrp="1"/>
          </p:cNvSpPr>
          <p:nvPr>
            <p:ph idx="1"/>
          </p:nvPr>
        </p:nvSpPr>
        <p:spPr>
          <a:xfrm>
            <a:off x="533400" y="1600200"/>
            <a:ext cx="8001000" cy="4724400"/>
          </a:xfrm>
        </p:spPr>
        <p:txBody>
          <a:bodyPr>
            <a:normAutofit/>
          </a:bodyPr>
          <a:lstStyle/>
          <a:p>
            <a:pPr marL="114300" indent="-457200">
              <a:lnSpc>
                <a:spcPct val="150000"/>
              </a:lnSpc>
              <a:spcAft>
                <a:spcPts val="600"/>
              </a:spcAft>
              <a:buFont typeface="+mj-lt"/>
              <a:buAutoNum type="arabicPeriod"/>
              <a:defRPr/>
            </a:pPr>
            <a:r>
              <a:rPr lang="en-US" b="0" dirty="0" smtClean="0"/>
              <a:t>Assemble “universe” of potential indicators</a:t>
            </a:r>
          </a:p>
          <a:p>
            <a:pPr marL="114300" lvl="0" indent="-457200">
              <a:lnSpc>
                <a:spcPct val="150000"/>
              </a:lnSpc>
              <a:spcAft>
                <a:spcPts val="600"/>
              </a:spcAft>
              <a:buFont typeface="+mj-lt"/>
              <a:buAutoNum type="arabicPeriod"/>
              <a:defRPr/>
            </a:pPr>
            <a:r>
              <a:rPr lang="en-US" sz="2400" b="0" dirty="0" smtClean="0">
                <a:solidFill>
                  <a:srgbClr val="164B6D"/>
                </a:solidFill>
              </a:rPr>
              <a:t>Assess indicators for credibility </a:t>
            </a:r>
          </a:p>
          <a:p>
            <a:pPr marL="114300" lvl="0" indent="-457200">
              <a:lnSpc>
                <a:spcPct val="150000"/>
              </a:lnSpc>
              <a:spcAft>
                <a:spcPts val="600"/>
              </a:spcAft>
              <a:buFont typeface="+mj-lt"/>
              <a:buAutoNum type="arabicPeriod"/>
              <a:defRPr/>
            </a:pPr>
            <a:r>
              <a:rPr lang="en-US" b="0" dirty="0" smtClean="0">
                <a:solidFill>
                  <a:srgbClr val="164B6D"/>
                </a:solidFill>
              </a:rPr>
              <a:t>Assess indicators for availability</a:t>
            </a:r>
          </a:p>
          <a:p>
            <a:pPr marL="114300" lvl="0" indent="-457200">
              <a:lnSpc>
                <a:spcPct val="150000"/>
              </a:lnSpc>
              <a:spcAft>
                <a:spcPts val="600"/>
              </a:spcAft>
              <a:buFont typeface="+mj-lt"/>
              <a:buAutoNum type="arabicPeriod"/>
              <a:defRPr/>
            </a:pPr>
            <a:r>
              <a:rPr lang="en-US" b="0" dirty="0" smtClean="0">
                <a:solidFill>
                  <a:srgbClr val="164B6D"/>
                </a:solidFill>
              </a:rPr>
              <a:t>Determine final list of indicators to track</a:t>
            </a:r>
          </a:p>
        </p:txBody>
      </p:sp>
      <p:pic>
        <p:nvPicPr>
          <p:cNvPr id="5" name="Picture 3"/>
          <p:cNvPicPr>
            <a:picLocks noChangeAspect="1" noChangeArrowheads="1"/>
          </p:cNvPicPr>
          <p:nvPr/>
        </p:nvPicPr>
        <p:blipFill>
          <a:blip r:embed="rId3" cstate="print">
            <a:biLevel thresh="50000"/>
          </a:blip>
          <a:srcRect/>
          <a:stretch>
            <a:fillRect/>
          </a:stretch>
        </p:blipFill>
        <p:spPr bwMode="auto">
          <a:xfrm>
            <a:off x="3657600" y="4800600"/>
            <a:ext cx="1872630" cy="1524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rcRect r="48333"/>
          <a:stretch>
            <a:fillRect/>
          </a:stretch>
        </p:blipFill>
        <p:spPr>
          <a:xfrm>
            <a:off x="-152400" y="0"/>
            <a:ext cx="4724400" cy="6858000"/>
          </a:xfrm>
          <a:prstGeom prst="rect">
            <a:avLst/>
          </a:prstGeom>
        </p:spPr>
      </p:pic>
      <p:sp>
        <p:nvSpPr>
          <p:cNvPr id="2" name="Title 1"/>
          <p:cNvSpPr>
            <a:spLocks noGrp="1"/>
          </p:cNvSpPr>
          <p:nvPr>
            <p:ph type="title"/>
          </p:nvPr>
        </p:nvSpPr>
        <p:spPr>
          <a:xfrm>
            <a:off x="4648200" y="152400"/>
            <a:ext cx="4495800" cy="3733800"/>
          </a:xfrm>
        </p:spPr>
        <p:txBody>
          <a:bodyPr anchor="ctr"/>
          <a:lstStyle/>
          <a:p>
            <a:r>
              <a:rPr lang="en-US" sz="4400" i="1" dirty="0" smtClean="0"/>
              <a:t>The State of </a:t>
            </a:r>
            <a:r>
              <a:rPr lang="en-US" sz="4400" i="1" smtClean="0"/>
              <a:t>Equity in </a:t>
            </a:r>
            <a:r>
              <a:rPr lang="en-US" sz="4400" i="1" dirty="0" smtClean="0"/>
              <a:t>Metro Boston:</a:t>
            </a:r>
            <a:br>
              <a:rPr lang="en-US" sz="4400" i="1" dirty="0" smtClean="0"/>
            </a:br>
            <a:r>
              <a:rPr lang="en-US" sz="4400" dirty="0" smtClean="0"/>
              <a:t>Key Findings</a:t>
            </a:r>
            <a:endParaRPr lang="en-US" sz="4400" i="1" dirty="0"/>
          </a:p>
        </p:txBody>
      </p:sp>
      <p:sp>
        <p:nvSpPr>
          <p:cNvPr id="4" name="TextBox 3"/>
          <p:cNvSpPr txBox="1"/>
          <p:nvPr/>
        </p:nvSpPr>
        <p:spPr>
          <a:xfrm>
            <a:off x="4495800" y="5029200"/>
            <a:ext cx="4572000" cy="957121"/>
          </a:xfrm>
          <a:prstGeom prst="rect">
            <a:avLst/>
          </a:prstGeom>
          <a:noFill/>
        </p:spPr>
        <p:txBody>
          <a:bodyPr wrap="square" rtlCol="0">
            <a:spAutoFit/>
          </a:bodyPr>
          <a:lstStyle/>
          <a:p>
            <a:pPr marL="114300" indent="-457200" algn="r">
              <a:lnSpc>
                <a:spcPct val="150000"/>
              </a:lnSpc>
              <a:spcBef>
                <a:spcPct val="20000"/>
              </a:spcBef>
              <a:spcAft>
                <a:spcPts val="600"/>
              </a:spcAft>
              <a:defRPr/>
            </a:pPr>
            <a:r>
              <a:rPr lang="en-US" sz="2000" b="1" dirty="0" smtClean="0">
                <a:solidFill>
                  <a:srgbClr val="164B6D"/>
                </a:solidFill>
                <a:latin typeface="Century Gothic"/>
                <a:cs typeface="Century Gothic"/>
              </a:rPr>
              <a:t>For complete findings, visit www.regionalindicators.org/equity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 is Destiny</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461002" y="1463040"/>
            <a:ext cx="8221997" cy="4937760"/>
          </a:xfrm>
          <a:prstGeom prst="rect">
            <a:avLst/>
          </a:prstGeom>
          <a:noFill/>
          <a:ln w="9525">
            <a:solidFill>
              <a:schemeClr val="bg1">
                <a:lumMod val="50000"/>
              </a:schemeClr>
            </a:solid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quity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1121</Words>
  <Application>Microsoft Office PowerPoint</Application>
  <PresentationFormat>On-screen Show (4:3)</PresentationFormat>
  <Paragraphs>178</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 Powerpoint Template</vt:lpstr>
      <vt:lpstr>The State of Equity in Metro Boston</vt:lpstr>
      <vt:lpstr>What is MetroFuture?</vt:lpstr>
      <vt:lpstr>Measuring Progress to MetroFuture</vt:lpstr>
      <vt:lpstr>Regional Indicators Reports</vt:lpstr>
      <vt:lpstr>What is “Equity”?</vt:lpstr>
      <vt:lpstr>Selected MetroFuture Equity Goals</vt:lpstr>
      <vt:lpstr>Selecting Indicators </vt:lpstr>
      <vt:lpstr>The State of Equity in Metro Boston: Key Findings</vt:lpstr>
      <vt:lpstr>Demography is Destiny</vt:lpstr>
      <vt:lpstr>Slide 10</vt:lpstr>
      <vt:lpstr>Slide 11</vt:lpstr>
      <vt:lpstr>Slide 12</vt:lpstr>
      <vt:lpstr>Slide 13</vt:lpstr>
      <vt:lpstr>Slide 14</vt:lpstr>
      <vt:lpstr>Slide 15</vt:lpstr>
      <vt:lpstr>Equity and Sustainable Communities </vt:lpstr>
      <vt:lpstr>Place-Based Projects 2012</vt:lpstr>
      <vt:lpstr>Place-Based Projects 2012</vt:lpstr>
      <vt:lpstr>Marc D. Draisen Executive Director Metropolitan Area Planning Council  mdraisen@mapc.org 617-451-2770 x 5005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Equity in Metro Boston</dc:title>
  <dc:creator>jgrogan</dc:creator>
  <cp:lastModifiedBy>Jamahn Lee</cp:lastModifiedBy>
  <cp:revision>60</cp:revision>
  <dcterms:created xsi:type="dcterms:W3CDTF">2011-09-12T17:01:00Z</dcterms:created>
  <dcterms:modified xsi:type="dcterms:W3CDTF">2011-11-17T19:21:13Z</dcterms:modified>
</cp:coreProperties>
</file>