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diagrams/layout1.xml" ContentType="application/vnd.openxmlformats-officedocument.drawingml.diagramLayout+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notesSlides/notesSlide19.xml" ContentType="application/vnd.openxmlformats-officedocument.presentationml.notesSlid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diagrams/quickStyle1.xml" ContentType="application/vnd.openxmlformats-officedocument.drawingml.diagramStyle+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diagrams/data1.xml" ContentType="application/vnd.openxmlformats-officedocument.drawingml.diagramData+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42"/>
  </p:notesMasterIdLst>
  <p:handoutMasterIdLst>
    <p:handoutMasterId r:id="rId43"/>
  </p:handoutMasterIdLst>
  <p:sldIdLst>
    <p:sldId id="265" r:id="rId2"/>
    <p:sldId id="321" r:id="rId3"/>
    <p:sldId id="272" r:id="rId4"/>
    <p:sldId id="273" r:id="rId5"/>
    <p:sldId id="275" r:id="rId6"/>
    <p:sldId id="278" r:id="rId7"/>
    <p:sldId id="308" r:id="rId8"/>
    <p:sldId id="309" r:id="rId9"/>
    <p:sldId id="293" r:id="rId10"/>
    <p:sldId id="311" r:id="rId11"/>
    <p:sldId id="312" r:id="rId12"/>
    <p:sldId id="294" r:id="rId13"/>
    <p:sldId id="295" r:id="rId14"/>
    <p:sldId id="306" r:id="rId15"/>
    <p:sldId id="296" r:id="rId16"/>
    <p:sldId id="297" r:id="rId17"/>
    <p:sldId id="303" r:id="rId18"/>
    <p:sldId id="298" r:id="rId19"/>
    <p:sldId id="299" r:id="rId20"/>
    <p:sldId id="300" r:id="rId21"/>
    <p:sldId id="301" r:id="rId22"/>
    <p:sldId id="302" r:id="rId23"/>
    <p:sldId id="261" r:id="rId24"/>
    <p:sldId id="284" r:id="rId25"/>
    <p:sldId id="285" r:id="rId26"/>
    <p:sldId id="286" r:id="rId27"/>
    <p:sldId id="287" r:id="rId28"/>
    <p:sldId id="304" r:id="rId29"/>
    <p:sldId id="313" r:id="rId30"/>
    <p:sldId id="314" r:id="rId31"/>
    <p:sldId id="315" r:id="rId32"/>
    <p:sldId id="319" r:id="rId33"/>
    <p:sldId id="320" r:id="rId34"/>
    <p:sldId id="318" r:id="rId35"/>
    <p:sldId id="316" r:id="rId36"/>
    <p:sldId id="317" r:id="rId37"/>
    <p:sldId id="268" r:id="rId38"/>
    <p:sldId id="270" r:id="rId39"/>
    <p:sldId id="276" r:id="rId40"/>
    <p:sldId id="310" r:id="rId4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B01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815" autoAdjust="0"/>
    <p:restoredTop sz="82479" autoAdjust="0"/>
  </p:normalViewPr>
  <p:slideViewPr>
    <p:cSldViewPr>
      <p:cViewPr>
        <p:scale>
          <a:sx n="70" d="100"/>
          <a:sy n="70" d="100"/>
        </p:scale>
        <p:origin x="-510"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6" d="100"/>
          <a:sy n="66" d="100"/>
        </p:scale>
        <p:origin x="-2742" y="-120"/>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data\data\Data\Community%20Building%20Areas\Housing\Assessor\Recent%20Downloads%20(SP)\Analysis\OaklandFARES%202005-July2011.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title>
      <c:tx>
        <c:rich>
          <a:bodyPr/>
          <a:lstStyle/>
          <a:p>
            <a:pPr>
              <a:defRPr sz="1100" b="1" i="0" u="none" strike="noStrike" baseline="0">
                <a:solidFill>
                  <a:srgbClr val="333333"/>
                </a:solidFill>
                <a:effectLst/>
                <a:latin typeface="Tw Cen MT" pitchFamily="34" charset="0"/>
                <a:ea typeface="Trebuchet MS"/>
                <a:cs typeface="Trebuchet MS"/>
              </a:defRPr>
            </a:pPr>
            <a:r>
              <a:rPr lang="en-US" sz="2000" dirty="0">
                <a:effectLst/>
                <a:latin typeface="Tw Cen MT" pitchFamily="34" charset="0"/>
              </a:rPr>
              <a:t>Median</a:t>
            </a:r>
            <a:r>
              <a:rPr lang="en-US" sz="2000" baseline="0" dirty="0">
                <a:effectLst/>
                <a:latin typeface="Tw Cen MT" pitchFamily="34" charset="0"/>
              </a:rPr>
              <a:t> Single-Family Home Sales Prices</a:t>
            </a:r>
          </a:p>
          <a:p>
            <a:pPr>
              <a:defRPr sz="1100" b="1" i="0" u="none" strike="noStrike" baseline="0">
                <a:solidFill>
                  <a:srgbClr val="333333"/>
                </a:solidFill>
                <a:effectLst/>
                <a:latin typeface="Tw Cen MT" pitchFamily="34" charset="0"/>
                <a:ea typeface="Trebuchet MS"/>
                <a:cs typeface="Trebuchet MS"/>
              </a:defRPr>
            </a:pPr>
            <a:r>
              <a:rPr lang="en-US" sz="1400" baseline="0" dirty="0">
                <a:effectLst/>
                <a:latin typeface="Tw Cen MT" pitchFamily="34" charset="0"/>
              </a:rPr>
              <a:t>City of Oakland and East Oakland NSP Tracts - Jan 2005 to July 2011</a:t>
            </a:r>
            <a:endParaRPr lang="en-US" sz="1400" dirty="0">
              <a:effectLst/>
              <a:latin typeface="Tw Cen MT" pitchFamily="34" charset="0"/>
            </a:endParaRPr>
          </a:p>
        </c:rich>
      </c:tx>
      <c:layout>
        <c:manualLayout>
          <c:xMode val="edge"/>
          <c:yMode val="edge"/>
          <c:x val="0.21702230971128644"/>
          <c:y val="1.4116582568579958E-2"/>
        </c:manualLayout>
      </c:layout>
      <c:spPr>
        <a:noFill/>
        <a:ln w="25400">
          <a:noFill/>
        </a:ln>
      </c:spPr>
    </c:title>
    <c:plotArea>
      <c:layout>
        <c:manualLayout>
          <c:layoutTarget val="inner"/>
          <c:xMode val="edge"/>
          <c:yMode val="edge"/>
          <c:x val="0.14108923884514457"/>
          <c:y val="0.14904645353065832"/>
          <c:w val="0.87098705934830178"/>
          <c:h val="0.72484434768155126"/>
        </c:manualLayout>
      </c:layout>
      <c:lineChart>
        <c:grouping val="standard"/>
        <c:ser>
          <c:idx val="0"/>
          <c:order val="0"/>
          <c:tx>
            <c:strRef>
              <c:f>MedianTable!$B$1</c:f>
              <c:strCache>
                <c:ptCount val="1"/>
                <c:pt idx="0">
                  <c:v>City of Oakland</c:v>
                </c:pt>
              </c:strCache>
            </c:strRef>
          </c:tx>
          <c:spPr>
            <a:ln w="38100">
              <a:solidFill>
                <a:sysClr val="windowText" lastClr="000000"/>
              </a:solidFill>
              <a:prstDash val="solid"/>
            </a:ln>
          </c:spPr>
          <c:marker>
            <c:symbol val="none"/>
          </c:marker>
          <c:dLbls>
            <c:delete val="1"/>
          </c:dLbls>
          <c:cat>
            <c:numRef>
              <c:f>MedianTable!$A$2:$A$80</c:f>
              <c:numCache>
                <c:formatCode>mmm\-yy</c:formatCode>
                <c:ptCount val="79"/>
                <c:pt idx="0">
                  <c:v>38353</c:v>
                </c:pt>
                <c:pt idx="1">
                  <c:v>38384</c:v>
                </c:pt>
                <c:pt idx="2">
                  <c:v>38412</c:v>
                </c:pt>
                <c:pt idx="3">
                  <c:v>38443</c:v>
                </c:pt>
                <c:pt idx="4">
                  <c:v>38473</c:v>
                </c:pt>
                <c:pt idx="5">
                  <c:v>38504</c:v>
                </c:pt>
                <c:pt idx="6">
                  <c:v>38534</c:v>
                </c:pt>
                <c:pt idx="7">
                  <c:v>38565</c:v>
                </c:pt>
                <c:pt idx="8">
                  <c:v>38596</c:v>
                </c:pt>
                <c:pt idx="9">
                  <c:v>38626</c:v>
                </c:pt>
                <c:pt idx="10">
                  <c:v>38657</c:v>
                </c:pt>
                <c:pt idx="11">
                  <c:v>38687</c:v>
                </c:pt>
                <c:pt idx="12">
                  <c:v>38718</c:v>
                </c:pt>
                <c:pt idx="13">
                  <c:v>38749</c:v>
                </c:pt>
                <c:pt idx="14">
                  <c:v>38777</c:v>
                </c:pt>
                <c:pt idx="15">
                  <c:v>38808</c:v>
                </c:pt>
                <c:pt idx="16">
                  <c:v>38838</c:v>
                </c:pt>
                <c:pt idx="17">
                  <c:v>38869</c:v>
                </c:pt>
                <c:pt idx="18">
                  <c:v>38899</c:v>
                </c:pt>
                <c:pt idx="19">
                  <c:v>38930</c:v>
                </c:pt>
                <c:pt idx="20">
                  <c:v>38961</c:v>
                </c:pt>
                <c:pt idx="21">
                  <c:v>38991</c:v>
                </c:pt>
                <c:pt idx="22">
                  <c:v>39022</c:v>
                </c:pt>
                <c:pt idx="23">
                  <c:v>39052</c:v>
                </c:pt>
                <c:pt idx="24">
                  <c:v>39083</c:v>
                </c:pt>
                <c:pt idx="25">
                  <c:v>39114</c:v>
                </c:pt>
                <c:pt idx="26">
                  <c:v>39142</c:v>
                </c:pt>
                <c:pt idx="27">
                  <c:v>39173</c:v>
                </c:pt>
                <c:pt idx="28">
                  <c:v>39203</c:v>
                </c:pt>
                <c:pt idx="29">
                  <c:v>39234</c:v>
                </c:pt>
                <c:pt idx="30">
                  <c:v>39264</c:v>
                </c:pt>
                <c:pt idx="31">
                  <c:v>39295</c:v>
                </c:pt>
                <c:pt idx="32">
                  <c:v>39326</c:v>
                </c:pt>
                <c:pt idx="33">
                  <c:v>39356</c:v>
                </c:pt>
                <c:pt idx="34">
                  <c:v>39387</c:v>
                </c:pt>
                <c:pt idx="35">
                  <c:v>39417</c:v>
                </c:pt>
                <c:pt idx="36">
                  <c:v>39448</c:v>
                </c:pt>
                <c:pt idx="37">
                  <c:v>39479</c:v>
                </c:pt>
                <c:pt idx="38">
                  <c:v>39508</c:v>
                </c:pt>
                <c:pt idx="39">
                  <c:v>39539</c:v>
                </c:pt>
                <c:pt idx="40">
                  <c:v>39569</c:v>
                </c:pt>
                <c:pt idx="41">
                  <c:v>39600</c:v>
                </c:pt>
                <c:pt idx="42">
                  <c:v>39630</c:v>
                </c:pt>
                <c:pt idx="43">
                  <c:v>39661</c:v>
                </c:pt>
                <c:pt idx="44">
                  <c:v>39692</c:v>
                </c:pt>
                <c:pt idx="45">
                  <c:v>39722</c:v>
                </c:pt>
                <c:pt idx="46">
                  <c:v>39753</c:v>
                </c:pt>
                <c:pt idx="47">
                  <c:v>39783</c:v>
                </c:pt>
                <c:pt idx="48">
                  <c:v>39814</c:v>
                </c:pt>
                <c:pt idx="49">
                  <c:v>39845</c:v>
                </c:pt>
                <c:pt idx="50">
                  <c:v>39873</c:v>
                </c:pt>
                <c:pt idx="51">
                  <c:v>39904</c:v>
                </c:pt>
                <c:pt idx="52">
                  <c:v>39934</c:v>
                </c:pt>
                <c:pt idx="53">
                  <c:v>39965</c:v>
                </c:pt>
                <c:pt idx="54">
                  <c:v>39995</c:v>
                </c:pt>
                <c:pt idx="55">
                  <c:v>40026</c:v>
                </c:pt>
                <c:pt idx="56">
                  <c:v>40057</c:v>
                </c:pt>
                <c:pt idx="57">
                  <c:v>40087</c:v>
                </c:pt>
                <c:pt idx="58">
                  <c:v>40118</c:v>
                </c:pt>
                <c:pt idx="59">
                  <c:v>40148</c:v>
                </c:pt>
                <c:pt idx="60">
                  <c:v>40179</c:v>
                </c:pt>
                <c:pt idx="61">
                  <c:v>40210</c:v>
                </c:pt>
                <c:pt idx="62">
                  <c:v>40238</c:v>
                </c:pt>
                <c:pt idx="63">
                  <c:v>40269</c:v>
                </c:pt>
                <c:pt idx="64">
                  <c:v>40299</c:v>
                </c:pt>
                <c:pt idx="65">
                  <c:v>40330</c:v>
                </c:pt>
                <c:pt idx="66">
                  <c:v>40360</c:v>
                </c:pt>
                <c:pt idx="67">
                  <c:v>40391</c:v>
                </c:pt>
                <c:pt idx="68">
                  <c:v>40422</c:v>
                </c:pt>
                <c:pt idx="69">
                  <c:v>40452</c:v>
                </c:pt>
                <c:pt idx="70">
                  <c:v>40483</c:v>
                </c:pt>
                <c:pt idx="71">
                  <c:v>40513</c:v>
                </c:pt>
                <c:pt idx="72">
                  <c:v>40544</c:v>
                </c:pt>
                <c:pt idx="73">
                  <c:v>40575</c:v>
                </c:pt>
                <c:pt idx="74">
                  <c:v>40603</c:v>
                </c:pt>
                <c:pt idx="75">
                  <c:v>40634</c:v>
                </c:pt>
                <c:pt idx="76">
                  <c:v>40664</c:v>
                </c:pt>
                <c:pt idx="77">
                  <c:v>40695</c:v>
                </c:pt>
                <c:pt idx="78">
                  <c:v>40725</c:v>
                </c:pt>
              </c:numCache>
            </c:numRef>
          </c:cat>
          <c:val>
            <c:numRef>
              <c:f>MedianTable!$B$2:$B$80</c:f>
              <c:numCache>
                <c:formatCode>"$"#,##0</c:formatCode>
                <c:ptCount val="79"/>
                <c:pt idx="0">
                  <c:v>395000</c:v>
                </c:pt>
                <c:pt idx="1">
                  <c:v>410000</c:v>
                </c:pt>
                <c:pt idx="2">
                  <c:v>436909</c:v>
                </c:pt>
                <c:pt idx="3">
                  <c:v>470000</c:v>
                </c:pt>
                <c:pt idx="4">
                  <c:v>511500</c:v>
                </c:pt>
                <c:pt idx="5">
                  <c:v>500000</c:v>
                </c:pt>
                <c:pt idx="6">
                  <c:v>503500</c:v>
                </c:pt>
                <c:pt idx="7">
                  <c:v>500000</c:v>
                </c:pt>
                <c:pt idx="8">
                  <c:v>500000</c:v>
                </c:pt>
                <c:pt idx="9">
                  <c:v>510000</c:v>
                </c:pt>
                <c:pt idx="10">
                  <c:v>515000</c:v>
                </c:pt>
                <c:pt idx="11">
                  <c:v>514000</c:v>
                </c:pt>
                <c:pt idx="12">
                  <c:v>500000</c:v>
                </c:pt>
                <c:pt idx="13">
                  <c:v>495000</c:v>
                </c:pt>
                <c:pt idx="14">
                  <c:v>516250</c:v>
                </c:pt>
                <c:pt idx="15">
                  <c:v>525000</c:v>
                </c:pt>
                <c:pt idx="16">
                  <c:v>513500</c:v>
                </c:pt>
                <c:pt idx="17">
                  <c:v>540000</c:v>
                </c:pt>
                <c:pt idx="18">
                  <c:v>549500</c:v>
                </c:pt>
                <c:pt idx="19">
                  <c:v>552000</c:v>
                </c:pt>
                <c:pt idx="20">
                  <c:v>518000</c:v>
                </c:pt>
                <c:pt idx="21">
                  <c:v>530000</c:v>
                </c:pt>
                <c:pt idx="22">
                  <c:v>517454.5</c:v>
                </c:pt>
                <c:pt idx="23">
                  <c:v>490000</c:v>
                </c:pt>
                <c:pt idx="24">
                  <c:v>526000</c:v>
                </c:pt>
                <c:pt idx="25">
                  <c:v>499000</c:v>
                </c:pt>
                <c:pt idx="26">
                  <c:v>525000</c:v>
                </c:pt>
                <c:pt idx="27">
                  <c:v>582500</c:v>
                </c:pt>
                <c:pt idx="28">
                  <c:v>588750</c:v>
                </c:pt>
                <c:pt idx="29">
                  <c:v>575000</c:v>
                </c:pt>
                <c:pt idx="30">
                  <c:v>590000</c:v>
                </c:pt>
                <c:pt idx="31">
                  <c:v>628500</c:v>
                </c:pt>
                <c:pt idx="32">
                  <c:v>557500</c:v>
                </c:pt>
                <c:pt idx="33">
                  <c:v>525000</c:v>
                </c:pt>
                <c:pt idx="34">
                  <c:v>550000</c:v>
                </c:pt>
                <c:pt idx="35">
                  <c:v>487000</c:v>
                </c:pt>
                <c:pt idx="36">
                  <c:v>413000</c:v>
                </c:pt>
                <c:pt idx="37">
                  <c:v>489000</c:v>
                </c:pt>
                <c:pt idx="38">
                  <c:v>529750</c:v>
                </c:pt>
                <c:pt idx="39">
                  <c:v>417000</c:v>
                </c:pt>
                <c:pt idx="40">
                  <c:v>430000</c:v>
                </c:pt>
                <c:pt idx="41">
                  <c:v>500000</c:v>
                </c:pt>
                <c:pt idx="42">
                  <c:v>390000</c:v>
                </c:pt>
                <c:pt idx="43">
                  <c:v>335000</c:v>
                </c:pt>
                <c:pt idx="44">
                  <c:v>315000</c:v>
                </c:pt>
                <c:pt idx="45">
                  <c:v>250000</c:v>
                </c:pt>
                <c:pt idx="46">
                  <c:v>255500</c:v>
                </c:pt>
                <c:pt idx="47">
                  <c:v>238500</c:v>
                </c:pt>
                <c:pt idx="48">
                  <c:v>194000</c:v>
                </c:pt>
                <c:pt idx="49">
                  <c:v>199000</c:v>
                </c:pt>
                <c:pt idx="50">
                  <c:v>195000</c:v>
                </c:pt>
                <c:pt idx="51">
                  <c:v>225000</c:v>
                </c:pt>
                <c:pt idx="52">
                  <c:v>248250</c:v>
                </c:pt>
                <c:pt idx="53">
                  <c:v>242000</c:v>
                </c:pt>
                <c:pt idx="54">
                  <c:v>273000</c:v>
                </c:pt>
                <c:pt idx="55">
                  <c:v>265000</c:v>
                </c:pt>
                <c:pt idx="56">
                  <c:v>202000</c:v>
                </c:pt>
                <c:pt idx="57">
                  <c:v>220000</c:v>
                </c:pt>
                <c:pt idx="58">
                  <c:v>250000</c:v>
                </c:pt>
                <c:pt idx="59">
                  <c:v>228250</c:v>
                </c:pt>
                <c:pt idx="60">
                  <c:v>180000</c:v>
                </c:pt>
                <c:pt idx="61">
                  <c:v>169250</c:v>
                </c:pt>
                <c:pt idx="62">
                  <c:v>250000</c:v>
                </c:pt>
                <c:pt idx="63">
                  <c:v>190000</c:v>
                </c:pt>
                <c:pt idx="64">
                  <c:v>305000</c:v>
                </c:pt>
                <c:pt idx="65">
                  <c:v>275000</c:v>
                </c:pt>
                <c:pt idx="66">
                  <c:v>240000</c:v>
                </c:pt>
                <c:pt idx="67">
                  <c:v>225000</c:v>
                </c:pt>
                <c:pt idx="68">
                  <c:v>225000</c:v>
                </c:pt>
                <c:pt idx="69">
                  <c:v>220000</c:v>
                </c:pt>
                <c:pt idx="70">
                  <c:v>210000</c:v>
                </c:pt>
                <c:pt idx="71">
                  <c:v>249500</c:v>
                </c:pt>
                <c:pt idx="72">
                  <c:v>198500</c:v>
                </c:pt>
                <c:pt idx="73">
                  <c:v>210000</c:v>
                </c:pt>
                <c:pt idx="74">
                  <c:v>280000</c:v>
                </c:pt>
                <c:pt idx="75">
                  <c:v>210000</c:v>
                </c:pt>
                <c:pt idx="76">
                  <c:v>279500</c:v>
                </c:pt>
                <c:pt idx="77">
                  <c:v>223000</c:v>
                </c:pt>
                <c:pt idx="78">
                  <c:v>209000</c:v>
                </c:pt>
              </c:numCache>
            </c:numRef>
          </c:val>
          <c:smooth val="1"/>
        </c:ser>
        <c:ser>
          <c:idx val="1"/>
          <c:order val="1"/>
          <c:tx>
            <c:strRef>
              <c:f>MedianTable!$C$1</c:f>
              <c:strCache>
                <c:ptCount val="1"/>
                <c:pt idx="0">
                  <c:v>East Oakland NSP Tracts</c:v>
                </c:pt>
              </c:strCache>
            </c:strRef>
          </c:tx>
          <c:spPr>
            <a:ln w="38100">
              <a:solidFill>
                <a:srgbClr val="C7E2FA">
                  <a:lumMod val="50000"/>
                </a:srgbClr>
              </a:solidFill>
              <a:prstDash val="solid"/>
            </a:ln>
          </c:spPr>
          <c:marker>
            <c:symbol val="none"/>
          </c:marker>
          <c:dLbls>
            <c:delete val="1"/>
          </c:dLbls>
          <c:cat>
            <c:numRef>
              <c:f>MedianTable!$A$2:$A$80</c:f>
              <c:numCache>
                <c:formatCode>mmm\-yy</c:formatCode>
                <c:ptCount val="79"/>
                <c:pt idx="0">
                  <c:v>38353</c:v>
                </c:pt>
                <c:pt idx="1">
                  <c:v>38384</c:v>
                </c:pt>
                <c:pt idx="2">
                  <c:v>38412</c:v>
                </c:pt>
                <c:pt idx="3">
                  <c:v>38443</c:v>
                </c:pt>
                <c:pt idx="4">
                  <c:v>38473</c:v>
                </c:pt>
                <c:pt idx="5">
                  <c:v>38504</c:v>
                </c:pt>
                <c:pt idx="6">
                  <c:v>38534</c:v>
                </c:pt>
                <c:pt idx="7">
                  <c:v>38565</c:v>
                </c:pt>
                <c:pt idx="8">
                  <c:v>38596</c:v>
                </c:pt>
                <c:pt idx="9">
                  <c:v>38626</c:v>
                </c:pt>
                <c:pt idx="10">
                  <c:v>38657</c:v>
                </c:pt>
                <c:pt idx="11">
                  <c:v>38687</c:v>
                </c:pt>
                <c:pt idx="12">
                  <c:v>38718</c:v>
                </c:pt>
                <c:pt idx="13">
                  <c:v>38749</c:v>
                </c:pt>
                <c:pt idx="14">
                  <c:v>38777</c:v>
                </c:pt>
                <c:pt idx="15">
                  <c:v>38808</c:v>
                </c:pt>
                <c:pt idx="16">
                  <c:v>38838</c:v>
                </c:pt>
                <c:pt idx="17">
                  <c:v>38869</c:v>
                </c:pt>
                <c:pt idx="18">
                  <c:v>38899</c:v>
                </c:pt>
                <c:pt idx="19">
                  <c:v>38930</c:v>
                </c:pt>
                <c:pt idx="20">
                  <c:v>38961</c:v>
                </c:pt>
                <c:pt idx="21">
                  <c:v>38991</c:v>
                </c:pt>
                <c:pt idx="22">
                  <c:v>39022</c:v>
                </c:pt>
                <c:pt idx="23">
                  <c:v>39052</c:v>
                </c:pt>
                <c:pt idx="24">
                  <c:v>39083</c:v>
                </c:pt>
                <c:pt idx="25">
                  <c:v>39114</c:v>
                </c:pt>
                <c:pt idx="26">
                  <c:v>39142</c:v>
                </c:pt>
                <c:pt idx="27">
                  <c:v>39173</c:v>
                </c:pt>
                <c:pt idx="28">
                  <c:v>39203</c:v>
                </c:pt>
                <c:pt idx="29">
                  <c:v>39234</c:v>
                </c:pt>
                <c:pt idx="30">
                  <c:v>39264</c:v>
                </c:pt>
                <c:pt idx="31">
                  <c:v>39295</c:v>
                </c:pt>
                <c:pt idx="32">
                  <c:v>39326</c:v>
                </c:pt>
                <c:pt idx="33">
                  <c:v>39356</c:v>
                </c:pt>
                <c:pt idx="34">
                  <c:v>39387</c:v>
                </c:pt>
                <c:pt idx="35">
                  <c:v>39417</c:v>
                </c:pt>
                <c:pt idx="36">
                  <c:v>39448</c:v>
                </c:pt>
                <c:pt idx="37">
                  <c:v>39479</c:v>
                </c:pt>
                <c:pt idx="38">
                  <c:v>39508</c:v>
                </c:pt>
                <c:pt idx="39">
                  <c:v>39539</c:v>
                </c:pt>
                <c:pt idx="40">
                  <c:v>39569</c:v>
                </c:pt>
                <c:pt idx="41">
                  <c:v>39600</c:v>
                </c:pt>
                <c:pt idx="42">
                  <c:v>39630</c:v>
                </c:pt>
                <c:pt idx="43">
                  <c:v>39661</c:v>
                </c:pt>
                <c:pt idx="44">
                  <c:v>39692</c:v>
                </c:pt>
                <c:pt idx="45">
                  <c:v>39722</c:v>
                </c:pt>
                <c:pt idx="46">
                  <c:v>39753</c:v>
                </c:pt>
                <c:pt idx="47">
                  <c:v>39783</c:v>
                </c:pt>
                <c:pt idx="48">
                  <c:v>39814</c:v>
                </c:pt>
                <c:pt idx="49">
                  <c:v>39845</c:v>
                </c:pt>
                <c:pt idx="50">
                  <c:v>39873</c:v>
                </c:pt>
                <c:pt idx="51">
                  <c:v>39904</c:v>
                </c:pt>
                <c:pt idx="52">
                  <c:v>39934</c:v>
                </c:pt>
                <c:pt idx="53">
                  <c:v>39965</c:v>
                </c:pt>
                <c:pt idx="54">
                  <c:v>39995</c:v>
                </c:pt>
                <c:pt idx="55">
                  <c:v>40026</c:v>
                </c:pt>
                <c:pt idx="56">
                  <c:v>40057</c:v>
                </c:pt>
                <c:pt idx="57">
                  <c:v>40087</c:v>
                </c:pt>
                <c:pt idx="58">
                  <c:v>40118</c:v>
                </c:pt>
                <c:pt idx="59">
                  <c:v>40148</c:v>
                </c:pt>
                <c:pt idx="60">
                  <c:v>40179</c:v>
                </c:pt>
                <c:pt idx="61">
                  <c:v>40210</c:v>
                </c:pt>
                <c:pt idx="62">
                  <c:v>40238</c:v>
                </c:pt>
                <c:pt idx="63">
                  <c:v>40269</c:v>
                </c:pt>
                <c:pt idx="64">
                  <c:v>40299</c:v>
                </c:pt>
                <c:pt idx="65">
                  <c:v>40330</c:v>
                </c:pt>
                <c:pt idx="66">
                  <c:v>40360</c:v>
                </c:pt>
                <c:pt idx="67">
                  <c:v>40391</c:v>
                </c:pt>
                <c:pt idx="68">
                  <c:v>40422</c:v>
                </c:pt>
                <c:pt idx="69">
                  <c:v>40452</c:v>
                </c:pt>
                <c:pt idx="70">
                  <c:v>40483</c:v>
                </c:pt>
                <c:pt idx="71">
                  <c:v>40513</c:v>
                </c:pt>
                <c:pt idx="72">
                  <c:v>40544</c:v>
                </c:pt>
                <c:pt idx="73">
                  <c:v>40575</c:v>
                </c:pt>
                <c:pt idx="74">
                  <c:v>40603</c:v>
                </c:pt>
                <c:pt idx="75">
                  <c:v>40634</c:v>
                </c:pt>
                <c:pt idx="76">
                  <c:v>40664</c:v>
                </c:pt>
                <c:pt idx="77">
                  <c:v>40695</c:v>
                </c:pt>
                <c:pt idx="78">
                  <c:v>40725</c:v>
                </c:pt>
              </c:numCache>
            </c:numRef>
          </c:cat>
          <c:val>
            <c:numRef>
              <c:f>MedianTable!$C$2:$C$80</c:f>
              <c:numCache>
                <c:formatCode>"$"#,##0</c:formatCode>
                <c:ptCount val="79"/>
                <c:pt idx="0">
                  <c:v>359545</c:v>
                </c:pt>
                <c:pt idx="1">
                  <c:v>351000</c:v>
                </c:pt>
                <c:pt idx="2">
                  <c:v>355000</c:v>
                </c:pt>
                <c:pt idx="3">
                  <c:v>381000</c:v>
                </c:pt>
                <c:pt idx="4">
                  <c:v>407500</c:v>
                </c:pt>
                <c:pt idx="5">
                  <c:v>420000</c:v>
                </c:pt>
                <c:pt idx="6">
                  <c:v>418500</c:v>
                </c:pt>
                <c:pt idx="7">
                  <c:v>425000</c:v>
                </c:pt>
                <c:pt idx="8">
                  <c:v>420000</c:v>
                </c:pt>
                <c:pt idx="9">
                  <c:v>430000</c:v>
                </c:pt>
                <c:pt idx="10">
                  <c:v>418000</c:v>
                </c:pt>
                <c:pt idx="11">
                  <c:v>438000</c:v>
                </c:pt>
                <c:pt idx="12">
                  <c:v>445750</c:v>
                </c:pt>
                <c:pt idx="13">
                  <c:v>440000</c:v>
                </c:pt>
                <c:pt idx="14">
                  <c:v>441000</c:v>
                </c:pt>
                <c:pt idx="15">
                  <c:v>440000</c:v>
                </c:pt>
                <c:pt idx="16">
                  <c:v>440000</c:v>
                </c:pt>
                <c:pt idx="17">
                  <c:v>450000</c:v>
                </c:pt>
                <c:pt idx="18">
                  <c:v>472750</c:v>
                </c:pt>
                <c:pt idx="19">
                  <c:v>455000</c:v>
                </c:pt>
                <c:pt idx="20">
                  <c:v>467000</c:v>
                </c:pt>
                <c:pt idx="21">
                  <c:v>450000</c:v>
                </c:pt>
                <c:pt idx="22">
                  <c:v>445000</c:v>
                </c:pt>
                <c:pt idx="23">
                  <c:v>450000</c:v>
                </c:pt>
                <c:pt idx="24">
                  <c:v>457500</c:v>
                </c:pt>
                <c:pt idx="25">
                  <c:v>460000</c:v>
                </c:pt>
                <c:pt idx="26">
                  <c:v>450000</c:v>
                </c:pt>
                <c:pt idx="27">
                  <c:v>451750</c:v>
                </c:pt>
                <c:pt idx="28">
                  <c:v>445000</c:v>
                </c:pt>
                <c:pt idx="29">
                  <c:v>450000</c:v>
                </c:pt>
                <c:pt idx="30">
                  <c:v>398000</c:v>
                </c:pt>
                <c:pt idx="31">
                  <c:v>360000</c:v>
                </c:pt>
                <c:pt idx="32">
                  <c:v>395000</c:v>
                </c:pt>
                <c:pt idx="33">
                  <c:v>395000</c:v>
                </c:pt>
                <c:pt idx="34">
                  <c:v>340000</c:v>
                </c:pt>
                <c:pt idx="35">
                  <c:v>330000</c:v>
                </c:pt>
                <c:pt idx="36">
                  <c:v>275000</c:v>
                </c:pt>
                <c:pt idx="37">
                  <c:v>300000</c:v>
                </c:pt>
                <c:pt idx="38">
                  <c:v>315000</c:v>
                </c:pt>
                <c:pt idx="39">
                  <c:v>247500</c:v>
                </c:pt>
                <c:pt idx="40">
                  <c:v>216500</c:v>
                </c:pt>
                <c:pt idx="41">
                  <c:v>252500</c:v>
                </c:pt>
                <c:pt idx="42">
                  <c:v>191500</c:v>
                </c:pt>
                <c:pt idx="43">
                  <c:v>184095.5</c:v>
                </c:pt>
                <c:pt idx="44">
                  <c:v>172000</c:v>
                </c:pt>
                <c:pt idx="45">
                  <c:v>160000</c:v>
                </c:pt>
                <c:pt idx="46">
                  <c:v>150000</c:v>
                </c:pt>
                <c:pt idx="47">
                  <c:v>155000</c:v>
                </c:pt>
                <c:pt idx="48">
                  <c:v>135000</c:v>
                </c:pt>
                <c:pt idx="49">
                  <c:v>135000</c:v>
                </c:pt>
                <c:pt idx="50">
                  <c:v>138000</c:v>
                </c:pt>
                <c:pt idx="51">
                  <c:v>128250</c:v>
                </c:pt>
                <c:pt idx="52">
                  <c:v>144863.5</c:v>
                </c:pt>
                <c:pt idx="53">
                  <c:v>130000</c:v>
                </c:pt>
                <c:pt idx="54">
                  <c:v>125000</c:v>
                </c:pt>
                <c:pt idx="55">
                  <c:v>147500</c:v>
                </c:pt>
                <c:pt idx="56">
                  <c:v>119500</c:v>
                </c:pt>
                <c:pt idx="57">
                  <c:v>118000</c:v>
                </c:pt>
                <c:pt idx="58">
                  <c:v>129000</c:v>
                </c:pt>
                <c:pt idx="59">
                  <c:v>110000</c:v>
                </c:pt>
                <c:pt idx="60">
                  <c:v>125000</c:v>
                </c:pt>
                <c:pt idx="61">
                  <c:v>117500</c:v>
                </c:pt>
                <c:pt idx="62">
                  <c:v>125500</c:v>
                </c:pt>
                <c:pt idx="63">
                  <c:v>128000</c:v>
                </c:pt>
                <c:pt idx="64">
                  <c:v>145000</c:v>
                </c:pt>
                <c:pt idx="65">
                  <c:v>140000</c:v>
                </c:pt>
                <c:pt idx="66">
                  <c:v>140000</c:v>
                </c:pt>
                <c:pt idx="67">
                  <c:v>125000</c:v>
                </c:pt>
                <c:pt idx="68">
                  <c:v>134000</c:v>
                </c:pt>
                <c:pt idx="69">
                  <c:v>140000</c:v>
                </c:pt>
                <c:pt idx="70">
                  <c:v>147500</c:v>
                </c:pt>
                <c:pt idx="71">
                  <c:v>135000</c:v>
                </c:pt>
                <c:pt idx="72">
                  <c:v>130000</c:v>
                </c:pt>
                <c:pt idx="73">
                  <c:v>140750</c:v>
                </c:pt>
                <c:pt idx="74">
                  <c:v>135000</c:v>
                </c:pt>
                <c:pt idx="75">
                  <c:v>139000</c:v>
                </c:pt>
                <c:pt idx="76">
                  <c:v>145000</c:v>
                </c:pt>
                <c:pt idx="77">
                  <c:v>135000</c:v>
                </c:pt>
                <c:pt idx="78">
                  <c:v>125000</c:v>
                </c:pt>
              </c:numCache>
            </c:numRef>
          </c:val>
          <c:smooth val="1"/>
        </c:ser>
        <c:ser>
          <c:idx val="2"/>
          <c:order val="2"/>
          <c:tx>
            <c:strRef>
              <c:f>MedianTable!$D$1</c:f>
              <c:strCache>
                <c:ptCount val="1"/>
                <c:pt idx="0">
                  <c:v>East Oakland Active OakCLT Tracts</c:v>
                </c:pt>
              </c:strCache>
            </c:strRef>
          </c:tx>
          <c:spPr>
            <a:ln>
              <a:solidFill>
                <a:srgbClr val="FF0000"/>
              </a:solidFill>
            </a:ln>
          </c:spPr>
          <c:marker>
            <c:symbol val="none"/>
          </c:marker>
          <c:dLbls>
            <c:delete val="1"/>
          </c:dLbls>
          <c:cat>
            <c:numRef>
              <c:f>MedianTable!$A$2:$A$80</c:f>
              <c:numCache>
                <c:formatCode>mmm\-yy</c:formatCode>
                <c:ptCount val="79"/>
                <c:pt idx="0">
                  <c:v>38353</c:v>
                </c:pt>
                <c:pt idx="1">
                  <c:v>38384</c:v>
                </c:pt>
                <c:pt idx="2">
                  <c:v>38412</c:v>
                </c:pt>
                <c:pt idx="3">
                  <c:v>38443</c:v>
                </c:pt>
                <c:pt idx="4">
                  <c:v>38473</c:v>
                </c:pt>
                <c:pt idx="5">
                  <c:v>38504</c:v>
                </c:pt>
                <c:pt idx="6">
                  <c:v>38534</c:v>
                </c:pt>
                <c:pt idx="7">
                  <c:v>38565</c:v>
                </c:pt>
                <c:pt idx="8">
                  <c:v>38596</c:v>
                </c:pt>
                <c:pt idx="9">
                  <c:v>38626</c:v>
                </c:pt>
                <c:pt idx="10">
                  <c:v>38657</c:v>
                </c:pt>
                <c:pt idx="11">
                  <c:v>38687</c:v>
                </c:pt>
                <c:pt idx="12">
                  <c:v>38718</c:v>
                </c:pt>
                <c:pt idx="13">
                  <c:v>38749</c:v>
                </c:pt>
                <c:pt idx="14">
                  <c:v>38777</c:v>
                </c:pt>
                <c:pt idx="15">
                  <c:v>38808</c:v>
                </c:pt>
                <c:pt idx="16">
                  <c:v>38838</c:v>
                </c:pt>
                <c:pt idx="17">
                  <c:v>38869</c:v>
                </c:pt>
                <c:pt idx="18">
                  <c:v>38899</c:v>
                </c:pt>
                <c:pt idx="19">
                  <c:v>38930</c:v>
                </c:pt>
                <c:pt idx="20">
                  <c:v>38961</c:v>
                </c:pt>
                <c:pt idx="21">
                  <c:v>38991</c:v>
                </c:pt>
                <c:pt idx="22">
                  <c:v>39022</c:v>
                </c:pt>
                <c:pt idx="23">
                  <c:v>39052</c:v>
                </c:pt>
                <c:pt idx="24">
                  <c:v>39083</c:v>
                </c:pt>
                <c:pt idx="25">
                  <c:v>39114</c:v>
                </c:pt>
                <c:pt idx="26">
                  <c:v>39142</c:v>
                </c:pt>
                <c:pt idx="27">
                  <c:v>39173</c:v>
                </c:pt>
                <c:pt idx="28">
                  <c:v>39203</c:v>
                </c:pt>
                <c:pt idx="29">
                  <c:v>39234</c:v>
                </c:pt>
                <c:pt idx="30">
                  <c:v>39264</c:v>
                </c:pt>
                <c:pt idx="31">
                  <c:v>39295</c:v>
                </c:pt>
                <c:pt idx="32">
                  <c:v>39326</c:v>
                </c:pt>
                <c:pt idx="33">
                  <c:v>39356</c:v>
                </c:pt>
                <c:pt idx="34">
                  <c:v>39387</c:v>
                </c:pt>
                <c:pt idx="35">
                  <c:v>39417</c:v>
                </c:pt>
                <c:pt idx="36">
                  <c:v>39448</c:v>
                </c:pt>
                <c:pt idx="37">
                  <c:v>39479</c:v>
                </c:pt>
                <c:pt idx="38">
                  <c:v>39508</c:v>
                </c:pt>
                <c:pt idx="39">
                  <c:v>39539</c:v>
                </c:pt>
                <c:pt idx="40">
                  <c:v>39569</c:v>
                </c:pt>
                <c:pt idx="41">
                  <c:v>39600</c:v>
                </c:pt>
                <c:pt idx="42">
                  <c:v>39630</c:v>
                </c:pt>
                <c:pt idx="43">
                  <c:v>39661</c:v>
                </c:pt>
                <c:pt idx="44">
                  <c:v>39692</c:v>
                </c:pt>
                <c:pt idx="45">
                  <c:v>39722</c:v>
                </c:pt>
                <c:pt idx="46">
                  <c:v>39753</c:v>
                </c:pt>
                <c:pt idx="47">
                  <c:v>39783</c:v>
                </c:pt>
                <c:pt idx="48">
                  <c:v>39814</c:v>
                </c:pt>
                <c:pt idx="49">
                  <c:v>39845</c:v>
                </c:pt>
                <c:pt idx="50">
                  <c:v>39873</c:v>
                </c:pt>
                <c:pt idx="51">
                  <c:v>39904</c:v>
                </c:pt>
                <c:pt idx="52">
                  <c:v>39934</c:v>
                </c:pt>
                <c:pt idx="53">
                  <c:v>39965</c:v>
                </c:pt>
                <c:pt idx="54">
                  <c:v>39995</c:v>
                </c:pt>
                <c:pt idx="55">
                  <c:v>40026</c:v>
                </c:pt>
                <c:pt idx="56">
                  <c:v>40057</c:v>
                </c:pt>
                <c:pt idx="57">
                  <c:v>40087</c:v>
                </c:pt>
                <c:pt idx="58">
                  <c:v>40118</c:v>
                </c:pt>
                <c:pt idx="59">
                  <c:v>40148</c:v>
                </c:pt>
                <c:pt idx="60">
                  <c:v>40179</c:v>
                </c:pt>
                <c:pt idx="61">
                  <c:v>40210</c:v>
                </c:pt>
                <c:pt idx="62">
                  <c:v>40238</c:v>
                </c:pt>
                <c:pt idx="63">
                  <c:v>40269</c:v>
                </c:pt>
                <c:pt idx="64">
                  <c:v>40299</c:v>
                </c:pt>
                <c:pt idx="65">
                  <c:v>40330</c:v>
                </c:pt>
                <c:pt idx="66">
                  <c:v>40360</c:v>
                </c:pt>
                <c:pt idx="67">
                  <c:v>40391</c:v>
                </c:pt>
                <c:pt idx="68">
                  <c:v>40422</c:v>
                </c:pt>
                <c:pt idx="69">
                  <c:v>40452</c:v>
                </c:pt>
                <c:pt idx="70">
                  <c:v>40483</c:v>
                </c:pt>
                <c:pt idx="71">
                  <c:v>40513</c:v>
                </c:pt>
                <c:pt idx="72">
                  <c:v>40544</c:v>
                </c:pt>
                <c:pt idx="73">
                  <c:v>40575</c:v>
                </c:pt>
                <c:pt idx="74">
                  <c:v>40603</c:v>
                </c:pt>
                <c:pt idx="75">
                  <c:v>40634</c:v>
                </c:pt>
                <c:pt idx="76">
                  <c:v>40664</c:v>
                </c:pt>
                <c:pt idx="77">
                  <c:v>40695</c:v>
                </c:pt>
                <c:pt idx="78">
                  <c:v>40725</c:v>
                </c:pt>
              </c:numCache>
            </c:numRef>
          </c:cat>
          <c:val>
            <c:numRef>
              <c:f>MedianTable!$D$2:$D$80</c:f>
              <c:numCache>
                <c:formatCode>"$"#,##0</c:formatCode>
                <c:ptCount val="79"/>
                <c:pt idx="0">
                  <c:v>328000</c:v>
                </c:pt>
                <c:pt idx="1">
                  <c:v>350000</c:v>
                </c:pt>
                <c:pt idx="2">
                  <c:v>345000</c:v>
                </c:pt>
                <c:pt idx="3">
                  <c:v>361250</c:v>
                </c:pt>
                <c:pt idx="4">
                  <c:v>400000</c:v>
                </c:pt>
                <c:pt idx="5">
                  <c:v>388000</c:v>
                </c:pt>
                <c:pt idx="6">
                  <c:v>400000</c:v>
                </c:pt>
                <c:pt idx="7">
                  <c:v>391000</c:v>
                </c:pt>
                <c:pt idx="8">
                  <c:v>400000</c:v>
                </c:pt>
                <c:pt idx="9">
                  <c:v>405000</c:v>
                </c:pt>
                <c:pt idx="10">
                  <c:v>392000</c:v>
                </c:pt>
                <c:pt idx="11">
                  <c:v>420000</c:v>
                </c:pt>
                <c:pt idx="12">
                  <c:v>400000</c:v>
                </c:pt>
                <c:pt idx="13">
                  <c:v>440000</c:v>
                </c:pt>
                <c:pt idx="14">
                  <c:v>432000</c:v>
                </c:pt>
                <c:pt idx="15">
                  <c:v>429000</c:v>
                </c:pt>
                <c:pt idx="16">
                  <c:v>420500</c:v>
                </c:pt>
                <c:pt idx="17">
                  <c:v>416250</c:v>
                </c:pt>
                <c:pt idx="18">
                  <c:v>440000</c:v>
                </c:pt>
                <c:pt idx="19">
                  <c:v>430000</c:v>
                </c:pt>
                <c:pt idx="20">
                  <c:v>447500</c:v>
                </c:pt>
                <c:pt idx="21">
                  <c:v>415000</c:v>
                </c:pt>
                <c:pt idx="22">
                  <c:v>418500</c:v>
                </c:pt>
                <c:pt idx="23">
                  <c:v>430500</c:v>
                </c:pt>
                <c:pt idx="24">
                  <c:v>420000</c:v>
                </c:pt>
                <c:pt idx="25">
                  <c:v>450000</c:v>
                </c:pt>
                <c:pt idx="26">
                  <c:v>397500</c:v>
                </c:pt>
                <c:pt idx="27">
                  <c:v>370000</c:v>
                </c:pt>
                <c:pt idx="28">
                  <c:v>428500</c:v>
                </c:pt>
                <c:pt idx="29">
                  <c:v>392000</c:v>
                </c:pt>
                <c:pt idx="30">
                  <c:v>440000</c:v>
                </c:pt>
                <c:pt idx="31">
                  <c:v>290000</c:v>
                </c:pt>
                <c:pt idx="32">
                  <c:v>440000</c:v>
                </c:pt>
                <c:pt idx="33">
                  <c:v>285000</c:v>
                </c:pt>
                <c:pt idx="34">
                  <c:v>377500</c:v>
                </c:pt>
                <c:pt idx="35">
                  <c:v>380000</c:v>
                </c:pt>
                <c:pt idx="36">
                  <c:v>250000</c:v>
                </c:pt>
                <c:pt idx="37">
                  <c:v>310000</c:v>
                </c:pt>
                <c:pt idx="38">
                  <c:v>202000</c:v>
                </c:pt>
                <c:pt idx="39">
                  <c:v>200000</c:v>
                </c:pt>
                <c:pt idx="40">
                  <c:v>159000</c:v>
                </c:pt>
                <c:pt idx="41">
                  <c:v>175000</c:v>
                </c:pt>
                <c:pt idx="42">
                  <c:v>149500</c:v>
                </c:pt>
                <c:pt idx="43">
                  <c:v>160000</c:v>
                </c:pt>
                <c:pt idx="44">
                  <c:v>145000</c:v>
                </c:pt>
                <c:pt idx="45">
                  <c:v>132500</c:v>
                </c:pt>
                <c:pt idx="46">
                  <c:v>139500</c:v>
                </c:pt>
                <c:pt idx="47">
                  <c:v>120000</c:v>
                </c:pt>
                <c:pt idx="48">
                  <c:v>115000</c:v>
                </c:pt>
                <c:pt idx="49">
                  <c:v>110000</c:v>
                </c:pt>
                <c:pt idx="50">
                  <c:v>102750</c:v>
                </c:pt>
                <c:pt idx="51">
                  <c:v>115000</c:v>
                </c:pt>
                <c:pt idx="52">
                  <c:v>103750</c:v>
                </c:pt>
                <c:pt idx="53">
                  <c:v>105000</c:v>
                </c:pt>
                <c:pt idx="54">
                  <c:v>97500</c:v>
                </c:pt>
                <c:pt idx="55">
                  <c:v>110000</c:v>
                </c:pt>
                <c:pt idx="56">
                  <c:v>95000</c:v>
                </c:pt>
                <c:pt idx="57">
                  <c:v>95000</c:v>
                </c:pt>
                <c:pt idx="58">
                  <c:v>110000</c:v>
                </c:pt>
                <c:pt idx="59">
                  <c:v>109000</c:v>
                </c:pt>
                <c:pt idx="60">
                  <c:v>96000</c:v>
                </c:pt>
                <c:pt idx="61">
                  <c:v>113000</c:v>
                </c:pt>
                <c:pt idx="62">
                  <c:v>120000</c:v>
                </c:pt>
                <c:pt idx="63">
                  <c:v>110500</c:v>
                </c:pt>
                <c:pt idx="64">
                  <c:v>110000</c:v>
                </c:pt>
                <c:pt idx="65">
                  <c:v>110000</c:v>
                </c:pt>
                <c:pt idx="66">
                  <c:v>130000</c:v>
                </c:pt>
                <c:pt idx="67">
                  <c:v>110000</c:v>
                </c:pt>
                <c:pt idx="68">
                  <c:v>116000</c:v>
                </c:pt>
                <c:pt idx="69">
                  <c:v>128500</c:v>
                </c:pt>
                <c:pt idx="70">
                  <c:v>99000</c:v>
                </c:pt>
                <c:pt idx="71">
                  <c:v>125000</c:v>
                </c:pt>
                <c:pt idx="72">
                  <c:v>108000</c:v>
                </c:pt>
                <c:pt idx="73">
                  <c:v>112000</c:v>
                </c:pt>
                <c:pt idx="74">
                  <c:v>109500</c:v>
                </c:pt>
                <c:pt idx="75">
                  <c:v>120000</c:v>
                </c:pt>
                <c:pt idx="76">
                  <c:v>129500</c:v>
                </c:pt>
                <c:pt idx="77">
                  <c:v>105250</c:v>
                </c:pt>
                <c:pt idx="78">
                  <c:v>109000</c:v>
                </c:pt>
              </c:numCache>
            </c:numRef>
          </c:val>
          <c:smooth val="1"/>
        </c:ser>
        <c:dLbls>
          <c:showVal val="1"/>
        </c:dLbls>
        <c:marker val="1"/>
        <c:axId val="111340160"/>
        <c:axId val="122843520"/>
      </c:lineChart>
      <c:dateAx>
        <c:axId val="111340160"/>
        <c:scaling>
          <c:orientation val="minMax"/>
        </c:scaling>
        <c:axPos val="b"/>
        <c:numFmt formatCode="mmm\-yy" sourceLinked="1"/>
        <c:tickLblPos val="nextTo"/>
        <c:spPr>
          <a:ln w="3175">
            <a:solidFill>
              <a:srgbClr val="333333"/>
            </a:solidFill>
            <a:prstDash val="solid"/>
          </a:ln>
        </c:spPr>
        <c:txPr>
          <a:bodyPr rot="-5400000" vert="horz"/>
          <a:lstStyle/>
          <a:p>
            <a:pPr>
              <a:defRPr sz="1200" b="0" i="0" u="none" strike="noStrike" baseline="0">
                <a:solidFill>
                  <a:srgbClr val="333333"/>
                </a:solidFill>
                <a:latin typeface="Tw Cen MT" pitchFamily="34" charset="0"/>
                <a:ea typeface="Trebuchet MS"/>
                <a:cs typeface="Trebuchet MS"/>
              </a:defRPr>
            </a:pPr>
            <a:endParaRPr lang="en-US"/>
          </a:p>
        </c:txPr>
        <c:crossAx val="122843520"/>
        <c:crosses val="autoZero"/>
        <c:auto val="1"/>
        <c:lblOffset val="100"/>
        <c:minorUnit val="1"/>
      </c:dateAx>
      <c:valAx>
        <c:axId val="122843520"/>
        <c:scaling>
          <c:orientation val="minMax"/>
        </c:scaling>
        <c:axPos val="l"/>
        <c:majorGridlines>
          <c:spPr>
            <a:ln w="9525" cap="flat" cmpd="sng" algn="ctr">
              <a:solidFill>
                <a:sysClr val="window" lastClr="FFFFFF">
                  <a:lumMod val="75000"/>
                </a:sysClr>
              </a:solidFill>
              <a:prstDash val="solid"/>
            </a:ln>
            <a:effectLst/>
          </c:spPr>
        </c:majorGridlines>
        <c:numFmt formatCode="&quot;$&quot;#,##0" sourceLinked="0"/>
        <c:tickLblPos val="nextTo"/>
        <c:spPr>
          <a:ln w="9525">
            <a:noFill/>
          </a:ln>
        </c:spPr>
        <c:txPr>
          <a:bodyPr rot="0" vert="horz"/>
          <a:lstStyle/>
          <a:p>
            <a:pPr>
              <a:defRPr sz="1400" b="0" i="0" u="none" strike="noStrike" baseline="0">
                <a:solidFill>
                  <a:srgbClr val="333333"/>
                </a:solidFill>
                <a:latin typeface="Tw Cen MT" pitchFamily="34" charset="0"/>
                <a:ea typeface="Trebuchet MS"/>
                <a:cs typeface="Trebuchet MS"/>
              </a:defRPr>
            </a:pPr>
            <a:endParaRPr lang="en-US"/>
          </a:p>
        </c:txPr>
        <c:crossAx val="111340160"/>
        <c:crosses val="autoZero"/>
        <c:crossBetween val="between"/>
      </c:valAx>
      <c:spPr>
        <a:noFill/>
        <a:ln w="25400">
          <a:noFill/>
        </a:ln>
      </c:spPr>
    </c:plotArea>
    <c:legend>
      <c:legendPos val="r"/>
      <c:layout>
        <c:manualLayout>
          <c:xMode val="edge"/>
          <c:yMode val="edge"/>
          <c:x val="0.61524070428696409"/>
          <c:y val="0.19334851574912806"/>
          <c:w val="0.36389949693788404"/>
          <c:h val="0.25034457835451412"/>
        </c:manualLayout>
      </c:layout>
      <c:spPr>
        <a:solidFill>
          <a:sysClr val="window" lastClr="FFFFFF"/>
        </a:solidFill>
        <a:ln w="25400">
          <a:noFill/>
        </a:ln>
      </c:spPr>
      <c:txPr>
        <a:bodyPr/>
        <a:lstStyle/>
        <a:p>
          <a:pPr>
            <a:defRPr sz="1600" b="0" i="0" u="none" strike="noStrike" baseline="0">
              <a:solidFill>
                <a:srgbClr val="333333"/>
              </a:solidFill>
              <a:latin typeface="Tw Cen MT" pitchFamily="34" charset="0"/>
              <a:ea typeface="Trebuchet MS"/>
              <a:cs typeface="Trebuchet MS"/>
            </a:defRPr>
          </a:pPr>
          <a:endParaRPr lang="en-US"/>
        </a:p>
      </c:txPr>
    </c:legend>
    <c:plotVisOnly val="1"/>
    <c:dispBlanksAs val="gap"/>
  </c:chart>
  <c:spPr>
    <a:solidFill>
      <a:sysClr val="window" lastClr="FFFFFF"/>
    </a:solidFill>
    <a:ln w="9525">
      <a:noFill/>
    </a:ln>
  </c:spPr>
  <c:txPr>
    <a:bodyPr/>
    <a:lstStyle/>
    <a:p>
      <a:pPr>
        <a:defRPr sz="1000" b="0" i="0" u="none" strike="noStrike" baseline="0">
          <a:solidFill>
            <a:srgbClr val="333333"/>
          </a:solidFill>
          <a:latin typeface="Trebuchet MS"/>
          <a:ea typeface="Trebuchet MS"/>
          <a:cs typeface="Trebuchet MS"/>
        </a:defRPr>
      </a:pPr>
      <a:endParaRPr lang="en-US"/>
    </a:p>
  </c:txPr>
  <c:externalData r:id="rId2"/>
  <c:userShapes r:id="rId3"/>
</c:chartSpac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C493EA-03A6-4EA9-99A4-B23310E18C9A}" type="doc">
      <dgm:prSet loTypeId="urn:microsoft.com/office/officeart/2005/8/layout/hierarchy4" loCatId="hierarchy" qsTypeId="urn:microsoft.com/office/officeart/2005/8/quickstyle/simple1" qsCatId="simple" csTypeId="urn:microsoft.com/office/officeart/2005/8/colors/colorful3" csCatId="colorful" phldr="1"/>
      <dgm:spPr/>
      <dgm:t>
        <a:bodyPr/>
        <a:lstStyle/>
        <a:p>
          <a:endParaRPr lang="en-US"/>
        </a:p>
      </dgm:t>
    </dgm:pt>
    <dgm:pt modelId="{414B784D-AA8C-413F-BA9A-44EF5282BE97}">
      <dgm:prSet phldrT="[Text]" custT="1"/>
      <dgm:spPr/>
      <dgm:t>
        <a:bodyPr/>
        <a:lstStyle/>
        <a:p>
          <a:r>
            <a:rPr lang="en-US" sz="2800" dirty="0" smtClean="0"/>
            <a:t>Economic Opportunity</a:t>
          </a:r>
          <a:endParaRPr lang="en-US" sz="2800" dirty="0"/>
        </a:p>
      </dgm:t>
    </dgm:pt>
    <dgm:pt modelId="{4B4F6F82-4785-4D9E-B326-893A80D64DC0}" type="parTrans" cxnId="{E76BABEE-6540-447E-AFAC-9EFBF655CF55}">
      <dgm:prSet/>
      <dgm:spPr/>
      <dgm:t>
        <a:bodyPr/>
        <a:lstStyle/>
        <a:p>
          <a:endParaRPr lang="en-US" sz="2800"/>
        </a:p>
      </dgm:t>
    </dgm:pt>
    <dgm:pt modelId="{3F184C14-6628-4242-B176-B0B8888CA5F2}" type="sibTrans" cxnId="{E76BABEE-6540-447E-AFAC-9EFBF655CF55}">
      <dgm:prSet/>
      <dgm:spPr/>
      <dgm:t>
        <a:bodyPr/>
        <a:lstStyle/>
        <a:p>
          <a:endParaRPr lang="en-US" sz="2800"/>
        </a:p>
      </dgm:t>
    </dgm:pt>
    <dgm:pt modelId="{1EF0021B-A063-4E06-9CFD-FE03ADAA60AE}">
      <dgm:prSet phldrT="[Text]" custT="1"/>
      <dgm:spPr/>
      <dgm:t>
        <a:bodyPr/>
        <a:lstStyle/>
        <a:p>
          <a:r>
            <a:rPr lang="en-US" sz="2800" dirty="0" smtClean="0"/>
            <a:t>Research, Evaluation &amp; Technology</a:t>
          </a:r>
          <a:endParaRPr lang="en-US" sz="2800" dirty="0"/>
        </a:p>
      </dgm:t>
    </dgm:pt>
    <dgm:pt modelId="{C9255804-6AF4-4CDD-88A1-754440C1DF13}" type="parTrans" cxnId="{77D5083C-7C4D-4F73-8E80-7F1810A91679}">
      <dgm:prSet/>
      <dgm:spPr/>
      <dgm:t>
        <a:bodyPr/>
        <a:lstStyle/>
        <a:p>
          <a:endParaRPr lang="en-US" sz="2800"/>
        </a:p>
      </dgm:t>
    </dgm:pt>
    <dgm:pt modelId="{88906FA0-66F6-4759-ACCD-C0523AF36A55}" type="sibTrans" cxnId="{77D5083C-7C4D-4F73-8E80-7F1810A91679}">
      <dgm:prSet/>
      <dgm:spPr/>
      <dgm:t>
        <a:bodyPr/>
        <a:lstStyle/>
        <a:p>
          <a:endParaRPr lang="en-US" sz="2800"/>
        </a:p>
      </dgm:t>
    </dgm:pt>
    <dgm:pt modelId="{A022B350-D78E-46D2-BC24-C7CE34A22EE0}">
      <dgm:prSet phldrT="[Text]" custT="1"/>
      <dgm:spPr/>
      <dgm:t>
        <a:bodyPr/>
        <a:lstStyle/>
        <a:p>
          <a:r>
            <a:rPr lang="en-US" sz="2800" dirty="0" smtClean="0"/>
            <a:t>Education Excellence</a:t>
          </a:r>
          <a:endParaRPr lang="en-US" sz="2800" dirty="0"/>
        </a:p>
      </dgm:t>
    </dgm:pt>
    <dgm:pt modelId="{3528F733-C6E6-454A-AC22-5E301DFA012D}" type="parTrans" cxnId="{058FB479-AFBC-4EAA-9453-30A70DE11558}">
      <dgm:prSet/>
      <dgm:spPr/>
      <dgm:t>
        <a:bodyPr/>
        <a:lstStyle/>
        <a:p>
          <a:endParaRPr lang="en-US" sz="2800"/>
        </a:p>
      </dgm:t>
    </dgm:pt>
    <dgm:pt modelId="{3D7D10B9-5905-4822-8AFB-BE6CD7D3E705}" type="sibTrans" cxnId="{058FB479-AFBC-4EAA-9453-30A70DE11558}">
      <dgm:prSet/>
      <dgm:spPr/>
      <dgm:t>
        <a:bodyPr/>
        <a:lstStyle/>
        <a:p>
          <a:endParaRPr lang="en-US" sz="2800"/>
        </a:p>
      </dgm:t>
    </dgm:pt>
    <dgm:pt modelId="{95A774A5-518A-46F4-9AF8-F491CF8D3EB1}">
      <dgm:prSet phldrT="[Text]" custT="1"/>
      <dgm:spPr>
        <a:solidFill>
          <a:schemeClr val="accent1">
            <a:lumMod val="40000"/>
            <a:lumOff val="60000"/>
          </a:schemeClr>
        </a:solidFill>
      </dgm:spPr>
      <dgm:t>
        <a:bodyPr/>
        <a:lstStyle/>
        <a:p>
          <a:r>
            <a:rPr lang="en-US" sz="2800" dirty="0" smtClean="0"/>
            <a:t>Community Safety &amp; Justice</a:t>
          </a:r>
          <a:endParaRPr lang="en-US" sz="2800" dirty="0"/>
        </a:p>
      </dgm:t>
    </dgm:pt>
    <dgm:pt modelId="{4C370633-1F2E-41DE-91DC-27486EE60F2F}" type="parTrans" cxnId="{478FA880-3028-428B-9F06-5434202B8F93}">
      <dgm:prSet/>
      <dgm:spPr/>
      <dgm:t>
        <a:bodyPr/>
        <a:lstStyle/>
        <a:p>
          <a:endParaRPr lang="en-US" sz="2800"/>
        </a:p>
      </dgm:t>
    </dgm:pt>
    <dgm:pt modelId="{8863EEEA-A951-41F7-B87C-0CC5162A68C2}" type="sibTrans" cxnId="{478FA880-3028-428B-9F06-5434202B8F93}">
      <dgm:prSet/>
      <dgm:spPr/>
      <dgm:t>
        <a:bodyPr/>
        <a:lstStyle/>
        <a:p>
          <a:endParaRPr lang="en-US" sz="2800"/>
        </a:p>
      </dgm:t>
    </dgm:pt>
    <dgm:pt modelId="{BC425243-D1F7-4CC0-AFEC-45E38966E9E8}">
      <dgm:prSet phldrT="[Text]" custT="1"/>
      <dgm:spPr/>
      <dgm:t>
        <a:bodyPr/>
        <a:lstStyle/>
        <a:p>
          <a:r>
            <a:rPr lang="en-US" sz="2800" dirty="0" smtClean="0"/>
            <a:t>Community Capacity Building</a:t>
          </a:r>
          <a:endParaRPr lang="en-US" sz="2800" dirty="0"/>
        </a:p>
      </dgm:t>
    </dgm:pt>
    <dgm:pt modelId="{AFDFC6AA-6F75-4323-802B-71A96C0C2F84}" type="parTrans" cxnId="{D4164DA6-1ECE-4AC0-831B-40A11D30CCF8}">
      <dgm:prSet/>
      <dgm:spPr/>
      <dgm:t>
        <a:bodyPr/>
        <a:lstStyle/>
        <a:p>
          <a:endParaRPr lang="en-US" sz="2800"/>
        </a:p>
      </dgm:t>
    </dgm:pt>
    <dgm:pt modelId="{8D330833-A2DB-4E1D-BC5B-4BD635A05614}" type="sibTrans" cxnId="{D4164DA6-1ECE-4AC0-831B-40A11D30CCF8}">
      <dgm:prSet/>
      <dgm:spPr/>
      <dgm:t>
        <a:bodyPr/>
        <a:lstStyle/>
        <a:p>
          <a:endParaRPr lang="en-US" sz="2800"/>
        </a:p>
      </dgm:t>
    </dgm:pt>
    <dgm:pt modelId="{9E1D4187-748E-4703-B265-95DE51EFBA07}" type="pres">
      <dgm:prSet presAssocID="{37C493EA-03A6-4EA9-99A4-B23310E18C9A}" presName="Name0" presStyleCnt="0">
        <dgm:presLayoutVars>
          <dgm:chPref val="1"/>
          <dgm:dir/>
          <dgm:animOne val="branch"/>
          <dgm:animLvl val="lvl"/>
          <dgm:resizeHandles/>
        </dgm:presLayoutVars>
      </dgm:prSet>
      <dgm:spPr/>
      <dgm:t>
        <a:bodyPr/>
        <a:lstStyle/>
        <a:p>
          <a:endParaRPr lang="en-US"/>
        </a:p>
      </dgm:t>
    </dgm:pt>
    <dgm:pt modelId="{26BE432A-9B99-4A03-B928-AE970A1B2A11}" type="pres">
      <dgm:prSet presAssocID="{414B784D-AA8C-413F-BA9A-44EF5282BE97}" presName="vertOne" presStyleCnt="0"/>
      <dgm:spPr/>
      <dgm:t>
        <a:bodyPr/>
        <a:lstStyle/>
        <a:p>
          <a:endParaRPr lang="en-US"/>
        </a:p>
      </dgm:t>
    </dgm:pt>
    <dgm:pt modelId="{04BBE92F-A9C8-4547-AA96-539F8862521B}" type="pres">
      <dgm:prSet presAssocID="{414B784D-AA8C-413F-BA9A-44EF5282BE97}" presName="txOne" presStyleLbl="node0" presStyleIdx="0" presStyleCnt="1" custScaleX="32507" custLinFactNeighborX="-33758" custLinFactNeighborY="-2000">
        <dgm:presLayoutVars>
          <dgm:chPref val="3"/>
        </dgm:presLayoutVars>
      </dgm:prSet>
      <dgm:spPr/>
      <dgm:t>
        <a:bodyPr/>
        <a:lstStyle/>
        <a:p>
          <a:endParaRPr lang="en-US"/>
        </a:p>
      </dgm:t>
    </dgm:pt>
    <dgm:pt modelId="{742BA28C-F963-4CEC-BB64-81B21DE28642}" type="pres">
      <dgm:prSet presAssocID="{414B784D-AA8C-413F-BA9A-44EF5282BE97}" presName="parTransOne" presStyleCnt="0"/>
      <dgm:spPr/>
      <dgm:t>
        <a:bodyPr/>
        <a:lstStyle/>
        <a:p>
          <a:endParaRPr lang="en-US"/>
        </a:p>
      </dgm:t>
    </dgm:pt>
    <dgm:pt modelId="{1274859C-DB80-4C87-B4ED-9AC86D5501C9}" type="pres">
      <dgm:prSet presAssocID="{414B784D-AA8C-413F-BA9A-44EF5282BE97}" presName="horzOne" presStyleCnt="0"/>
      <dgm:spPr/>
      <dgm:t>
        <a:bodyPr/>
        <a:lstStyle/>
        <a:p>
          <a:endParaRPr lang="en-US"/>
        </a:p>
      </dgm:t>
    </dgm:pt>
    <dgm:pt modelId="{006E2CBA-C350-4BD1-B82F-4E5E222C87FD}" type="pres">
      <dgm:prSet presAssocID="{1EF0021B-A063-4E06-9CFD-FE03ADAA60AE}" presName="vertTwo" presStyleCnt="0"/>
      <dgm:spPr/>
      <dgm:t>
        <a:bodyPr/>
        <a:lstStyle/>
        <a:p>
          <a:endParaRPr lang="en-US"/>
        </a:p>
      </dgm:t>
    </dgm:pt>
    <dgm:pt modelId="{F6A6E91F-1E49-4B96-9538-1181336741FA}" type="pres">
      <dgm:prSet presAssocID="{1EF0021B-A063-4E06-9CFD-FE03ADAA60AE}" presName="txTwo" presStyleLbl="node2" presStyleIdx="0" presStyleCnt="2" custScaleX="92125" custLinFactNeighborX="-8091">
        <dgm:presLayoutVars>
          <dgm:chPref val="3"/>
        </dgm:presLayoutVars>
      </dgm:prSet>
      <dgm:spPr/>
      <dgm:t>
        <a:bodyPr/>
        <a:lstStyle/>
        <a:p>
          <a:endParaRPr lang="en-US"/>
        </a:p>
      </dgm:t>
    </dgm:pt>
    <dgm:pt modelId="{7B81777B-5F1F-49FB-9BD3-5AB1BCF7B6EE}" type="pres">
      <dgm:prSet presAssocID="{1EF0021B-A063-4E06-9CFD-FE03ADAA60AE}" presName="parTransTwo" presStyleCnt="0"/>
      <dgm:spPr/>
      <dgm:t>
        <a:bodyPr/>
        <a:lstStyle/>
        <a:p>
          <a:endParaRPr lang="en-US"/>
        </a:p>
      </dgm:t>
    </dgm:pt>
    <dgm:pt modelId="{A354C933-3237-40EE-B0D3-7DB00342BDDF}" type="pres">
      <dgm:prSet presAssocID="{1EF0021B-A063-4E06-9CFD-FE03ADAA60AE}" presName="horzTwo" presStyleCnt="0"/>
      <dgm:spPr/>
      <dgm:t>
        <a:bodyPr/>
        <a:lstStyle/>
        <a:p>
          <a:endParaRPr lang="en-US"/>
        </a:p>
      </dgm:t>
    </dgm:pt>
    <dgm:pt modelId="{FF31C1B8-0E79-4AD1-B556-7384712A2FA1}" type="pres">
      <dgm:prSet presAssocID="{A022B350-D78E-46D2-BC24-C7CE34A22EE0}" presName="vertThree" presStyleCnt="0"/>
      <dgm:spPr/>
      <dgm:t>
        <a:bodyPr/>
        <a:lstStyle/>
        <a:p>
          <a:endParaRPr lang="en-US"/>
        </a:p>
      </dgm:t>
    </dgm:pt>
    <dgm:pt modelId="{D41EF900-3020-4330-9C84-65C17B8B1677}" type="pres">
      <dgm:prSet presAssocID="{A022B350-D78E-46D2-BC24-C7CE34A22EE0}" presName="txThree" presStyleLbl="node3" presStyleIdx="0" presStyleCnt="2" custLinFactX="12365" custLinFactY="-100000" custLinFactNeighborX="100000" custLinFactNeighborY="-123815">
        <dgm:presLayoutVars>
          <dgm:chPref val="3"/>
        </dgm:presLayoutVars>
      </dgm:prSet>
      <dgm:spPr/>
      <dgm:t>
        <a:bodyPr/>
        <a:lstStyle/>
        <a:p>
          <a:endParaRPr lang="en-US"/>
        </a:p>
      </dgm:t>
    </dgm:pt>
    <dgm:pt modelId="{118787D4-F2B4-42AE-A21A-46973AD2E4E5}" type="pres">
      <dgm:prSet presAssocID="{A022B350-D78E-46D2-BC24-C7CE34A22EE0}" presName="horzThree" presStyleCnt="0"/>
      <dgm:spPr/>
      <dgm:t>
        <a:bodyPr/>
        <a:lstStyle/>
        <a:p>
          <a:endParaRPr lang="en-US"/>
        </a:p>
      </dgm:t>
    </dgm:pt>
    <dgm:pt modelId="{AC5C8950-906A-41BC-9C29-B8B859C3112C}" type="pres">
      <dgm:prSet presAssocID="{3D7D10B9-5905-4822-8AFB-BE6CD7D3E705}" presName="sibSpaceThree" presStyleCnt="0"/>
      <dgm:spPr/>
      <dgm:t>
        <a:bodyPr/>
        <a:lstStyle/>
        <a:p>
          <a:endParaRPr lang="en-US"/>
        </a:p>
      </dgm:t>
    </dgm:pt>
    <dgm:pt modelId="{CDF96EAB-12EB-469D-BDEE-4D5A03889ABC}" type="pres">
      <dgm:prSet presAssocID="{95A774A5-518A-46F4-9AF8-F491CF8D3EB1}" presName="vertThree" presStyleCnt="0"/>
      <dgm:spPr/>
      <dgm:t>
        <a:bodyPr/>
        <a:lstStyle/>
        <a:p>
          <a:endParaRPr lang="en-US"/>
        </a:p>
      </dgm:t>
    </dgm:pt>
    <dgm:pt modelId="{B8C2A20E-3E87-4F41-8ED5-A688B42EAD2B}" type="pres">
      <dgm:prSet presAssocID="{95A774A5-518A-46F4-9AF8-F491CF8D3EB1}" presName="txThree" presStyleLbl="node3" presStyleIdx="1" presStyleCnt="2" custLinFactX="14529" custLinFactY="-100000" custLinFactNeighborX="100000" custLinFactNeighborY="-123815">
        <dgm:presLayoutVars>
          <dgm:chPref val="3"/>
        </dgm:presLayoutVars>
      </dgm:prSet>
      <dgm:spPr/>
      <dgm:t>
        <a:bodyPr/>
        <a:lstStyle/>
        <a:p>
          <a:endParaRPr lang="en-US"/>
        </a:p>
      </dgm:t>
    </dgm:pt>
    <dgm:pt modelId="{F74769B3-3813-4896-B54D-9A56023061F2}" type="pres">
      <dgm:prSet presAssocID="{95A774A5-518A-46F4-9AF8-F491CF8D3EB1}" presName="horzThree" presStyleCnt="0"/>
      <dgm:spPr/>
      <dgm:t>
        <a:bodyPr/>
        <a:lstStyle/>
        <a:p>
          <a:endParaRPr lang="en-US"/>
        </a:p>
      </dgm:t>
    </dgm:pt>
    <dgm:pt modelId="{D30B1D28-6EAA-4F0A-B458-FFF21ADB1E1C}" type="pres">
      <dgm:prSet presAssocID="{88906FA0-66F6-4759-ACCD-C0523AF36A55}" presName="sibSpaceTwo" presStyleCnt="0"/>
      <dgm:spPr/>
      <dgm:t>
        <a:bodyPr/>
        <a:lstStyle/>
        <a:p>
          <a:endParaRPr lang="en-US"/>
        </a:p>
      </dgm:t>
    </dgm:pt>
    <dgm:pt modelId="{F62038BC-C066-4D28-BE2E-43DF622F0DD0}" type="pres">
      <dgm:prSet presAssocID="{BC425243-D1F7-4CC0-AFEC-45E38966E9E8}" presName="vertTwo" presStyleCnt="0"/>
      <dgm:spPr/>
      <dgm:t>
        <a:bodyPr/>
        <a:lstStyle/>
        <a:p>
          <a:endParaRPr lang="en-US"/>
        </a:p>
      </dgm:t>
    </dgm:pt>
    <dgm:pt modelId="{FAB238B3-F00A-44CD-9A38-9BC1603679BD}" type="pres">
      <dgm:prSet presAssocID="{BC425243-D1F7-4CC0-AFEC-45E38966E9E8}" presName="txTwo" presStyleLbl="node2" presStyleIdx="1" presStyleCnt="2" custScaleX="113948" custLinFactNeighborX="-7819">
        <dgm:presLayoutVars>
          <dgm:chPref val="3"/>
        </dgm:presLayoutVars>
      </dgm:prSet>
      <dgm:spPr/>
      <dgm:t>
        <a:bodyPr/>
        <a:lstStyle/>
        <a:p>
          <a:endParaRPr lang="en-US"/>
        </a:p>
      </dgm:t>
    </dgm:pt>
    <dgm:pt modelId="{85E82D0C-71AB-40AC-8BAC-80D4348A2D6F}" type="pres">
      <dgm:prSet presAssocID="{BC425243-D1F7-4CC0-AFEC-45E38966E9E8}" presName="horzTwo" presStyleCnt="0"/>
      <dgm:spPr/>
      <dgm:t>
        <a:bodyPr/>
        <a:lstStyle/>
        <a:p>
          <a:endParaRPr lang="en-US"/>
        </a:p>
      </dgm:t>
    </dgm:pt>
  </dgm:ptLst>
  <dgm:cxnLst>
    <dgm:cxn modelId="{851C6107-E8CD-4203-9274-0C6E968049C7}" type="presOf" srcId="{A022B350-D78E-46D2-BC24-C7CE34A22EE0}" destId="{D41EF900-3020-4330-9C84-65C17B8B1677}" srcOrd="0" destOrd="0" presId="urn:microsoft.com/office/officeart/2005/8/layout/hierarchy4"/>
    <dgm:cxn modelId="{D4164DA6-1ECE-4AC0-831B-40A11D30CCF8}" srcId="{414B784D-AA8C-413F-BA9A-44EF5282BE97}" destId="{BC425243-D1F7-4CC0-AFEC-45E38966E9E8}" srcOrd="1" destOrd="0" parTransId="{AFDFC6AA-6F75-4323-802B-71A96C0C2F84}" sibTransId="{8D330833-A2DB-4E1D-BC5B-4BD635A05614}"/>
    <dgm:cxn modelId="{20EEB12D-24C5-4DF1-8B35-CB4C88042C18}" type="presOf" srcId="{BC425243-D1F7-4CC0-AFEC-45E38966E9E8}" destId="{FAB238B3-F00A-44CD-9A38-9BC1603679BD}" srcOrd="0" destOrd="0" presId="urn:microsoft.com/office/officeart/2005/8/layout/hierarchy4"/>
    <dgm:cxn modelId="{91FAAD70-4AE7-4696-81B1-F4516BDF7788}" type="presOf" srcId="{1EF0021B-A063-4E06-9CFD-FE03ADAA60AE}" destId="{F6A6E91F-1E49-4B96-9538-1181336741FA}" srcOrd="0" destOrd="0" presId="urn:microsoft.com/office/officeart/2005/8/layout/hierarchy4"/>
    <dgm:cxn modelId="{77D5083C-7C4D-4F73-8E80-7F1810A91679}" srcId="{414B784D-AA8C-413F-BA9A-44EF5282BE97}" destId="{1EF0021B-A063-4E06-9CFD-FE03ADAA60AE}" srcOrd="0" destOrd="0" parTransId="{C9255804-6AF4-4CDD-88A1-754440C1DF13}" sibTransId="{88906FA0-66F6-4759-ACCD-C0523AF36A55}"/>
    <dgm:cxn modelId="{62BE4E1C-0E43-4EFD-A0D6-FB369E097CA5}" type="presOf" srcId="{414B784D-AA8C-413F-BA9A-44EF5282BE97}" destId="{04BBE92F-A9C8-4547-AA96-539F8862521B}" srcOrd="0" destOrd="0" presId="urn:microsoft.com/office/officeart/2005/8/layout/hierarchy4"/>
    <dgm:cxn modelId="{047065F8-46BA-4451-AC82-673860D0097A}" type="presOf" srcId="{37C493EA-03A6-4EA9-99A4-B23310E18C9A}" destId="{9E1D4187-748E-4703-B265-95DE51EFBA07}" srcOrd="0" destOrd="0" presId="urn:microsoft.com/office/officeart/2005/8/layout/hierarchy4"/>
    <dgm:cxn modelId="{058FB479-AFBC-4EAA-9453-30A70DE11558}" srcId="{1EF0021B-A063-4E06-9CFD-FE03ADAA60AE}" destId="{A022B350-D78E-46D2-BC24-C7CE34A22EE0}" srcOrd="0" destOrd="0" parTransId="{3528F733-C6E6-454A-AC22-5E301DFA012D}" sibTransId="{3D7D10B9-5905-4822-8AFB-BE6CD7D3E705}"/>
    <dgm:cxn modelId="{478FA880-3028-428B-9F06-5434202B8F93}" srcId="{1EF0021B-A063-4E06-9CFD-FE03ADAA60AE}" destId="{95A774A5-518A-46F4-9AF8-F491CF8D3EB1}" srcOrd="1" destOrd="0" parTransId="{4C370633-1F2E-41DE-91DC-27486EE60F2F}" sibTransId="{8863EEEA-A951-41F7-B87C-0CC5162A68C2}"/>
    <dgm:cxn modelId="{E76BABEE-6540-447E-AFAC-9EFBF655CF55}" srcId="{37C493EA-03A6-4EA9-99A4-B23310E18C9A}" destId="{414B784D-AA8C-413F-BA9A-44EF5282BE97}" srcOrd="0" destOrd="0" parTransId="{4B4F6F82-4785-4D9E-B326-893A80D64DC0}" sibTransId="{3F184C14-6628-4242-B176-B0B8888CA5F2}"/>
    <dgm:cxn modelId="{E059C83C-8D22-4003-AEB6-16FD53C2F52C}" type="presOf" srcId="{95A774A5-518A-46F4-9AF8-F491CF8D3EB1}" destId="{B8C2A20E-3E87-4F41-8ED5-A688B42EAD2B}" srcOrd="0" destOrd="0" presId="urn:microsoft.com/office/officeart/2005/8/layout/hierarchy4"/>
    <dgm:cxn modelId="{C2963597-5179-4D2B-980B-2BF1007FDDD3}" type="presParOf" srcId="{9E1D4187-748E-4703-B265-95DE51EFBA07}" destId="{26BE432A-9B99-4A03-B928-AE970A1B2A11}" srcOrd="0" destOrd="0" presId="urn:microsoft.com/office/officeart/2005/8/layout/hierarchy4"/>
    <dgm:cxn modelId="{F2B07A1C-2FFF-48E3-A7B8-121D5AA67A56}" type="presParOf" srcId="{26BE432A-9B99-4A03-B928-AE970A1B2A11}" destId="{04BBE92F-A9C8-4547-AA96-539F8862521B}" srcOrd="0" destOrd="0" presId="urn:microsoft.com/office/officeart/2005/8/layout/hierarchy4"/>
    <dgm:cxn modelId="{67D1BD17-E136-4A56-817B-127B68DFC368}" type="presParOf" srcId="{26BE432A-9B99-4A03-B928-AE970A1B2A11}" destId="{742BA28C-F963-4CEC-BB64-81B21DE28642}" srcOrd="1" destOrd="0" presId="urn:microsoft.com/office/officeart/2005/8/layout/hierarchy4"/>
    <dgm:cxn modelId="{E65C85C8-C41C-43D1-8FB2-01617D2F9994}" type="presParOf" srcId="{26BE432A-9B99-4A03-B928-AE970A1B2A11}" destId="{1274859C-DB80-4C87-B4ED-9AC86D5501C9}" srcOrd="2" destOrd="0" presId="urn:microsoft.com/office/officeart/2005/8/layout/hierarchy4"/>
    <dgm:cxn modelId="{227180BB-5109-4CB1-9776-BFA3004723DB}" type="presParOf" srcId="{1274859C-DB80-4C87-B4ED-9AC86D5501C9}" destId="{006E2CBA-C350-4BD1-B82F-4E5E222C87FD}" srcOrd="0" destOrd="0" presId="urn:microsoft.com/office/officeart/2005/8/layout/hierarchy4"/>
    <dgm:cxn modelId="{0E3EA59A-3AD1-4F8F-845C-B30B4F258C97}" type="presParOf" srcId="{006E2CBA-C350-4BD1-B82F-4E5E222C87FD}" destId="{F6A6E91F-1E49-4B96-9538-1181336741FA}" srcOrd="0" destOrd="0" presId="urn:microsoft.com/office/officeart/2005/8/layout/hierarchy4"/>
    <dgm:cxn modelId="{7FD2FD7F-C502-41D7-A4B7-A3227409FA45}" type="presParOf" srcId="{006E2CBA-C350-4BD1-B82F-4E5E222C87FD}" destId="{7B81777B-5F1F-49FB-9BD3-5AB1BCF7B6EE}" srcOrd="1" destOrd="0" presId="urn:microsoft.com/office/officeart/2005/8/layout/hierarchy4"/>
    <dgm:cxn modelId="{43376D5B-C0B0-486A-AFCA-37F1B72FCE8C}" type="presParOf" srcId="{006E2CBA-C350-4BD1-B82F-4E5E222C87FD}" destId="{A354C933-3237-40EE-B0D3-7DB00342BDDF}" srcOrd="2" destOrd="0" presId="urn:microsoft.com/office/officeart/2005/8/layout/hierarchy4"/>
    <dgm:cxn modelId="{CD7FA6B2-649B-4EE0-9F76-B3D9A559F824}" type="presParOf" srcId="{A354C933-3237-40EE-B0D3-7DB00342BDDF}" destId="{FF31C1B8-0E79-4AD1-B556-7384712A2FA1}" srcOrd="0" destOrd="0" presId="urn:microsoft.com/office/officeart/2005/8/layout/hierarchy4"/>
    <dgm:cxn modelId="{CCB6C1B0-38BA-4C4D-90D3-54A67E080AD4}" type="presParOf" srcId="{FF31C1B8-0E79-4AD1-B556-7384712A2FA1}" destId="{D41EF900-3020-4330-9C84-65C17B8B1677}" srcOrd="0" destOrd="0" presId="urn:microsoft.com/office/officeart/2005/8/layout/hierarchy4"/>
    <dgm:cxn modelId="{AA8B48FA-7A79-4E9F-AF56-346121F9B1CD}" type="presParOf" srcId="{FF31C1B8-0E79-4AD1-B556-7384712A2FA1}" destId="{118787D4-F2B4-42AE-A21A-46973AD2E4E5}" srcOrd="1" destOrd="0" presId="urn:microsoft.com/office/officeart/2005/8/layout/hierarchy4"/>
    <dgm:cxn modelId="{CAAA80A0-88F1-44D5-99CB-CF6DF21C4A8F}" type="presParOf" srcId="{A354C933-3237-40EE-B0D3-7DB00342BDDF}" destId="{AC5C8950-906A-41BC-9C29-B8B859C3112C}" srcOrd="1" destOrd="0" presId="urn:microsoft.com/office/officeart/2005/8/layout/hierarchy4"/>
    <dgm:cxn modelId="{14B9BAA9-2C03-437C-B09B-746E259F810A}" type="presParOf" srcId="{A354C933-3237-40EE-B0D3-7DB00342BDDF}" destId="{CDF96EAB-12EB-469D-BDEE-4D5A03889ABC}" srcOrd="2" destOrd="0" presId="urn:microsoft.com/office/officeart/2005/8/layout/hierarchy4"/>
    <dgm:cxn modelId="{4ACCB297-F7A3-4091-B2BE-C33AC3AD029D}" type="presParOf" srcId="{CDF96EAB-12EB-469D-BDEE-4D5A03889ABC}" destId="{B8C2A20E-3E87-4F41-8ED5-A688B42EAD2B}" srcOrd="0" destOrd="0" presId="urn:microsoft.com/office/officeart/2005/8/layout/hierarchy4"/>
    <dgm:cxn modelId="{462E3E43-90F1-452A-BD96-3656A41F3A91}" type="presParOf" srcId="{CDF96EAB-12EB-469D-BDEE-4D5A03889ABC}" destId="{F74769B3-3813-4896-B54D-9A56023061F2}" srcOrd="1" destOrd="0" presId="urn:microsoft.com/office/officeart/2005/8/layout/hierarchy4"/>
    <dgm:cxn modelId="{B47A1EFC-70FB-460E-A43F-B11F1CB8EA50}" type="presParOf" srcId="{1274859C-DB80-4C87-B4ED-9AC86D5501C9}" destId="{D30B1D28-6EAA-4F0A-B458-FFF21ADB1E1C}" srcOrd="1" destOrd="0" presId="urn:microsoft.com/office/officeart/2005/8/layout/hierarchy4"/>
    <dgm:cxn modelId="{CED5F081-8716-439A-975D-4C70D5BCA14C}" type="presParOf" srcId="{1274859C-DB80-4C87-B4ED-9AC86D5501C9}" destId="{F62038BC-C066-4D28-BE2E-43DF622F0DD0}" srcOrd="2" destOrd="0" presId="urn:microsoft.com/office/officeart/2005/8/layout/hierarchy4"/>
    <dgm:cxn modelId="{68A22AB5-9CDE-469C-8D39-07442BC7B7EE}" type="presParOf" srcId="{F62038BC-C066-4D28-BE2E-43DF622F0DD0}" destId="{FAB238B3-F00A-44CD-9A38-9BC1603679BD}" srcOrd="0" destOrd="0" presId="urn:microsoft.com/office/officeart/2005/8/layout/hierarchy4"/>
    <dgm:cxn modelId="{2BA1808D-41A4-4E32-BBF3-4FA92DAF0F9B}" type="presParOf" srcId="{F62038BC-C066-4D28-BE2E-43DF622F0DD0}" destId="{85E82D0C-71AB-40AC-8BAC-80D4348A2D6F}" srcOrd="1" destOrd="0" presId="urn:microsoft.com/office/officeart/2005/8/layout/hierarchy4"/>
  </dgm:cxnLst>
  <dgm:bg/>
  <dgm:whole/>
  <dgm:extLst>
    <a:ext uri="http://schemas.microsoft.com/office/drawing/2008/diagram">
      <dsp:dataModelExt xmlns=""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4BBE92F-A9C8-4547-AA96-539F8862521B}">
      <dsp:nvSpPr>
        <dsp:cNvPr id="0" name=""/>
        <dsp:cNvSpPr/>
      </dsp:nvSpPr>
      <dsp:spPr>
        <a:xfrm>
          <a:off x="129" y="0"/>
          <a:ext cx="2362983" cy="1065810"/>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Economic Opportunity</a:t>
          </a:r>
          <a:endParaRPr lang="en-US" sz="2800" kern="1200" dirty="0"/>
        </a:p>
      </dsp:txBody>
      <dsp:txXfrm>
        <a:off x="129" y="0"/>
        <a:ext cx="2362983" cy="1065810"/>
      </dsp:txXfrm>
    </dsp:sp>
    <dsp:sp modelId="{F6A6E91F-1E49-4B96-9538-1181336741FA}">
      <dsp:nvSpPr>
        <dsp:cNvPr id="0" name=""/>
        <dsp:cNvSpPr/>
      </dsp:nvSpPr>
      <dsp:spPr>
        <a:xfrm>
          <a:off x="0" y="1193977"/>
          <a:ext cx="4179471" cy="1065810"/>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Research, Evaluation &amp; Technology</a:t>
          </a:r>
          <a:endParaRPr lang="en-US" sz="2800" kern="1200" dirty="0"/>
        </a:p>
      </dsp:txBody>
      <dsp:txXfrm>
        <a:off x="0" y="1193977"/>
        <a:ext cx="4179471" cy="1065810"/>
      </dsp:txXfrm>
    </dsp:sp>
    <dsp:sp modelId="{D41EF900-3020-4330-9C84-65C17B8B1677}">
      <dsp:nvSpPr>
        <dsp:cNvPr id="0" name=""/>
        <dsp:cNvSpPr/>
      </dsp:nvSpPr>
      <dsp:spPr>
        <a:xfrm>
          <a:off x="2504489" y="0"/>
          <a:ext cx="2221713" cy="1065810"/>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Education Excellence</a:t>
          </a:r>
          <a:endParaRPr lang="en-US" sz="2800" kern="1200" dirty="0"/>
        </a:p>
      </dsp:txBody>
      <dsp:txXfrm>
        <a:off x="2504489" y="0"/>
        <a:ext cx="2221713" cy="1065810"/>
      </dsp:txXfrm>
    </dsp:sp>
    <dsp:sp modelId="{B8C2A20E-3E87-4F41-8ED5-A688B42EAD2B}">
      <dsp:nvSpPr>
        <dsp:cNvPr id="0" name=""/>
        <dsp:cNvSpPr/>
      </dsp:nvSpPr>
      <dsp:spPr>
        <a:xfrm>
          <a:off x="4867593" y="0"/>
          <a:ext cx="2221713" cy="1065810"/>
        </a:xfrm>
        <a:prstGeom prst="roundRect">
          <a:avLst>
            <a:gd name="adj" fmla="val 10000"/>
          </a:avLst>
        </a:prstGeom>
        <a:solidFill>
          <a:schemeClr val="accent1">
            <a:lumMod val="40000"/>
            <a:lumOff val="6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Community Safety &amp; Justice</a:t>
          </a:r>
          <a:endParaRPr lang="en-US" sz="2800" kern="1200" dirty="0"/>
        </a:p>
      </dsp:txBody>
      <dsp:txXfrm>
        <a:off x="4867593" y="0"/>
        <a:ext cx="2221713" cy="1065810"/>
      </dsp:txXfrm>
    </dsp:sp>
    <dsp:sp modelId="{FAB238B3-F00A-44CD-9A38-9BC1603679BD}">
      <dsp:nvSpPr>
        <dsp:cNvPr id="0" name=""/>
        <dsp:cNvSpPr/>
      </dsp:nvSpPr>
      <dsp:spPr>
        <a:xfrm>
          <a:off x="4557708" y="1193977"/>
          <a:ext cx="2531598" cy="1065810"/>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Community Capacity Building</a:t>
          </a:r>
          <a:endParaRPr lang="en-US" sz="2800" kern="1200" dirty="0"/>
        </a:p>
      </dsp:txBody>
      <dsp:txXfrm>
        <a:off x="4557708" y="1193977"/>
        <a:ext cx="2531598" cy="106581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0.74794</cdr:x>
      <cdr:y>0.80398</cdr:y>
    </cdr:from>
    <cdr:to>
      <cdr:x>0.99598</cdr:x>
      <cdr:y>0.86066</cdr:y>
    </cdr:to>
    <cdr:sp macro="" textlink="">
      <cdr:nvSpPr>
        <cdr:cNvPr id="2" name="TextBox 1"/>
        <cdr:cNvSpPr txBox="1"/>
      </cdr:nvSpPr>
      <cdr:spPr>
        <a:xfrm xmlns:a="http://schemas.openxmlformats.org/drawingml/2006/main">
          <a:off x="5903990" y="3602868"/>
          <a:ext cx="1957916" cy="25400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r"/>
          <a:r>
            <a:rPr lang="en-US" sz="1100">
              <a:latin typeface="Tw Cen MT" pitchFamily="34" charset="0"/>
            </a:rPr>
            <a:t>Source: First American CoreLogic</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8DCCE9CB-B214-40AA-A952-5C4DEF4CD749}" type="datetimeFigureOut">
              <a:rPr lang="en-US" smtClean="0"/>
              <a:pPr/>
              <a:t>11/10/2011</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FF1C365F-A0D9-4EE6-B117-F719DD691431}"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801813" y="696913"/>
            <a:ext cx="3486150" cy="2614612"/>
          </a:xfrm>
          <a:prstGeom prst="rect">
            <a:avLst/>
          </a:prstGeom>
          <a:noFill/>
          <a:ln w="12700">
            <a:solidFill>
              <a:prstClr val="black"/>
            </a:solidFill>
          </a:ln>
        </p:spPr>
        <p:txBody>
          <a:bodyPr vert="horz" lIns="93177" tIns="46589" rIns="93177" bIns="46589" rtlCol="0" anchor="ct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36546A67-751E-4B57-8196-8F68749A9793}" type="slidenum">
              <a:rPr lang="en-US" smtClean="0"/>
              <a:pPr/>
              <a:t>‹#›</a:t>
            </a:fld>
            <a:endParaRPr lang="en-US"/>
          </a:p>
        </p:txBody>
      </p:sp>
      <p:sp>
        <p:nvSpPr>
          <p:cNvPr id="8" name="Notes Placeholder 7"/>
          <p:cNvSpPr>
            <a:spLocks noGrp="1"/>
          </p:cNvSpPr>
          <p:nvPr>
            <p:ph type="body" sz="quarter" idx="3"/>
          </p:nvPr>
        </p:nvSpPr>
        <p:spPr>
          <a:xfrm>
            <a:off x="701040" y="3563620"/>
            <a:ext cx="5608320" cy="503555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6546A67-751E-4B57-8196-8F68749A9793}"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6546A67-751E-4B57-8196-8F68749A9793}" type="slidenum">
              <a:rPr lang="en-US" smtClean="0"/>
              <a:pPr/>
              <a:t>15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6546A67-751E-4B57-8196-8F68749A9793}" type="slidenum">
              <a:rPr lang="en-US" smtClean="0"/>
              <a:pPr/>
              <a:t>16</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6546A67-751E-4B57-8196-8F68749A9793}" type="slidenum">
              <a:rPr lang="en-US" smtClean="0"/>
              <a:pPr/>
              <a:t>17</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6546A67-751E-4B57-8196-8F68749A9793}" type="slidenum">
              <a:rPr lang="en-US" smtClean="0"/>
              <a:pPr/>
              <a:t>18</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36546A67-751E-4B57-8196-8F68749A9793}" type="slidenum">
              <a:rPr lang="en-US" smtClean="0"/>
              <a:pPr/>
              <a:t>19</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6546A67-751E-4B57-8196-8F68749A9793}" type="slidenum">
              <a:rPr lang="en-US" smtClean="0"/>
              <a:pPr/>
              <a:t>20</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6546A67-751E-4B57-8196-8F68749A9793}" type="slidenum">
              <a:rPr lang="en-US" smtClean="0"/>
              <a:pPr/>
              <a:t>21</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6546A67-751E-4B57-8196-8F68749A9793}" type="slidenum">
              <a:rPr lang="en-US" smtClean="0"/>
              <a:pPr/>
              <a:t>22</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6546A67-751E-4B57-8196-8F68749A9793}" type="slidenum">
              <a:rPr lang="en-US" smtClean="0"/>
              <a:pPr/>
              <a:t>23</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6546A67-751E-4B57-8196-8F68749A9793}" type="slidenum">
              <a:rPr lang="en-US" smtClean="0"/>
              <a:pPr/>
              <a:t>25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6546A67-751E-4B57-8196-8F68749A9793}" type="slidenum">
              <a:rPr lang="en-US" smtClean="0"/>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6546A67-751E-4B57-8196-8F68749A9793}" type="slidenum">
              <a:rPr lang="en-US" smtClean="0"/>
              <a:pPr/>
              <a:t>29</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6546A67-751E-4B57-8196-8F68749A9793}" type="slidenum">
              <a:rPr lang="en-US" smtClean="0"/>
              <a:pPr/>
              <a:t>30</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6546A67-751E-4B57-8196-8F68749A9793}" type="slidenum">
              <a:rPr lang="en-US" smtClean="0"/>
              <a:pPr/>
              <a:t>31</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36546A67-751E-4B57-8196-8F68749A9793}" type="slidenum">
              <a:rPr lang="en-US" smtClean="0"/>
              <a:pPr/>
              <a:t>37</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6546A67-751E-4B57-8196-8F68749A9793}" type="slidenum">
              <a:rPr lang="en-US" smtClean="0"/>
              <a:pPr/>
              <a:t>38</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6546A67-751E-4B57-8196-8F68749A9793}" type="slidenum">
              <a:rPr lang="en-US" smtClean="0"/>
              <a:pPr/>
              <a:t>39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6546A67-751E-4B57-8196-8F68749A9793}"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36546A67-751E-4B57-8196-8F68749A9793}"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36546A67-751E-4B57-8196-8F68749A9793}" type="slidenum">
              <a:rPr lang="en-US" smtClean="0"/>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6546A67-751E-4B57-8196-8F68749A9793}" type="slidenum">
              <a:rPr lang="en-US" smtClean="0"/>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6546A67-751E-4B57-8196-8F68749A9793}" type="slidenum">
              <a:rPr lang="en-US" smtClean="0"/>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6546A67-751E-4B57-8196-8F68749A9793}" type="slidenum">
              <a:rPr lang="en-US" smtClean="0"/>
              <a:pPr/>
              <a:t>13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9CD9A7ED-2E7E-48CB-9463-4286D3C5889D}" type="slidenum">
              <a:rPr lang="en-US" smtClean="0"/>
              <a:pPr>
                <a:defRPr/>
              </a:pPr>
              <a:t>14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264A3D9B-50CE-441E-A063-25B32FB82843}" type="datetimeFigureOut">
              <a:rPr lang="en-US" smtClean="0"/>
              <a:pPr/>
              <a:t>11/10/2011</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B857EDB7-777E-4528-AABF-37075E9B358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64A3D9B-50CE-441E-A063-25B32FB82843}" type="datetimeFigureOut">
              <a:rPr lang="en-US" smtClean="0"/>
              <a:pPr/>
              <a:t>11/10/2011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57EDB7-777E-4528-AABF-37075E9B358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264A3D9B-50CE-441E-A063-25B32FB82843}" type="datetimeFigureOut">
              <a:rPr lang="en-US" smtClean="0"/>
              <a:pPr/>
              <a:t>11/10/2011</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B857EDB7-777E-4528-AABF-37075E9B358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p:txBody>
          <a:bodyPr/>
          <a:lstStyle/>
          <a:p>
            <a:fld id="{264A3D9B-50CE-441E-A063-25B32FB82843}" type="datetimeFigureOut">
              <a:rPr lang="en-US" smtClean="0"/>
              <a:pPr/>
              <a:t>11/10/2011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B857EDB7-777E-4528-AABF-37075E9B358D}"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264A3D9B-50CE-441E-A063-25B32FB82843}" type="datetimeFigureOut">
              <a:rPr lang="en-US" smtClean="0"/>
              <a:pPr/>
              <a:t>11/10/2011</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B857EDB7-777E-4528-AABF-37075E9B358D}"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pic>
        <p:nvPicPr>
          <p:cNvPr id="10" name="Picture 9" descr="USCLogo_transparent_Large.png"/>
          <p:cNvPicPr>
            <a:picLocks noChangeAspect="1"/>
          </p:cNvPicPr>
          <p:nvPr userDrawn="1"/>
        </p:nvPicPr>
        <p:blipFill>
          <a:blip r:embed="rId2" cstate="print"/>
          <a:stretch>
            <a:fillRect/>
          </a:stretch>
        </p:blipFill>
        <p:spPr>
          <a:xfrm>
            <a:off x="8086943" y="76200"/>
            <a:ext cx="980857" cy="1074039"/>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264A3D9B-50CE-441E-A063-25B32FB82843}" type="datetimeFigureOut">
              <a:rPr lang="en-US" smtClean="0"/>
              <a:pPr/>
              <a:t>11/10/2011</a:t>
            </a:fld>
            <a:endParaRPr lang="en-US"/>
          </a:p>
        </p:txBody>
      </p:sp>
      <p:sp>
        <p:nvSpPr>
          <p:cNvPr id="10" name="Slide Number Placeholder 9"/>
          <p:cNvSpPr>
            <a:spLocks noGrp="1"/>
          </p:cNvSpPr>
          <p:nvPr>
            <p:ph type="sldNum" sz="quarter" idx="16"/>
          </p:nvPr>
        </p:nvSpPr>
        <p:spPr/>
        <p:txBody>
          <a:bodyPr rtlCol="0"/>
          <a:lstStyle/>
          <a:p>
            <a:fld id="{B857EDB7-777E-4528-AABF-37075E9B358D}"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264A3D9B-50CE-441E-A063-25B32FB82843}" type="datetimeFigureOut">
              <a:rPr lang="en-US" smtClean="0"/>
              <a:pPr/>
              <a:t>11/10/2011</a:t>
            </a:fld>
            <a:endParaRPr lang="en-US"/>
          </a:p>
        </p:txBody>
      </p:sp>
      <p:sp>
        <p:nvSpPr>
          <p:cNvPr id="12" name="Slide Number Placeholder 11"/>
          <p:cNvSpPr>
            <a:spLocks noGrp="1"/>
          </p:cNvSpPr>
          <p:nvPr>
            <p:ph type="sldNum" sz="quarter" idx="16"/>
          </p:nvPr>
        </p:nvSpPr>
        <p:spPr/>
        <p:txBody>
          <a:bodyPr rtlCol="0"/>
          <a:lstStyle/>
          <a:p>
            <a:fld id="{B857EDB7-777E-4528-AABF-37075E9B358D}"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264A3D9B-50CE-441E-A063-25B32FB82843}" type="datetimeFigureOut">
              <a:rPr lang="en-US" smtClean="0"/>
              <a:pPr/>
              <a:t>11/10/2011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B857EDB7-777E-4528-AABF-37075E9B358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4A3D9B-50CE-441E-A063-25B32FB82843}" type="datetimeFigureOut">
              <a:rPr lang="en-US" smtClean="0"/>
              <a:pPr/>
              <a:t>11/10/2011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B857EDB7-777E-4528-AABF-37075E9B358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264A3D9B-50CE-441E-A063-25B32FB82843}" type="datetimeFigureOut">
              <a:rPr lang="en-US" smtClean="0"/>
              <a:pPr/>
              <a:t>11/10/2011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B857EDB7-777E-4528-AABF-37075E9B358D}"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264A3D9B-50CE-441E-A063-25B32FB82843}" type="datetimeFigureOut">
              <a:rPr lang="en-US" smtClean="0"/>
              <a:pPr/>
              <a:t>11/10/2011</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B857EDB7-777E-4528-AABF-37075E9B358D}"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264A3D9B-50CE-441E-A063-25B32FB82843}" type="datetimeFigureOut">
              <a:rPr lang="en-US" smtClean="0"/>
              <a:pPr/>
              <a:t>11/10/2011</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B857EDB7-777E-4528-AABF-37075E9B358D}" type="slidenum">
              <a:rPr lang="en-US" smtClean="0"/>
              <a:pPr/>
              <a:t>‹#›</a:t>
            </a:fld>
            <a:endParaRPr lang="en-US"/>
          </a:p>
        </p:txBody>
      </p:sp>
      <p:pic>
        <p:nvPicPr>
          <p:cNvPr id="10" name="Picture 9" descr="USCLogo_transparent_Large.png"/>
          <p:cNvPicPr>
            <a:picLocks noChangeAspect="1"/>
          </p:cNvPicPr>
          <p:nvPr userDrawn="1"/>
        </p:nvPicPr>
        <p:blipFill>
          <a:blip r:embed="rId13" cstate="print"/>
          <a:stretch>
            <a:fillRect/>
          </a:stretch>
        </p:blipFill>
        <p:spPr>
          <a:xfrm>
            <a:off x="8086943" y="76200"/>
            <a:ext cx="980857" cy="1074039"/>
          </a:xfrm>
          <a:prstGeom prst="rect">
            <a:avLst/>
          </a:prstGeom>
        </p:spPr>
      </p:pic>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50.png"/><Relationship Id="rId2" Type="http://schemas.openxmlformats.org/officeDocument/2006/relationships/notesSlide" Target="../notesSlides/notesSlide25.xml"/><Relationship Id="rId16"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1295400"/>
            <a:ext cx="7620000" cy="4419600"/>
          </a:xfrm>
        </p:spPr>
        <p:txBody>
          <a:bodyPr>
            <a:normAutofit fontScale="90000"/>
          </a:bodyPr>
          <a:lstStyle/>
          <a:p>
            <a:pPr algn="ctr"/>
            <a:r>
              <a:rPr lang="en-US" sz="3200" b="1" dirty="0" smtClean="0"/>
              <a:t>  </a:t>
            </a:r>
            <a:br>
              <a:rPr lang="en-US" sz="3200" b="1" dirty="0" smtClean="0"/>
            </a:br>
            <a:r>
              <a:rPr lang="en-US" sz="3200" b="1" dirty="0" smtClean="0"/>
              <a:t/>
            </a:r>
            <a:br>
              <a:rPr lang="en-US" sz="3200" b="1" dirty="0" smtClean="0"/>
            </a:br>
            <a:r>
              <a:rPr lang="en-US" sz="3200" b="1" dirty="0" smtClean="0"/>
              <a:t/>
            </a:r>
            <a:br>
              <a:rPr lang="en-US" sz="3200" b="1" dirty="0" smtClean="0"/>
            </a:br>
            <a:r>
              <a:rPr lang="en-US" sz="4000" b="1" dirty="0" smtClean="0">
                <a:solidFill>
                  <a:schemeClr val="accent1">
                    <a:lumMod val="75000"/>
                  </a:schemeClr>
                </a:solidFill>
              </a:rPr>
              <a:t>Mapping for Advocacy and Community Change</a:t>
            </a:r>
            <a:r>
              <a:rPr lang="en-US" sz="3200" smtClean="0"/>
              <a:t/>
            </a:r>
            <a:br>
              <a:rPr lang="en-US" sz="3200" smtClean="0"/>
            </a:br>
            <a:r>
              <a:rPr lang="en-US" sz="1800" smtClean="0"/>
              <a:t>November10</a:t>
            </a:r>
            <a:r>
              <a:rPr lang="en-US" sz="1800" dirty="0" smtClean="0"/>
              <a:t>, 2011</a:t>
            </a:r>
            <a:r>
              <a:rPr lang="en-US" sz="3200" dirty="0" smtClean="0"/>
              <a:t/>
            </a:r>
            <a:br>
              <a:rPr lang="en-US" sz="3200" dirty="0" smtClean="0"/>
            </a:br>
            <a:r>
              <a:rPr lang="en-US" sz="3200" dirty="0" smtClean="0"/>
              <a:t/>
            </a:r>
            <a:br>
              <a:rPr lang="en-US" sz="3200" dirty="0" smtClean="0"/>
            </a:br>
            <a:r>
              <a:rPr lang="en-US" sz="2700" b="1" dirty="0" smtClean="0"/>
              <a:t>Junious Williams, CEO</a:t>
            </a:r>
            <a:r>
              <a:rPr lang="en-US" sz="2700" dirty="0" smtClean="0"/>
              <a:t/>
            </a:r>
            <a:br>
              <a:rPr lang="en-US" sz="2700" dirty="0" smtClean="0"/>
            </a:br>
            <a:r>
              <a:rPr lang="en-US" sz="2700" cap="none" dirty="0" smtClean="0"/>
              <a:t>Urban Strategies Council</a:t>
            </a:r>
            <a:br>
              <a:rPr lang="en-US" sz="2700" cap="none" dirty="0" smtClean="0"/>
            </a:br>
            <a:r>
              <a:rPr lang="en-US" sz="2700" cap="none" dirty="0" smtClean="0"/>
              <a:t>Oakland, CA</a:t>
            </a:r>
            <a:r>
              <a:rPr lang="en-US" sz="3200" dirty="0" smtClean="0"/>
              <a:t/>
            </a:r>
            <a:br>
              <a:rPr lang="en-US" sz="3200" dirty="0" smtClean="0"/>
            </a:br>
            <a:r>
              <a:rPr lang="en-US" sz="3200" dirty="0" smtClean="0"/>
              <a:t/>
            </a:r>
            <a:br>
              <a:rPr lang="en-US" sz="3200" dirty="0" smtClean="0"/>
            </a:br>
            <a:r>
              <a:rPr lang="en-US" sz="2700" cap="none" dirty="0" smtClean="0">
                <a:solidFill>
                  <a:srgbClr val="04617B"/>
                </a:solidFill>
              </a:rPr>
              <a:t>www.urbanstrategies.org</a:t>
            </a:r>
            <a:br>
              <a:rPr lang="en-US" sz="2700" cap="none" dirty="0" smtClean="0">
                <a:solidFill>
                  <a:srgbClr val="04617B"/>
                </a:solidFill>
              </a:rPr>
            </a:br>
            <a:r>
              <a:rPr lang="en-US" sz="2700" cap="none" dirty="0" smtClean="0">
                <a:solidFill>
                  <a:srgbClr val="04617B"/>
                </a:solidFill>
              </a:rPr>
              <a:t>www.infoalamedacounty.org</a:t>
            </a:r>
            <a:r>
              <a:rPr lang="en-US" sz="2200" dirty="0" smtClean="0"/>
              <a:t/>
            </a:r>
            <a:br>
              <a:rPr lang="en-US" sz="2200" dirty="0" smtClean="0"/>
            </a:br>
            <a:endParaRPr lang="en-US" sz="2200" b="1" dirty="0"/>
          </a:p>
        </p:txBody>
      </p:sp>
      <p:sp>
        <p:nvSpPr>
          <p:cNvPr id="3" name="Subtitle 2"/>
          <p:cNvSpPr>
            <a:spLocks noGrp="1"/>
          </p:cNvSpPr>
          <p:nvPr>
            <p:ph type="subTitle" idx="1"/>
          </p:nvPr>
        </p:nvSpPr>
        <p:spPr/>
        <p:txBody>
          <a:bodyPr/>
          <a:lstStyle/>
          <a:p>
            <a:endParaRPr lang="en-US" dirty="0"/>
          </a:p>
        </p:txBody>
      </p:sp>
      <p:pic>
        <p:nvPicPr>
          <p:cNvPr id="5" name="Picture 4" descr="USCLogo_transparent_Large.png"/>
          <p:cNvPicPr>
            <a:picLocks noChangeAspect="1"/>
          </p:cNvPicPr>
          <p:nvPr/>
        </p:nvPicPr>
        <p:blipFill>
          <a:blip r:embed="rId3" cstate="print"/>
          <a:stretch>
            <a:fillRect/>
          </a:stretch>
        </p:blipFill>
        <p:spPr>
          <a:xfrm>
            <a:off x="152400" y="4352578"/>
            <a:ext cx="1447800" cy="1585341"/>
          </a:xfrm>
          <a:prstGeom prst="rect">
            <a:avLst/>
          </a:prstGeom>
        </p:spPr>
      </p:pic>
      <p:sp>
        <p:nvSpPr>
          <p:cNvPr id="7" name="Rectangle 6"/>
          <p:cNvSpPr/>
          <p:nvPr/>
        </p:nvSpPr>
        <p:spPr>
          <a:xfrm>
            <a:off x="838200" y="228600"/>
            <a:ext cx="7772400" cy="830997"/>
          </a:xfrm>
          <a:prstGeom prst="rect">
            <a:avLst/>
          </a:prstGeom>
        </p:spPr>
        <p:txBody>
          <a:bodyPr wrap="square">
            <a:spAutoFit/>
          </a:bodyPr>
          <a:lstStyle/>
          <a:p>
            <a:pPr algn="ctr"/>
            <a:r>
              <a:rPr lang="en-US" sz="2400" b="1" dirty="0" smtClean="0"/>
              <a:t>Equity Summit 2011: Healthy Communities, Strong Regions, A Prosperous America</a:t>
            </a:r>
            <a:endParaRPr lang="en-US" sz="2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Intermediaries</a:t>
            </a:r>
            <a:endParaRPr lang="en-US" dirty="0"/>
          </a:p>
        </p:txBody>
      </p:sp>
      <p:sp>
        <p:nvSpPr>
          <p:cNvPr id="2049" name="Rectangle 1"/>
          <p:cNvSpPr>
            <a:spLocks noChangeArrowheads="1"/>
          </p:cNvSpPr>
          <p:nvPr/>
        </p:nvSpPr>
        <p:spPr bwMode="auto">
          <a:xfrm>
            <a:off x="1143000" y="678804"/>
            <a:ext cx="4038600" cy="6832058"/>
          </a:xfrm>
          <a:prstGeom prst="rect">
            <a:avLst/>
          </a:prstGeom>
          <a:noFill/>
          <a:ln w="9525">
            <a:noFill/>
            <a:miter lim="800000"/>
            <a:headEnd/>
            <a:tailEnd/>
          </a:ln>
          <a:effectLst/>
        </p:spPr>
        <p:txBody>
          <a:bodyPr vert="horz" wrap="square" lIns="914112" tIns="914112" rIns="914112" bIns="914112" numCol="1" anchor="ctr" anchorCtr="0" compatLnSpc="1">
            <a:prstTxWarp prst="textNoShape">
              <a:avLst/>
            </a:prstTxWarp>
            <a:spAutoFit/>
          </a:bodyPr>
          <a:lstStyle/>
          <a:p>
            <a:r>
              <a:rPr lang="en-US" u="sng" dirty="0" smtClean="0">
                <a:solidFill>
                  <a:schemeClr val="accent1">
                    <a:lumMod val="50000"/>
                  </a:schemeClr>
                </a:solidFill>
                <a:latin typeface="Calibri"/>
              </a:rPr>
              <a:t>Atlanta </a:t>
            </a:r>
            <a:endParaRPr lang="en-US" u="sng" dirty="0" smtClean="0">
              <a:solidFill>
                <a:schemeClr val="accent1">
                  <a:lumMod val="50000"/>
                </a:schemeClr>
              </a:solidFill>
              <a:latin typeface="Arial"/>
            </a:endParaRPr>
          </a:p>
          <a:p>
            <a:r>
              <a:rPr lang="en-US" u="sng" dirty="0" smtClean="0">
                <a:solidFill>
                  <a:schemeClr val="accent1">
                    <a:lumMod val="50000"/>
                  </a:schemeClr>
                </a:solidFill>
                <a:latin typeface="Calibri"/>
              </a:rPr>
              <a:t>Baltimore </a:t>
            </a:r>
            <a:endParaRPr lang="en-US" u="sng" dirty="0" smtClean="0">
              <a:solidFill>
                <a:schemeClr val="accent1">
                  <a:lumMod val="50000"/>
                </a:schemeClr>
              </a:solidFill>
              <a:latin typeface="Arial"/>
            </a:endParaRPr>
          </a:p>
          <a:p>
            <a:r>
              <a:rPr lang="en-US" u="sng" dirty="0" smtClean="0">
                <a:solidFill>
                  <a:schemeClr val="accent1">
                    <a:lumMod val="50000"/>
                  </a:schemeClr>
                </a:solidFill>
                <a:latin typeface="Calibri"/>
              </a:rPr>
              <a:t>Boston </a:t>
            </a:r>
            <a:endParaRPr lang="en-US" u="sng" dirty="0" smtClean="0">
              <a:solidFill>
                <a:schemeClr val="accent1">
                  <a:lumMod val="50000"/>
                </a:schemeClr>
              </a:solidFill>
              <a:latin typeface="Arial"/>
            </a:endParaRPr>
          </a:p>
          <a:p>
            <a:r>
              <a:rPr lang="en-US" u="sng" dirty="0" smtClean="0">
                <a:solidFill>
                  <a:schemeClr val="accent1">
                    <a:lumMod val="50000"/>
                  </a:schemeClr>
                </a:solidFill>
                <a:latin typeface="Calibri"/>
              </a:rPr>
              <a:t>Camden </a:t>
            </a:r>
            <a:endParaRPr lang="en-US" u="sng" dirty="0" smtClean="0">
              <a:solidFill>
                <a:schemeClr val="accent1">
                  <a:lumMod val="50000"/>
                </a:schemeClr>
              </a:solidFill>
              <a:latin typeface="Arial"/>
            </a:endParaRPr>
          </a:p>
          <a:p>
            <a:r>
              <a:rPr lang="en-US" u="sng" dirty="0" smtClean="0">
                <a:solidFill>
                  <a:schemeClr val="accent1">
                    <a:lumMod val="50000"/>
                  </a:schemeClr>
                </a:solidFill>
                <a:latin typeface="Calibri"/>
              </a:rPr>
              <a:t>Chattanooga </a:t>
            </a:r>
            <a:endParaRPr lang="en-US" u="sng" dirty="0" smtClean="0">
              <a:solidFill>
                <a:schemeClr val="accent1">
                  <a:lumMod val="50000"/>
                </a:schemeClr>
              </a:solidFill>
              <a:latin typeface="Arial"/>
            </a:endParaRPr>
          </a:p>
          <a:p>
            <a:r>
              <a:rPr lang="en-US" u="sng" dirty="0" smtClean="0">
                <a:solidFill>
                  <a:schemeClr val="accent1">
                    <a:lumMod val="50000"/>
                  </a:schemeClr>
                </a:solidFill>
                <a:latin typeface="Calibri"/>
              </a:rPr>
              <a:t>Chicago </a:t>
            </a:r>
            <a:endParaRPr lang="en-US" u="sng" dirty="0" smtClean="0">
              <a:solidFill>
                <a:schemeClr val="accent1">
                  <a:lumMod val="50000"/>
                </a:schemeClr>
              </a:solidFill>
              <a:latin typeface="Arial"/>
            </a:endParaRPr>
          </a:p>
          <a:p>
            <a:r>
              <a:rPr lang="en-US" u="sng" dirty="0" smtClean="0">
                <a:solidFill>
                  <a:schemeClr val="accent1">
                    <a:lumMod val="50000"/>
                  </a:schemeClr>
                </a:solidFill>
                <a:latin typeface="Calibri"/>
              </a:rPr>
              <a:t>Cleveland </a:t>
            </a:r>
            <a:endParaRPr lang="en-US" u="sng" dirty="0" smtClean="0">
              <a:solidFill>
                <a:schemeClr val="accent1">
                  <a:lumMod val="50000"/>
                </a:schemeClr>
              </a:solidFill>
              <a:latin typeface="Arial"/>
            </a:endParaRPr>
          </a:p>
          <a:p>
            <a:r>
              <a:rPr lang="en-US" u="sng" dirty="0" smtClean="0">
                <a:solidFill>
                  <a:schemeClr val="accent1">
                    <a:lumMod val="50000"/>
                  </a:schemeClr>
                </a:solidFill>
                <a:latin typeface="Calibri"/>
              </a:rPr>
              <a:t>Columbus </a:t>
            </a:r>
            <a:endParaRPr lang="en-US" u="sng" dirty="0" smtClean="0">
              <a:solidFill>
                <a:schemeClr val="accent1">
                  <a:lumMod val="50000"/>
                </a:schemeClr>
              </a:solidFill>
              <a:latin typeface="Arial"/>
            </a:endParaRPr>
          </a:p>
          <a:p>
            <a:r>
              <a:rPr lang="en-US" u="sng" dirty="0" smtClean="0">
                <a:solidFill>
                  <a:schemeClr val="accent1">
                    <a:lumMod val="50000"/>
                  </a:schemeClr>
                </a:solidFill>
                <a:latin typeface="Calibri"/>
              </a:rPr>
              <a:t>Dallas </a:t>
            </a:r>
            <a:endParaRPr lang="en-US" u="sng" dirty="0" smtClean="0">
              <a:solidFill>
                <a:schemeClr val="accent1">
                  <a:lumMod val="50000"/>
                </a:schemeClr>
              </a:solidFill>
              <a:latin typeface="Arial"/>
            </a:endParaRPr>
          </a:p>
          <a:p>
            <a:r>
              <a:rPr lang="en-US" u="sng" dirty="0" smtClean="0">
                <a:solidFill>
                  <a:schemeClr val="accent1">
                    <a:lumMod val="50000"/>
                  </a:schemeClr>
                </a:solidFill>
                <a:latin typeface="Calibri"/>
              </a:rPr>
              <a:t>Denver </a:t>
            </a:r>
            <a:endParaRPr lang="en-US" u="sng" dirty="0" smtClean="0">
              <a:solidFill>
                <a:schemeClr val="accent1">
                  <a:lumMod val="50000"/>
                </a:schemeClr>
              </a:solidFill>
              <a:latin typeface="Arial"/>
            </a:endParaRPr>
          </a:p>
          <a:p>
            <a:r>
              <a:rPr lang="en-US" u="sng" dirty="0" smtClean="0">
                <a:solidFill>
                  <a:schemeClr val="accent1">
                    <a:lumMod val="50000"/>
                  </a:schemeClr>
                </a:solidFill>
                <a:latin typeface="Calibri"/>
              </a:rPr>
              <a:t>Des Moines </a:t>
            </a:r>
            <a:endParaRPr lang="en-US" u="sng" dirty="0" smtClean="0">
              <a:solidFill>
                <a:schemeClr val="accent1">
                  <a:lumMod val="50000"/>
                </a:schemeClr>
              </a:solidFill>
              <a:latin typeface="Arial"/>
            </a:endParaRPr>
          </a:p>
          <a:p>
            <a:r>
              <a:rPr lang="en-US" u="sng" dirty="0" smtClean="0">
                <a:solidFill>
                  <a:schemeClr val="accent1">
                    <a:lumMod val="50000"/>
                  </a:schemeClr>
                </a:solidFill>
                <a:latin typeface="Calibri"/>
              </a:rPr>
              <a:t>Detroit </a:t>
            </a:r>
            <a:endParaRPr lang="en-US" u="sng" dirty="0" smtClean="0">
              <a:solidFill>
                <a:schemeClr val="accent1">
                  <a:lumMod val="50000"/>
                </a:schemeClr>
              </a:solidFill>
              <a:latin typeface="Arial"/>
            </a:endParaRPr>
          </a:p>
          <a:p>
            <a:r>
              <a:rPr lang="en-US" u="sng" dirty="0" smtClean="0">
                <a:solidFill>
                  <a:schemeClr val="accent1">
                    <a:lumMod val="50000"/>
                  </a:schemeClr>
                </a:solidFill>
                <a:latin typeface="Calibri"/>
              </a:rPr>
              <a:t>Grand Rapids </a:t>
            </a:r>
            <a:endParaRPr lang="en-US" u="sng" dirty="0" smtClean="0">
              <a:solidFill>
                <a:schemeClr val="accent1">
                  <a:lumMod val="50000"/>
                </a:schemeClr>
              </a:solidFill>
              <a:latin typeface="Arial"/>
            </a:endParaRPr>
          </a:p>
          <a:p>
            <a:r>
              <a:rPr lang="en-US" u="sng" dirty="0" smtClean="0">
                <a:solidFill>
                  <a:schemeClr val="accent1">
                    <a:lumMod val="50000"/>
                  </a:schemeClr>
                </a:solidFill>
                <a:latin typeface="Calibri"/>
              </a:rPr>
              <a:t>Hartford </a:t>
            </a:r>
            <a:endParaRPr lang="en-US" u="sng" dirty="0" smtClean="0">
              <a:solidFill>
                <a:schemeClr val="accent1">
                  <a:lumMod val="50000"/>
                </a:schemeClr>
              </a:solidFill>
              <a:latin typeface="Arial"/>
            </a:endParaRPr>
          </a:p>
          <a:p>
            <a:r>
              <a:rPr lang="en-US" u="sng" dirty="0" smtClean="0">
                <a:solidFill>
                  <a:schemeClr val="accent1">
                    <a:lumMod val="50000"/>
                  </a:schemeClr>
                </a:solidFill>
                <a:latin typeface="Calibri"/>
              </a:rPr>
              <a:t>Indianapolis </a:t>
            </a:r>
            <a:endParaRPr lang="en-US" u="sng" dirty="0" smtClean="0">
              <a:solidFill>
                <a:schemeClr val="accent1">
                  <a:lumMod val="50000"/>
                </a:schemeClr>
              </a:solidFill>
              <a:latin typeface="Arial"/>
            </a:endParaRPr>
          </a:p>
          <a:p>
            <a:r>
              <a:rPr lang="en-US" u="sng" dirty="0" smtClean="0">
                <a:solidFill>
                  <a:schemeClr val="accent1">
                    <a:lumMod val="50000"/>
                  </a:schemeClr>
                </a:solidFill>
                <a:latin typeface="Calibri"/>
              </a:rPr>
              <a:t>Kansas City </a:t>
            </a:r>
            <a:endParaRPr lang="en-US" u="sng" dirty="0" smtClean="0">
              <a:solidFill>
                <a:schemeClr val="accent1">
                  <a:lumMod val="50000"/>
                </a:schemeClr>
              </a:solidFill>
              <a:latin typeface="Arial"/>
            </a:endParaRPr>
          </a:p>
          <a:p>
            <a:r>
              <a:rPr lang="en-US" u="sng" dirty="0" smtClean="0">
                <a:solidFill>
                  <a:schemeClr val="accent1">
                    <a:lumMod val="50000"/>
                  </a:schemeClr>
                </a:solidFill>
                <a:latin typeface="Calibri"/>
              </a:rPr>
              <a:t>Louisville </a:t>
            </a:r>
            <a:endParaRPr lang="en-US" u="sng" dirty="0" smtClean="0">
              <a:solidFill>
                <a:schemeClr val="accent1">
                  <a:lumMod val="50000"/>
                </a:schemeClr>
              </a:solidFill>
              <a:latin typeface="Arial"/>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dirty="0" smtClean="0">
              <a:ln>
                <a:noFill/>
              </a:ln>
              <a:solidFill>
                <a:schemeClr val="tx1"/>
              </a:solidFill>
              <a:effectLst/>
              <a:latin typeface="Arial" pitchFamily="34" charset="0"/>
            </a:endParaRPr>
          </a:p>
        </p:txBody>
      </p:sp>
      <p:sp>
        <p:nvSpPr>
          <p:cNvPr id="4" name="Rectangle 1"/>
          <p:cNvSpPr>
            <a:spLocks noChangeArrowheads="1"/>
          </p:cNvSpPr>
          <p:nvPr/>
        </p:nvSpPr>
        <p:spPr bwMode="auto">
          <a:xfrm>
            <a:off x="4572000" y="609600"/>
            <a:ext cx="4038600" cy="7386056"/>
          </a:xfrm>
          <a:prstGeom prst="rect">
            <a:avLst/>
          </a:prstGeom>
          <a:noFill/>
          <a:ln w="9525">
            <a:noFill/>
            <a:miter lim="800000"/>
            <a:headEnd/>
            <a:tailEnd/>
          </a:ln>
          <a:effectLst/>
        </p:spPr>
        <p:txBody>
          <a:bodyPr vert="horz" wrap="square" lIns="914112" tIns="914112" rIns="914112" bIns="914112" numCol="1" anchor="ctr" anchorCtr="0" compatLnSpc="1">
            <a:prstTxWarp prst="textNoShape">
              <a:avLst/>
            </a:prstTxWarp>
            <a:spAutoFit/>
          </a:bodyPr>
          <a:lstStyle/>
          <a:p>
            <a:r>
              <a:rPr lang="en-US" u="sng" dirty="0" smtClean="0">
                <a:solidFill>
                  <a:schemeClr val="accent1">
                    <a:lumMod val="50000"/>
                  </a:schemeClr>
                </a:solidFill>
                <a:latin typeface="Calibri"/>
              </a:rPr>
              <a:t>Memphis </a:t>
            </a:r>
            <a:endParaRPr lang="en-US" u="sng" dirty="0" smtClean="0">
              <a:solidFill>
                <a:schemeClr val="accent1">
                  <a:lumMod val="50000"/>
                </a:schemeClr>
              </a:solidFill>
              <a:latin typeface="Arial"/>
            </a:endParaRPr>
          </a:p>
          <a:p>
            <a:r>
              <a:rPr lang="en-US" u="sng" dirty="0" smtClean="0">
                <a:solidFill>
                  <a:schemeClr val="accent1">
                    <a:lumMod val="50000"/>
                  </a:schemeClr>
                </a:solidFill>
                <a:latin typeface="Calibri"/>
              </a:rPr>
              <a:t>Miami </a:t>
            </a:r>
            <a:endParaRPr lang="en-US" u="sng" dirty="0" smtClean="0">
              <a:solidFill>
                <a:schemeClr val="accent1">
                  <a:lumMod val="50000"/>
                </a:schemeClr>
              </a:solidFill>
              <a:latin typeface="Arial"/>
            </a:endParaRPr>
          </a:p>
          <a:p>
            <a:r>
              <a:rPr lang="en-US" u="sng" dirty="0" smtClean="0">
                <a:solidFill>
                  <a:schemeClr val="accent1">
                    <a:lumMod val="50000"/>
                  </a:schemeClr>
                </a:solidFill>
                <a:latin typeface="Calibri"/>
              </a:rPr>
              <a:t>Milwaukee </a:t>
            </a:r>
            <a:endParaRPr lang="en-US" u="sng" dirty="0" smtClean="0">
              <a:solidFill>
                <a:schemeClr val="accent1">
                  <a:lumMod val="50000"/>
                </a:schemeClr>
              </a:solidFill>
              <a:latin typeface="Arial"/>
            </a:endParaRPr>
          </a:p>
          <a:p>
            <a:r>
              <a:rPr lang="en-US" u="sng" dirty="0" smtClean="0">
                <a:solidFill>
                  <a:schemeClr val="accent1">
                    <a:lumMod val="50000"/>
                  </a:schemeClr>
                </a:solidFill>
                <a:latin typeface="Calibri"/>
              </a:rPr>
              <a:t>Minneapolis-St. Paul </a:t>
            </a:r>
            <a:endParaRPr lang="en-US" u="sng" dirty="0" smtClean="0">
              <a:solidFill>
                <a:schemeClr val="accent1">
                  <a:lumMod val="50000"/>
                </a:schemeClr>
              </a:solidFill>
              <a:latin typeface="Arial"/>
            </a:endParaRPr>
          </a:p>
          <a:p>
            <a:r>
              <a:rPr lang="en-US" u="sng" dirty="0" smtClean="0">
                <a:solidFill>
                  <a:schemeClr val="accent1">
                    <a:lumMod val="50000"/>
                  </a:schemeClr>
                </a:solidFill>
                <a:latin typeface="Calibri"/>
              </a:rPr>
              <a:t>Nashville </a:t>
            </a:r>
            <a:endParaRPr lang="en-US" u="sng" dirty="0" smtClean="0">
              <a:solidFill>
                <a:schemeClr val="accent1">
                  <a:lumMod val="50000"/>
                </a:schemeClr>
              </a:solidFill>
              <a:latin typeface="Arial"/>
            </a:endParaRPr>
          </a:p>
          <a:p>
            <a:r>
              <a:rPr lang="en-US" u="sng" dirty="0" smtClean="0">
                <a:solidFill>
                  <a:schemeClr val="accent1">
                    <a:lumMod val="50000"/>
                  </a:schemeClr>
                </a:solidFill>
                <a:latin typeface="Calibri"/>
              </a:rPr>
              <a:t>New Haven </a:t>
            </a:r>
            <a:endParaRPr lang="en-US" u="sng" dirty="0" smtClean="0">
              <a:solidFill>
                <a:schemeClr val="accent1">
                  <a:lumMod val="50000"/>
                </a:schemeClr>
              </a:solidFill>
              <a:latin typeface="Arial"/>
            </a:endParaRPr>
          </a:p>
          <a:p>
            <a:r>
              <a:rPr lang="en-US" u="sng" dirty="0" smtClean="0">
                <a:solidFill>
                  <a:schemeClr val="accent1">
                    <a:lumMod val="50000"/>
                  </a:schemeClr>
                </a:solidFill>
                <a:latin typeface="Calibri"/>
              </a:rPr>
              <a:t>New Orleans </a:t>
            </a:r>
            <a:endParaRPr lang="en-US" u="sng" dirty="0" smtClean="0">
              <a:solidFill>
                <a:schemeClr val="accent1">
                  <a:lumMod val="50000"/>
                </a:schemeClr>
              </a:solidFill>
              <a:latin typeface="Arial"/>
            </a:endParaRPr>
          </a:p>
          <a:p>
            <a:r>
              <a:rPr lang="en-US" u="sng" dirty="0" smtClean="0">
                <a:solidFill>
                  <a:schemeClr val="accent1">
                    <a:lumMod val="50000"/>
                  </a:schemeClr>
                </a:solidFill>
                <a:latin typeface="Calibri"/>
              </a:rPr>
              <a:t>New York </a:t>
            </a:r>
            <a:endParaRPr lang="en-US" u="sng" dirty="0" smtClean="0">
              <a:solidFill>
                <a:schemeClr val="accent1">
                  <a:lumMod val="50000"/>
                </a:schemeClr>
              </a:solidFill>
              <a:latin typeface="Arial"/>
            </a:endParaRPr>
          </a:p>
          <a:p>
            <a:r>
              <a:rPr lang="en-US" u="sng" dirty="0" smtClean="0">
                <a:solidFill>
                  <a:schemeClr val="accent1">
                    <a:lumMod val="50000"/>
                  </a:schemeClr>
                </a:solidFill>
                <a:latin typeface="Calibri"/>
              </a:rPr>
              <a:t>Oakland </a:t>
            </a:r>
            <a:endParaRPr lang="en-US" u="sng" dirty="0" smtClean="0">
              <a:solidFill>
                <a:schemeClr val="accent1">
                  <a:lumMod val="50000"/>
                </a:schemeClr>
              </a:solidFill>
              <a:latin typeface="Arial"/>
            </a:endParaRPr>
          </a:p>
          <a:p>
            <a:r>
              <a:rPr lang="en-US" u="sng" dirty="0" smtClean="0">
                <a:solidFill>
                  <a:schemeClr val="accent1">
                    <a:lumMod val="50000"/>
                  </a:schemeClr>
                </a:solidFill>
                <a:latin typeface="Calibri"/>
              </a:rPr>
              <a:t>Philadelphia </a:t>
            </a:r>
            <a:endParaRPr lang="en-US" u="sng" dirty="0" smtClean="0">
              <a:solidFill>
                <a:schemeClr val="accent1">
                  <a:lumMod val="50000"/>
                </a:schemeClr>
              </a:solidFill>
              <a:latin typeface="Arial"/>
            </a:endParaRPr>
          </a:p>
          <a:p>
            <a:r>
              <a:rPr lang="en-US" u="sng" dirty="0" smtClean="0">
                <a:solidFill>
                  <a:schemeClr val="accent1">
                    <a:lumMod val="50000"/>
                  </a:schemeClr>
                </a:solidFill>
                <a:latin typeface="Calibri"/>
              </a:rPr>
              <a:t>Pittsburgh </a:t>
            </a:r>
            <a:endParaRPr lang="en-US" u="sng" dirty="0" smtClean="0">
              <a:solidFill>
                <a:schemeClr val="accent1">
                  <a:lumMod val="50000"/>
                </a:schemeClr>
              </a:solidFill>
              <a:latin typeface="Arial"/>
            </a:endParaRPr>
          </a:p>
          <a:p>
            <a:r>
              <a:rPr lang="en-US" u="sng" dirty="0" smtClean="0">
                <a:solidFill>
                  <a:schemeClr val="accent1">
                    <a:lumMod val="50000"/>
                  </a:schemeClr>
                </a:solidFill>
                <a:latin typeface="Calibri"/>
              </a:rPr>
              <a:t>Portland </a:t>
            </a:r>
            <a:endParaRPr lang="en-US" u="sng" dirty="0" smtClean="0">
              <a:solidFill>
                <a:schemeClr val="accent1">
                  <a:lumMod val="50000"/>
                </a:schemeClr>
              </a:solidFill>
              <a:latin typeface="Arial"/>
            </a:endParaRPr>
          </a:p>
          <a:p>
            <a:r>
              <a:rPr lang="en-US" u="sng" dirty="0" smtClean="0">
                <a:solidFill>
                  <a:schemeClr val="accent1">
                    <a:lumMod val="50000"/>
                  </a:schemeClr>
                </a:solidFill>
                <a:latin typeface="Calibri"/>
              </a:rPr>
              <a:t>Providence </a:t>
            </a:r>
            <a:endParaRPr lang="en-US" u="sng" dirty="0" smtClean="0">
              <a:solidFill>
                <a:schemeClr val="accent1">
                  <a:lumMod val="50000"/>
                </a:schemeClr>
              </a:solidFill>
              <a:latin typeface="Arial"/>
            </a:endParaRPr>
          </a:p>
          <a:p>
            <a:r>
              <a:rPr lang="en-US" u="sng" dirty="0" smtClean="0">
                <a:solidFill>
                  <a:schemeClr val="accent1">
                    <a:lumMod val="50000"/>
                  </a:schemeClr>
                </a:solidFill>
                <a:latin typeface="Calibri"/>
              </a:rPr>
              <a:t>Sacramento </a:t>
            </a:r>
            <a:endParaRPr lang="en-US" u="sng" dirty="0" smtClean="0">
              <a:solidFill>
                <a:schemeClr val="accent1">
                  <a:lumMod val="50000"/>
                </a:schemeClr>
              </a:solidFill>
              <a:latin typeface="Arial"/>
            </a:endParaRPr>
          </a:p>
          <a:p>
            <a:r>
              <a:rPr lang="en-US" u="sng" dirty="0" smtClean="0">
                <a:solidFill>
                  <a:schemeClr val="accent1">
                    <a:lumMod val="50000"/>
                  </a:schemeClr>
                </a:solidFill>
                <a:latin typeface="Calibri"/>
              </a:rPr>
              <a:t>San Antonio </a:t>
            </a:r>
            <a:endParaRPr lang="en-US" u="sng" dirty="0" smtClean="0">
              <a:solidFill>
                <a:schemeClr val="accent1">
                  <a:lumMod val="50000"/>
                </a:schemeClr>
              </a:solidFill>
              <a:latin typeface="Arial"/>
            </a:endParaRPr>
          </a:p>
          <a:p>
            <a:r>
              <a:rPr lang="en-US" u="sng" dirty="0" smtClean="0">
                <a:solidFill>
                  <a:schemeClr val="accent1">
                    <a:lumMod val="50000"/>
                  </a:schemeClr>
                </a:solidFill>
                <a:latin typeface="Calibri"/>
              </a:rPr>
              <a:t>Seattle </a:t>
            </a:r>
            <a:endParaRPr lang="en-US" u="sng" dirty="0" smtClean="0">
              <a:solidFill>
                <a:schemeClr val="accent1">
                  <a:lumMod val="50000"/>
                </a:schemeClr>
              </a:solidFill>
              <a:latin typeface="Arial"/>
            </a:endParaRPr>
          </a:p>
          <a:p>
            <a:r>
              <a:rPr lang="en-US" u="sng" dirty="0" smtClean="0">
                <a:solidFill>
                  <a:schemeClr val="accent1">
                    <a:lumMod val="50000"/>
                  </a:schemeClr>
                </a:solidFill>
                <a:latin typeface="Calibri"/>
              </a:rPr>
              <a:t>St. Louis </a:t>
            </a:r>
            <a:endParaRPr lang="en-US" u="sng" dirty="0" smtClean="0">
              <a:solidFill>
                <a:schemeClr val="accent1">
                  <a:lumMod val="50000"/>
                </a:schemeClr>
              </a:solidFill>
              <a:latin typeface="Arial"/>
            </a:endParaRPr>
          </a:p>
          <a:p>
            <a:r>
              <a:rPr lang="en-US" u="sng" dirty="0" smtClean="0">
                <a:solidFill>
                  <a:schemeClr val="accent1">
                    <a:lumMod val="50000"/>
                  </a:schemeClr>
                </a:solidFill>
                <a:latin typeface="Calibri"/>
              </a:rPr>
              <a:t>Washington, D.C. </a:t>
            </a:r>
            <a:endParaRPr kumimoji="0" lang="en-US" b="0" i="0" u="none" strike="noStrike" cap="none" normalizeH="0" baseline="0" dirty="0" smtClean="0">
              <a:ln>
                <a:noFill/>
              </a:ln>
              <a:solidFill>
                <a:schemeClr val="accent1">
                  <a:lumMod val="50000"/>
                </a:schemeClr>
              </a:solidFill>
              <a:effectLst/>
              <a:latin typeface="Arial"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r>
            <a:br>
              <a:rPr kumimoji="0" lang="en-US"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br>
            <a:endParaRPr kumimoji="0" lang="en-US"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Intermediaries</a:t>
            </a:r>
            <a:endParaRPr lang="en-US" dirty="0"/>
          </a:p>
        </p:txBody>
      </p:sp>
      <p:sp>
        <p:nvSpPr>
          <p:cNvPr id="3" name="Rectangle 8"/>
          <p:cNvSpPr txBox="1">
            <a:spLocks noChangeArrowheads="1"/>
          </p:cNvSpPr>
          <p:nvPr/>
        </p:nvSpPr>
        <p:spPr>
          <a:xfrm>
            <a:off x="457200" y="1905000"/>
            <a:ext cx="8229600" cy="4114800"/>
          </a:xfrm>
          <a:prstGeom prst="rect">
            <a:avLst/>
          </a:prstGeom>
        </p:spPr>
        <p:txBody>
          <a:bodyPr/>
          <a:lstStyle/>
          <a:p>
            <a:pPr marL="320040" marR="0" lvl="0" indent="-320040" algn="ctr" defTabSz="914400" rtl="0" eaLnBrk="1" fontAlgn="auto" latinLnBrk="0" hangingPunct="1">
              <a:lnSpc>
                <a:spcPct val="100000"/>
              </a:lnSpc>
              <a:spcBef>
                <a:spcPts val="700"/>
              </a:spcBef>
              <a:spcAft>
                <a:spcPts val="0"/>
              </a:spcAft>
              <a:buClr>
                <a:schemeClr val="accent2"/>
              </a:buClr>
              <a:buSzPct val="60000"/>
              <a:buFontTx/>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DON’T HAVE AN NNIP PARTNER?</a:t>
            </a:r>
          </a:p>
          <a:p>
            <a:pPr marL="320040" marR="0" lvl="0" indent="-320040" defTabSz="914400" rtl="0" eaLnBrk="1" fontAlgn="auto" latinLnBrk="0" hangingPunct="1">
              <a:lnSpc>
                <a:spcPct val="100000"/>
              </a:lnSpc>
              <a:spcBef>
                <a:spcPts val="700"/>
              </a:spcBef>
              <a:spcAft>
                <a:spcPts val="0"/>
              </a:spcAft>
              <a:buClr>
                <a:schemeClr val="accent2"/>
              </a:buClr>
              <a:buSzPct val="60000"/>
              <a:buFont typeface="Arial" pitchFamily="34" charset="0"/>
              <a:buChar char="•"/>
              <a:tabLst/>
              <a:defRPr/>
            </a:pPr>
            <a:r>
              <a:rPr lang="en-US" sz="3200" noProof="0" dirty="0" smtClean="0">
                <a:solidFill>
                  <a:schemeClr val="tx2"/>
                </a:solidFill>
              </a:rPr>
              <a:t>Local College or University</a:t>
            </a:r>
          </a:p>
          <a:p>
            <a:pPr marL="320040" marR="0" lvl="0" indent="-320040" defTabSz="914400" rtl="0" eaLnBrk="1" fontAlgn="auto" latinLnBrk="0" hangingPunct="1">
              <a:lnSpc>
                <a:spcPct val="100000"/>
              </a:lnSpc>
              <a:spcBef>
                <a:spcPts val="700"/>
              </a:spcBef>
              <a:spcAft>
                <a:spcPts val="0"/>
              </a:spcAft>
              <a:buClr>
                <a:schemeClr val="accent2"/>
              </a:buClr>
              <a:buSzPct val="60000"/>
              <a:buFont typeface="Arial" pitchFamily="34" charset="0"/>
              <a:buChar char="•"/>
              <a:tabLst/>
              <a:defRPr/>
            </a:pPr>
            <a:r>
              <a:rPr kumimoji="0" lang="en-US" sz="3200" b="0" i="0" u="none" strike="noStrike" kern="1200" cap="none" spc="0" normalizeH="0" baseline="0" dirty="0" smtClean="0">
                <a:ln>
                  <a:noFill/>
                </a:ln>
                <a:solidFill>
                  <a:schemeClr val="tx2"/>
                </a:solidFill>
                <a:effectLst/>
                <a:uLnTx/>
                <a:uFillTx/>
                <a:latin typeface="+mn-lt"/>
                <a:ea typeface="+mn-ea"/>
                <a:cs typeface="+mn-cs"/>
              </a:rPr>
              <a:t>Local</a:t>
            </a:r>
            <a:r>
              <a:rPr kumimoji="0" lang="en-US" sz="3200" b="0" i="0" u="none" strike="noStrike" kern="1200" cap="none" spc="0" normalizeH="0" dirty="0" smtClean="0">
                <a:ln>
                  <a:noFill/>
                </a:ln>
                <a:solidFill>
                  <a:schemeClr val="tx2"/>
                </a:solidFill>
                <a:effectLst/>
                <a:uLnTx/>
                <a:uFillTx/>
                <a:latin typeface="+mn-lt"/>
                <a:ea typeface="+mn-ea"/>
                <a:cs typeface="+mn-cs"/>
              </a:rPr>
              <a:t> For-Profit and Non-Profit Research Firms</a:t>
            </a:r>
          </a:p>
          <a:p>
            <a:pPr marL="320040" marR="0" lvl="0" indent="-320040" defTabSz="914400" rtl="0" eaLnBrk="1" fontAlgn="auto" latinLnBrk="0" hangingPunct="1">
              <a:lnSpc>
                <a:spcPct val="100000"/>
              </a:lnSpc>
              <a:spcBef>
                <a:spcPts val="700"/>
              </a:spcBef>
              <a:spcAft>
                <a:spcPts val="0"/>
              </a:spcAft>
              <a:buClr>
                <a:schemeClr val="accent2"/>
              </a:buClr>
              <a:buSzPct val="60000"/>
              <a:buFont typeface="Arial" pitchFamily="34" charset="0"/>
              <a:buChar char="•"/>
              <a:tabLst/>
              <a:defRPr/>
            </a:pPr>
            <a:r>
              <a:rPr lang="en-US" sz="3200" baseline="0" noProof="0" dirty="0" smtClean="0">
                <a:solidFill>
                  <a:schemeClr val="tx2"/>
                </a:solidFill>
              </a:rPr>
              <a:t>Community Foundations and United Ways</a:t>
            </a:r>
          </a:p>
          <a:p>
            <a:pPr marL="320040" marR="0" lvl="0" indent="-320040" defTabSz="914400" rtl="0" eaLnBrk="1" fontAlgn="auto" latinLnBrk="0" hangingPunct="1">
              <a:lnSpc>
                <a:spcPct val="100000"/>
              </a:lnSpc>
              <a:spcBef>
                <a:spcPts val="700"/>
              </a:spcBef>
              <a:spcAft>
                <a:spcPts val="0"/>
              </a:spcAft>
              <a:buClr>
                <a:schemeClr val="accent2"/>
              </a:buClr>
              <a:buSzPct val="60000"/>
              <a:buFont typeface="Arial" pitchFamily="34" charset="0"/>
              <a:buChar char="•"/>
              <a:tabLst/>
              <a:defRPr/>
            </a:pPr>
            <a:r>
              <a:rPr lang="en-US" sz="3200" baseline="0" noProof="0" dirty="0" smtClean="0">
                <a:solidFill>
                  <a:schemeClr val="tx2"/>
                </a:solidFill>
              </a:rPr>
              <a:t>Local Technology Firms</a:t>
            </a:r>
          </a:p>
          <a:p>
            <a:pPr marL="320040" marR="0" lvl="0" indent="-320040" defTabSz="914400" rtl="0" eaLnBrk="1" fontAlgn="auto" latinLnBrk="0" hangingPunct="1">
              <a:lnSpc>
                <a:spcPct val="100000"/>
              </a:lnSpc>
              <a:spcBef>
                <a:spcPts val="700"/>
              </a:spcBef>
              <a:spcAft>
                <a:spcPts val="0"/>
              </a:spcAft>
              <a:buClr>
                <a:schemeClr val="accent2"/>
              </a:buClr>
              <a:buSzPct val="60000"/>
              <a:buFont typeface="Arial" pitchFamily="34" charset="0"/>
              <a:buChar char="•"/>
              <a:tabLst/>
              <a:defRPr/>
            </a:pPr>
            <a:r>
              <a:rPr lang="en-US" sz="3200" baseline="0" noProof="0" dirty="0" smtClean="0">
                <a:solidFill>
                  <a:schemeClr val="tx2"/>
                </a:solidFill>
              </a:rPr>
              <a:t>Regional Government</a:t>
            </a:r>
            <a:r>
              <a:rPr lang="en-US" sz="3200" noProof="0" dirty="0" smtClean="0">
                <a:solidFill>
                  <a:schemeClr val="tx2"/>
                </a:solidFill>
              </a:rPr>
              <a:t> Planning Associations</a:t>
            </a:r>
            <a:endParaRPr kumimoji="0" lang="en-US" sz="3200" b="0" i="0" u="none" strike="noStrike" kern="1200" cap="none" spc="0" normalizeH="0" baseline="0" noProof="0" dirty="0" smtClean="0">
              <a:ln>
                <a:noFill/>
              </a:ln>
              <a:solidFill>
                <a:schemeClr val="tx2"/>
              </a:solidFill>
              <a:effectLst/>
              <a:uLnTx/>
              <a:uFillTx/>
              <a:latin typeface="+mn-lt"/>
              <a:ea typeface="+mn-ea"/>
              <a:cs typeface="+mn-cs"/>
            </a:endParaRPr>
          </a:p>
          <a:p>
            <a:pPr marL="320040" marR="0" lvl="0" indent="-320040" algn="ctr" defTabSz="914400" rtl="0" eaLnBrk="1" fontAlgn="auto" latinLnBrk="0" hangingPunct="1">
              <a:lnSpc>
                <a:spcPct val="100000"/>
              </a:lnSpc>
              <a:spcBef>
                <a:spcPts val="700"/>
              </a:spcBef>
              <a:spcAft>
                <a:spcPts val="0"/>
              </a:spcAft>
              <a:buClr>
                <a:schemeClr val="accent2"/>
              </a:buClr>
              <a:buSzPct val="60000"/>
              <a:buFontTx/>
              <a:buNone/>
              <a:tabLst/>
              <a:defRPr/>
            </a:pPr>
            <a:r>
              <a:rPr kumimoji="0" lang="en-US" sz="2900" b="0" i="0" u="none" strike="noStrike" kern="1200" cap="none" spc="0" normalizeH="0" baseline="0" noProof="0" dirty="0" smtClean="0">
                <a:ln>
                  <a:noFill/>
                </a:ln>
                <a:solidFill>
                  <a:schemeClr val="tx1"/>
                </a:solidFill>
                <a:effectLst/>
                <a:uLnTx/>
                <a:uFillTx/>
                <a:latin typeface="+mn-lt"/>
                <a:ea typeface="+mn-ea"/>
                <a:cs typeface="+mn-cs"/>
              </a:rPr>
              <a:t> </a:t>
            </a:r>
            <a:endParaRPr kumimoji="0" lang="en-US" sz="29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smtClean="0"/>
              <a:t>Oakland Case Study</a:t>
            </a:r>
            <a:endParaRPr lang="en-US" dirty="0"/>
          </a:p>
        </p:txBody>
      </p:sp>
      <p:sp>
        <p:nvSpPr>
          <p:cNvPr id="3" name="Title 2"/>
          <p:cNvSpPr>
            <a:spLocks noGrp="1"/>
          </p:cNvSpPr>
          <p:nvPr>
            <p:ph type="title"/>
          </p:nvPr>
        </p:nvSpPr>
        <p:spPr/>
        <p:txBody>
          <a:bodyPr/>
          <a:lstStyle/>
          <a:p>
            <a:r>
              <a:rPr lang="en-US" dirty="0" smtClean="0"/>
              <a:t>Foreclosure Crisis</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idx="4294967295"/>
          </p:nvPr>
        </p:nvSpPr>
        <p:spPr>
          <a:xfrm>
            <a:off x="0" y="36513"/>
            <a:ext cx="8229600" cy="506412"/>
          </a:xfrm>
        </p:spPr>
        <p:txBody>
          <a:bodyPr>
            <a:normAutofit fontScale="90000"/>
          </a:bodyPr>
          <a:lstStyle/>
          <a:p>
            <a:r>
              <a:rPr lang="en-US" dirty="0" smtClean="0">
                <a:latin typeface="Tw Cen MT" pitchFamily="34" charset="0"/>
              </a:rPr>
              <a:t>#1 - Identify the Problem</a:t>
            </a:r>
          </a:p>
        </p:txBody>
      </p:sp>
      <p:pic>
        <p:nvPicPr>
          <p:cNvPr id="4099" name="Picture 5"/>
          <p:cNvPicPr>
            <a:picLocks noChangeAspect="1" noChangeArrowheads="1"/>
          </p:cNvPicPr>
          <p:nvPr/>
        </p:nvPicPr>
        <p:blipFill>
          <a:blip r:embed="rId3" cstate="print"/>
          <a:srcRect/>
          <a:stretch>
            <a:fillRect/>
          </a:stretch>
        </p:blipFill>
        <p:spPr bwMode="auto">
          <a:xfrm>
            <a:off x="423810" y="542926"/>
            <a:ext cx="8292010" cy="631507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O_Oakland_07toAug11v2.jpg"/>
          <p:cNvPicPr>
            <a:picLocks noChangeAspect="1"/>
          </p:cNvPicPr>
          <p:nvPr/>
        </p:nvPicPr>
        <p:blipFill>
          <a:blip r:embed="rId3" cstate="print"/>
          <a:stretch>
            <a:fillRect/>
          </a:stretch>
        </p:blipFill>
        <p:spPr>
          <a:xfrm>
            <a:off x="-76200" y="-152400"/>
            <a:ext cx="9267225" cy="716280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p:cNvPicPr>
            <a:picLocks noChangeAspect="1" noChangeArrowheads="1"/>
          </p:cNvPicPr>
          <p:nvPr/>
        </p:nvPicPr>
        <p:blipFill>
          <a:blip r:embed="rId3" cstate="print"/>
          <a:srcRect r="1427"/>
          <a:stretch>
            <a:fillRect/>
          </a:stretch>
        </p:blipFill>
        <p:spPr bwMode="auto">
          <a:xfrm>
            <a:off x="533400" y="596303"/>
            <a:ext cx="8077200" cy="6261697"/>
          </a:xfrm>
          <a:prstGeom prst="rect">
            <a:avLst/>
          </a:prstGeom>
          <a:noFill/>
          <a:ln w="9525">
            <a:noFill/>
            <a:miter lim="800000"/>
            <a:headEnd/>
            <a:tailEnd/>
          </a:ln>
        </p:spPr>
      </p:pic>
      <p:sp>
        <p:nvSpPr>
          <p:cNvPr id="5123" name="Title 1"/>
          <p:cNvSpPr>
            <a:spLocks noGrp="1"/>
          </p:cNvSpPr>
          <p:nvPr>
            <p:ph type="title" idx="4294967295"/>
          </p:nvPr>
        </p:nvSpPr>
        <p:spPr>
          <a:xfrm>
            <a:off x="0" y="36513"/>
            <a:ext cx="8229600" cy="563562"/>
          </a:xfrm>
        </p:spPr>
        <p:txBody>
          <a:bodyPr>
            <a:normAutofit fontScale="90000"/>
          </a:bodyPr>
          <a:lstStyle/>
          <a:p>
            <a:r>
              <a:rPr lang="en-US" dirty="0" smtClean="0">
                <a:latin typeface="Tw Cen MT" pitchFamily="34" charset="0"/>
              </a:rPr>
              <a:t>#2 - Understanding the Problem</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0" y="36513"/>
            <a:ext cx="8229600" cy="563562"/>
          </a:xfrm>
          <a:prstGeom prst="rect">
            <a:avLst/>
          </a:prstGeom>
        </p:spPr>
        <p:txBody>
          <a:bodyPr vert="horz"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tx2"/>
                </a:solidFill>
                <a:effectLst/>
                <a:uLnTx/>
                <a:uFillTx/>
                <a:latin typeface="Tw Cen MT" pitchFamily="34" charset="0"/>
                <a:ea typeface="+mj-ea"/>
                <a:cs typeface="+mj-cs"/>
              </a:rPr>
              <a:t>Tracking Foreclosure Activity…</a:t>
            </a:r>
          </a:p>
        </p:txBody>
      </p:sp>
      <p:pic>
        <p:nvPicPr>
          <p:cNvPr id="40962" name="Picture 2"/>
          <p:cNvPicPr>
            <a:picLocks noChangeAspect="1" noChangeArrowheads="1"/>
          </p:cNvPicPr>
          <p:nvPr/>
        </p:nvPicPr>
        <p:blipFill>
          <a:blip r:embed="rId3" cstate="print"/>
          <a:srcRect/>
          <a:stretch>
            <a:fillRect/>
          </a:stretch>
        </p:blipFill>
        <p:spPr bwMode="auto">
          <a:xfrm>
            <a:off x="129426" y="1295400"/>
            <a:ext cx="8785974" cy="444234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
            <a:ext cx="8458200" cy="707886"/>
          </a:xfrm>
          <a:prstGeom prst="rect">
            <a:avLst/>
          </a:prstGeom>
          <a:noFill/>
        </p:spPr>
        <p:txBody>
          <a:bodyPr wrap="square" rtlCol="0">
            <a:spAutoFit/>
          </a:bodyPr>
          <a:lstStyle/>
          <a:p>
            <a:r>
              <a:rPr lang="en-US" sz="4000" dirty="0" smtClean="0">
                <a:solidFill>
                  <a:schemeClr val="tx2"/>
                </a:solidFill>
                <a:latin typeface="Tw Cen MT" pitchFamily="34" charset="0"/>
              </a:rPr>
              <a:t>…and Trends in the Housing Market</a:t>
            </a:r>
            <a:endParaRPr lang="en-US" sz="4000" dirty="0">
              <a:solidFill>
                <a:schemeClr val="tx2"/>
              </a:solidFill>
              <a:latin typeface="Tw Cen MT" pitchFamily="34" charset="0"/>
            </a:endParaRPr>
          </a:p>
        </p:txBody>
      </p:sp>
      <p:graphicFrame>
        <p:nvGraphicFramePr>
          <p:cNvPr id="3" name="Chart 2"/>
          <p:cNvGraphicFramePr/>
          <p:nvPr/>
        </p:nvGraphicFramePr>
        <p:xfrm>
          <a:off x="228600" y="1009650"/>
          <a:ext cx="8610600" cy="5381625"/>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srcRect/>
          <a:stretch>
            <a:fillRect/>
          </a:stretch>
        </p:blipFill>
        <p:spPr bwMode="auto">
          <a:xfrm>
            <a:off x="0" y="0"/>
            <a:ext cx="6934200" cy="6858000"/>
          </a:xfrm>
          <a:prstGeom prst="rect">
            <a:avLst/>
          </a:prstGeom>
          <a:noFill/>
          <a:ln w="9525">
            <a:noFill/>
            <a:miter lim="800000"/>
            <a:headEnd/>
            <a:tailEnd/>
          </a:ln>
        </p:spPr>
      </p:pic>
      <p:sp>
        <p:nvSpPr>
          <p:cNvPr id="4" name="Title 1"/>
          <p:cNvSpPr>
            <a:spLocks noGrp="1"/>
          </p:cNvSpPr>
          <p:nvPr>
            <p:ph type="title" idx="4294967295"/>
          </p:nvPr>
        </p:nvSpPr>
        <p:spPr>
          <a:xfrm>
            <a:off x="7086600" y="0"/>
            <a:ext cx="2057400" cy="3733800"/>
          </a:xfrm>
        </p:spPr>
        <p:txBody>
          <a:bodyPr>
            <a:normAutofit/>
          </a:bodyPr>
          <a:lstStyle/>
          <a:p>
            <a:r>
              <a:rPr lang="en-US" sz="4000" dirty="0" smtClean="0">
                <a:latin typeface="Tw Cen MT" pitchFamily="34" charset="0"/>
              </a:rPr>
              <a:t>#3 – Digging further into the data</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idx="4294967295"/>
          </p:nvPr>
        </p:nvSpPr>
        <p:spPr>
          <a:xfrm>
            <a:off x="0" y="-1"/>
            <a:ext cx="9321800" cy="609601"/>
          </a:xfrm>
        </p:spPr>
        <p:txBody>
          <a:bodyPr>
            <a:normAutofit fontScale="90000"/>
          </a:bodyPr>
          <a:lstStyle/>
          <a:p>
            <a:r>
              <a:rPr lang="en-US" dirty="0" smtClean="0">
                <a:latin typeface="Tw Cen MT" pitchFamily="34" charset="0"/>
              </a:rPr>
              <a:t>#4 – Layering with Other Relevant Data</a:t>
            </a:r>
          </a:p>
        </p:txBody>
      </p:sp>
      <p:pic>
        <p:nvPicPr>
          <p:cNvPr id="4" name="Picture 3" descr="OakCLT_EastOakland_ForeclosureCrimeV2.jpg"/>
          <p:cNvPicPr>
            <a:picLocks noChangeAspect="1"/>
          </p:cNvPicPr>
          <p:nvPr/>
        </p:nvPicPr>
        <p:blipFill>
          <a:blip r:embed="rId3" cstate="print"/>
          <a:stretch>
            <a:fillRect/>
          </a:stretch>
        </p:blipFill>
        <p:spPr>
          <a:xfrm>
            <a:off x="-76199" y="609600"/>
            <a:ext cx="10058400" cy="6508377"/>
          </a:xfrm>
          <a:prstGeom prst="rect">
            <a:avLst/>
          </a:prstGeom>
        </p:spPr>
      </p:pic>
    </p:spTree>
  </p:cSld>
  <p:clrMapOvr>
    <a:masterClrMapping/>
  </p:clrMapOvr>
  <p:transition advClick="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Presentation Outline</a:t>
            </a:r>
            <a:endParaRPr lang="en-US" dirty="0"/>
          </a:p>
        </p:txBody>
      </p:sp>
      <p:sp>
        <p:nvSpPr>
          <p:cNvPr id="3" name="Title 1"/>
          <p:cNvSpPr txBox="1">
            <a:spLocks/>
          </p:cNvSpPr>
          <p:nvPr/>
        </p:nvSpPr>
        <p:spPr>
          <a:xfrm>
            <a:off x="381000" y="1676400"/>
            <a:ext cx="8153400" cy="3352800"/>
          </a:xfrm>
          <a:prstGeom prst="rect">
            <a:avLst/>
          </a:prstGeom>
        </p:spPr>
        <p:txBody>
          <a:bodyPr vert="horz" anchor="ctr">
            <a:normAutofit fontScale="55000" lnSpcReduction="20000"/>
          </a:bodyPr>
          <a:lstStyle/>
          <a:p>
            <a:pPr marL="742950" marR="0" lvl="0" indent="-742950" algn="l" defTabSz="914400" rtl="0" eaLnBrk="1" fontAlgn="auto" latinLnBrk="0" hangingPunct="1">
              <a:lnSpc>
                <a:spcPct val="100000"/>
              </a:lnSpc>
              <a:spcBef>
                <a:spcPct val="0"/>
              </a:spcBef>
              <a:spcAft>
                <a:spcPts val="0"/>
              </a:spcAft>
              <a:buClrTx/>
              <a:buSzTx/>
              <a:buFont typeface="+mj-lt"/>
              <a:buAutoNum type="arabicPeriod"/>
              <a:tabLst/>
              <a:defRPr/>
            </a:pPr>
            <a:r>
              <a:rPr kumimoji="0" lang="en-US" sz="4400" b="0" i="0" u="none" strike="noStrike" kern="1200" cap="none" spc="0" normalizeH="0" baseline="0" noProof="0" dirty="0" smtClean="0">
                <a:ln>
                  <a:noFill/>
                </a:ln>
                <a:solidFill>
                  <a:schemeClr val="tx2"/>
                </a:solidFill>
                <a:effectLst/>
                <a:uLnTx/>
                <a:uFillTx/>
                <a:latin typeface="+mj-lt"/>
                <a:ea typeface="+mj-ea"/>
                <a:cs typeface="+mj-cs"/>
              </a:rPr>
              <a:t>About Urban</a:t>
            </a:r>
            <a:r>
              <a:rPr kumimoji="0" lang="en-US" sz="4400" b="0" i="0" u="none" strike="noStrike" kern="1200" cap="none" spc="0" normalizeH="0" noProof="0" dirty="0" smtClean="0">
                <a:ln>
                  <a:noFill/>
                </a:ln>
                <a:solidFill>
                  <a:schemeClr val="tx2"/>
                </a:solidFill>
                <a:effectLst/>
                <a:uLnTx/>
                <a:uFillTx/>
                <a:latin typeface="+mj-lt"/>
                <a:ea typeface="+mj-ea"/>
                <a:cs typeface="+mj-cs"/>
              </a:rPr>
              <a:t> Strategies and our Research and Technology Program</a:t>
            </a:r>
          </a:p>
          <a:p>
            <a:pPr marL="742950" marR="0" lvl="0" indent="-742950" algn="l" defTabSz="914400" rtl="0" eaLnBrk="1" fontAlgn="auto" latinLnBrk="0" hangingPunct="1">
              <a:lnSpc>
                <a:spcPct val="100000"/>
              </a:lnSpc>
              <a:spcBef>
                <a:spcPct val="0"/>
              </a:spcBef>
              <a:spcAft>
                <a:spcPts val="0"/>
              </a:spcAft>
              <a:buClrTx/>
              <a:buSzTx/>
              <a:buFont typeface="+mj-lt"/>
              <a:buAutoNum type="arabicPeriod"/>
              <a:tabLst/>
              <a:defRPr/>
            </a:pPr>
            <a:r>
              <a:rPr lang="en-US" sz="4400" baseline="0" dirty="0" smtClean="0">
                <a:solidFill>
                  <a:schemeClr val="tx2"/>
                </a:solidFill>
                <a:latin typeface="+mj-lt"/>
                <a:ea typeface="+mj-ea"/>
                <a:cs typeface="+mj-cs"/>
              </a:rPr>
              <a:t>About Open</a:t>
            </a:r>
            <a:r>
              <a:rPr lang="en-US" sz="4400" dirty="0" smtClean="0">
                <a:solidFill>
                  <a:schemeClr val="tx2"/>
                </a:solidFill>
                <a:latin typeface="+mj-lt"/>
                <a:ea typeface="+mj-ea"/>
                <a:cs typeface="+mj-cs"/>
              </a:rPr>
              <a:t> Data</a:t>
            </a:r>
          </a:p>
          <a:p>
            <a:pPr marL="742950" marR="0" lvl="0" indent="-742950" algn="l" defTabSz="914400" rtl="0" eaLnBrk="1" fontAlgn="auto" latinLnBrk="0" hangingPunct="1">
              <a:lnSpc>
                <a:spcPct val="100000"/>
              </a:lnSpc>
              <a:spcBef>
                <a:spcPct val="0"/>
              </a:spcBef>
              <a:spcAft>
                <a:spcPts val="0"/>
              </a:spcAft>
              <a:buClrTx/>
              <a:buSzTx/>
              <a:buFont typeface="+mj-lt"/>
              <a:buAutoNum type="arabicPeriod"/>
              <a:tabLst/>
              <a:defRPr/>
            </a:pPr>
            <a:r>
              <a:rPr lang="en-US" sz="4400" dirty="0" smtClean="0">
                <a:solidFill>
                  <a:schemeClr val="tx2"/>
                </a:solidFill>
                <a:latin typeface="+mj-lt"/>
                <a:ea typeface="+mj-ea"/>
                <a:cs typeface="+mj-cs"/>
              </a:rPr>
              <a:t>Data and Information for Action and Change</a:t>
            </a:r>
          </a:p>
          <a:p>
            <a:pPr marL="742950" marR="0" lvl="0" indent="-742950" algn="l" defTabSz="914400" rtl="0" eaLnBrk="1" fontAlgn="auto" latinLnBrk="0" hangingPunct="1">
              <a:lnSpc>
                <a:spcPct val="100000"/>
              </a:lnSpc>
              <a:spcBef>
                <a:spcPct val="0"/>
              </a:spcBef>
              <a:spcAft>
                <a:spcPts val="0"/>
              </a:spcAft>
              <a:buClrTx/>
              <a:buSzTx/>
              <a:buFont typeface="+mj-lt"/>
              <a:buAutoNum type="arabicPeriod"/>
              <a:tabLst/>
              <a:defRPr/>
            </a:pPr>
            <a:r>
              <a:rPr lang="en-US" sz="4400" dirty="0" smtClean="0">
                <a:solidFill>
                  <a:schemeClr val="tx2"/>
                </a:solidFill>
                <a:latin typeface="+mj-lt"/>
                <a:ea typeface="+mj-ea"/>
                <a:cs typeface="+mj-cs"/>
              </a:rPr>
              <a:t>About Data Intermediaries</a:t>
            </a:r>
          </a:p>
          <a:p>
            <a:pPr marL="742950" marR="0" lvl="0" indent="-742950" algn="l" defTabSz="914400" rtl="0" eaLnBrk="1" fontAlgn="auto" latinLnBrk="0" hangingPunct="1">
              <a:lnSpc>
                <a:spcPct val="100000"/>
              </a:lnSpc>
              <a:spcBef>
                <a:spcPct val="0"/>
              </a:spcBef>
              <a:spcAft>
                <a:spcPts val="0"/>
              </a:spcAft>
              <a:buClrTx/>
              <a:buSzTx/>
              <a:buFont typeface="+mj-lt"/>
              <a:buAutoNum type="arabicPeriod"/>
              <a:tabLst/>
              <a:defRPr/>
            </a:pPr>
            <a:r>
              <a:rPr lang="en-US" sz="4400" dirty="0" smtClean="0">
                <a:solidFill>
                  <a:schemeClr val="tx2"/>
                </a:solidFill>
                <a:latin typeface="+mj-lt"/>
                <a:ea typeface="+mj-ea"/>
                <a:cs typeface="+mj-cs"/>
              </a:rPr>
              <a:t>Case Study: Oakland Foreclosure Crisis</a:t>
            </a:r>
          </a:p>
          <a:p>
            <a:pPr marL="742950" marR="0" lvl="0" indent="-742950" algn="l" defTabSz="914400" rtl="0" eaLnBrk="1" fontAlgn="auto" latinLnBrk="0" hangingPunct="1">
              <a:lnSpc>
                <a:spcPct val="100000"/>
              </a:lnSpc>
              <a:spcBef>
                <a:spcPct val="0"/>
              </a:spcBef>
              <a:spcAft>
                <a:spcPts val="0"/>
              </a:spcAft>
              <a:buClrTx/>
              <a:buSzTx/>
              <a:buFont typeface="+mj-lt"/>
              <a:buAutoNum type="arabicPeriod"/>
              <a:tabLst/>
              <a:defRPr/>
            </a:pPr>
            <a:r>
              <a:rPr lang="en-US" sz="4400" dirty="0" smtClean="0">
                <a:solidFill>
                  <a:schemeClr val="tx2"/>
                </a:solidFill>
                <a:latin typeface="+mj-lt"/>
                <a:ea typeface="+mj-ea"/>
                <a:cs typeface="+mj-cs"/>
              </a:rPr>
              <a:t>Our New Tool: www.InfoAlamedaCounty.org </a:t>
            </a:r>
          </a:p>
          <a:p>
            <a:pPr marL="742950" marR="0" lvl="0" indent="-742950" algn="l" defTabSz="914400" rtl="0" eaLnBrk="1" fontAlgn="auto" latinLnBrk="0" hangingPunct="1">
              <a:lnSpc>
                <a:spcPct val="100000"/>
              </a:lnSpc>
              <a:spcBef>
                <a:spcPct val="0"/>
              </a:spcBef>
              <a:spcAft>
                <a:spcPts val="0"/>
              </a:spcAft>
              <a:buClrTx/>
              <a:buSzTx/>
              <a:buFont typeface="+mj-lt"/>
              <a:buAutoNum type="arabicPeriod"/>
              <a:tabLst/>
              <a:defRPr/>
            </a:pPr>
            <a:r>
              <a:rPr lang="en-US" sz="4400" dirty="0" smtClean="0">
                <a:solidFill>
                  <a:schemeClr val="tx2"/>
                </a:solidFill>
                <a:latin typeface="+mj-lt"/>
                <a:ea typeface="+mj-ea"/>
                <a:cs typeface="+mj-cs"/>
              </a:rPr>
              <a:t>Changing Face of the Digital Divide: New Tools and New Opportunities</a:t>
            </a:r>
          </a:p>
          <a:p>
            <a:pPr marL="742950" marR="0" lvl="0" indent="-742950" algn="l" defTabSz="914400" rtl="0" eaLnBrk="1" fontAlgn="auto" latinLnBrk="0" hangingPunct="1">
              <a:lnSpc>
                <a:spcPct val="100000"/>
              </a:lnSpc>
              <a:spcBef>
                <a:spcPct val="0"/>
              </a:spcBef>
              <a:spcAft>
                <a:spcPts val="0"/>
              </a:spcAft>
              <a:buClrTx/>
              <a:buSzTx/>
              <a:buFont typeface="+mj-lt"/>
              <a:buAutoNum type="arabicPeriod"/>
              <a:tabLst/>
              <a:defRPr/>
            </a:pPr>
            <a:r>
              <a:rPr lang="en-US" sz="4400" dirty="0" smtClean="0">
                <a:solidFill>
                  <a:schemeClr val="tx2"/>
                </a:solidFill>
                <a:latin typeface="+mj-lt"/>
                <a:ea typeface="+mj-ea"/>
                <a:cs typeface="+mj-cs"/>
              </a:rPr>
              <a:t>Final Comments</a:t>
            </a:r>
          </a:p>
          <a:p>
            <a:pPr marL="742950" marR="0" lvl="0" indent="-742950" algn="l" defTabSz="914400" rtl="0" eaLnBrk="1" fontAlgn="auto" latinLnBrk="0" hangingPunct="1">
              <a:lnSpc>
                <a:spcPct val="100000"/>
              </a:lnSpc>
              <a:spcBef>
                <a:spcPct val="0"/>
              </a:spcBef>
              <a:spcAft>
                <a:spcPts val="0"/>
              </a:spcAft>
              <a:buClrTx/>
              <a:buSzTx/>
              <a:buFont typeface="+mj-lt"/>
              <a:buAutoNum type="arabicPeriod"/>
              <a:tabLst/>
              <a:defRPr/>
            </a:pPr>
            <a:endParaRPr kumimoji="0" lang="en-US" sz="4400" b="0" i="0" u="none" strike="noStrike" kern="1200" cap="none" spc="0" normalizeH="0" baseline="0" noProof="0" dirty="0">
              <a:ln>
                <a:noFill/>
              </a:ln>
              <a:solidFill>
                <a:schemeClr val="tx2"/>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temp\lightroom\reocrime.png"/>
          <p:cNvPicPr>
            <a:picLocks noChangeAspect="1" noChangeArrowheads="1"/>
          </p:cNvPicPr>
          <p:nvPr/>
        </p:nvPicPr>
        <p:blipFill>
          <a:blip r:embed="rId3" cstate="print"/>
          <a:srcRect/>
          <a:stretch>
            <a:fillRect/>
          </a:stretch>
        </p:blipFill>
        <p:spPr bwMode="auto">
          <a:xfrm>
            <a:off x="3048000" y="-20639"/>
            <a:ext cx="6096000" cy="7075171"/>
          </a:xfrm>
          <a:prstGeom prst="rect">
            <a:avLst/>
          </a:prstGeom>
          <a:noFill/>
          <a:ln w="9525">
            <a:noFill/>
            <a:miter lim="800000"/>
            <a:headEnd/>
            <a:tailEnd/>
          </a:ln>
        </p:spPr>
      </p:pic>
      <p:sp>
        <p:nvSpPr>
          <p:cNvPr id="9219" name="Title 1"/>
          <p:cNvSpPr>
            <a:spLocks noGrp="1"/>
          </p:cNvSpPr>
          <p:nvPr>
            <p:ph type="title" idx="4294967295"/>
          </p:nvPr>
        </p:nvSpPr>
        <p:spPr>
          <a:xfrm>
            <a:off x="0" y="0"/>
            <a:ext cx="3048000" cy="6858000"/>
          </a:xfrm>
        </p:spPr>
        <p:txBody>
          <a:bodyPr>
            <a:normAutofit/>
          </a:bodyPr>
          <a:lstStyle/>
          <a:p>
            <a:r>
              <a:rPr lang="en-US" dirty="0" smtClean="0">
                <a:latin typeface="Tw Cen MT" pitchFamily="34" charset="0"/>
              </a:rPr>
              <a:t>#5 Using data to provide more context </a:t>
            </a:r>
            <a:br>
              <a:rPr lang="en-US" dirty="0" smtClean="0">
                <a:latin typeface="Tw Cen MT" pitchFamily="34" charset="0"/>
              </a:rPr>
            </a:br>
            <a:r>
              <a:rPr lang="en-US" dirty="0" smtClean="0">
                <a:latin typeface="Tw Cen MT" pitchFamily="34" charset="0"/>
              </a:rPr>
              <a:t/>
            </a:r>
            <a:br>
              <a:rPr lang="en-US" dirty="0" smtClean="0">
                <a:latin typeface="Tw Cen MT" pitchFamily="34" charset="0"/>
              </a:rPr>
            </a:br>
            <a:r>
              <a:rPr lang="en-US" dirty="0" smtClean="0">
                <a:latin typeface="Tw Cen MT" pitchFamily="34" charset="0"/>
              </a:rPr>
              <a:t>Better planning &amp; decision making</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idx="4294967295"/>
          </p:nvPr>
        </p:nvSpPr>
        <p:spPr>
          <a:xfrm>
            <a:off x="0" y="0"/>
            <a:ext cx="8534400" cy="630238"/>
          </a:xfrm>
        </p:spPr>
        <p:txBody>
          <a:bodyPr>
            <a:normAutofit fontScale="90000"/>
          </a:bodyPr>
          <a:lstStyle/>
          <a:p>
            <a:r>
              <a:rPr lang="en-US" dirty="0" smtClean="0">
                <a:latin typeface="Tw Cen MT" pitchFamily="34" charset="0"/>
              </a:rPr>
              <a:t>#6 – Tracking Implementation</a:t>
            </a:r>
          </a:p>
        </p:txBody>
      </p:sp>
      <p:pic>
        <p:nvPicPr>
          <p:cNvPr id="10245" name="Picture 5"/>
          <p:cNvPicPr>
            <a:picLocks noChangeAspect="1" noChangeArrowheads="1"/>
          </p:cNvPicPr>
          <p:nvPr/>
        </p:nvPicPr>
        <p:blipFill>
          <a:blip r:embed="rId3" cstate="print"/>
          <a:srcRect/>
          <a:stretch>
            <a:fillRect/>
          </a:stretch>
        </p:blipFill>
        <p:spPr bwMode="auto">
          <a:xfrm>
            <a:off x="457200" y="581928"/>
            <a:ext cx="8115300" cy="627607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cstate="print"/>
          <a:srcRect/>
          <a:stretch>
            <a:fillRect/>
          </a:stretch>
        </p:blipFill>
        <p:spPr bwMode="auto">
          <a:xfrm>
            <a:off x="-195620" y="657289"/>
            <a:ext cx="4402138" cy="2951163"/>
          </a:xfrm>
          <a:prstGeom prst="rect">
            <a:avLst/>
          </a:prstGeom>
          <a:ln>
            <a:noFill/>
          </a:ln>
          <a:effectLst>
            <a:outerShdw blurRad="292100" dist="139700" dir="2700000" algn="tl" rotWithShape="0">
              <a:srgbClr val="333333">
                <a:alpha val="65000"/>
              </a:srgbClr>
            </a:outerShdw>
          </a:effectLst>
        </p:spPr>
      </p:pic>
      <p:pic>
        <p:nvPicPr>
          <p:cNvPr id="17411" name="Picture 3"/>
          <p:cNvPicPr>
            <a:picLocks noChangeAspect="1" noChangeArrowheads="1"/>
          </p:cNvPicPr>
          <p:nvPr/>
        </p:nvPicPr>
        <p:blipFill>
          <a:blip r:embed="rId4" cstate="print"/>
          <a:srcRect/>
          <a:stretch>
            <a:fillRect/>
          </a:stretch>
        </p:blipFill>
        <p:spPr bwMode="auto">
          <a:xfrm>
            <a:off x="0" y="3675888"/>
            <a:ext cx="4206518" cy="2953512"/>
          </a:xfrm>
          <a:prstGeom prst="rect">
            <a:avLst/>
          </a:prstGeom>
          <a:ln>
            <a:noFill/>
          </a:ln>
          <a:effectLst>
            <a:outerShdw blurRad="292100" dist="139700" dir="2700000" algn="tl" rotWithShape="0">
              <a:srgbClr val="333333">
                <a:alpha val="65000"/>
              </a:srgbClr>
            </a:outerShdw>
          </a:effectLst>
        </p:spPr>
      </p:pic>
      <p:sp>
        <p:nvSpPr>
          <p:cNvPr id="11268" name="TextBox 5"/>
          <p:cNvSpPr txBox="1">
            <a:spLocks noChangeArrowheads="1"/>
          </p:cNvSpPr>
          <p:nvPr/>
        </p:nvSpPr>
        <p:spPr bwMode="auto">
          <a:xfrm>
            <a:off x="942975" y="3147548"/>
            <a:ext cx="2517741" cy="923330"/>
          </a:xfrm>
          <a:prstGeom prst="rect">
            <a:avLst/>
          </a:prstGeom>
          <a:noFill/>
          <a:ln w="9525">
            <a:noFill/>
            <a:miter lim="800000"/>
            <a:headEnd/>
            <a:tailEnd/>
          </a:ln>
        </p:spPr>
        <p:txBody>
          <a:bodyPr wrap="none">
            <a:spAutoFit/>
          </a:bodyPr>
          <a:lstStyle/>
          <a:p>
            <a:r>
              <a:rPr lang="en-US" sz="5400" dirty="0">
                <a:solidFill>
                  <a:schemeClr val="bg1"/>
                </a:solidFill>
                <a:latin typeface="+mn-lt"/>
              </a:rPr>
              <a:t>Before…</a:t>
            </a:r>
            <a:endParaRPr lang="en-US" sz="3600" dirty="0">
              <a:solidFill>
                <a:schemeClr val="bg1"/>
              </a:solidFill>
              <a:latin typeface="+mn-lt"/>
            </a:endParaRPr>
          </a:p>
        </p:txBody>
      </p:sp>
      <p:pic>
        <p:nvPicPr>
          <p:cNvPr id="17412" name="Picture 4"/>
          <p:cNvPicPr>
            <a:picLocks noChangeAspect="1" noChangeArrowheads="1"/>
          </p:cNvPicPr>
          <p:nvPr/>
        </p:nvPicPr>
        <p:blipFill>
          <a:blip r:embed="rId5" cstate="print"/>
          <a:srcRect/>
          <a:stretch>
            <a:fillRect/>
          </a:stretch>
        </p:blipFill>
        <p:spPr bwMode="auto">
          <a:xfrm>
            <a:off x="4657301" y="657289"/>
            <a:ext cx="4486699" cy="2951163"/>
          </a:xfrm>
          <a:prstGeom prst="rect">
            <a:avLst/>
          </a:prstGeom>
          <a:ln>
            <a:noFill/>
          </a:ln>
          <a:effectLst>
            <a:outerShdw blurRad="292100" dist="139700" dir="2700000" algn="tl" rotWithShape="0">
              <a:srgbClr val="333333">
                <a:alpha val="65000"/>
              </a:srgbClr>
            </a:outerShdw>
          </a:effectLst>
        </p:spPr>
      </p:pic>
      <p:pic>
        <p:nvPicPr>
          <p:cNvPr id="17413" name="Picture 5"/>
          <p:cNvPicPr>
            <a:picLocks noChangeAspect="1" noChangeArrowheads="1"/>
          </p:cNvPicPr>
          <p:nvPr/>
        </p:nvPicPr>
        <p:blipFill>
          <a:blip r:embed="rId6" cstate="print"/>
          <a:srcRect/>
          <a:stretch>
            <a:fillRect/>
          </a:stretch>
        </p:blipFill>
        <p:spPr bwMode="auto">
          <a:xfrm>
            <a:off x="4657301" y="3694176"/>
            <a:ext cx="4486699" cy="2935224"/>
          </a:xfrm>
          <a:prstGeom prst="rect">
            <a:avLst/>
          </a:prstGeom>
          <a:ln>
            <a:noFill/>
          </a:ln>
          <a:effectLst>
            <a:outerShdw blurRad="292100" dist="139700" dir="2700000" algn="tl" rotWithShape="0">
              <a:srgbClr val="333333">
                <a:alpha val="65000"/>
              </a:srgbClr>
            </a:outerShdw>
          </a:effectLst>
        </p:spPr>
      </p:pic>
      <p:sp>
        <p:nvSpPr>
          <p:cNvPr id="11271" name="TextBox 6"/>
          <p:cNvSpPr txBox="1">
            <a:spLocks noChangeArrowheads="1"/>
          </p:cNvSpPr>
          <p:nvPr/>
        </p:nvSpPr>
        <p:spPr bwMode="auto">
          <a:xfrm>
            <a:off x="5976938" y="3147548"/>
            <a:ext cx="2086405" cy="923330"/>
          </a:xfrm>
          <a:prstGeom prst="rect">
            <a:avLst/>
          </a:prstGeom>
          <a:noFill/>
          <a:ln w="9525">
            <a:noFill/>
            <a:miter lim="800000"/>
            <a:headEnd/>
            <a:tailEnd/>
          </a:ln>
        </p:spPr>
        <p:txBody>
          <a:bodyPr wrap="none">
            <a:spAutoFit/>
          </a:bodyPr>
          <a:lstStyle/>
          <a:p>
            <a:r>
              <a:rPr lang="en-US" sz="5400" dirty="0" smtClean="0">
                <a:solidFill>
                  <a:schemeClr val="bg1"/>
                </a:solidFill>
                <a:latin typeface="+mn-lt"/>
              </a:rPr>
              <a:t>…After</a:t>
            </a:r>
            <a:endParaRPr lang="en-US" sz="5400" dirty="0">
              <a:solidFill>
                <a:schemeClr val="bg1"/>
              </a:solidFill>
              <a:latin typeface="+mn-lt"/>
            </a:endParaRPr>
          </a:p>
        </p:txBody>
      </p:sp>
      <p:sp>
        <p:nvSpPr>
          <p:cNvPr id="11272" name="TextBox 9"/>
          <p:cNvSpPr txBox="1">
            <a:spLocks noChangeArrowheads="1"/>
          </p:cNvSpPr>
          <p:nvPr/>
        </p:nvSpPr>
        <p:spPr bwMode="auto">
          <a:xfrm>
            <a:off x="0" y="-51375"/>
            <a:ext cx="7178888" cy="707886"/>
          </a:xfrm>
          <a:prstGeom prst="rect">
            <a:avLst/>
          </a:prstGeom>
          <a:noFill/>
          <a:ln w="9525">
            <a:noFill/>
            <a:miter lim="800000"/>
            <a:headEnd/>
            <a:tailEnd/>
          </a:ln>
        </p:spPr>
        <p:txBody>
          <a:bodyPr wrap="none">
            <a:spAutoFit/>
          </a:bodyPr>
          <a:lstStyle/>
          <a:p>
            <a:r>
              <a:rPr lang="en-US" sz="4000" dirty="0">
                <a:solidFill>
                  <a:schemeClr val="tx2"/>
                </a:solidFill>
                <a:latin typeface="Tw Cen MT" pitchFamily="34" charset="0"/>
              </a:rPr>
              <a:t>#7 – Management and Evaluation</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371600" y="3124200"/>
            <a:ext cx="7123113" cy="3581400"/>
          </a:xfrm>
        </p:spPr>
        <p:txBody>
          <a:bodyPr>
            <a:normAutofit/>
          </a:bodyPr>
          <a:lstStyle/>
          <a:p>
            <a:endParaRPr lang="en-US" b="1" dirty="0" smtClean="0"/>
          </a:p>
          <a:p>
            <a:endParaRPr lang="en-US" b="1" dirty="0" smtClean="0"/>
          </a:p>
          <a:p>
            <a:r>
              <a:rPr lang="en-US" b="1" dirty="0" smtClean="0"/>
              <a:t>3 Main Components:</a:t>
            </a:r>
          </a:p>
          <a:p>
            <a:pPr marL="514350" indent="-514350">
              <a:buAutoNum type="arabicPeriod"/>
            </a:pPr>
            <a:r>
              <a:rPr lang="en-US" sz="2400" dirty="0" smtClean="0"/>
              <a:t>Content Management System (Blog)</a:t>
            </a:r>
          </a:p>
          <a:p>
            <a:pPr marL="514350" indent="-514350">
              <a:buAutoNum type="arabicPeriod"/>
            </a:pPr>
            <a:r>
              <a:rPr lang="en-US" sz="2400" dirty="0" smtClean="0"/>
              <a:t>Open Data Warehouse</a:t>
            </a:r>
          </a:p>
          <a:p>
            <a:pPr marL="514350" indent="-514350">
              <a:buAutoNum type="arabicPeriod"/>
            </a:pPr>
            <a:r>
              <a:rPr lang="en-US" sz="2400" dirty="0" smtClean="0"/>
              <a:t>Web-Mapping/Data Visualization site</a:t>
            </a:r>
            <a:endParaRPr lang="en-US" sz="2400" dirty="0"/>
          </a:p>
        </p:txBody>
      </p:sp>
      <p:sp>
        <p:nvSpPr>
          <p:cNvPr id="3" name="Title 2"/>
          <p:cNvSpPr>
            <a:spLocks noGrp="1"/>
          </p:cNvSpPr>
          <p:nvPr>
            <p:ph type="title"/>
          </p:nvPr>
        </p:nvSpPr>
        <p:spPr/>
        <p:txBody>
          <a:bodyPr/>
          <a:lstStyle/>
          <a:p>
            <a:r>
              <a:rPr lang="en-US" b="1" dirty="0" smtClean="0">
                <a:solidFill>
                  <a:schemeClr val="bg1"/>
                </a:solidFill>
              </a:rPr>
              <a:t>InfoAlamedaCounty.org</a:t>
            </a:r>
          </a:p>
        </p:txBody>
      </p:sp>
      <p:pic>
        <p:nvPicPr>
          <p:cNvPr id="5" name="Picture 4" descr="IAC_logo_color-rgb.jpg"/>
          <p:cNvPicPr>
            <a:picLocks noChangeAspect="1"/>
          </p:cNvPicPr>
          <p:nvPr/>
        </p:nvPicPr>
        <p:blipFill>
          <a:blip r:embed="rId3" cstate="print"/>
          <a:srcRect l="5638" t="9183" r="8902" b="14286"/>
          <a:stretch>
            <a:fillRect/>
          </a:stretch>
        </p:blipFill>
        <p:spPr>
          <a:xfrm>
            <a:off x="5791200" y="2743200"/>
            <a:ext cx="2633471" cy="1371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InfoAlamedaCounty </a:t>
            </a:r>
            <a:endParaRPr lang="en-US" dirty="0"/>
          </a:p>
        </p:txBody>
      </p:sp>
      <p:pic>
        <p:nvPicPr>
          <p:cNvPr id="3" name="Picture 2" descr="SplashPage.png"/>
          <p:cNvPicPr>
            <a:picLocks noChangeAspect="1"/>
          </p:cNvPicPr>
          <p:nvPr/>
        </p:nvPicPr>
        <p:blipFill>
          <a:blip r:embed="rId2" cstate="print"/>
          <a:stretch>
            <a:fillRect/>
          </a:stretch>
        </p:blipFill>
        <p:spPr>
          <a:xfrm>
            <a:off x="304800" y="1524000"/>
            <a:ext cx="6705600" cy="46798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p:cNvSpPr txBox="1"/>
          <p:nvPr/>
        </p:nvSpPr>
        <p:spPr>
          <a:xfrm>
            <a:off x="7162800" y="1524000"/>
            <a:ext cx="1752600" cy="4154984"/>
          </a:xfrm>
          <a:prstGeom prst="rect">
            <a:avLst/>
          </a:prstGeom>
          <a:noFill/>
        </p:spPr>
        <p:txBody>
          <a:bodyPr wrap="square" rtlCol="0">
            <a:spAutoFit/>
          </a:bodyPr>
          <a:lstStyle/>
          <a:p>
            <a:pPr algn="ctr"/>
            <a:r>
              <a:rPr lang="en-US" sz="2400" dirty="0" smtClean="0"/>
              <a:t>Our third generation data warehouse and mapping platform is built on an application that utilizes open data</a:t>
            </a:r>
            <a:endParaRPr lang="en-US" sz="24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InfoAlamedaCounty </a:t>
            </a:r>
            <a:endParaRPr lang="en-US" dirty="0"/>
          </a:p>
        </p:txBody>
      </p:sp>
      <p:pic>
        <p:nvPicPr>
          <p:cNvPr id="5" name="Picture 4" descr="DataCategories.png"/>
          <p:cNvPicPr>
            <a:picLocks noChangeAspect="1"/>
          </p:cNvPicPr>
          <p:nvPr/>
        </p:nvPicPr>
        <p:blipFill>
          <a:blip r:embed="rId3" cstate="print"/>
          <a:stretch>
            <a:fillRect/>
          </a:stretch>
        </p:blipFill>
        <p:spPr>
          <a:xfrm>
            <a:off x="0" y="1430551"/>
            <a:ext cx="6781800" cy="5470135"/>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7162800" y="1906012"/>
            <a:ext cx="1752600" cy="304698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400" dirty="0" smtClean="0"/>
              <a:t>How to find information?</a:t>
            </a:r>
          </a:p>
          <a:p>
            <a:pPr algn="ctr"/>
            <a:endParaRPr lang="en-US" sz="2400" dirty="0" smtClean="0"/>
          </a:p>
          <a:p>
            <a:pPr algn="ctr"/>
            <a:r>
              <a:rPr lang="en-US" sz="2400" dirty="0" smtClean="0"/>
              <a:t>We all do not understand data in the same way.</a:t>
            </a:r>
            <a:endParaRPr lang="en-US" sz="24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Mapping Data</a:t>
            </a:r>
            <a:endParaRPr lang="en-US" dirty="0"/>
          </a:p>
        </p:txBody>
      </p:sp>
      <p:pic>
        <p:nvPicPr>
          <p:cNvPr id="6" name="Picture 5" descr="ThematicMap.png"/>
          <p:cNvPicPr>
            <a:picLocks noChangeAspect="1"/>
          </p:cNvPicPr>
          <p:nvPr/>
        </p:nvPicPr>
        <p:blipFill>
          <a:blip r:embed="rId2" cstate="print"/>
          <a:stretch>
            <a:fillRect/>
          </a:stretch>
        </p:blipFill>
        <p:spPr>
          <a:xfrm>
            <a:off x="228600" y="2133600"/>
            <a:ext cx="8535592" cy="3848637"/>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Charting Data</a:t>
            </a:r>
            <a:endParaRPr lang="en-US" dirty="0"/>
          </a:p>
        </p:txBody>
      </p:sp>
      <p:pic>
        <p:nvPicPr>
          <p:cNvPr id="4" name="Picture 3" descr="Charting.png"/>
          <p:cNvPicPr>
            <a:picLocks noChangeAspect="1"/>
          </p:cNvPicPr>
          <p:nvPr/>
        </p:nvPicPr>
        <p:blipFill>
          <a:blip r:embed="rId2" cstate="print"/>
          <a:stretch>
            <a:fillRect/>
          </a:stretch>
        </p:blipFill>
        <p:spPr>
          <a:xfrm>
            <a:off x="838200" y="1600200"/>
            <a:ext cx="7391400" cy="504689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Digital Divide</a:t>
            </a:r>
            <a:endParaRPr lang="en-US" dirty="0"/>
          </a:p>
        </p:txBody>
      </p:sp>
      <p:sp>
        <p:nvSpPr>
          <p:cNvPr id="3" name="Title 1"/>
          <p:cNvSpPr txBox="1">
            <a:spLocks/>
          </p:cNvSpPr>
          <p:nvPr/>
        </p:nvSpPr>
        <p:spPr>
          <a:xfrm>
            <a:off x="533400" y="1905000"/>
            <a:ext cx="8153400" cy="4572000"/>
          </a:xfrm>
          <a:prstGeom prst="rect">
            <a:avLst/>
          </a:prstGeom>
        </p:spPr>
        <p:txBody>
          <a:bodyPr vert="horz" anchor="ctr">
            <a:normAutofit fontScale="92500" lnSpcReduction="20000"/>
          </a:bodyPr>
          <a:lstStyle/>
          <a:p>
            <a:pPr marL="0" marR="0" lvl="0" indent="0" algn="l" defTabSz="914400" rtl="0" eaLnBrk="1" fontAlgn="auto" latinLnBrk="0" hangingPunct="1">
              <a:lnSpc>
                <a:spcPct val="100000"/>
              </a:lnSpc>
              <a:spcBef>
                <a:spcPct val="0"/>
              </a:spcBef>
              <a:spcAft>
                <a:spcPts val="0"/>
              </a:spcAft>
              <a:buClrTx/>
              <a:buSzTx/>
              <a:buFont typeface="Arial" pitchFamily="34" charset="0"/>
              <a:buChar char="•"/>
              <a:tabLst/>
              <a:defRPr/>
            </a:pPr>
            <a:r>
              <a:rPr kumimoji="0" lang="en-US" sz="4400" b="0" i="0" u="none" strike="noStrike" kern="1200" cap="none" spc="0" normalizeH="0" baseline="0" noProof="0" dirty="0" smtClean="0">
                <a:ln>
                  <a:noFill/>
                </a:ln>
                <a:solidFill>
                  <a:schemeClr val="tx2"/>
                </a:solidFill>
                <a:effectLst/>
                <a:uLnTx/>
                <a:uFillTx/>
                <a:latin typeface="+mj-lt"/>
                <a:ea typeface="+mj-ea"/>
                <a:cs typeface="+mj-cs"/>
              </a:rPr>
              <a:t>Traditionally measured</a:t>
            </a:r>
            <a:r>
              <a:rPr kumimoji="0" lang="en-US" sz="4400" b="0" i="0" u="none" strike="noStrike" kern="1200" cap="none" spc="0" normalizeH="0" noProof="0" dirty="0" smtClean="0">
                <a:ln>
                  <a:noFill/>
                </a:ln>
                <a:solidFill>
                  <a:schemeClr val="tx2"/>
                </a:solidFill>
                <a:effectLst/>
                <a:uLnTx/>
                <a:uFillTx/>
                <a:latin typeface="+mj-lt"/>
                <a:ea typeface="+mj-ea"/>
                <a:cs typeface="+mj-cs"/>
              </a:rPr>
              <a:t> in terms of computer hardware and Internet access</a:t>
            </a:r>
          </a:p>
          <a:p>
            <a:pPr marL="0" marR="0" lvl="0" indent="0" algn="l" defTabSz="914400" rtl="0" eaLnBrk="1" fontAlgn="auto" latinLnBrk="0" hangingPunct="1">
              <a:lnSpc>
                <a:spcPct val="100000"/>
              </a:lnSpc>
              <a:spcBef>
                <a:spcPct val="0"/>
              </a:spcBef>
              <a:spcAft>
                <a:spcPts val="0"/>
              </a:spcAft>
              <a:buClrTx/>
              <a:buSzTx/>
              <a:buFont typeface="Arial" pitchFamily="34" charset="0"/>
              <a:buChar char="•"/>
              <a:tabLst/>
              <a:defRPr/>
            </a:pPr>
            <a:r>
              <a:rPr lang="en-US" sz="4400" baseline="0" dirty="0" smtClean="0">
                <a:solidFill>
                  <a:schemeClr val="tx2"/>
                </a:solidFill>
                <a:latin typeface="+mj-lt"/>
                <a:ea typeface="+mj-ea"/>
                <a:cs typeface="+mj-cs"/>
              </a:rPr>
              <a:t>With</a:t>
            </a:r>
            <a:r>
              <a:rPr lang="en-US" sz="4400" dirty="0" smtClean="0">
                <a:solidFill>
                  <a:schemeClr val="tx2"/>
                </a:solidFill>
                <a:latin typeface="+mj-lt"/>
                <a:ea typeface="+mj-ea"/>
                <a:cs typeface="+mj-cs"/>
              </a:rPr>
              <a:t> new information technologies, especially cell phone and tablet, focus is shifting</a:t>
            </a:r>
          </a:p>
          <a:p>
            <a:pPr marL="0" marR="0" lvl="0" indent="0" algn="l" defTabSz="914400" rtl="0" eaLnBrk="1" fontAlgn="auto" latinLnBrk="0" hangingPunct="1">
              <a:lnSpc>
                <a:spcPct val="100000"/>
              </a:lnSpc>
              <a:spcBef>
                <a:spcPct val="0"/>
              </a:spcBef>
              <a:spcAft>
                <a:spcPts val="0"/>
              </a:spcAft>
              <a:buClrTx/>
              <a:buSzTx/>
              <a:buFont typeface="Arial" pitchFamily="34" charset="0"/>
              <a:buChar char="•"/>
              <a:tabLst/>
              <a:defRPr/>
            </a:pPr>
            <a:r>
              <a:rPr lang="en-US" sz="4400" dirty="0" smtClean="0">
                <a:solidFill>
                  <a:schemeClr val="tx2"/>
                </a:solidFill>
                <a:latin typeface="+mj-lt"/>
                <a:ea typeface="+mj-ea"/>
                <a:cs typeface="+mj-cs"/>
              </a:rPr>
              <a:t>Improvements in technologies are decreasing the divide in some areas</a:t>
            </a:r>
            <a:endParaRPr kumimoji="0" lang="en-US" sz="4400" b="0" i="0" u="none" strike="noStrike" kern="1200" cap="none" spc="0" normalizeH="0" baseline="0" noProof="0" dirty="0">
              <a:ln>
                <a:noFill/>
              </a:ln>
              <a:solidFill>
                <a:schemeClr val="tx2"/>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1066800" y="889048"/>
            <a:ext cx="6883810" cy="5511752"/>
          </a:xfrm>
          <a:prstGeom prst="rect">
            <a:avLst/>
          </a:prstGeom>
          <a:noFill/>
          <a:ln w="9525">
            <a:noFill/>
            <a:miter lim="800000"/>
            <a:headEnd/>
            <a:tailEnd/>
          </a:ln>
        </p:spPr>
      </p:pic>
      <p:sp>
        <p:nvSpPr>
          <p:cNvPr id="3" name="TextBox 2"/>
          <p:cNvSpPr txBox="1"/>
          <p:nvPr/>
        </p:nvSpPr>
        <p:spPr>
          <a:xfrm>
            <a:off x="2895600" y="6488668"/>
            <a:ext cx="6251391" cy="369332"/>
          </a:xfrm>
          <a:prstGeom prst="rect">
            <a:avLst/>
          </a:prstGeom>
          <a:noFill/>
        </p:spPr>
        <p:txBody>
          <a:bodyPr wrap="none" rtlCol="0">
            <a:spAutoFit/>
          </a:bodyPr>
          <a:lstStyle/>
          <a:p>
            <a:r>
              <a:rPr lang="en-US" dirty="0" smtClean="0"/>
              <a:t>Source: The Pew Center’s Internet and American Life Project, 2011.</a:t>
            </a:r>
            <a:endParaRPr lang="en-US" dirty="0"/>
          </a:p>
        </p:txBody>
      </p:sp>
      <p:sp>
        <p:nvSpPr>
          <p:cNvPr id="4" name="Title 1"/>
          <p:cNvSpPr txBox="1">
            <a:spLocks/>
          </p:cNvSpPr>
          <p:nvPr/>
        </p:nvSpPr>
        <p:spPr>
          <a:xfrm>
            <a:off x="609600" y="228600"/>
            <a:ext cx="8153400" cy="990600"/>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i="0" u="none" strike="noStrike" kern="1200" cap="none" spc="0" normalizeH="0" baseline="0" noProof="0" dirty="0" smtClean="0">
                <a:ln>
                  <a:noFill/>
                </a:ln>
                <a:solidFill>
                  <a:schemeClr val="tx2"/>
                </a:solidFill>
                <a:effectLst/>
                <a:uLnTx/>
                <a:uFillTx/>
                <a:latin typeface="+mj-lt"/>
                <a:ea typeface="+mj-ea"/>
                <a:cs typeface="+mj-cs"/>
              </a:rPr>
              <a:t>Smartphone Ownership by Income</a:t>
            </a:r>
            <a:endParaRPr kumimoji="0" lang="en-US" sz="3200" i="0" u="none" strike="noStrike" kern="1200" cap="none" spc="0" normalizeH="0" baseline="0" noProof="0" dirty="0">
              <a:ln>
                <a:noFill/>
              </a:ln>
              <a:solidFill>
                <a:schemeClr val="tx2"/>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Urban Strategies Council</a:t>
            </a:r>
            <a:endParaRPr lang="en-US" dirty="0"/>
          </a:p>
        </p:txBody>
      </p:sp>
      <p:sp>
        <p:nvSpPr>
          <p:cNvPr id="3" name="Rectangle 2"/>
          <p:cNvSpPr/>
          <p:nvPr/>
        </p:nvSpPr>
        <p:spPr>
          <a:xfrm>
            <a:off x="685800" y="1676400"/>
            <a:ext cx="8153400" cy="1646605"/>
          </a:xfrm>
          <a:prstGeom prst="rect">
            <a:avLst/>
          </a:prstGeom>
        </p:spPr>
        <p:txBody>
          <a:bodyPr wrap="square">
            <a:spAutoFit/>
          </a:bodyPr>
          <a:lstStyle/>
          <a:p>
            <a:pPr marL="273050" indent="-273050" eaLnBrk="0" hangingPunct="0">
              <a:spcBef>
                <a:spcPts val="600"/>
              </a:spcBef>
              <a:buClr>
                <a:schemeClr val="accent1"/>
              </a:buClr>
              <a:buSzPct val="76000"/>
              <a:buFont typeface="Wingdings 3" pitchFamily="18" charset="2"/>
              <a:buChar char=""/>
              <a:defRPr/>
            </a:pPr>
            <a:r>
              <a:rPr lang="en-US" sz="2400" dirty="0" smtClean="0"/>
              <a:t>Community building, support, and advocacy organization</a:t>
            </a:r>
          </a:p>
          <a:p>
            <a:pPr marL="273050" indent="-273050" eaLnBrk="0" hangingPunct="0">
              <a:spcBef>
                <a:spcPts val="600"/>
              </a:spcBef>
              <a:buClr>
                <a:schemeClr val="accent1"/>
              </a:buClr>
              <a:buSzPct val="76000"/>
              <a:buFont typeface="Wingdings 3" pitchFamily="18" charset="2"/>
              <a:buChar char=""/>
              <a:defRPr/>
            </a:pPr>
            <a:r>
              <a:rPr lang="en-US" sz="2400" dirty="0" smtClean="0"/>
              <a:t>Our mission is to eliminate persistent poverty by working with partners to transform low-income neighborhoods into vibrant, healthy communities</a:t>
            </a:r>
          </a:p>
        </p:txBody>
      </p:sp>
      <p:graphicFrame>
        <p:nvGraphicFramePr>
          <p:cNvPr id="4" name="Diagram 3"/>
          <p:cNvGraphicFramePr/>
          <p:nvPr/>
        </p:nvGraphicFramePr>
        <p:xfrm>
          <a:off x="1034716" y="3657599"/>
          <a:ext cx="7271084" cy="34537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862669" y="1295400"/>
            <a:ext cx="7443131" cy="4648200"/>
          </a:xfrm>
          <a:prstGeom prst="rect">
            <a:avLst/>
          </a:prstGeom>
          <a:noFill/>
          <a:ln w="9525">
            <a:noFill/>
            <a:miter lim="800000"/>
            <a:headEnd/>
            <a:tailEnd/>
          </a:ln>
        </p:spPr>
      </p:pic>
      <p:sp>
        <p:nvSpPr>
          <p:cNvPr id="4" name="TextBox 3"/>
          <p:cNvSpPr txBox="1"/>
          <p:nvPr/>
        </p:nvSpPr>
        <p:spPr>
          <a:xfrm>
            <a:off x="2895600" y="6488668"/>
            <a:ext cx="6251391" cy="369332"/>
          </a:xfrm>
          <a:prstGeom prst="rect">
            <a:avLst/>
          </a:prstGeom>
          <a:noFill/>
        </p:spPr>
        <p:txBody>
          <a:bodyPr wrap="none" rtlCol="0">
            <a:spAutoFit/>
          </a:bodyPr>
          <a:lstStyle/>
          <a:p>
            <a:r>
              <a:rPr lang="en-US" dirty="0" smtClean="0"/>
              <a:t>Source: The Pew Center’s Internet and American Life Project, 2011.</a:t>
            </a:r>
            <a:endParaRPr lang="en-US" dirty="0"/>
          </a:p>
        </p:txBody>
      </p:sp>
      <p:sp>
        <p:nvSpPr>
          <p:cNvPr id="5" name="Title 1"/>
          <p:cNvSpPr txBox="1">
            <a:spLocks/>
          </p:cNvSpPr>
          <p:nvPr/>
        </p:nvSpPr>
        <p:spPr>
          <a:xfrm>
            <a:off x="609600" y="228600"/>
            <a:ext cx="8153400" cy="990600"/>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i="0" u="none" strike="noStrike" kern="1200" cap="none" spc="0" normalizeH="0" baseline="0" noProof="0" dirty="0" smtClean="0">
                <a:ln>
                  <a:noFill/>
                </a:ln>
                <a:solidFill>
                  <a:schemeClr val="tx2"/>
                </a:solidFill>
                <a:effectLst/>
                <a:uLnTx/>
                <a:uFillTx/>
                <a:latin typeface="+mj-lt"/>
                <a:ea typeface="+mj-ea"/>
                <a:cs typeface="+mj-cs"/>
              </a:rPr>
              <a:t>Smartphone Ownership by Age/Income (&lt;$30K)</a:t>
            </a:r>
            <a:endParaRPr kumimoji="0" lang="en-US" sz="3200" i="0" u="none" strike="noStrike" kern="1200" cap="none" spc="0" normalizeH="0" baseline="0" noProof="0" dirty="0">
              <a:ln>
                <a:noFill/>
              </a:ln>
              <a:solidFill>
                <a:schemeClr val="tx2"/>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1088966" y="838200"/>
            <a:ext cx="6988234" cy="5562600"/>
          </a:xfrm>
          <a:prstGeom prst="rect">
            <a:avLst/>
          </a:prstGeom>
          <a:noFill/>
          <a:ln w="9525">
            <a:noFill/>
            <a:miter lim="800000"/>
            <a:headEnd/>
            <a:tailEnd/>
          </a:ln>
        </p:spPr>
      </p:pic>
      <p:sp>
        <p:nvSpPr>
          <p:cNvPr id="4" name="TextBox 3"/>
          <p:cNvSpPr txBox="1"/>
          <p:nvPr/>
        </p:nvSpPr>
        <p:spPr>
          <a:xfrm>
            <a:off x="2895600" y="6488668"/>
            <a:ext cx="6251391" cy="369332"/>
          </a:xfrm>
          <a:prstGeom prst="rect">
            <a:avLst/>
          </a:prstGeom>
          <a:noFill/>
        </p:spPr>
        <p:txBody>
          <a:bodyPr wrap="none" rtlCol="0">
            <a:spAutoFit/>
          </a:bodyPr>
          <a:lstStyle/>
          <a:p>
            <a:r>
              <a:rPr lang="en-US" dirty="0" smtClean="0"/>
              <a:t>Source: The Pew Center’s Internet and American Life Project, 2011.</a:t>
            </a:r>
            <a:endParaRPr lang="en-US" dirty="0"/>
          </a:p>
        </p:txBody>
      </p:sp>
      <p:sp>
        <p:nvSpPr>
          <p:cNvPr id="5" name="Title 1"/>
          <p:cNvSpPr txBox="1">
            <a:spLocks/>
          </p:cNvSpPr>
          <p:nvPr/>
        </p:nvSpPr>
        <p:spPr>
          <a:xfrm>
            <a:off x="609600" y="228600"/>
            <a:ext cx="8153400" cy="990600"/>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i="0" u="none" strike="noStrike" kern="1200" cap="none" spc="0" normalizeH="0" baseline="0" noProof="0" dirty="0" smtClean="0">
                <a:ln>
                  <a:noFill/>
                </a:ln>
                <a:solidFill>
                  <a:schemeClr val="tx2"/>
                </a:solidFill>
                <a:effectLst/>
                <a:uLnTx/>
                <a:uFillTx/>
                <a:latin typeface="+mj-lt"/>
                <a:ea typeface="+mj-ea"/>
                <a:cs typeface="+mj-cs"/>
              </a:rPr>
              <a:t>Smartphone Ownership by Race/Ethnicity</a:t>
            </a:r>
            <a:endParaRPr kumimoji="0" lang="en-US" sz="3200" i="0" u="none" strike="noStrike" kern="1200" cap="none" spc="0" normalizeH="0" baseline="0" noProof="0" dirty="0">
              <a:ln>
                <a:noFill/>
              </a:ln>
              <a:solidFill>
                <a:schemeClr val="tx2"/>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09600" y="228600"/>
            <a:ext cx="8153400" cy="990600"/>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i="0" u="none" strike="noStrike" kern="1200" cap="none" spc="0" normalizeH="0" baseline="0" noProof="0" dirty="0" smtClean="0">
                <a:ln>
                  <a:noFill/>
                </a:ln>
                <a:solidFill>
                  <a:schemeClr val="tx2"/>
                </a:solidFill>
                <a:effectLst/>
                <a:uLnTx/>
                <a:uFillTx/>
                <a:latin typeface="+mj-lt"/>
                <a:ea typeface="+mj-ea"/>
                <a:cs typeface="+mj-cs"/>
              </a:rPr>
              <a:t>Internet Usage: Broadband at Home</a:t>
            </a:r>
            <a:endParaRPr kumimoji="0" lang="en-US" sz="3200" i="0" u="none" strike="noStrike" kern="1200" cap="none" spc="0" normalizeH="0" baseline="0" noProof="0" dirty="0">
              <a:ln>
                <a:noFill/>
              </a:ln>
              <a:solidFill>
                <a:schemeClr val="tx2"/>
              </a:solidFill>
              <a:effectLst/>
              <a:uLnTx/>
              <a:uFillTx/>
              <a:latin typeface="+mj-lt"/>
              <a:ea typeface="+mj-ea"/>
              <a:cs typeface="+mj-cs"/>
            </a:endParaRPr>
          </a:p>
        </p:txBody>
      </p:sp>
      <p:pic>
        <p:nvPicPr>
          <p:cNvPr id="7170" name="Picture 2"/>
          <p:cNvPicPr>
            <a:picLocks noChangeAspect="1" noChangeArrowheads="1"/>
          </p:cNvPicPr>
          <p:nvPr/>
        </p:nvPicPr>
        <p:blipFill>
          <a:blip r:embed="rId2" cstate="print"/>
          <a:srcRect/>
          <a:stretch>
            <a:fillRect/>
          </a:stretch>
        </p:blipFill>
        <p:spPr bwMode="auto">
          <a:xfrm>
            <a:off x="1143000" y="762000"/>
            <a:ext cx="6629400" cy="5488410"/>
          </a:xfrm>
          <a:prstGeom prst="rect">
            <a:avLst/>
          </a:prstGeom>
          <a:noFill/>
          <a:ln w="9525">
            <a:noFill/>
            <a:miter lim="800000"/>
            <a:headEnd/>
            <a:tailEnd/>
          </a:ln>
        </p:spPr>
      </p:pic>
      <p:sp>
        <p:nvSpPr>
          <p:cNvPr id="4" name="TextBox 3"/>
          <p:cNvSpPr txBox="1"/>
          <p:nvPr/>
        </p:nvSpPr>
        <p:spPr>
          <a:xfrm>
            <a:off x="2917513" y="6488668"/>
            <a:ext cx="6302687" cy="369332"/>
          </a:xfrm>
          <a:prstGeom prst="rect">
            <a:avLst/>
          </a:prstGeom>
          <a:noFill/>
        </p:spPr>
        <p:txBody>
          <a:bodyPr wrap="none" rtlCol="0">
            <a:spAutoFit/>
          </a:bodyPr>
          <a:lstStyle/>
          <a:p>
            <a:r>
              <a:rPr lang="en-US" dirty="0" smtClean="0"/>
              <a:t>Source: The Pew Center’s Internet and American Life Project, 2010.</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09600" y="228600"/>
            <a:ext cx="8153400" cy="990600"/>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i="0" u="none" strike="noStrike" kern="1200" cap="none" spc="0" normalizeH="0" baseline="0" noProof="0" dirty="0" smtClean="0">
                <a:ln>
                  <a:noFill/>
                </a:ln>
                <a:solidFill>
                  <a:schemeClr val="tx2"/>
                </a:solidFill>
                <a:effectLst/>
                <a:uLnTx/>
                <a:uFillTx/>
                <a:latin typeface="+mj-lt"/>
                <a:ea typeface="+mj-ea"/>
                <a:cs typeface="+mj-cs"/>
              </a:rPr>
              <a:t>Internet Usage: Broadband at Home</a:t>
            </a:r>
            <a:endParaRPr kumimoji="0" lang="en-US" sz="3200" i="0" u="none" strike="noStrike" kern="1200" cap="none" spc="0" normalizeH="0" baseline="0" noProof="0" dirty="0">
              <a:ln>
                <a:noFill/>
              </a:ln>
              <a:solidFill>
                <a:schemeClr val="tx2"/>
              </a:solidFill>
              <a:effectLst/>
              <a:uLnTx/>
              <a:uFillTx/>
              <a:latin typeface="+mj-lt"/>
              <a:ea typeface="+mj-ea"/>
              <a:cs typeface="+mj-cs"/>
            </a:endParaRPr>
          </a:p>
        </p:txBody>
      </p:sp>
      <p:pic>
        <p:nvPicPr>
          <p:cNvPr id="3" name="Picture 3"/>
          <p:cNvPicPr>
            <a:picLocks noChangeAspect="1" noChangeArrowheads="1"/>
          </p:cNvPicPr>
          <p:nvPr/>
        </p:nvPicPr>
        <p:blipFill>
          <a:blip r:embed="rId2" cstate="print"/>
          <a:srcRect/>
          <a:stretch>
            <a:fillRect/>
          </a:stretch>
        </p:blipFill>
        <p:spPr bwMode="auto">
          <a:xfrm>
            <a:off x="1143000" y="762000"/>
            <a:ext cx="6569360" cy="5614416"/>
          </a:xfrm>
          <a:prstGeom prst="rect">
            <a:avLst/>
          </a:prstGeom>
          <a:noFill/>
          <a:ln w="9525">
            <a:noFill/>
            <a:miter lim="800000"/>
            <a:headEnd/>
            <a:tailEnd/>
          </a:ln>
        </p:spPr>
      </p:pic>
      <p:sp>
        <p:nvSpPr>
          <p:cNvPr id="4" name="TextBox 3"/>
          <p:cNvSpPr txBox="1"/>
          <p:nvPr/>
        </p:nvSpPr>
        <p:spPr>
          <a:xfrm>
            <a:off x="2917513" y="6488668"/>
            <a:ext cx="6302687" cy="369332"/>
          </a:xfrm>
          <a:prstGeom prst="rect">
            <a:avLst/>
          </a:prstGeom>
          <a:noFill/>
        </p:spPr>
        <p:txBody>
          <a:bodyPr wrap="none" rtlCol="0">
            <a:spAutoFit/>
          </a:bodyPr>
          <a:lstStyle/>
          <a:p>
            <a:r>
              <a:rPr lang="en-US" dirty="0" smtClean="0"/>
              <a:t>Source: The Pew Center’s Internet and American Life Project, 2010.</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09600" y="228600"/>
            <a:ext cx="8153400" cy="990600"/>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i="0" u="none" strike="noStrike" kern="1200" cap="none" spc="0" normalizeH="0" baseline="0" noProof="0" dirty="0" smtClean="0">
                <a:ln>
                  <a:noFill/>
                </a:ln>
                <a:solidFill>
                  <a:schemeClr val="tx2"/>
                </a:solidFill>
                <a:effectLst/>
                <a:uLnTx/>
                <a:uFillTx/>
                <a:latin typeface="+mj-lt"/>
                <a:ea typeface="+mj-ea"/>
                <a:cs typeface="+mj-cs"/>
              </a:rPr>
              <a:t>Internet and </a:t>
            </a:r>
            <a:r>
              <a:rPr kumimoji="0" lang="en-US" sz="3200" i="0" u="none" strike="noStrike" kern="1200" cap="none" spc="0" normalizeH="0" baseline="0" noProof="0" dirty="0" err="1" smtClean="0">
                <a:ln>
                  <a:noFill/>
                </a:ln>
                <a:solidFill>
                  <a:schemeClr val="tx2"/>
                </a:solidFill>
                <a:effectLst/>
                <a:uLnTx/>
                <a:uFillTx/>
                <a:latin typeface="+mj-lt"/>
                <a:ea typeface="+mj-ea"/>
                <a:cs typeface="+mj-cs"/>
              </a:rPr>
              <a:t>Cellphone</a:t>
            </a:r>
            <a:r>
              <a:rPr kumimoji="0" lang="en-US" sz="3200" i="0" u="none" strike="noStrike" kern="1200" cap="none" spc="0" normalizeH="0" baseline="0" noProof="0" dirty="0" smtClean="0">
                <a:ln>
                  <a:noFill/>
                </a:ln>
                <a:solidFill>
                  <a:schemeClr val="tx2"/>
                </a:solidFill>
                <a:effectLst/>
                <a:uLnTx/>
                <a:uFillTx/>
                <a:latin typeface="+mj-lt"/>
                <a:ea typeface="+mj-ea"/>
                <a:cs typeface="+mj-cs"/>
              </a:rPr>
              <a:t> Usage by Income</a:t>
            </a:r>
            <a:endParaRPr kumimoji="0" lang="en-US" sz="3200" i="0" u="none" strike="noStrike" kern="1200" cap="none" spc="0" normalizeH="0" baseline="0" noProof="0" dirty="0">
              <a:ln>
                <a:noFill/>
              </a:ln>
              <a:solidFill>
                <a:schemeClr val="tx2"/>
              </a:solidFill>
              <a:effectLst/>
              <a:uLnTx/>
              <a:uFillTx/>
              <a:latin typeface="+mj-lt"/>
              <a:ea typeface="+mj-ea"/>
              <a:cs typeface="+mj-cs"/>
            </a:endParaRPr>
          </a:p>
        </p:txBody>
      </p:sp>
      <p:pic>
        <p:nvPicPr>
          <p:cNvPr id="6146" name="Picture 2"/>
          <p:cNvPicPr>
            <a:picLocks noChangeAspect="1" noChangeArrowheads="1"/>
          </p:cNvPicPr>
          <p:nvPr/>
        </p:nvPicPr>
        <p:blipFill>
          <a:blip r:embed="rId2" cstate="print"/>
          <a:srcRect/>
          <a:stretch>
            <a:fillRect/>
          </a:stretch>
        </p:blipFill>
        <p:spPr bwMode="auto">
          <a:xfrm>
            <a:off x="609600" y="914400"/>
            <a:ext cx="7929563" cy="5304056"/>
          </a:xfrm>
          <a:prstGeom prst="rect">
            <a:avLst/>
          </a:prstGeom>
          <a:noFill/>
          <a:ln w="9525">
            <a:noFill/>
            <a:miter lim="800000"/>
            <a:headEnd/>
            <a:tailEnd/>
          </a:ln>
        </p:spPr>
      </p:pic>
      <p:sp>
        <p:nvSpPr>
          <p:cNvPr id="4" name="TextBox 3"/>
          <p:cNvSpPr txBox="1"/>
          <p:nvPr/>
        </p:nvSpPr>
        <p:spPr>
          <a:xfrm>
            <a:off x="2917513" y="6488668"/>
            <a:ext cx="6302687" cy="369332"/>
          </a:xfrm>
          <a:prstGeom prst="rect">
            <a:avLst/>
          </a:prstGeom>
          <a:noFill/>
        </p:spPr>
        <p:txBody>
          <a:bodyPr wrap="none" rtlCol="0">
            <a:spAutoFit/>
          </a:bodyPr>
          <a:lstStyle/>
          <a:p>
            <a:r>
              <a:rPr lang="en-US" dirty="0" smtClean="0"/>
              <a:t>Source: The Pew Center’s Internet and American Life Project, 2010.</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204788" y="1004888"/>
            <a:ext cx="8734425" cy="4848225"/>
          </a:xfrm>
          <a:prstGeom prst="rect">
            <a:avLst/>
          </a:prstGeom>
          <a:noFill/>
          <a:ln w="9525">
            <a:noFill/>
            <a:miter lim="800000"/>
            <a:headEnd/>
            <a:tailEnd/>
          </a:ln>
        </p:spPr>
      </p:pic>
      <p:sp>
        <p:nvSpPr>
          <p:cNvPr id="3" name="TextBox 2"/>
          <p:cNvSpPr txBox="1"/>
          <p:nvPr/>
        </p:nvSpPr>
        <p:spPr>
          <a:xfrm>
            <a:off x="381000" y="6488668"/>
            <a:ext cx="8784264" cy="369332"/>
          </a:xfrm>
          <a:prstGeom prst="rect">
            <a:avLst/>
          </a:prstGeom>
          <a:noFill/>
        </p:spPr>
        <p:txBody>
          <a:bodyPr wrap="none" rtlCol="0">
            <a:spAutoFit/>
          </a:bodyPr>
          <a:lstStyle/>
          <a:p>
            <a:r>
              <a:rPr lang="en-US" dirty="0" smtClean="0"/>
              <a:t>Source: The Pew Center’s Internet and American Life Project Social Network Site Survey, 2010.</a:t>
            </a:r>
            <a:endParaRPr lang="en-US" dirty="0"/>
          </a:p>
        </p:txBody>
      </p:sp>
      <p:sp>
        <p:nvSpPr>
          <p:cNvPr id="4" name="Title 1"/>
          <p:cNvSpPr txBox="1">
            <a:spLocks/>
          </p:cNvSpPr>
          <p:nvPr/>
        </p:nvSpPr>
        <p:spPr>
          <a:xfrm>
            <a:off x="609600" y="228600"/>
            <a:ext cx="8153400" cy="990600"/>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i="0" u="none" strike="noStrike" kern="1200" cap="none" spc="0" normalizeH="0" baseline="0" noProof="0" dirty="0" smtClean="0">
                <a:ln>
                  <a:noFill/>
                </a:ln>
                <a:solidFill>
                  <a:schemeClr val="tx2"/>
                </a:solidFill>
                <a:effectLst/>
                <a:uLnTx/>
                <a:uFillTx/>
                <a:latin typeface="+mj-lt"/>
                <a:ea typeface="+mj-ea"/>
                <a:cs typeface="+mj-cs"/>
              </a:rPr>
              <a:t>Social Networking by Age</a:t>
            </a:r>
            <a:endParaRPr kumimoji="0" lang="en-US" sz="3200" i="0" u="none" strike="noStrike" kern="1200" cap="none" spc="0" normalizeH="0" baseline="0" noProof="0" dirty="0">
              <a:ln>
                <a:noFill/>
              </a:ln>
              <a:solidFill>
                <a:schemeClr val="tx2"/>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457200" y="1514475"/>
            <a:ext cx="8229600" cy="3829050"/>
          </a:xfrm>
          <a:prstGeom prst="rect">
            <a:avLst/>
          </a:prstGeom>
          <a:noFill/>
          <a:ln w="9525">
            <a:noFill/>
            <a:miter lim="800000"/>
            <a:headEnd/>
            <a:tailEnd/>
          </a:ln>
        </p:spPr>
      </p:pic>
      <p:sp>
        <p:nvSpPr>
          <p:cNvPr id="3" name="TextBox 2"/>
          <p:cNvSpPr txBox="1"/>
          <p:nvPr/>
        </p:nvSpPr>
        <p:spPr>
          <a:xfrm>
            <a:off x="381000" y="6488668"/>
            <a:ext cx="8784264" cy="369332"/>
          </a:xfrm>
          <a:prstGeom prst="rect">
            <a:avLst/>
          </a:prstGeom>
          <a:noFill/>
        </p:spPr>
        <p:txBody>
          <a:bodyPr wrap="none" rtlCol="0">
            <a:spAutoFit/>
          </a:bodyPr>
          <a:lstStyle/>
          <a:p>
            <a:r>
              <a:rPr lang="en-US" dirty="0" smtClean="0"/>
              <a:t>Source: The Pew Center’s Internet and American Life Project Social Network Site Survey, 2010.</a:t>
            </a:r>
            <a:endParaRPr lang="en-US" dirty="0"/>
          </a:p>
        </p:txBody>
      </p:sp>
      <p:sp>
        <p:nvSpPr>
          <p:cNvPr id="4" name="Title 1"/>
          <p:cNvSpPr txBox="1">
            <a:spLocks/>
          </p:cNvSpPr>
          <p:nvPr/>
        </p:nvSpPr>
        <p:spPr>
          <a:xfrm>
            <a:off x="609600" y="228600"/>
            <a:ext cx="8153400" cy="990600"/>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i="0" u="none" strike="noStrike" kern="1200" cap="none" spc="0" normalizeH="0" baseline="0" noProof="0" dirty="0" smtClean="0">
                <a:ln>
                  <a:noFill/>
                </a:ln>
                <a:solidFill>
                  <a:schemeClr val="tx2"/>
                </a:solidFill>
                <a:effectLst/>
                <a:uLnTx/>
                <a:uFillTx/>
                <a:latin typeface="+mj-lt"/>
                <a:ea typeface="+mj-ea"/>
                <a:cs typeface="+mj-cs"/>
              </a:rPr>
              <a:t>Social Networking by Race</a:t>
            </a:r>
            <a:endParaRPr kumimoji="0" lang="en-US" sz="3200" i="0" u="none" strike="noStrike" kern="1200" cap="none" spc="0" normalizeH="0" baseline="0" noProof="0" dirty="0">
              <a:ln>
                <a:noFill/>
              </a:ln>
              <a:solidFill>
                <a:schemeClr val="tx2"/>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smtClean="0"/>
              <a:t>REO Investor Survey Case Study</a:t>
            </a:r>
            <a:endParaRPr lang="en-US" dirty="0"/>
          </a:p>
        </p:txBody>
      </p:sp>
      <p:sp>
        <p:nvSpPr>
          <p:cNvPr id="3" name="Title 2"/>
          <p:cNvSpPr>
            <a:spLocks noGrp="1"/>
          </p:cNvSpPr>
          <p:nvPr>
            <p:ph type="title"/>
          </p:nvPr>
        </p:nvSpPr>
        <p:spPr/>
        <p:txBody>
          <a:bodyPr/>
          <a:lstStyle/>
          <a:p>
            <a:r>
              <a:rPr lang="en-US" dirty="0" smtClean="0"/>
              <a:t>Creating Community Data</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EOHomesCommunityFund_Citywide.jpg"/>
          <p:cNvPicPr>
            <a:picLocks noChangeAspect="1"/>
          </p:cNvPicPr>
          <p:nvPr/>
        </p:nvPicPr>
        <p:blipFill>
          <a:blip r:embed="rId3" cstate="print"/>
          <a:stretch>
            <a:fillRect/>
          </a:stretch>
        </p:blipFill>
        <p:spPr>
          <a:xfrm>
            <a:off x="58271" y="-1"/>
            <a:ext cx="9009529" cy="6961909"/>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C:\temp\REO\REO Investors_oakland\OKD Survey Images\device-2011-10-13-114349.png"/>
          <p:cNvPicPr>
            <a:picLocks noChangeAspect="1" noChangeArrowheads="1"/>
          </p:cNvPicPr>
          <p:nvPr/>
        </p:nvPicPr>
        <p:blipFill>
          <a:blip r:embed="rId3" cstate="print"/>
          <a:srcRect/>
          <a:stretch>
            <a:fillRect/>
          </a:stretch>
        </p:blipFill>
        <p:spPr bwMode="auto">
          <a:xfrm>
            <a:off x="2971800" y="304800"/>
            <a:ext cx="3291840" cy="5486400"/>
          </a:xfrm>
          <a:prstGeom prst="rect">
            <a:avLst/>
          </a:prstGeom>
          <a:noFill/>
        </p:spPr>
      </p:pic>
      <p:pic>
        <p:nvPicPr>
          <p:cNvPr id="4" name="Picture 4" descr="C:\temp\REO\REO Investors_oakland\OKD Survey Images\device-2011-10-13-112426.png"/>
          <p:cNvPicPr>
            <a:picLocks noChangeAspect="1" noChangeArrowheads="1"/>
          </p:cNvPicPr>
          <p:nvPr/>
        </p:nvPicPr>
        <p:blipFill>
          <a:blip r:embed="rId4" cstate="print"/>
          <a:srcRect/>
          <a:stretch>
            <a:fillRect/>
          </a:stretch>
        </p:blipFill>
        <p:spPr bwMode="auto">
          <a:xfrm>
            <a:off x="2971800" y="304800"/>
            <a:ext cx="3291840" cy="5486400"/>
          </a:xfrm>
          <a:prstGeom prst="rect">
            <a:avLst/>
          </a:prstGeom>
          <a:noFill/>
        </p:spPr>
      </p:pic>
      <p:pic>
        <p:nvPicPr>
          <p:cNvPr id="5" name="Picture 5" descr="C:\temp\REO\REO Investors_oakland\OKD Survey Images\device-2011-10-13-112623.png"/>
          <p:cNvPicPr>
            <a:picLocks noChangeAspect="1" noChangeArrowheads="1"/>
          </p:cNvPicPr>
          <p:nvPr/>
        </p:nvPicPr>
        <p:blipFill>
          <a:blip r:embed="rId5" cstate="print"/>
          <a:srcRect/>
          <a:stretch>
            <a:fillRect/>
          </a:stretch>
        </p:blipFill>
        <p:spPr bwMode="auto">
          <a:xfrm>
            <a:off x="2971800" y="304800"/>
            <a:ext cx="3291840" cy="5486400"/>
          </a:xfrm>
          <a:prstGeom prst="rect">
            <a:avLst/>
          </a:prstGeom>
          <a:noFill/>
        </p:spPr>
      </p:pic>
      <p:pic>
        <p:nvPicPr>
          <p:cNvPr id="6" name="Picture 6" descr="C:\temp\REO\REO Investors_oakland\OKD Survey Images\device-2011-10-13-112650.png"/>
          <p:cNvPicPr>
            <a:picLocks noChangeAspect="1" noChangeArrowheads="1"/>
          </p:cNvPicPr>
          <p:nvPr/>
        </p:nvPicPr>
        <p:blipFill>
          <a:blip r:embed="rId6" cstate="print"/>
          <a:srcRect/>
          <a:stretch>
            <a:fillRect/>
          </a:stretch>
        </p:blipFill>
        <p:spPr bwMode="auto">
          <a:xfrm>
            <a:off x="2971800" y="304800"/>
            <a:ext cx="3291840" cy="5486400"/>
          </a:xfrm>
          <a:prstGeom prst="rect">
            <a:avLst/>
          </a:prstGeom>
          <a:noFill/>
        </p:spPr>
      </p:pic>
      <p:pic>
        <p:nvPicPr>
          <p:cNvPr id="7" name="Picture 7" descr="C:\temp\REO\REO Investors_oakland\OKD Survey Images\device-2011-10-13-112712.png"/>
          <p:cNvPicPr>
            <a:picLocks noChangeAspect="1" noChangeArrowheads="1"/>
          </p:cNvPicPr>
          <p:nvPr/>
        </p:nvPicPr>
        <p:blipFill>
          <a:blip r:embed="rId7" cstate="print"/>
          <a:srcRect/>
          <a:stretch>
            <a:fillRect/>
          </a:stretch>
        </p:blipFill>
        <p:spPr bwMode="auto">
          <a:xfrm>
            <a:off x="2971800" y="304800"/>
            <a:ext cx="3291840" cy="5486400"/>
          </a:xfrm>
          <a:prstGeom prst="rect">
            <a:avLst/>
          </a:prstGeom>
          <a:noFill/>
        </p:spPr>
      </p:pic>
      <p:pic>
        <p:nvPicPr>
          <p:cNvPr id="8" name="Picture 8" descr="C:\temp\REO\REO Investors_oakland\OKD Survey Images\device-2011-10-13-112712_v2.png"/>
          <p:cNvPicPr>
            <a:picLocks noChangeAspect="1" noChangeArrowheads="1"/>
          </p:cNvPicPr>
          <p:nvPr/>
        </p:nvPicPr>
        <p:blipFill>
          <a:blip r:embed="rId8" cstate="print"/>
          <a:srcRect/>
          <a:stretch>
            <a:fillRect/>
          </a:stretch>
        </p:blipFill>
        <p:spPr bwMode="auto">
          <a:xfrm>
            <a:off x="2971543" y="304800"/>
            <a:ext cx="3292354" cy="5486400"/>
          </a:xfrm>
          <a:prstGeom prst="rect">
            <a:avLst/>
          </a:prstGeom>
          <a:noFill/>
        </p:spPr>
      </p:pic>
      <p:pic>
        <p:nvPicPr>
          <p:cNvPr id="9" name="Picture 9" descr="C:\temp\REO\REO Investors_oakland\OKD Survey Images\device-2011-10-13-112808.png"/>
          <p:cNvPicPr>
            <a:picLocks noChangeAspect="1" noChangeArrowheads="1"/>
          </p:cNvPicPr>
          <p:nvPr/>
        </p:nvPicPr>
        <p:blipFill>
          <a:blip r:embed="rId9" cstate="print"/>
          <a:srcRect/>
          <a:stretch>
            <a:fillRect/>
          </a:stretch>
        </p:blipFill>
        <p:spPr bwMode="auto">
          <a:xfrm>
            <a:off x="2971800" y="304800"/>
            <a:ext cx="3291840" cy="5486400"/>
          </a:xfrm>
          <a:prstGeom prst="rect">
            <a:avLst/>
          </a:prstGeom>
          <a:noFill/>
        </p:spPr>
      </p:pic>
      <p:pic>
        <p:nvPicPr>
          <p:cNvPr id="10" name="Picture 10" descr="C:\temp\REO\REO Investors_oakland\OKD Survey Images\device-2011-10-13-112930.png"/>
          <p:cNvPicPr>
            <a:picLocks noChangeAspect="1" noChangeArrowheads="1"/>
          </p:cNvPicPr>
          <p:nvPr/>
        </p:nvPicPr>
        <p:blipFill>
          <a:blip r:embed="rId10" cstate="print"/>
          <a:srcRect/>
          <a:stretch>
            <a:fillRect/>
          </a:stretch>
        </p:blipFill>
        <p:spPr bwMode="auto">
          <a:xfrm>
            <a:off x="2971800" y="304800"/>
            <a:ext cx="3291840" cy="5486400"/>
          </a:xfrm>
          <a:prstGeom prst="rect">
            <a:avLst/>
          </a:prstGeom>
          <a:noFill/>
        </p:spPr>
      </p:pic>
      <p:pic>
        <p:nvPicPr>
          <p:cNvPr id="11" name="Picture 11" descr="C:\temp\REO\REO Investors_oakland\OKD Survey Images\device-2011-10-13-113201.png"/>
          <p:cNvPicPr>
            <a:picLocks noChangeAspect="1" noChangeArrowheads="1"/>
          </p:cNvPicPr>
          <p:nvPr/>
        </p:nvPicPr>
        <p:blipFill>
          <a:blip r:embed="rId11" cstate="print"/>
          <a:srcRect/>
          <a:stretch>
            <a:fillRect/>
          </a:stretch>
        </p:blipFill>
        <p:spPr bwMode="auto">
          <a:xfrm>
            <a:off x="2971800" y="304800"/>
            <a:ext cx="3291840" cy="5486400"/>
          </a:xfrm>
          <a:prstGeom prst="rect">
            <a:avLst/>
          </a:prstGeom>
          <a:noFill/>
        </p:spPr>
      </p:pic>
      <p:pic>
        <p:nvPicPr>
          <p:cNvPr id="12" name="Picture 12" descr="C:\temp\REO\REO Investors_oakland\OKD Survey Images\device-2011-10-13-113327.png"/>
          <p:cNvPicPr>
            <a:picLocks noChangeAspect="1" noChangeArrowheads="1"/>
          </p:cNvPicPr>
          <p:nvPr/>
        </p:nvPicPr>
        <p:blipFill>
          <a:blip r:embed="rId12" cstate="print"/>
          <a:srcRect/>
          <a:stretch>
            <a:fillRect/>
          </a:stretch>
        </p:blipFill>
        <p:spPr bwMode="auto">
          <a:xfrm>
            <a:off x="2971800" y="304800"/>
            <a:ext cx="3291840" cy="5486400"/>
          </a:xfrm>
          <a:prstGeom prst="rect">
            <a:avLst/>
          </a:prstGeom>
          <a:noFill/>
        </p:spPr>
      </p:pic>
      <p:pic>
        <p:nvPicPr>
          <p:cNvPr id="13" name="Picture 13" descr="C:\temp\REO\REO Investors_oakland\OKD Survey Images\device-2011-10-13-113421.png"/>
          <p:cNvPicPr>
            <a:picLocks noChangeAspect="1" noChangeArrowheads="1"/>
          </p:cNvPicPr>
          <p:nvPr/>
        </p:nvPicPr>
        <p:blipFill>
          <a:blip r:embed="rId13" cstate="print"/>
          <a:srcRect/>
          <a:stretch>
            <a:fillRect/>
          </a:stretch>
        </p:blipFill>
        <p:spPr bwMode="auto">
          <a:xfrm>
            <a:off x="2971800" y="304800"/>
            <a:ext cx="3291840" cy="5486400"/>
          </a:xfrm>
          <a:prstGeom prst="rect">
            <a:avLst/>
          </a:prstGeom>
          <a:noFill/>
        </p:spPr>
      </p:pic>
      <p:pic>
        <p:nvPicPr>
          <p:cNvPr id="14" name="Picture 14" descr="C:\temp\REO\REO Investors_oakland\OKD Survey Images\device-2011-10-13-113503.png"/>
          <p:cNvPicPr>
            <a:picLocks noChangeAspect="1" noChangeArrowheads="1"/>
          </p:cNvPicPr>
          <p:nvPr/>
        </p:nvPicPr>
        <p:blipFill>
          <a:blip r:embed="rId14" cstate="print"/>
          <a:srcRect/>
          <a:stretch>
            <a:fillRect/>
          </a:stretch>
        </p:blipFill>
        <p:spPr bwMode="auto">
          <a:xfrm>
            <a:off x="2971800" y="304800"/>
            <a:ext cx="3291840" cy="5486400"/>
          </a:xfrm>
          <a:prstGeom prst="rect">
            <a:avLst/>
          </a:prstGeom>
          <a:noFill/>
        </p:spPr>
      </p:pic>
      <p:pic>
        <p:nvPicPr>
          <p:cNvPr id="15" name="Picture 15" descr="C:\temp\REO\REO Investors_oakland\OKD Survey Images\device-2011-10-13-113758.png"/>
          <p:cNvPicPr>
            <a:picLocks noChangeAspect="1" noChangeArrowheads="1"/>
          </p:cNvPicPr>
          <p:nvPr/>
        </p:nvPicPr>
        <p:blipFill>
          <a:blip r:embed="rId15" cstate="print"/>
          <a:srcRect/>
          <a:stretch>
            <a:fillRect/>
          </a:stretch>
        </p:blipFill>
        <p:spPr bwMode="auto">
          <a:xfrm>
            <a:off x="2971800" y="304800"/>
            <a:ext cx="3291840" cy="5486400"/>
          </a:xfrm>
          <a:prstGeom prst="rect">
            <a:avLst/>
          </a:prstGeom>
          <a:noFill/>
        </p:spPr>
      </p:pic>
      <p:pic>
        <p:nvPicPr>
          <p:cNvPr id="16" name="Picture 16" descr="C:\temp\REO\REO Investors_oakland\OKD Survey Images\device-2011-10-13-113822.png"/>
          <p:cNvPicPr>
            <a:picLocks noChangeAspect="1" noChangeArrowheads="1"/>
          </p:cNvPicPr>
          <p:nvPr/>
        </p:nvPicPr>
        <p:blipFill>
          <a:blip r:embed="rId16" cstate="print"/>
          <a:srcRect/>
          <a:stretch>
            <a:fillRect/>
          </a:stretch>
        </p:blipFill>
        <p:spPr bwMode="auto">
          <a:xfrm>
            <a:off x="2971800" y="304800"/>
            <a:ext cx="3291840" cy="5486400"/>
          </a:xfrm>
          <a:prstGeom prst="rect">
            <a:avLst/>
          </a:prstGeom>
          <a:noFill/>
        </p:spPr>
      </p:pic>
      <p:pic>
        <p:nvPicPr>
          <p:cNvPr id="17" name="Picture 7" descr="C:\temp\REO\REO Investors_oakland\OKD Survey Images\device-2011-10-13-113847.png"/>
          <p:cNvPicPr>
            <a:picLocks noChangeAspect="1" noChangeArrowheads="1"/>
          </p:cNvPicPr>
          <p:nvPr/>
        </p:nvPicPr>
        <p:blipFill>
          <a:blip r:embed="rId17" cstate="print"/>
          <a:srcRect/>
          <a:stretch>
            <a:fillRect/>
          </a:stretch>
        </p:blipFill>
        <p:spPr bwMode="auto">
          <a:xfrm>
            <a:off x="2971800" y="304800"/>
            <a:ext cx="3291840" cy="5486400"/>
          </a:xfrm>
          <a:prstGeom prst="rect">
            <a:avLst/>
          </a:prstGeom>
          <a:noFill/>
        </p:spPr>
      </p:pic>
      <p:sp>
        <p:nvSpPr>
          <p:cNvPr id="19" name="TextBox 18"/>
          <p:cNvSpPr txBox="1"/>
          <p:nvPr/>
        </p:nvSpPr>
        <p:spPr>
          <a:xfrm>
            <a:off x="304800" y="2514600"/>
            <a:ext cx="2209800" cy="1015663"/>
          </a:xfrm>
          <a:prstGeom prst="rect">
            <a:avLst/>
          </a:prstGeom>
          <a:noFill/>
        </p:spPr>
        <p:txBody>
          <a:bodyPr wrap="square" rtlCol="0">
            <a:spAutoFit/>
          </a:bodyPr>
          <a:lstStyle/>
          <a:p>
            <a:r>
              <a:rPr lang="en-US" sz="2000" b="1" i="1" dirty="0" smtClean="0"/>
              <a:t>Mobile Survey Apps</a:t>
            </a:r>
            <a:r>
              <a:rPr lang="en-US" sz="2000" dirty="0" smtClean="0"/>
              <a:t>: </a:t>
            </a:r>
          </a:p>
          <a:p>
            <a:r>
              <a:rPr lang="en-US" sz="2000" dirty="0" smtClean="0"/>
              <a:t>1. Open Data Kit</a:t>
            </a:r>
          </a:p>
          <a:p>
            <a:r>
              <a:rPr lang="en-US" sz="2000" dirty="0" smtClean="0"/>
              <a:t>2. </a:t>
            </a:r>
            <a:r>
              <a:rPr lang="en-US" sz="2000" dirty="0" err="1" smtClean="0"/>
              <a:t>EpiCollect</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153400" cy="990600"/>
          </a:xfrm>
        </p:spPr>
        <p:txBody>
          <a:bodyPr>
            <a:normAutofit fontScale="90000"/>
          </a:bodyPr>
          <a:lstStyle/>
          <a:p>
            <a:r>
              <a:rPr lang="en-US" dirty="0" smtClean="0"/>
              <a:t>About Research &amp; Technology Program</a:t>
            </a:r>
            <a:endParaRPr lang="en-US" dirty="0"/>
          </a:p>
        </p:txBody>
      </p:sp>
      <p:sp>
        <p:nvSpPr>
          <p:cNvPr id="6" name="Rectangle 5"/>
          <p:cNvSpPr/>
          <p:nvPr/>
        </p:nvSpPr>
        <p:spPr>
          <a:xfrm>
            <a:off x="685800" y="1676400"/>
            <a:ext cx="8458200" cy="6401753"/>
          </a:xfrm>
          <a:prstGeom prst="rect">
            <a:avLst/>
          </a:prstGeom>
        </p:spPr>
        <p:txBody>
          <a:bodyPr wrap="square">
            <a:spAutoFit/>
          </a:bodyPr>
          <a:lstStyle/>
          <a:p>
            <a:pPr marL="273050" indent="-273050" eaLnBrk="0" hangingPunct="0">
              <a:spcBef>
                <a:spcPts val="600"/>
              </a:spcBef>
              <a:buClr>
                <a:schemeClr val="accent1"/>
              </a:buClr>
              <a:buSzPct val="76000"/>
              <a:defRPr/>
            </a:pPr>
            <a:r>
              <a:rPr lang="en-US" sz="2400" dirty="0" smtClean="0"/>
              <a:t>GOALS</a:t>
            </a:r>
          </a:p>
          <a:p>
            <a:pPr marL="273050" indent="-273050" eaLnBrk="0" hangingPunct="0">
              <a:spcBef>
                <a:spcPts val="600"/>
              </a:spcBef>
              <a:buClr>
                <a:schemeClr val="accent1"/>
              </a:buClr>
              <a:buSzPct val="76000"/>
              <a:buFont typeface="Wingdings 3" pitchFamily="18" charset="2"/>
              <a:buChar char=""/>
              <a:defRPr/>
            </a:pPr>
            <a:r>
              <a:rPr lang="en-US" sz="2400" dirty="0" smtClean="0"/>
              <a:t>Increase capacities of low-income residents and community-based organizations (CBOs) to collect, analyze, and use data and information technologies to support their change efforts </a:t>
            </a:r>
          </a:p>
          <a:p>
            <a:pPr marL="273050" indent="-273050" eaLnBrk="0" hangingPunct="0">
              <a:spcBef>
                <a:spcPts val="600"/>
              </a:spcBef>
              <a:buClr>
                <a:schemeClr val="accent1"/>
              </a:buClr>
              <a:buSzPct val="76000"/>
              <a:buFont typeface="Wingdings 3" pitchFamily="18" charset="2"/>
              <a:buChar char=""/>
              <a:defRPr/>
            </a:pPr>
            <a:r>
              <a:rPr lang="en-US" sz="2400" dirty="0" smtClean="0"/>
              <a:t>Support and facilitate data-driven decision making for nonprofit organizations and local government</a:t>
            </a:r>
          </a:p>
          <a:p>
            <a:pPr marL="273050" indent="-273050" eaLnBrk="0" hangingPunct="0">
              <a:spcBef>
                <a:spcPts val="600"/>
              </a:spcBef>
              <a:buClr>
                <a:schemeClr val="accent1"/>
              </a:buClr>
              <a:buSzPct val="76000"/>
              <a:defRPr/>
            </a:pPr>
            <a:endParaRPr lang="en-US" sz="2400" dirty="0" smtClean="0"/>
          </a:p>
          <a:p>
            <a:pPr marL="273050" indent="-273050" eaLnBrk="0" hangingPunct="0">
              <a:spcBef>
                <a:spcPts val="600"/>
              </a:spcBef>
              <a:buClr>
                <a:schemeClr val="accent1"/>
              </a:buClr>
              <a:buSzPct val="76000"/>
              <a:defRPr/>
            </a:pPr>
            <a:r>
              <a:rPr lang="en-US" sz="2400" dirty="0" smtClean="0"/>
              <a:t>METHODS</a:t>
            </a:r>
          </a:p>
          <a:p>
            <a:pPr marL="273050" indent="-273050" eaLnBrk="0" hangingPunct="0">
              <a:spcBef>
                <a:spcPts val="600"/>
              </a:spcBef>
              <a:buClr>
                <a:schemeClr val="accent1"/>
              </a:buClr>
              <a:buSzPct val="76000"/>
              <a:buFont typeface="Wingdings 3" pitchFamily="18" charset="2"/>
              <a:buChar char=""/>
              <a:defRPr/>
            </a:pPr>
            <a:r>
              <a:rPr lang="en-US" sz="2400" dirty="0" smtClean="0"/>
              <a:t>“Democratize” Data by making public data available to the public and developing tools for accessing the data</a:t>
            </a:r>
          </a:p>
          <a:p>
            <a:pPr marL="273050" indent="-273050" eaLnBrk="0" hangingPunct="0">
              <a:spcBef>
                <a:spcPts val="600"/>
              </a:spcBef>
              <a:buClr>
                <a:schemeClr val="accent1"/>
              </a:buClr>
              <a:buSzPct val="76000"/>
              <a:buFont typeface="Wingdings 3" pitchFamily="18" charset="2"/>
              <a:buChar char=""/>
              <a:defRPr/>
            </a:pPr>
            <a:r>
              <a:rPr lang="en-US" sz="2400" dirty="0" smtClean="0"/>
              <a:t>Advocate for open data</a:t>
            </a:r>
          </a:p>
          <a:p>
            <a:pPr marL="273050" indent="-273050" eaLnBrk="0" hangingPunct="0">
              <a:spcBef>
                <a:spcPts val="600"/>
              </a:spcBef>
              <a:buClr>
                <a:schemeClr val="accent1"/>
              </a:buClr>
              <a:buSzPct val="76000"/>
              <a:defRPr/>
            </a:pPr>
            <a:endParaRPr lang="en-US" sz="2400" dirty="0" smtClean="0"/>
          </a:p>
          <a:p>
            <a:pPr marL="273050" indent="-273050" eaLnBrk="0" hangingPunct="0">
              <a:spcBef>
                <a:spcPts val="600"/>
              </a:spcBef>
              <a:buClr>
                <a:schemeClr val="accent1"/>
              </a:buClr>
              <a:buSzPct val="76000"/>
              <a:buFont typeface="Wingdings 3" pitchFamily="18" charset="2"/>
              <a:buChar char=""/>
              <a:defRPr/>
            </a:pPr>
            <a:endParaRPr lang="en-US" sz="2400" dirty="0" smtClean="0"/>
          </a:p>
          <a:p>
            <a:pPr marL="273050" indent="-273050" eaLnBrk="0" hangingPunct="0">
              <a:spcBef>
                <a:spcPts val="600"/>
              </a:spcBef>
              <a:buClr>
                <a:schemeClr val="accent1"/>
              </a:buClr>
              <a:buSzPct val="76000"/>
              <a:defRPr/>
            </a:pPr>
            <a:endParaRPr lang="en-US" sz="2400" dirty="0" smtClean="0"/>
          </a:p>
          <a:p>
            <a:pPr marL="273050" indent="-273050" eaLnBrk="0" hangingPunct="0">
              <a:spcBef>
                <a:spcPts val="600"/>
              </a:spcBef>
              <a:buClr>
                <a:schemeClr val="accent1"/>
              </a:buClr>
              <a:buSzPct val="76000"/>
              <a:buFont typeface="Wingdings 3" pitchFamily="18" charset="2"/>
              <a:buChar char=""/>
              <a:defRPr/>
            </a:pPr>
            <a:endParaRPr lang="en-US" sz="2400" dirty="0"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Comments</a:t>
            </a:r>
            <a:endParaRPr lang="en-US" dirty="0"/>
          </a:p>
        </p:txBody>
      </p:sp>
      <p:sp>
        <p:nvSpPr>
          <p:cNvPr id="3" name="Title 1"/>
          <p:cNvSpPr txBox="1">
            <a:spLocks/>
          </p:cNvSpPr>
          <p:nvPr/>
        </p:nvSpPr>
        <p:spPr>
          <a:xfrm>
            <a:off x="457200" y="1524000"/>
            <a:ext cx="8153400" cy="4800600"/>
          </a:xfrm>
          <a:prstGeom prst="rect">
            <a:avLst/>
          </a:prstGeom>
        </p:spPr>
        <p:txBody>
          <a:bodyPr vert="horz" anchor="ctr">
            <a:normAutofit fontScale="70000" lnSpcReduction="20000"/>
          </a:bodyPr>
          <a:lstStyle/>
          <a:p>
            <a:pPr marL="742950" marR="0" lvl="0" indent="-742950" algn="l" defTabSz="914400" rtl="0" eaLnBrk="1" fontAlgn="auto" latinLnBrk="0" hangingPunct="1">
              <a:lnSpc>
                <a:spcPct val="100000"/>
              </a:lnSpc>
              <a:spcBef>
                <a:spcPct val="0"/>
              </a:spcBef>
              <a:spcAft>
                <a:spcPts val="0"/>
              </a:spcAft>
              <a:buClrTx/>
              <a:buSzTx/>
              <a:buFont typeface="+mj-lt"/>
              <a:buAutoNum type="arabicPeriod"/>
              <a:tabLst/>
              <a:defRPr/>
            </a:pPr>
            <a:r>
              <a:rPr kumimoji="0" lang="en-US" sz="4400" b="0" i="0" u="none" strike="noStrike" kern="1200" cap="none" spc="0" normalizeH="0" baseline="0" noProof="0" dirty="0" smtClean="0">
                <a:ln>
                  <a:noFill/>
                </a:ln>
                <a:solidFill>
                  <a:schemeClr val="tx2"/>
                </a:solidFill>
                <a:effectLst/>
                <a:uLnTx/>
                <a:uFillTx/>
                <a:latin typeface="+mj-lt"/>
                <a:ea typeface="+mj-ea"/>
                <a:cs typeface="+mj-cs"/>
              </a:rPr>
              <a:t>Access and use of administrative data is</a:t>
            </a:r>
            <a:r>
              <a:rPr kumimoji="0" lang="en-US" sz="4400" b="0" i="0" u="none" strike="noStrike" kern="1200" cap="none" spc="0" normalizeH="0" noProof="0" dirty="0" smtClean="0">
                <a:ln>
                  <a:noFill/>
                </a:ln>
                <a:solidFill>
                  <a:schemeClr val="tx2"/>
                </a:solidFill>
                <a:effectLst/>
                <a:uLnTx/>
                <a:uFillTx/>
                <a:latin typeface="+mj-lt"/>
                <a:ea typeface="+mj-ea"/>
                <a:cs typeface="+mj-cs"/>
              </a:rPr>
              <a:t> an increasingly important component of equity and social change work</a:t>
            </a:r>
          </a:p>
          <a:p>
            <a:pPr marL="742950" marR="0" lvl="0" indent="-742950" algn="l" defTabSz="914400" rtl="0" eaLnBrk="1" fontAlgn="auto" latinLnBrk="0" hangingPunct="1">
              <a:lnSpc>
                <a:spcPct val="100000"/>
              </a:lnSpc>
              <a:spcBef>
                <a:spcPct val="0"/>
              </a:spcBef>
              <a:spcAft>
                <a:spcPts val="0"/>
              </a:spcAft>
              <a:buClrTx/>
              <a:buSzTx/>
              <a:buFont typeface="+mj-lt"/>
              <a:buAutoNum type="arabicPeriod"/>
              <a:tabLst/>
              <a:defRPr/>
            </a:pPr>
            <a:r>
              <a:rPr lang="en-US" sz="4400" baseline="0" dirty="0" smtClean="0">
                <a:solidFill>
                  <a:schemeClr val="tx2"/>
                </a:solidFill>
                <a:latin typeface="+mj-lt"/>
                <a:ea typeface="+mj-ea"/>
                <a:cs typeface="+mj-cs"/>
              </a:rPr>
              <a:t>There and increasing number</a:t>
            </a:r>
            <a:r>
              <a:rPr lang="en-US" sz="4400" dirty="0" smtClean="0">
                <a:solidFill>
                  <a:schemeClr val="tx2"/>
                </a:solidFill>
                <a:latin typeface="+mj-lt"/>
                <a:ea typeface="+mj-ea"/>
                <a:cs typeface="+mj-cs"/>
              </a:rPr>
              <a:t> of websites and low-cost tools to provide access to administrative and other data</a:t>
            </a:r>
          </a:p>
          <a:p>
            <a:pPr marL="742950" marR="0" lvl="0" indent="-742950" algn="l" defTabSz="914400" rtl="0" eaLnBrk="1" fontAlgn="auto" latinLnBrk="0" hangingPunct="1">
              <a:lnSpc>
                <a:spcPct val="100000"/>
              </a:lnSpc>
              <a:spcBef>
                <a:spcPct val="0"/>
              </a:spcBef>
              <a:spcAft>
                <a:spcPts val="0"/>
              </a:spcAft>
              <a:buClrTx/>
              <a:buSzTx/>
              <a:buFont typeface="+mj-lt"/>
              <a:buAutoNum type="arabicPeriod"/>
              <a:tabLst/>
              <a:defRPr/>
            </a:pPr>
            <a:r>
              <a:rPr lang="en-US" sz="4400" dirty="0" smtClean="0">
                <a:solidFill>
                  <a:schemeClr val="tx2"/>
                </a:solidFill>
                <a:latin typeface="+mj-lt"/>
                <a:ea typeface="+mj-ea"/>
                <a:cs typeface="+mj-cs"/>
              </a:rPr>
              <a:t>New technologies and software provide opportunities for residents and CBOs to access public data and, more importantly, create their own data to support their work and to communicate it among members, policy makers and the community at large</a:t>
            </a:r>
          </a:p>
          <a:p>
            <a:pPr marL="742950" marR="0" lvl="0" indent="-742950" algn="l" defTabSz="914400" rtl="0" eaLnBrk="1" fontAlgn="auto" latinLnBrk="0" hangingPunct="1">
              <a:lnSpc>
                <a:spcPct val="100000"/>
              </a:lnSpc>
              <a:spcBef>
                <a:spcPct val="0"/>
              </a:spcBef>
              <a:spcAft>
                <a:spcPts val="0"/>
              </a:spcAft>
              <a:buClrTx/>
              <a:buSzTx/>
              <a:buFont typeface="+mj-lt"/>
              <a:buAutoNum type="arabicPeriod"/>
              <a:tabLst/>
              <a:defRPr/>
            </a:pPr>
            <a:endParaRPr kumimoji="0" lang="en-US" sz="4400" b="0" i="0" u="none" strike="noStrike" kern="1200" cap="none" spc="0" normalizeH="0" baseline="0" noProof="0" dirty="0">
              <a:ln>
                <a:noFill/>
              </a:ln>
              <a:solidFill>
                <a:schemeClr val="tx2"/>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 Data</a:t>
            </a:r>
            <a:endParaRPr lang="en-US" dirty="0"/>
          </a:p>
        </p:txBody>
      </p:sp>
      <p:sp>
        <p:nvSpPr>
          <p:cNvPr id="3" name="Content Placeholder 2"/>
          <p:cNvSpPr>
            <a:spLocks noGrp="1"/>
          </p:cNvSpPr>
          <p:nvPr>
            <p:ph sz="quarter" idx="1"/>
          </p:nvPr>
        </p:nvSpPr>
        <p:spPr>
          <a:xfrm>
            <a:off x="609600" y="1589567"/>
            <a:ext cx="8229600" cy="4572000"/>
          </a:xfrm>
        </p:spPr>
        <p:txBody>
          <a:bodyPr>
            <a:normAutofit/>
          </a:bodyPr>
          <a:lstStyle/>
          <a:p>
            <a:r>
              <a:rPr lang="en-US" dirty="0" smtClean="0"/>
              <a:t>Concept</a:t>
            </a:r>
          </a:p>
          <a:p>
            <a:pPr>
              <a:buNone/>
            </a:pPr>
            <a:r>
              <a:rPr lang="en-US" i="1" dirty="0" smtClean="0"/>
              <a:t>	</a:t>
            </a:r>
            <a:r>
              <a:rPr lang="en-US" dirty="0" smtClean="0">
                <a:solidFill>
                  <a:schemeClr val="accent1"/>
                </a:solidFill>
              </a:rPr>
              <a:t>Open data is data that can be freely used, reused and redistributed by anyone - subject only, at most, to the requirement to attribute and share alike.</a:t>
            </a:r>
          </a:p>
          <a:p>
            <a:pPr>
              <a:buNone/>
            </a:pPr>
            <a:endParaRPr lang="en-US" i="1" dirty="0" smtClean="0">
              <a:solidFill>
                <a:schemeClr val="accent1"/>
              </a:solidFill>
            </a:endParaRPr>
          </a:p>
          <a:p>
            <a:pPr>
              <a:buNone/>
            </a:pPr>
            <a:r>
              <a:rPr lang="en-US" i="1" dirty="0" smtClean="0">
                <a:solidFill>
                  <a:schemeClr val="accent1"/>
                </a:solidFill>
              </a:rPr>
              <a:t>	 “Open Data is rocket fuel for innovation.”</a:t>
            </a:r>
          </a:p>
          <a:p>
            <a:pPr>
              <a:buNone/>
            </a:pPr>
            <a:r>
              <a:rPr lang="en-US" i="1" dirty="0" smtClean="0">
                <a:solidFill>
                  <a:schemeClr val="accent1"/>
                </a:solidFill>
              </a:rPr>
              <a:t>			-</a:t>
            </a:r>
            <a:r>
              <a:rPr lang="en-US" sz="2400" dirty="0" err="1" smtClean="0">
                <a:solidFill>
                  <a:schemeClr val="accent1"/>
                </a:solidFill>
              </a:rPr>
              <a:t>Aneesh</a:t>
            </a:r>
            <a:r>
              <a:rPr lang="en-US" sz="2400" dirty="0" smtClean="0">
                <a:solidFill>
                  <a:schemeClr val="accent1"/>
                </a:solidFill>
              </a:rPr>
              <a:t> Chopra</a:t>
            </a:r>
            <a:r>
              <a:rPr lang="en-US" dirty="0" smtClean="0">
                <a:solidFill>
                  <a:schemeClr val="accent1"/>
                </a:solidFill>
              </a:rPr>
              <a:t>, </a:t>
            </a:r>
            <a:r>
              <a:rPr lang="en-US" sz="2400" dirty="0" smtClean="0">
                <a:solidFill>
                  <a:schemeClr val="accent1"/>
                </a:solidFill>
              </a:rPr>
              <a:t>US Chief Technology Officer</a:t>
            </a:r>
            <a:endParaRPr lang="en-US" dirty="0" smtClean="0">
              <a:solidFill>
                <a:schemeClr val="accent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 Data</a:t>
            </a:r>
            <a:endParaRPr lang="en-US" dirty="0"/>
          </a:p>
        </p:txBody>
      </p:sp>
      <p:sp>
        <p:nvSpPr>
          <p:cNvPr id="3" name="Content Placeholder 2"/>
          <p:cNvSpPr>
            <a:spLocks noGrp="1"/>
          </p:cNvSpPr>
          <p:nvPr>
            <p:ph sz="quarter" idx="1"/>
          </p:nvPr>
        </p:nvSpPr>
        <p:spPr>
          <a:xfrm>
            <a:off x="609600" y="1589567"/>
            <a:ext cx="8229600" cy="4572000"/>
          </a:xfrm>
        </p:spPr>
        <p:txBody>
          <a:bodyPr/>
          <a:lstStyle/>
          <a:p>
            <a:pPr>
              <a:buFont typeface="Wingdings" pitchFamily="2" charset="2"/>
              <a:buChar char="q"/>
            </a:pPr>
            <a:r>
              <a:rPr lang="en-US" dirty="0" smtClean="0"/>
              <a:t>Policy: San Francisco, Philadelphia, New York City</a:t>
            </a:r>
          </a:p>
          <a:p>
            <a:pPr>
              <a:buNone/>
            </a:pPr>
            <a:r>
              <a:rPr lang="en-US" dirty="0" smtClean="0">
                <a:solidFill>
                  <a:schemeClr val="accent1"/>
                </a:solidFill>
              </a:rPr>
              <a:t>	</a:t>
            </a:r>
            <a:endParaRPr lang="en-US" i="1" dirty="0">
              <a:solidFill>
                <a:schemeClr val="accent1"/>
              </a:solidFill>
            </a:endParaRPr>
          </a:p>
        </p:txBody>
      </p:sp>
      <p:pic>
        <p:nvPicPr>
          <p:cNvPr id="5" name="Picture 2"/>
          <p:cNvPicPr>
            <a:picLocks noChangeAspect="1" noChangeArrowheads="1"/>
          </p:cNvPicPr>
          <p:nvPr/>
        </p:nvPicPr>
        <p:blipFill>
          <a:blip r:embed="rId3" cstate="print"/>
          <a:srcRect/>
          <a:stretch>
            <a:fillRect/>
          </a:stretch>
        </p:blipFill>
        <p:spPr bwMode="auto">
          <a:xfrm>
            <a:off x="1715036" y="2590800"/>
            <a:ext cx="6057364" cy="3886200"/>
          </a:xfrm>
          <a:prstGeom prst="rect">
            <a:avLst/>
          </a:prstGeom>
          <a:noFill/>
          <a:ln w="9525">
            <a:noFill/>
            <a:miter lim="800000"/>
            <a:headEnd/>
            <a:tailEnd/>
          </a:ln>
        </p:spPr>
      </p:pic>
      <p:pic>
        <p:nvPicPr>
          <p:cNvPr id="6" name="Picture 3"/>
          <p:cNvPicPr>
            <a:picLocks noChangeAspect="1" noChangeArrowheads="1"/>
          </p:cNvPicPr>
          <p:nvPr/>
        </p:nvPicPr>
        <p:blipFill>
          <a:blip r:embed="rId4" cstate="print"/>
          <a:srcRect/>
          <a:stretch>
            <a:fillRect/>
          </a:stretch>
        </p:blipFill>
        <p:spPr bwMode="auto">
          <a:xfrm>
            <a:off x="2858036" y="3429000"/>
            <a:ext cx="4191000" cy="2486967"/>
          </a:xfrm>
          <a:prstGeom prst="rect">
            <a:avLst/>
          </a:prstGeom>
          <a:noFill/>
          <a:ln w="9525">
            <a:noFill/>
            <a:miter lim="800000"/>
            <a:headEnd/>
            <a:tailEnd/>
          </a:ln>
        </p:spPr>
      </p:pic>
      <p:pic>
        <p:nvPicPr>
          <p:cNvPr id="1026" name="Picture 2"/>
          <p:cNvPicPr>
            <a:picLocks noChangeAspect="1" noChangeArrowheads="1"/>
          </p:cNvPicPr>
          <p:nvPr/>
        </p:nvPicPr>
        <p:blipFill>
          <a:blip r:embed="rId5" cstate="print"/>
          <a:srcRect/>
          <a:stretch>
            <a:fillRect/>
          </a:stretch>
        </p:blipFill>
        <p:spPr bwMode="auto">
          <a:xfrm>
            <a:off x="1066800" y="2667000"/>
            <a:ext cx="6671390" cy="3810000"/>
          </a:xfrm>
          <a:prstGeom prst="rect">
            <a:avLst/>
          </a:prstGeom>
          <a:noFill/>
          <a:ln w="9525">
            <a:noFill/>
            <a:miter lim="800000"/>
            <a:headEnd/>
            <a:tailEnd/>
          </a:ln>
        </p:spPr>
      </p:pic>
      <p:pic>
        <p:nvPicPr>
          <p:cNvPr id="1027" name="Picture 3"/>
          <p:cNvPicPr>
            <a:picLocks noChangeAspect="1" noChangeArrowheads="1"/>
          </p:cNvPicPr>
          <p:nvPr/>
        </p:nvPicPr>
        <p:blipFill>
          <a:blip r:embed="rId6" cstate="print"/>
          <a:srcRect/>
          <a:stretch>
            <a:fillRect/>
          </a:stretch>
        </p:blipFill>
        <p:spPr bwMode="auto">
          <a:xfrm>
            <a:off x="2514599" y="2286000"/>
            <a:ext cx="4675909" cy="4572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iterate type="lt">
                                    <p:tmPct val="5000"/>
                                  </p:iterate>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6" name="Rectangle 8"/>
          <p:cNvSpPr>
            <a:spLocks noGrp="1" noChangeArrowheads="1"/>
          </p:cNvSpPr>
          <p:nvPr>
            <p:ph idx="1"/>
          </p:nvPr>
        </p:nvSpPr>
        <p:spPr>
          <a:xfrm>
            <a:off x="457200" y="2743200"/>
            <a:ext cx="8229600" cy="4114800"/>
          </a:xfrm>
        </p:spPr>
        <p:txBody>
          <a:bodyPr/>
          <a:lstStyle/>
          <a:p>
            <a:pPr algn="ctr">
              <a:buFontTx/>
              <a:buNone/>
            </a:pPr>
            <a:r>
              <a:rPr lang="en-US" sz="4800" dirty="0"/>
              <a:t>INFORMATION </a:t>
            </a:r>
          </a:p>
          <a:p>
            <a:pPr algn="ctr">
              <a:buFontTx/>
              <a:buNone/>
            </a:pPr>
            <a:r>
              <a:rPr lang="en-US" sz="4800" dirty="0"/>
              <a:t>FOR </a:t>
            </a:r>
          </a:p>
          <a:p>
            <a:pPr algn="ctr">
              <a:buFontTx/>
              <a:buNone/>
            </a:pPr>
            <a:r>
              <a:rPr lang="en-US" sz="4800" dirty="0"/>
              <a:t>ACTION AND CHANGE</a:t>
            </a:r>
          </a:p>
          <a:p>
            <a:pPr algn="ctr">
              <a:buFontTx/>
              <a:buNone/>
            </a:pPr>
            <a:r>
              <a:rPr lang="en-US" sz="4800" dirty="0"/>
              <a:t>WORKSHOP</a:t>
            </a:r>
          </a:p>
          <a:p>
            <a:pPr algn="ctr">
              <a:buFontTx/>
              <a:buNone/>
            </a:pPr>
            <a:r>
              <a:rPr lang="en-US" dirty="0" smtClean="0"/>
              <a:t> </a:t>
            </a:r>
            <a:endParaRPr lang="en-US" dirty="0"/>
          </a:p>
        </p:txBody>
      </p:sp>
      <p:pic>
        <p:nvPicPr>
          <p:cNvPr id="4" name="Picture 3" descr="IAC_logo_color-rgb.jpg"/>
          <p:cNvPicPr>
            <a:picLocks noChangeAspect="1"/>
          </p:cNvPicPr>
          <p:nvPr/>
        </p:nvPicPr>
        <p:blipFill>
          <a:blip r:embed="rId3" cstate="print"/>
          <a:stretch>
            <a:fillRect/>
          </a:stretch>
        </p:blipFill>
        <p:spPr>
          <a:xfrm>
            <a:off x="2819400" y="533400"/>
            <a:ext cx="3632200" cy="196850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609600" y="228600"/>
            <a:ext cx="8153400" cy="990600"/>
          </a:xfrm>
        </p:spPr>
        <p:txBody>
          <a:bodyPr/>
          <a:lstStyle/>
          <a:p>
            <a:r>
              <a:rPr lang="en-US" dirty="0" smtClean="0"/>
              <a:t>SAMPLE AGENDA</a:t>
            </a:r>
            <a:endParaRPr lang="en-US" dirty="0"/>
          </a:p>
        </p:txBody>
      </p:sp>
      <p:sp>
        <p:nvSpPr>
          <p:cNvPr id="18436" name="Text Box 4"/>
          <p:cNvSpPr txBox="1">
            <a:spLocks noChangeArrowheads="1"/>
          </p:cNvSpPr>
          <p:nvPr/>
        </p:nvSpPr>
        <p:spPr bwMode="auto">
          <a:xfrm>
            <a:off x="914400" y="1981200"/>
            <a:ext cx="7010400" cy="366713"/>
          </a:xfrm>
          <a:prstGeom prst="rect">
            <a:avLst/>
          </a:prstGeom>
          <a:noFill/>
          <a:ln w="9525">
            <a:noFill/>
            <a:miter lim="800000"/>
            <a:headEnd/>
            <a:tailEnd/>
          </a:ln>
          <a:effectLst/>
        </p:spPr>
        <p:txBody>
          <a:bodyPr>
            <a:spAutoFit/>
          </a:bodyPr>
          <a:lstStyle/>
          <a:p>
            <a:pPr>
              <a:spcBef>
                <a:spcPct val="50000"/>
              </a:spcBef>
            </a:pPr>
            <a:endParaRPr lang="en-US"/>
          </a:p>
        </p:txBody>
      </p:sp>
      <p:sp>
        <p:nvSpPr>
          <p:cNvPr id="18437" name="Text Box 5"/>
          <p:cNvSpPr txBox="1">
            <a:spLocks noChangeArrowheads="1"/>
          </p:cNvSpPr>
          <p:nvPr/>
        </p:nvSpPr>
        <p:spPr bwMode="auto">
          <a:xfrm>
            <a:off x="533400" y="1600200"/>
            <a:ext cx="8610600" cy="5170646"/>
          </a:xfrm>
          <a:prstGeom prst="rect">
            <a:avLst/>
          </a:prstGeom>
          <a:noFill/>
          <a:ln w="9525">
            <a:noFill/>
            <a:miter lim="800000"/>
            <a:headEnd/>
            <a:tailEnd/>
          </a:ln>
          <a:effectLst/>
        </p:spPr>
        <p:txBody>
          <a:bodyPr wrap="square">
            <a:spAutoFit/>
          </a:bodyPr>
          <a:lstStyle/>
          <a:p>
            <a:pPr marL="519113" indent="-519113">
              <a:spcBef>
                <a:spcPct val="50000"/>
              </a:spcBef>
              <a:buFont typeface="Wingdings" pitchFamily="2" charset="2"/>
              <a:buChar char=""/>
            </a:pPr>
            <a:r>
              <a:rPr lang="en-US" sz="3000" dirty="0" smtClean="0">
                <a:solidFill>
                  <a:schemeClr val="accent1">
                    <a:lumMod val="50000"/>
                  </a:schemeClr>
                </a:solidFill>
                <a:cs typeface="Times New Roman" pitchFamily="18" charset="0"/>
              </a:rPr>
              <a:t>Introduction </a:t>
            </a:r>
            <a:r>
              <a:rPr lang="en-US" sz="3000" dirty="0">
                <a:solidFill>
                  <a:schemeClr val="accent1">
                    <a:lumMod val="50000"/>
                  </a:schemeClr>
                </a:solidFill>
                <a:cs typeface="Times New Roman" pitchFamily="18" charset="0"/>
              </a:rPr>
              <a:t>and Overview of  Data for Action and </a:t>
            </a:r>
            <a:r>
              <a:rPr lang="en-US" sz="3000" dirty="0" smtClean="0">
                <a:solidFill>
                  <a:schemeClr val="accent1">
                    <a:lumMod val="50000"/>
                  </a:schemeClr>
                </a:solidFill>
                <a:cs typeface="Times New Roman" pitchFamily="18" charset="0"/>
              </a:rPr>
              <a:t>    Change</a:t>
            </a:r>
            <a:endParaRPr lang="en-US" sz="3000" dirty="0">
              <a:solidFill>
                <a:schemeClr val="accent1">
                  <a:lumMod val="50000"/>
                </a:schemeClr>
              </a:solidFill>
              <a:cs typeface="Times New Roman" pitchFamily="18" charset="0"/>
            </a:endParaRPr>
          </a:p>
          <a:p>
            <a:pPr>
              <a:spcBef>
                <a:spcPct val="50000"/>
              </a:spcBef>
              <a:buFont typeface="Wingdings" pitchFamily="2" charset="2"/>
              <a:buChar char=""/>
            </a:pPr>
            <a:r>
              <a:rPr lang="en-US" sz="3000" dirty="0" smtClean="0">
                <a:solidFill>
                  <a:schemeClr val="accent1">
                    <a:lumMod val="50000"/>
                  </a:schemeClr>
                </a:solidFill>
                <a:cs typeface="Times New Roman" pitchFamily="18" charset="0"/>
              </a:rPr>
              <a:t>  A </a:t>
            </a:r>
            <a:r>
              <a:rPr lang="en-US" sz="3000" dirty="0">
                <a:solidFill>
                  <a:schemeClr val="accent1">
                    <a:lumMod val="50000"/>
                  </a:schemeClr>
                </a:solidFill>
                <a:cs typeface="Times New Roman" pitchFamily="18" charset="0"/>
              </a:rPr>
              <a:t>few words about data and information   </a:t>
            </a:r>
          </a:p>
          <a:p>
            <a:pPr>
              <a:spcBef>
                <a:spcPct val="50000"/>
              </a:spcBef>
              <a:buFont typeface="Wingdings" pitchFamily="2" charset="2"/>
              <a:buChar char=""/>
            </a:pPr>
            <a:r>
              <a:rPr lang="en-US" sz="3000" dirty="0" smtClean="0">
                <a:solidFill>
                  <a:schemeClr val="accent1">
                    <a:lumMod val="50000"/>
                  </a:schemeClr>
                </a:solidFill>
                <a:cs typeface="Times New Roman" pitchFamily="18" charset="0"/>
              </a:rPr>
              <a:t>  Introduction </a:t>
            </a:r>
            <a:r>
              <a:rPr lang="en-US" sz="3000" dirty="0">
                <a:solidFill>
                  <a:schemeClr val="accent1">
                    <a:lumMod val="50000"/>
                  </a:schemeClr>
                </a:solidFill>
                <a:cs typeface="Times New Roman" pitchFamily="18" charset="0"/>
              </a:rPr>
              <a:t>to Case study   </a:t>
            </a:r>
          </a:p>
          <a:p>
            <a:pPr>
              <a:spcBef>
                <a:spcPct val="50000"/>
              </a:spcBef>
              <a:buFont typeface="Wingdings" pitchFamily="2" charset="2"/>
              <a:buChar char=""/>
            </a:pPr>
            <a:r>
              <a:rPr lang="en-US" sz="3000" dirty="0" smtClean="0">
                <a:solidFill>
                  <a:schemeClr val="accent1">
                    <a:lumMod val="50000"/>
                  </a:schemeClr>
                </a:solidFill>
                <a:cs typeface="Times New Roman" pitchFamily="18" charset="0"/>
              </a:rPr>
              <a:t>  Community </a:t>
            </a:r>
            <a:r>
              <a:rPr lang="en-US" sz="3000" dirty="0">
                <a:solidFill>
                  <a:schemeClr val="accent1">
                    <a:lumMod val="50000"/>
                  </a:schemeClr>
                </a:solidFill>
                <a:cs typeface="Times New Roman" pitchFamily="18" charset="0"/>
              </a:rPr>
              <a:t>change cycle</a:t>
            </a:r>
          </a:p>
          <a:p>
            <a:pPr>
              <a:spcBef>
                <a:spcPct val="50000"/>
              </a:spcBef>
              <a:buFont typeface="Wingdings" pitchFamily="2" charset="2"/>
              <a:buChar char=""/>
            </a:pPr>
            <a:r>
              <a:rPr lang="en-US" sz="3000" dirty="0" smtClean="0">
                <a:solidFill>
                  <a:schemeClr val="accent1">
                    <a:lumMod val="50000"/>
                  </a:schemeClr>
                </a:solidFill>
                <a:cs typeface="Times New Roman" pitchFamily="18" charset="0"/>
              </a:rPr>
              <a:t>  Talking </a:t>
            </a:r>
            <a:r>
              <a:rPr lang="en-US" sz="3000" dirty="0">
                <a:solidFill>
                  <a:schemeClr val="accent1">
                    <a:lumMod val="50000"/>
                  </a:schemeClr>
                </a:solidFill>
                <a:cs typeface="Times New Roman" pitchFamily="18" charset="0"/>
              </a:rPr>
              <a:t>Points and Messages  </a:t>
            </a:r>
          </a:p>
          <a:p>
            <a:pPr>
              <a:spcBef>
                <a:spcPct val="50000"/>
              </a:spcBef>
              <a:buFont typeface="Wingdings" pitchFamily="2" charset="2"/>
              <a:buChar char=""/>
            </a:pPr>
            <a:r>
              <a:rPr lang="en-US" sz="3000" dirty="0" smtClean="0">
                <a:solidFill>
                  <a:schemeClr val="accent1">
                    <a:lumMod val="50000"/>
                  </a:schemeClr>
                </a:solidFill>
                <a:cs typeface="Times New Roman" pitchFamily="18" charset="0"/>
              </a:rPr>
              <a:t>  Case </a:t>
            </a:r>
            <a:r>
              <a:rPr lang="en-US" sz="3000" dirty="0">
                <a:solidFill>
                  <a:schemeClr val="accent1">
                    <a:lumMod val="50000"/>
                  </a:schemeClr>
                </a:solidFill>
                <a:cs typeface="Times New Roman" pitchFamily="18" charset="0"/>
              </a:rPr>
              <a:t>study planning and role play</a:t>
            </a:r>
          </a:p>
          <a:p>
            <a:pPr>
              <a:spcBef>
                <a:spcPct val="50000"/>
              </a:spcBef>
              <a:buFont typeface="Wingdings" pitchFamily="2" charset="2"/>
              <a:buChar char=""/>
            </a:pPr>
            <a:r>
              <a:rPr lang="en-US" sz="3000" dirty="0" smtClean="0">
                <a:solidFill>
                  <a:schemeClr val="accent1">
                    <a:lumMod val="50000"/>
                  </a:schemeClr>
                </a:solidFill>
                <a:cs typeface="Times New Roman" pitchFamily="18" charset="0"/>
              </a:rPr>
              <a:t>  Debriefing</a:t>
            </a:r>
            <a:endParaRPr lang="en-US" sz="3000" dirty="0">
              <a:solidFill>
                <a:schemeClr val="accent1">
                  <a:lumMod val="50000"/>
                </a:schemeClr>
              </a:solidFill>
            </a:endParaRPr>
          </a:p>
        </p:txBody>
      </p:sp>
      <p:pic>
        <p:nvPicPr>
          <p:cNvPr id="6" name="Picture 5" descr="IAC_logo_color-rgb.jpg"/>
          <p:cNvPicPr>
            <a:picLocks noChangeAspect="1"/>
          </p:cNvPicPr>
          <p:nvPr/>
        </p:nvPicPr>
        <p:blipFill>
          <a:blip r:embed="rId3" cstate="print"/>
          <a:stretch>
            <a:fillRect/>
          </a:stretch>
        </p:blipFill>
        <p:spPr>
          <a:xfrm>
            <a:off x="6858000" y="0"/>
            <a:ext cx="2286000" cy="1238916"/>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Intermediaries</a:t>
            </a:r>
            <a:endParaRPr lang="en-US" dirty="0"/>
          </a:p>
        </p:txBody>
      </p:sp>
      <p:sp>
        <p:nvSpPr>
          <p:cNvPr id="5" name="Rectangle 4"/>
          <p:cNvSpPr/>
          <p:nvPr/>
        </p:nvSpPr>
        <p:spPr>
          <a:xfrm>
            <a:off x="0" y="1524000"/>
            <a:ext cx="9144000" cy="7109639"/>
          </a:xfrm>
          <a:prstGeom prst="rect">
            <a:avLst/>
          </a:prstGeom>
        </p:spPr>
        <p:txBody>
          <a:bodyPr wrap="square">
            <a:spAutoFit/>
          </a:bodyPr>
          <a:lstStyle/>
          <a:p>
            <a:pPr algn="ctr"/>
            <a:r>
              <a:rPr lang="en-US" sz="2400" b="1" dirty="0" smtClean="0">
                <a:solidFill>
                  <a:schemeClr val="accent1">
                    <a:lumMod val="50000"/>
                  </a:schemeClr>
                </a:solidFill>
              </a:rPr>
              <a:t>The National Neighborhood Indicators Partnership </a:t>
            </a:r>
          </a:p>
          <a:p>
            <a:pPr algn="ctr"/>
            <a:r>
              <a:rPr lang="en-US" sz="2400" b="1" u="sng" dirty="0" smtClean="0">
                <a:solidFill>
                  <a:schemeClr val="accent1">
                    <a:lumMod val="50000"/>
                  </a:schemeClr>
                </a:solidFill>
              </a:rPr>
              <a:t>http://www.neighborhoodindicators.org/ </a:t>
            </a:r>
          </a:p>
          <a:p>
            <a:pPr>
              <a:buFont typeface="Arial" pitchFamily="34" charset="0"/>
              <a:buChar char="•"/>
            </a:pPr>
            <a:r>
              <a:rPr lang="en-US" sz="2400" b="1" dirty="0" smtClean="0"/>
              <a:t>NNIP is a collaboration of the Urban Institute and local partners in 35 cities to further the development and use of neighborhood-level information systems.</a:t>
            </a:r>
          </a:p>
          <a:p>
            <a:endParaRPr lang="en-US" sz="2400" b="1" dirty="0" smtClean="0"/>
          </a:p>
          <a:p>
            <a:pPr>
              <a:buFont typeface="Arial" pitchFamily="34" charset="0"/>
              <a:buChar char="•"/>
            </a:pPr>
            <a:r>
              <a:rPr lang="en-US" sz="2400" dirty="0" smtClean="0"/>
              <a:t>In recent years all NNIP partners have built </a:t>
            </a:r>
            <a:r>
              <a:rPr lang="en-US" sz="2400" b="1" dirty="0" smtClean="0"/>
              <a:t>advanced information systems </a:t>
            </a:r>
            <a:r>
              <a:rPr lang="en-US" sz="2400" dirty="0" smtClean="0"/>
              <a:t>with integrated and recurrently updated information on neighborhood conditions in their cities. </a:t>
            </a:r>
          </a:p>
          <a:p>
            <a:endParaRPr lang="en-US" sz="2400" dirty="0" smtClean="0"/>
          </a:p>
          <a:p>
            <a:pPr>
              <a:buFont typeface="Arial" pitchFamily="34" charset="0"/>
              <a:buChar char="•"/>
            </a:pPr>
            <a:r>
              <a:rPr lang="en-US" sz="2400" dirty="0" smtClean="0"/>
              <a:t>Partners </a:t>
            </a:r>
            <a:r>
              <a:rPr lang="en-US" sz="2400" b="1" i="1" dirty="0" smtClean="0"/>
              <a:t>democratize data </a:t>
            </a:r>
            <a:r>
              <a:rPr lang="en-US" sz="2400" dirty="0" smtClean="0"/>
              <a:t>by</a:t>
            </a:r>
            <a:r>
              <a:rPr lang="en-US" sz="2400" b="1" i="1" dirty="0" smtClean="0"/>
              <a:t> </a:t>
            </a:r>
            <a:r>
              <a:rPr lang="en-US" sz="2400" dirty="0" smtClean="0"/>
              <a:t>facilitating the direct practical use of data by city and community leaders. And all have adopted as a primary purpose using information to build the capacities of institutions and residents in distressed urban neighborhoods.</a:t>
            </a:r>
          </a:p>
          <a:p>
            <a:endParaRPr lang="en-US" sz="2400" dirty="0" smtClean="0"/>
          </a:p>
          <a:p>
            <a:endParaRPr lang="en-US" sz="2400" dirty="0" smtClean="0"/>
          </a:p>
          <a:p>
            <a:endParaRPr lang="en-US" sz="2400" b="1" dirty="0" smtClean="0"/>
          </a:p>
          <a:p>
            <a:endParaRPr lang="en-US" sz="2400" b="1" dirty="0" smtClean="0"/>
          </a:p>
          <a:p>
            <a:endParaRPr lang="en-US" sz="2400" b="1"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Median</Template>
  <TotalTime>19531</TotalTime>
  <Words>884</Words>
  <Application>Microsoft Office PowerPoint</Application>
  <PresentationFormat>On-screen Show (4:3)</PresentationFormat>
  <Paragraphs>192</Paragraphs>
  <Slides>40</Slides>
  <Notes>25</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Median</vt:lpstr>
      <vt:lpstr>     Mapping for Advocacy and Community Change November10, 2011  Junious Williams, CEO Urban Strategies Council Oakland, CA  www.urbanstrategies.org www.infoalamedacounty.org </vt:lpstr>
      <vt:lpstr>Presentation Outline</vt:lpstr>
      <vt:lpstr>About Urban Strategies Council</vt:lpstr>
      <vt:lpstr>About Research &amp; Technology Program</vt:lpstr>
      <vt:lpstr>Open Data</vt:lpstr>
      <vt:lpstr>Open Data</vt:lpstr>
      <vt:lpstr>Slide 7</vt:lpstr>
      <vt:lpstr>SAMPLE AGENDA</vt:lpstr>
      <vt:lpstr>Data Intermediaries</vt:lpstr>
      <vt:lpstr>Data Intermediaries</vt:lpstr>
      <vt:lpstr>Data Intermediaries</vt:lpstr>
      <vt:lpstr>Foreclosure Crisis</vt:lpstr>
      <vt:lpstr>#1 - Identify the Problem</vt:lpstr>
      <vt:lpstr>Slide 14</vt:lpstr>
      <vt:lpstr>#2 - Understanding the Problem</vt:lpstr>
      <vt:lpstr>Slide 16</vt:lpstr>
      <vt:lpstr>Slide 17</vt:lpstr>
      <vt:lpstr>#3 – Digging further into the data</vt:lpstr>
      <vt:lpstr>#4 – Layering with Other Relevant Data</vt:lpstr>
      <vt:lpstr>#5 Using data to provide more context   Better planning &amp; decision making</vt:lpstr>
      <vt:lpstr>#6 – Tracking Implementation</vt:lpstr>
      <vt:lpstr>Slide 22</vt:lpstr>
      <vt:lpstr>InfoAlamedaCounty.org</vt:lpstr>
      <vt:lpstr>InfoAlamedaCounty </vt:lpstr>
      <vt:lpstr>InfoAlamedaCounty </vt:lpstr>
      <vt:lpstr>Mapping Data</vt:lpstr>
      <vt:lpstr>Charting Data</vt:lpstr>
      <vt:lpstr>Digital Divide</vt:lpstr>
      <vt:lpstr>Slide 29</vt:lpstr>
      <vt:lpstr>Slide 30</vt:lpstr>
      <vt:lpstr>Slide 31</vt:lpstr>
      <vt:lpstr>Slide 32</vt:lpstr>
      <vt:lpstr>Slide 33</vt:lpstr>
      <vt:lpstr>Slide 34</vt:lpstr>
      <vt:lpstr>Slide 35</vt:lpstr>
      <vt:lpstr>Slide 36</vt:lpstr>
      <vt:lpstr>Creating Community Data</vt:lpstr>
      <vt:lpstr>Slide 38</vt:lpstr>
      <vt:lpstr>Slide 39</vt:lpstr>
      <vt:lpstr>Final Comments</vt:lpstr>
    </vt:vector>
  </TitlesOfParts>
  <Company>URBAN STRATEGIES COUNCIL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stevek</dc:creator>
  <cp:lastModifiedBy>ccr</cp:lastModifiedBy>
  <cp:revision>1288</cp:revision>
  <dcterms:created xsi:type="dcterms:W3CDTF">2011-09-15T16:11:51Z</dcterms:created>
  <dcterms:modified xsi:type="dcterms:W3CDTF">2011-11-10T17:17:28Z</dcterms:modified>
</cp:coreProperties>
</file>