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20"/>
  </p:notesMasterIdLst>
  <p:sldIdLst>
    <p:sldId id="877" r:id="rId5"/>
    <p:sldId id="880" r:id="rId6"/>
    <p:sldId id="909" r:id="rId7"/>
    <p:sldId id="913" r:id="rId8"/>
    <p:sldId id="907" r:id="rId9"/>
    <p:sldId id="916" r:id="rId10"/>
    <p:sldId id="351" r:id="rId11"/>
    <p:sldId id="329" r:id="rId12"/>
    <p:sldId id="306" r:id="rId13"/>
    <p:sldId id="782" r:id="rId14"/>
    <p:sldId id="915" r:id="rId15"/>
    <p:sldId id="791" r:id="rId16"/>
    <p:sldId id="917" r:id="rId17"/>
    <p:sldId id="799" r:id="rId18"/>
    <p:sldId id="85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cherban,Felice" initials="LS" lastIdx="1" clrIdx="0">
    <p:extLst>
      <p:ext uri="{19B8F6BF-5375-455C-9EA6-DF929625EA0E}">
        <p15:presenceInfo xmlns:p15="http://schemas.microsoft.com/office/powerpoint/2012/main" userId="S::fzl23@drexel.edu::a6b3db13-0bba-4076-9489-36d3d5ef2641" providerId="AD"/>
      </p:ext>
    </p:extLst>
  </p:cmAuthor>
  <p:cmAuthor id="2" name="Amy Carroll-Scott" initials="" lastIdx="1" clrIdx="1"/>
  <p:cmAuthor id="3" name="Carroll-Scott,Amy" initials="CS" lastIdx="12" clrIdx="2">
    <p:extLst>
      <p:ext uri="{19B8F6BF-5375-455C-9EA6-DF929625EA0E}">
        <p15:presenceInfo xmlns:p15="http://schemas.microsoft.com/office/powerpoint/2012/main" userId="S::ac3343@drexel.edu::2df4494c-c06e-4f08-bc6e-dfb182c7bd2a" providerId="AD"/>
      </p:ext>
    </p:extLst>
  </p:cmAuthor>
  <p:cmAuthor id="4" name="Gilliam,Erikka" initials="Gi" lastIdx="1" clrIdx="3">
    <p:extLst>
      <p:ext uri="{19B8F6BF-5375-455C-9EA6-DF929625EA0E}">
        <p15:presenceInfo xmlns:p15="http://schemas.microsoft.com/office/powerpoint/2012/main" userId="S::elg72@drexel.edu::991867a0-c500-4595-9590-26c1ff48dd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000"/>
    <a:srgbClr val="80008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0612" autoAdjust="0"/>
  </p:normalViewPr>
  <p:slideViewPr>
    <p:cSldViewPr snapToGrid="0">
      <p:cViewPr varScale="1">
        <p:scale>
          <a:sx n="59" d="100"/>
          <a:sy n="59" d="100"/>
        </p:scale>
        <p:origin x="932" y="3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m,Erikka" userId="991867a0-c500-4595-9590-26c1ff48dd7c" providerId="ADAL" clId="{783EFB6B-CDEB-4AB2-8846-F8A3794BA167}"/>
    <pc:docChg chg="custSel">
      <pc:chgData name="Gilliam,Erikka" userId="991867a0-c500-4595-9590-26c1ff48dd7c" providerId="ADAL" clId="{783EFB6B-CDEB-4AB2-8846-F8A3794BA167}" dt="2022-10-24T16:41:33.583" v="3" actId="1592"/>
      <pc:docMkLst>
        <pc:docMk/>
      </pc:docMkLst>
      <pc:sldChg chg="delCm">
        <pc:chgData name="Gilliam,Erikka" userId="991867a0-c500-4595-9590-26c1ff48dd7c" providerId="ADAL" clId="{783EFB6B-CDEB-4AB2-8846-F8A3794BA167}" dt="2022-10-24T16:41:33.579" v="1" actId="1592"/>
        <pc:sldMkLst>
          <pc:docMk/>
          <pc:sldMk cId="2140928803" sldId="351"/>
        </pc:sldMkLst>
      </pc:sldChg>
      <pc:sldChg chg="delCm">
        <pc:chgData name="Gilliam,Erikka" userId="991867a0-c500-4595-9590-26c1ff48dd7c" providerId="ADAL" clId="{783EFB6B-CDEB-4AB2-8846-F8A3794BA167}" dt="2022-10-24T16:41:33.580" v="2" actId="1592"/>
        <pc:sldMkLst>
          <pc:docMk/>
          <pc:sldMk cId="4270976558" sldId="782"/>
        </pc:sldMkLst>
      </pc:sldChg>
      <pc:sldChg chg="delCm">
        <pc:chgData name="Gilliam,Erikka" userId="991867a0-c500-4595-9590-26c1ff48dd7c" providerId="ADAL" clId="{783EFB6B-CDEB-4AB2-8846-F8A3794BA167}" dt="2022-10-24T16:41:33.583" v="3" actId="1592"/>
        <pc:sldMkLst>
          <pc:docMk/>
          <pc:sldMk cId="1356417108" sldId="854"/>
        </pc:sldMkLst>
      </pc:sldChg>
      <pc:sldChg chg="delCm">
        <pc:chgData name="Gilliam,Erikka" userId="991867a0-c500-4595-9590-26c1ff48dd7c" providerId="ADAL" clId="{783EFB6B-CDEB-4AB2-8846-F8A3794BA167}" dt="2022-10-24T16:41:33.578" v="0" actId="1592"/>
        <pc:sldMkLst>
          <pc:docMk/>
          <pc:sldMk cId="451778118" sldId="90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400" dirty="0"/>
              <a:t>Ages of Caregivers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5022054621858619"/>
          <c:y val="0.16946372788729272"/>
          <c:w val="0.83865320748683547"/>
          <c:h val="0.62549634715763425"/>
        </c:manualLayout>
      </c:layout>
      <c:barChart>
        <c:barDir val="col"/>
        <c:grouping val="clustered"/>
        <c:varyColors val="0"/>
        <c:ser>
          <c:idx val="0"/>
          <c:order val="0"/>
          <c:tx>
            <c:strRef>
              <c:f>cgvr_age!$C$1</c:f>
              <c:strCache>
                <c:ptCount val="1"/>
                <c:pt idx="0">
                  <c:v>Percent of Caregivers</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cgvr_age!$A$2:$A$7</c:f>
              <c:strCache>
                <c:ptCount val="6"/>
                <c:pt idx="0">
                  <c:v>18-24</c:v>
                </c:pt>
                <c:pt idx="1">
                  <c:v>25-34</c:v>
                </c:pt>
                <c:pt idx="2">
                  <c:v>35-44</c:v>
                </c:pt>
                <c:pt idx="3">
                  <c:v>45-54</c:v>
                </c:pt>
                <c:pt idx="4">
                  <c:v>55-65</c:v>
                </c:pt>
                <c:pt idx="5">
                  <c:v>older than 65</c:v>
                </c:pt>
              </c:strCache>
            </c:strRef>
          </c:cat>
          <c:val>
            <c:numRef>
              <c:f>cgvr_age!$C$2:$C$7</c:f>
              <c:numCache>
                <c:formatCode>0%</c:formatCode>
                <c:ptCount val="6"/>
                <c:pt idx="0">
                  <c:v>5.0362999999999998E-2</c:v>
                </c:pt>
                <c:pt idx="1">
                  <c:v>0.30128300000000002</c:v>
                </c:pt>
                <c:pt idx="2">
                  <c:v>0.299564</c:v>
                </c:pt>
                <c:pt idx="3">
                  <c:v>0.16114400000000001</c:v>
                </c:pt>
                <c:pt idx="4">
                  <c:v>0.14205999999999999</c:v>
                </c:pt>
                <c:pt idx="5">
                  <c:v>4.5587000000000003E-2</c:v>
                </c:pt>
              </c:numCache>
            </c:numRef>
          </c:val>
          <c:extLst>
            <c:ext xmlns:c16="http://schemas.microsoft.com/office/drawing/2014/chart" uri="{C3380CC4-5D6E-409C-BE32-E72D297353CC}">
              <c16:uniqueId val="{00000000-FC7C-4567-A67B-298FB9557FA8}"/>
            </c:ext>
          </c:extLst>
        </c:ser>
        <c:dLbls>
          <c:dLblPos val="outEnd"/>
          <c:showLegendKey val="0"/>
          <c:showVal val="1"/>
          <c:showCatName val="0"/>
          <c:showSerName val="0"/>
          <c:showPercent val="0"/>
          <c:showBubbleSize val="0"/>
        </c:dLbls>
        <c:gapWidth val="100"/>
        <c:overlap val="-24"/>
        <c:axId val="491431944"/>
        <c:axId val="491438176"/>
      </c:barChart>
      <c:catAx>
        <c:axId val="49143194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Age Category</a:t>
                </a:r>
              </a:p>
            </c:rich>
          </c:tx>
          <c:layout>
            <c:manualLayout>
              <c:xMode val="edge"/>
              <c:yMode val="edge"/>
              <c:x val="0.40874248893074777"/>
              <c:y val="0.908918633202654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1438176"/>
        <c:crosses val="autoZero"/>
        <c:auto val="1"/>
        <c:lblAlgn val="ctr"/>
        <c:lblOffset val="100"/>
        <c:noMultiLvlLbl val="0"/>
      </c:catAx>
      <c:valAx>
        <c:axId val="49143817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 Percent of Caregivers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143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baseline="0" dirty="0">
                <a:solidFill>
                  <a:schemeClr val="accent1">
                    <a:lumMod val="75000"/>
                  </a:schemeClr>
                </a:solidFill>
              </a:rPr>
              <a:t>Race/Ethnicity of Caregivers</a:t>
            </a:r>
          </a:p>
        </c:rich>
      </c:tx>
      <c:layout>
        <c:manualLayout>
          <c:xMode val="edge"/>
          <c:yMode val="edge"/>
          <c:x val="0.17825086286855008"/>
          <c:y val="2.634198954617107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91323395516018"/>
          <c:y val="0.18688953334892106"/>
          <c:w val="0.54535922438139739"/>
          <c:h val="0.6764153398248644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1E-44B0-BA50-0F5FB0084B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1E-44B0-BA50-0F5FB0084B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1E-44B0-BA50-0F5FB0084B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1E-44B0-BA50-0F5FB0084B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1E-44B0-BA50-0F5FB0084BA7}"/>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F61E-44B0-BA50-0F5FB0084BA7}"/>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F61E-44B0-BA50-0F5FB0084BA7}"/>
                </c:ext>
              </c:extLst>
            </c:dLbl>
            <c:dLbl>
              <c:idx val="3"/>
              <c:layout>
                <c:manualLayout>
                  <c:x val="2.1043229094849635E-2"/>
                  <c:y val="9.6812939818830251E-3"/>
                </c:manualLayout>
              </c:layout>
              <c:tx>
                <c:rich>
                  <a:bodyPr/>
                  <a:lstStyle/>
                  <a:p>
                    <a:fld id="{8C6FF891-9039-4058-9A79-FAEBC254C24B}" type="VALUE">
                      <a:rPr lang="en-US" sz="12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61E-44B0-BA50-0F5FB0084B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cgvr_race!$A$2:$A$6</c:f>
              <c:strCache>
                <c:ptCount val="5"/>
                <c:pt idx="0">
                  <c:v>Non-Latinx Black</c:v>
                </c:pt>
                <c:pt idx="1">
                  <c:v>Non-Latinx White</c:v>
                </c:pt>
                <c:pt idx="2">
                  <c:v>Latinx</c:v>
                </c:pt>
                <c:pt idx="3">
                  <c:v>Multiracial</c:v>
                </c:pt>
                <c:pt idx="4">
                  <c:v>Other</c:v>
                </c:pt>
              </c:strCache>
            </c:strRef>
          </c:cat>
          <c:val>
            <c:numRef>
              <c:f>cgvr_race!$C$2:$C$6</c:f>
              <c:numCache>
                <c:formatCode>0%</c:formatCode>
                <c:ptCount val="5"/>
                <c:pt idx="0">
                  <c:v>0.86304599999999998</c:v>
                </c:pt>
                <c:pt idx="1">
                  <c:v>3.3184999999999999E-2</c:v>
                </c:pt>
                <c:pt idx="2">
                  <c:v>2.4372999999999999E-2</c:v>
                </c:pt>
                <c:pt idx="3">
                  <c:v>1.5096E-2</c:v>
                </c:pt>
                <c:pt idx="4">
                  <c:v>6.4300999999999997E-2</c:v>
                </c:pt>
              </c:numCache>
            </c:numRef>
          </c:val>
          <c:extLst>
            <c:ext xmlns:c16="http://schemas.microsoft.com/office/drawing/2014/chart" uri="{C3380CC4-5D6E-409C-BE32-E72D297353CC}">
              <c16:uniqueId val="{0000000A-F61E-44B0-BA50-0F5FB0084BA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6676138720650464"/>
          <c:w val="0.95574016053163313"/>
          <c:h val="0.128449160148737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Trouble Affording Food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Wave 1</c:v>
                </c:pt>
                <c:pt idx="1">
                  <c:v>Wave 2</c:v>
                </c:pt>
                <c:pt idx="2">
                  <c:v>Wave 3</c:v>
                </c:pt>
              </c:strCache>
            </c:strRef>
          </c:cat>
          <c:val>
            <c:numRef>
              <c:f>Sheet1!$B$2:$B$4</c:f>
              <c:numCache>
                <c:formatCode>0%</c:formatCode>
                <c:ptCount val="3"/>
                <c:pt idx="0">
                  <c:v>0.22084300000000001</c:v>
                </c:pt>
                <c:pt idx="1">
                  <c:v>0.249003</c:v>
                </c:pt>
                <c:pt idx="2">
                  <c:v>0.26363500000000001</c:v>
                </c:pt>
              </c:numCache>
            </c:numRef>
          </c:val>
          <c:extLst>
            <c:ext xmlns:c16="http://schemas.microsoft.com/office/drawing/2014/chart" uri="{C3380CC4-5D6E-409C-BE32-E72D297353CC}">
              <c16:uniqueId val="{00000000-C5AB-411F-B912-7E32BC781D59}"/>
            </c:ext>
          </c:extLst>
        </c:ser>
        <c:dLbls>
          <c:dLblPos val="outEnd"/>
          <c:showLegendKey val="0"/>
          <c:showVal val="1"/>
          <c:showCatName val="0"/>
          <c:showSerName val="0"/>
          <c:showPercent val="0"/>
          <c:showBubbleSize val="0"/>
        </c:dLbls>
        <c:gapWidth val="219"/>
        <c:overlap val="-27"/>
        <c:axId val="684455048"/>
        <c:axId val="684456360"/>
      </c:barChart>
      <c:catAx>
        <c:axId val="68445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84456360"/>
        <c:crossesAt val="0"/>
        <c:auto val="1"/>
        <c:lblAlgn val="ctr"/>
        <c:lblOffset val="100"/>
        <c:noMultiLvlLbl val="0"/>
      </c:catAx>
      <c:valAx>
        <c:axId val="6844563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100" b="0" i="0" u="none" strike="noStrike" kern="1200" baseline="0">
                <a:solidFill>
                  <a:schemeClr val="tx1">
                    <a:lumMod val="65000"/>
                    <a:lumOff val="35000"/>
                  </a:schemeClr>
                </a:solidFill>
                <a:latin typeface="+mn-lt"/>
                <a:ea typeface="+mn-ea"/>
                <a:cs typeface="+mn-cs"/>
              </a:defRPr>
            </a:pPr>
            <a:endParaRPr lang="en-US"/>
          </a:p>
        </c:txPr>
        <c:crossAx val="68445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4A914-9733-43A9-A112-940DF69C7F0D}"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BEE3C-20CB-4ADD-B957-4F7F594DF3E5}" type="slidenum">
              <a:rPr lang="en-US" smtClean="0"/>
              <a:t>‹#›</a:t>
            </a:fld>
            <a:endParaRPr lang="en-US"/>
          </a:p>
        </p:txBody>
      </p:sp>
    </p:spTree>
    <p:extLst>
      <p:ext uri="{BB962C8B-B14F-4D97-AF65-F5344CB8AC3E}">
        <p14:creationId xmlns:p14="http://schemas.microsoft.com/office/powerpoint/2010/main" val="289553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BEE3C-20CB-4ADD-B957-4F7F594DF3E5}" type="slidenum">
              <a:rPr lang="en-US" smtClean="0"/>
              <a:t>1</a:t>
            </a:fld>
            <a:endParaRPr lang="en-US"/>
          </a:p>
        </p:txBody>
      </p:sp>
    </p:spTree>
    <p:extLst>
      <p:ext uri="{BB962C8B-B14F-4D97-AF65-F5344CB8AC3E}">
        <p14:creationId xmlns:p14="http://schemas.microsoft.com/office/powerpoint/2010/main" val="378821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BEE3C-20CB-4ADD-B957-4F7F594DF3E5}" type="slidenum">
              <a:rPr lang="en-US" smtClean="0"/>
              <a:t>2</a:t>
            </a:fld>
            <a:endParaRPr lang="en-US"/>
          </a:p>
        </p:txBody>
      </p:sp>
    </p:spTree>
    <p:extLst>
      <p:ext uri="{BB962C8B-B14F-4D97-AF65-F5344CB8AC3E}">
        <p14:creationId xmlns:p14="http://schemas.microsoft.com/office/powerpoint/2010/main" val="226366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BEE3C-20CB-4ADD-B957-4F7F594DF3E5}" type="slidenum">
              <a:rPr lang="en-US" smtClean="0"/>
              <a:t>3</a:t>
            </a:fld>
            <a:endParaRPr lang="en-US"/>
          </a:p>
        </p:txBody>
      </p:sp>
    </p:spTree>
    <p:extLst>
      <p:ext uri="{BB962C8B-B14F-4D97-AF65-F5344CB8AC3E}">
        <p14:creationId xmlns:p14="http://schemas.microsoft.com/office/powerpoint/2010/main" val="109156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now going to hand this off to my colleague Rich Dollery</a:t>
            </a:r>
          </a:p>
        </p:txBody>
      </p:sp>
      <p:sp>
        <p:nvSpPr>
          <p:cNvPr id="4" name="Slide Number Placeholder 3"/>
          <p:cNvSpPr>
            <a:spLocks noGrp="1"/>
          </p:cNvSpPr>
          <p:nvPr>
            <p:ph type="sldNum" sz="quarter" idx="5"/>
          </p:nvPr>
        </p:nvSpPr>
        <p:spPr/>
        <p:txBody>
          <a:bodyPr/>
          <a:lstStyle/>
          <a:p>
            <a:fld id="{C27BEE3C-20CB-4ADD-B957-4F7F594DF3E5}" type="slidenum">
              <a:rPr lang="en-US" smtClean="0"/>
              <a:t>5</a:t>
            </a:fld>
            <a:endParaRPr lang="en-US"/>
          </a:p>
        </p:txBody>
      </p:sp>
    </p:spTree>
    <p:extLst>
      <p:ext uri="{BB962C8B-B14F-4D97-AF65-F5344CB8AC3E}">
        <p14:creationId xmlns:p14="http://schemas.microsoft.com/office/powerpoint/2010/main" val="254958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a:p>
        </p:txBody>
      </p:sp>
      <p:sp>
        <p:nvSpPr>
          <p:cNvPr id="4" name="Slide Number Placeholder 3"/>
          <p:cNvSpPr>
            <a:spLocks noGrp="1"/>
          </p:cNvSpPr>
          <p:nvPr>
            <p:ph type="sldNum" sz="quarter" idx="10"/>
          </p:nvPr>
        </p:nvSpPr>
        <p:spPr/>
        <p:txBody>
          <a:bodyPr/>
          <a:lstStyle/>
          <a:p>
            <a:fld id="{B262A795-6F94-4A96-B820-B9038480D048}" type="slidenum">
              <a:rPr lang="en-US" smtClean="0"/>
              <a:t>7</a:t>
            </a:fld>
            <a:endParaRPr lang="en-US"/>
          </a:p>
        </p:txBody>
      </p:sp>
    </p:spTree>
    <p:extLst>
      <p:ext uri="{BB962C8B-B14F-4D97-AF65-F5344CB8AC3E}">
        <p14:creationId xmlns:p14="http://schemas.microsoft.com/office/powerpoint/2010/main" val="233542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2A795-6F94-4A96-B820-B9038480D048}" type="slidenum">
              <a:rPr lang="en-US" smtClean="0"/>
              <a:t>8</a:t>
            </a:fld>
            <a:endParaRPr lang="en-US" dirty="0"/>
          </a:p>
        </p:txBody>
      </p:sp>
    </p:spTree>
    <p:extLst>
      <p:ext uri="{BB962C8B-B14F-4D97-AF65-F5344CB8AC3E}">
        <p14:creationId xmlns:p14="http://schemas.microsoft.com/office/powerpoint/2010/main" val="290657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dirty="0">
              <a:cs typeface="Calibri"/>
            </a:endParaRPr>
          </a:p>
        </p:txBody>
      </p:sp>
      <p:sp>
        <p:nvSpPr>
          <p:cNvPr id="4" name="Slide Number Placeholder 3"/>
          <p:cNvSpPr>
            <a:spLocks noGrp="1"/>
          </p:cNvSpPr>
          <p:nvPr>
            <p:ph type="sldNum" sz="quarter" idx="10"/>
          </p:nvPr>
        </p:nvSpPr>
        <p:spPr/>
        <p:txBody>
          <a:bodyPr/>
          <a:lstStyle/>
          <a:p>
            <a:fld id="{B262A795-6F94-4A96-B820-B9038480D048}" type="slidenum">
              <a:rPr lang="en-US" smtClean="0"/>
              <a:t>9</a:t>
            </a:fld>
            <a:endParaRPr lang="en-US" dirty="0"/>
          </a:p>
        </p:txBody>
      </p:sp>
    </p:spTree>
    <p:extLst>
      <p:ext uri="{BB962C8B-B14F-4D97-AF65-F5344CB8AC3E}">
        <p14:creationId xmlns:p14="http://schemas.microsoft.com/office/powerpoint/2010/main" val="21302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show you a lot of data that displays the resource needs of this sample of caregivers, and how much worse many household needs got since COVID began. But we chose this data point because it demonstrates what can happen when funding and partnerships can create more of a safety net than existing programs.  Although this family food insecurity rate is high, we were pleasantly surprised to see it did not change between 2019 and 2021!</a:t>
            </a:r>
          </a:p>
        </p:txBody>
      </p:sp>
      <p:sp>
        <p:nvSpPr>
          <p:cNvPr id="4" name="Slide Number Placeholder 3"/>
          <p:cNvSpPr>
            <a:spLocks noGrp="1"/>
          </p:cNvSpPr>
          <p:nvPr>
            <p:ph type="sldNum" sz="quarter" idx="5"/>
          </p:nvPr>
        </p:nvSpPr>
        <p:spPr/>
        <p:txBody>
          <a:bodyPr/>
          <a:lstStyle/>
          <a:p>
            <a:fld id="{B262A795-6F94-4A96-B820-B9038480D048}" type="slidenum">
              <a:rPr lang="en-US" smtClean="0"/>
              <a:t>10</a:t>
            </a:fld>
            <a:endParaRPr lang="en-US" dirty="0"/>
          </a:p>
        </p:txBody>
      </p:sp>
    </p:spTree>
    <p:extLst>
      <p:ext uri="{BB962C8B-B14F-4D97-AF65-F5344CB8AC3E}">
        <p14:creationId xmlns:p14="http://schemas.microsoft.com/office/powerpoint/2010/main" val="417098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would be where Christina introduces Rita and Hyden</a:t>
            </a:r>
            <a:endParaRPr lang="en-US" dirty="0"/>
          </a:p>
        </p:txBody>
      </p:sp>
      <p:sp>
        <p:nvSpPr>
          <p:cNvPr id="4" name="Slide Number Placeholder 3"/>
          <p:cNvSpPr>
            <a:spLocks noGrp="1"/>
          </p:cNvSpPr>
          <p:nvPr>
            <p:ph type="sldNum" sz="quarter" idx="5"/>
          </p:nvPr>
        </p:nvSpPr>
        <p:spPr/>
        <p:txBody>
          <a:bodyPr/>
          <a:lstStyle/>
          <a:p>
            <a:fld id="{B262A795-6F94-4A96-B820-B9038480D048}" type="slidenum">
              <a:rPr lang="en-US" smtClean="0"/>
              <a:t>12</a:t>
            </a:fld>
            <a:endParaRPr lang="en-US" dirty="0"/>
          </a:p>
        </p:txBody>
      </p:sp>
    </p:spTree>
    <p:extLst>
      <p:ext uri="{BB962C8B-B14F-4D97-AF65-F5344CB8AC3E}">
        <p14:creationId xmlns:p14="http://schemas.microsoft.com/office/powerpoint/2010/main" val="8887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098736"/>
            <a:ext cx="12192000" cy="7592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5980274"/>
            <a:ext cx="12192000" cy="118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41BDF-0496-4D8B-8E4A-D428EF4C26C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ext&#10;&#10;Description automatically generated">
            <a:extLst>
              <a:ext uri="{FF2B5EF4-FFF2-40B4-BE49-F238E27FC236}">
                <a16:creationId xmlns:a16="http://schemas.microsoft.com/office/drawing/2014/main" id="{6AC507CF-60C7-4A5A-BE77-B95D89F38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9" y="6175867"/>
            <a:ext cx="1879059" cy="605003"/>
          </a:xfrm>
          <a:prstGeom prst="rect">
            <a:avLst/>
          </a:prstGeom>
        </p:spPr>
      </p:pic>
    </p:spTree>
    <p:extLst>
      <p:ext uri="{BB962C8B-B14F-4D97-AF65-F5344CB8AC3E}">
        <p14:creationId xmlns:p14="http://schemas.microsoft.com/office/powerpoint/2010/main" val="18895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0C61706-484E-4B6C-B127-D61253EE5895}" type="datetime1">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41BDF-0496-4D8B-8E4A-D428EF4C26CA}" type="slidenum">
              <a:rPr lang="en-US" smtClean="0"/>
              <a:t>‹#›</a:t>
            </a:fld>
            <a:endParaRPr lang="en-US"/>
          </a:p>
        </p:txBody>
      </p:sp>
    </p:spTree>
    <p:extLst>
      <p:ext uri="{BB962C8B-B14F-4D97-AF65-F5344CB8AC3E}">
        <p14:creationId xmlns:p14="http://schemas.microsoft.com/office/powerpoint/2010/main" val="420733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FFC70152-A656-4C21-AC5D-A28107314723}" type="datetime1">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41BDF-0496-4D8B-8E4A-D428EF4C26CA}"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D41C0D96-E887-405E-8E00-E256C1B3F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00" y="5736448"/>
            <a:ext cx="3380618" cy="1088462"/>
          </a:xfrm>
          <a:prstGeom prst="rect">
            <a:avLst/>
          </a:prstGeom>
        </p:spPr>
      </p:pic>
    </p:spTree>
    <p:extLst>
      <p:ext uri="{BB962C8B-B14F-4D97-AF65-F5344CB8AC3E}">
        <p14:creationId xmlns:p14="http://schemas.microsoft.com/office/powerpoint/2010/main" val="138403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79C070DD-D2EF-439E-8FA1-4721B007578C}" type="datetime1">
              <a:rPr lang="en-US" smtClean="0"/>
              <a:t>10/23/2022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41BDF-0496-4D8B-8E4A-D428EF4C26CA}" type="slidenum">
              <a:rPr lang="en-US" smtClean="0"/>
              <a:t>‹#›</a:t>
            </a:fld>
            <a:endParaRPr lang="en-US"/>
          </a:p>
        </p:txBody>
      </p:sp>
    </p:spTree>
    <p:extLst>
      <p:ext uri="{BB962C8B-B14F-4D97-AF65-F5344CB8AC3E}">
        <p14:creationId xmlns:p14="http://schemas.microsoft.com/office/powerpoint/2010/main" val="64105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131828"/>
            <a:ext cx="12188825" cy="726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994944"/>
            <a:ext cx="12188825" cy="136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41BDF-0496-4D8B-8E4A-D428EF4C26C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EF4580C-9DAA-41A9-ACD4-3B777F720A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9" y="6175867"/>
            <a:ext cx="1879059" cy="605003"/>
          </a:xfrm>
          <a:prstGeom prst="rect">
            <a:avLst/>
          </a:prstGeom>
        </p:spPr>
      </p:pic>
    </p:spTree>
    <p:extLst>
      <p:ext uri="{BB962C8B-B14F-4D97-AF65-F5344CB8AC3E}">
        <p14:creationId xmlns:p14="http://schemas.microsoft.com/office/powerpoint/2010/main" val="240160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AC08DD10-954E-4289-BC0D-2A4D2302B65F}" type="datetime1">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41BDF-0496-4D8B-8E4A-D428EF4C26CA}" type="slidenum">
              <a:rPr lang="en-US" smtClean="0"/>
              <a:t>‹#›</a:t>
            </a:fld>
            <a:endParaRPr lang="en-US"/>
          </a:p>
        </p:txBody>
      </p:sp>
    </p:spTree>
    <p:extLst>
      <p:ext uri="{BB962C8B-B14F-4D97-AF65-F5344CB8AC3E}">
        <p14:creationId xmlns:p14="http://schemas.microsoft.com/office/powerpoint/2010/main" val="226495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A9976465-808B-4BAA-8595-5847DA2AE88A}" type="datetime1">
              <a:rPr lang="en-US" smtClean="0"/>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841BDF-0496-4D8B-8E4A-D428EF4C26CA}" type="slidenum">
              <a:rPr lang="en-US" smtClean="0"/>
              <a:t>‹#›</a:t>
            </a:fld>
            <a:endParaRPr lang="en-US"/>
          </a:p>
        </p:txBody>
      </p:sp>
    </p:spTree>
    <p:extLst>
      <p:ext uri="{BB962C8B-B14F-4D97-AF65-F5344CB8AC3E}">
        <p14:creationId xmlns:p14="http://schemas.microsoft.com/office/powerpoint/2010/main" val="105595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97280" y="6464675"/>
            <a:ext cx="2472271" cy="365125"/>
          </a:xfrm>
          <a:prstGeom prst="rect">
            <a:avLst/>
          </a:prstGeom>
        </p:spPr>
        <p:txBody>
          <a:bodyPr/>
          <a:lstStyle/>
          <a:p>
            <a:fld id="{99D2B910-246F-415C-AE22-2B66356FA358}" type="datetime1">
              <a:rPr lang="en-US" smtClean="0"/>
              <a:t>10/23/2022</a:t>
            </a:fld>
            <a:endParaRPr lang="en-US"/>
          </a:p>
        </p:txBody>
      </p:sp>
      <p:sp>
        <p:nvSpPr>
          <p:cNvPr id="4" name="Footer Placeholder 3"/>
          <p:cNvSpPr>
            <a:spLocks noGrp="1"/>
          </p:cNvSpPr>
          <p:nvPr>
            <p:ph type="ftr" sz="quarter" idx="11"/>
          </p:nvPr>
        </p:nvSpPr>
        <p:spPr>
          <a:xfrm>
            <a:off x="3686185" y="6258995"/>
            <a:ext cx="4822804" cy="570805"/>
          </a:xfrm>
        </p:spPr>
        <p:txBody>
          <a:bodyPr/>
          <a:lstStyle/>
          <a:p>
            <a:endParaRPr lang="en-US"/>
          </a:p>
        </p:txBody>
      </p:sp>
      <p:sp>
        <p:nvSpPr>
          <p:cNvPr id="5" name="Slide Number Placeholder 4"/>
          <p:cNvSpPr>
            <a:spLocks noGrp="1"/>
          </p:cNvSpPr>
          <p:nvPr>
            <p:ph type="sldNum" sz="quarter" idx="12"/>
          </p:nvPr>
        </p:nvSpPr>
        <p:spPr/>
        <p:txBody>
          <a:bodyPr/>
          <a:lstStyle/>
          <a:p>
            <a:fld id="{CD841BDF-0496-4D8B-8E4A-D428EF4C26CA}" type="slidenum">
              <a:rPr lang="en-US" smtClean="0"/>
              <a:t>‹#›</a:t>
            </a:fld>
            <a:endParaRPr lang="en-US"/>
          </a:p>
        </p:txBody>
      </p:sp>
    </p:spTree>
    <p:extLst>
      <p:ext uri="{BB962C8B-B14F-4D97-AF65-F5344CB8AC3E}">
        <p14:creationId xmlns:p14="http://schemas.microsoft.com/office/powerpoint/2010/main" val="156806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5938649"/>
            <a:ext cx="12188825" cy="919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1AF19D1B-1328-455F-8DD4-4C12665EDA53}" type="datetime1">
              <a:rPr lang="en-US" smtClean="0"/>
              <a:t>10/23/2022</a:t>
            </a:fld>
            <a:endParaRPr lang="en-US"/>
          </a:p>
        </p:txBody>
      </p:sp>
      <p:sp>
        <p:nvSpPr>
          <p:cNvPr id="8" name="Footer Placeholder 7"/>
          <p:cNvSpPr>
            <a:spLocks noGrp="1"/>
          </p:cNvSpPr>
          <p:nvPr>
            <p:ph type="ftr" sz="quarter" idx="11"/>
          </p:nvPr>
        </p:nvSpPr>
        <p:spPr>
          <a:xfrm>
            <a:off x="3686185" y="5938649"/>
            <a:ext cx="4822804" cy="886262"/>
          </a:xfr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D841BDF-0496-4D8B-8E4A-D428EF4C26CA}" type="slidenum">
              <a:rPr lang="en-US" smtClean="0"/>
              <a:t>‹#›</a:t>
            </a:fld>
            <a:endParaRPr lang="en-US"/>
          </a:p>
        </p:txBody>
      </p:sp>
      <p:pic>
        <p:nvPicPr>
          <p:cNvPr id="12" name="Picture 11" descr="Text&#10;&#10;Description automatically generated">
            <a:extLst>
              <a:ext uri="{FF2B5EF4-FFF2-40B4-BE49-F238E27FC236}">
                <a16:creationId xmlns:a16="http://schemas.microsoft.com/office/drawing/2014/main" id="{CA815171-21C8-4A17-8B6F-A33B1A286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9" y="6175867"/>
            <a:ext cx="1879059" cy="605003"/>
          </a:xfrm>
          <a:prstGeom prst="rect">
            <a:avLst/>
          </a:prstGeom>
        </p:spPr>
      </p:pic>
    </p:spTree>
    <p:extLst>
      <p:ext uri="{BB962C8B-B14F-4D97-AF65-F5344CB8AC3E}">
        <p14:creationId xmlns:p14="http://schemas.microsoft.com/office/powerpoint/2010/main" val="168858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841BDF-0496-4D8B-8E4A-D428EF4C26CA}" type="slidenum">
              <a:rPr lang="en-US" smtClean="0"/>
              <a:t>‹#›</a:t>
            </a:fld>
            <a:endParaRPr lang="en-US"/>
          </a:p>
        </p:txBody>
      </p:sp>
      <p:pic>
        <p:nvPicPr>
          <p:cNvPr id="11" name="Picture 10" descr="Text&#10;&#10;Description automatically generated">
            <a:extLst>
              <a:ext uri="{FF2B5EF4-FFF2-40B4-BE49-F238E27FC236}">
                <a16:creationId xmlns:a16="http://schemas.microsoft.com/office/drawing/2014/main" id="{B95A9EBB-822D-4A4B-9FF1-9A359D80DA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9" y="6175867"/>
            <a:ext cx="1879059" cy="605003"/>
          </a:xfrm>
          <a:prstGeom prst="rect">
            <a:avLst/>
          </a:prstGeom>
        </p:spPr>
      </p:pic>
    </p:spTree>
    <p:extLst>
      <p:ext uri="{BB962C8B-B14F-4D97-AF65-F5344CB8AC3E}">
        <p14:creationId xmlns:p14="http://schemas.microsoft.com/office/powerpoint/2010/main" val="284380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217794F-7DD8-46C2-B17F-D710801759B8}" type="datetime1">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41BDF-0496-4D8B-8E4A-D428EF4C26CA}" type="slidenum">
              <a:rPr lang="en-US" smtClean="0"/>
              <a:t>‹#›</a:t>
            </a:fld>
            <a:endParaRPr lang="en-US"/>
          </a:p>
        </p:txBody>
      </p:sp>
      <p:pic>
        <p:nvPicPr>
          <p:cNvPr id="11" name="Picture 10" descr="Text&#10;&#10;Description automatically generated">
            <a:extLst>
              <a:ext uri="{FF2B5EF4-FFF2-40B4-BE49-F238E27FC236}">
                <a16:creationId xmlns:a16="http://schemas.microsoft.com/office/drawing/2014/main" id="{B5F1FCE4-6DF2-4E95-A074-58F83A1E3E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00" y="5736448"/>
            <a:ext cx="3380618" cy="1088462"/>
          </a:xfrm>
          <a:prstGeom prst="rect">
            <a:avLst/>
          </a:prstGeom>
        </p:spPr>
      </p:pic>
    </p:spTree>
    <p:extLst>
      <p:ext uri="{BB962C8B-B14F-4D97-AF65-F5344CB8AC3E}">
        <p14:creationId xmlns:p14="http://schemas.microsoft.com/office/powerpoint/2010/main" val="320261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142777"/>
            <a:ext cx="12188825" cy="7152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5976982"/>
            <a:ext cx="12188825" cy="165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D841BDF-0496-4D8B-8E4A-D428EF4C26C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09A59670-984A-4504-9816-9A792A56445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729" y="6175867"/>
            <a:ext cx="1879059" cy="605003"/>
          </a:xfrm>
          <a:prstGeom prst="rect">
            <a:avLst/>
          </a:prstGeom>
        </p:spPr>
      </p:pic>
    </p:spTree>
    <p:extLst>
      <p:ext uri="{BB962C8B-B14F-4D97-AF65-F5344CB8AC3E}">
        <p14:creationId xmlns:p14="http://schemas.microsoft.com/office/powerpoint/2010/main" val="27272359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ichard.Dollery@drexel.edu" TargetMode="External"/><Relationship Id="rId7" Type="http://schemas.openxmlformats.org/officeDocument/2006/relationships/image" Target="../media/image18.jpg"/><Relationship Id="rId2" Type="http://schemas.openxmlformats.org/officeDocument/2006/relationships/image" Target="../media/image2.emf"/><Relationship Id="rId1" Type="http://schemas.openxmlformats.org/officeDocument/2006/relationships/slideLayout" Target="../slideLayouts/slideLayout8.xml"/><Relationship Id="rId6" Type="http://schemas.openxmlformats.org/officeDocument/2006/relationships/hyperlink" Target="mailto:Hyden.Terrell@drexel.edu" TargetMode="External"/><Relationship Id="rId5" Type="http://schemas.openxmlformats.org/officeDocument/2006/relationships/hyperlink" Target="mailto:Rita.Nelson@drexel.edu" TargetMode="External"/><Relationship Id="rId4" Type="http://schemas.openxmlformats.org/officeDocument/2006/relationships/hyperlink" Target="mailto:Christina.Brown@drexel.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94AB-55E6-4EE7-B91D-CA58E759AA0C}"/>
              </a:ext>
            </a:extLst>
          </p:cNvPr>
          <p:cNvSpPr>
            <a:spLocks noGrp="1"/>
          </p:cNvSpPr>
          <p:nvPr>
            <p:ph type="ctrTitle"/>
          </p:nvPr>
        </p:nvSpPr>
        <p:spPr>
          <a:xfrm>
            <a:off x="707571" y="758952"/>
            <a:ext cx="11016343" cy="3566160"/>
          </a:xfrm>
        </p:spPr>
        <p:txBody>
          <a:bodyPr>
            <a:normAutofit/>
          </a:bodyPr>
          <a:lstStyle/>
          <a:p>
            <a:r>
              <a:rPr lang="en-US" sz="3600" b="0" i="0" u="none" strike="noStrike" dirty="0">
                <a:solidFill>
                  <a:schemeClr val="tx1"/>
                </a:solidFill>
                <a:effectLst/>
                <a:latin typeface="Calibri" panose="020F0502020204030204" pitchFamily="34" charset="0"/>
                <a:cs typeface="Calibri" panose="020F0502020204030204" pitchFamily="34" charset="0"/>
              </a:rPr>
              <a:t>Community-Based Participatory Research Approaches in the West Philadelphia Promise Neighborhood</a:t>
            </a:r>
            <a:br>
              <a:rPr lang="en-US" sz="1200" b="1" i="0" dirty="0">
                <a:solidFill>
                  <a:schemeClr val="tx1"/>
                </a:solidFill>
                <a:effectLst/>
                <a:latin typeface="Inter"/>
              </a:rPr>
            </a:br>
            <a:endParaRPr lang="en-US" sz="5800" dirty="0">
              <a:solidFill>
                <a:schemeClr val="tx1"/>
              </a:solidFill>
            </a:endParaRPr>
          </a:p>
        </p:txBody>
      </p:sp>
      <p:pic>
        <p:nvPicPr>
          <p:cNvPr id="6" name="Picture 5">
            <a:extLst>
              <a:ext uri="{FF2B5EF4-FFF2-40B4-BE49-F238E27FC236}">
                <a16:creationId xmlns:a16="http://schemas.microsoft.com/office/drawing/2014/main" id="{23825E67-B7C8-4196-B240-66EB74416143}"/>
              </a:ext>
            </a:extLst>
          </p:cNvPr>
          <p:cNvPicPr>
            <a:picLocks noChangeAspect="1"/>
          </p:cNvPicPr>
          <p:nvPr/>
        </p:nvPicPr>
        <p:blipFill>
          <a:blip r:embed="rId3"/>
          <a:stretch>
            <a:fillRect/>
          </a:stretch>
        </p:blipFill>
        <p:spPr>
          <a:xfrm>
            <a:off x="4560493" y="517691"/>
            <a:ext cx="3071014" cy="1388520"/>
          </a:xfrm>
          <a:prstGeom prst="rect">
            <a:avLst/>
          </a:prstGeom>
        </p:spPr>
      </p:pic>
      <p:sp>
        <p:nvSpPr>
          <p:cNvPr id="5" name="Subtitle 4">
            <a:extLst>
              <a:ext uri="{FF2B5EF4-FFF2-40B4-BE49-F238E27FC236}">
                <a16:creationId xmlns:a16="http://schemas.microsoft.com/office/drawing/2014/main" id="{14D10BE7-2C63-4E33-8F0F-01DB075E96F5}"/>
              </a:ext>
            </a:extLst>
          </p:cNvPr>
          <p:cNvSpPr>
            <a:spLocks noGrp="1"/>
          </p:cNvSpPr>
          <p:nvPr>
            <p:ph type="subTitle" idx="1"/>
          </p:nvPr>
        </p:nvSpPr>
        <p:spPr>
          <a:xfrm>
            <a:off x="893180" y="4566373"/>
            <a:ext cx="10058400" cy="1143000"/>
          </a:xfrm>
        </p:spPr>
        <p:txBody>
          <a:bodyPr>
            <a:normAutofit fontScale="85000" lnSpcReduction="20000"/>
          </a:bodyPr>
          <a:lstStyle/>
          <a:p>
            <a:r>
              <a:rPr lang="en-US" dirty="0"/>
              <a:t>Drexel University urban health collaborative</a:t>
            </a:r>
            <a:endParaRPr lang="en-US"/>
          </a:p>
          <a:p>
            <a:r>
              <a:rPr lang="en-US" err="1"/>
              <a:t>Erikka</a:t>
            </a:r>
            <a:r>
              <a:rPr lang="en-US"/>
              <a:t> </a:t>
            </a:r>
            <a:r>
              <a:rPr lang="en-US" err="1"/>
              <a:t>GilliaM</a:t>
            </a:r>
            <a:endParaRPr lang="en-US"/>
          </a:p>
          <a:p>
            <a:r>
              <a:rPr lang="en-US"/>
              <a:t>Christina Brown</a:t>
            </a:r>
            <a:endParaRPr lang="en-US" dirty="0"/>
          </a:p>
          <a:p>
            <a:endParaRPr lang="en-US" dirty="0"/>
          </a:p>
        </p:txBody>
      </p:sp>
    </p:spTree>
    <p:extLst>
      <p:ext uri="{BB962C8B-B14F-4D97-AF65-F5344CB8AC3E}">
        <p14:creationId xmlns:p14="http://schemas.microsoft.com/office/powerpoint/2010/main" val="317825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56EE-0A8F-7917-D7F1-075CE3DE470A}"/>
              </a:ext>
            </a:extLst>
          </p:cNvPr>
          <p:cNvSpPr>
            <a:spLocks noGrp="1"/>
          </p:cNvSpPr>
          <p:nvPr>
            <p:ph type="title"/>
          </p:nvPr>
        </p:nvSpPr>
        <p:spPr>
          <a:xfrm>
            <a:off x="1143000" y="533846"/>
            <a:ext cx="9218396" cy="1356360"/>
          </a:xfrm>
        </p:spPr>
        <p:txBody>
          <a:bodyPr>
            <a:normAutofit/>
          </a:bodyPr>
          <a:lstStyle/>
          <a:p>
            <a:r>
              <a:rPr lang="en-US" dirty="0">
                <a:latin typeface="Calibri Light" panose="020F0302020204030204" pitchFamily="34" charset="0"/>
                <a:cs typeface="Calibri Light" panose="020F0302020204030204" pitchFamily="34" charset="0"/>
              </a:rPr>
              <a:t>Percent of Caregivers Who Report Having Trouble Affording Food</a:t>
            </a:r>
          </a:p>
        </p:txBody>
      </p:sp>
      <p:graphicFrame>
        <p:nvGraphicFramePr>
          <p:cNvPr id="6" name="Content Placeholder 5">
            <a:extLst>
              <a:ext uri="{FF2B5EF4-FFF2-40B4-BE49-F238E27FC236}">
                <a16:creationId xmlns:a16="http://schemas.microsoft.com/office/drawing/2014/main" id="{B853A5B2-41FE-43A7-A8CC-8B5E5F9AA481}"/>
              </a:ext>
            </a:extLst>
          </p:cNvPr>
          <p:cNvGraphicFramePr>
            <a:graphicFrameLocks noGrp="1"/>
          </p:cNvGraphicFramePr>
          <p:nvPr>
            <p:ph idx="1"/>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031C3360-FAD7-872D-1A58-084C2D6E42C8}"/>
              </a:ext>
            </a:extLst>
          </p:cNvPr>
          <p:cNvPicPr>
            <a:picLocks noChangeAspect="1"/>
          </p:cNvPicPr>
          <p:nvPr/>
        </p:nvPicPr>
        <p:blipFill>
          <a:blip r:embed="rId4"/>
          <a:stretch>
            <a:fillRect/>
          </a:stretch>
        </p:blipFill>
        <p:spPr>
          <a:xfrm>
            <a:off x="10221307" y="248601"/>
            <a:ext cx="1588711" cy="1588711"/>
          </a:xfrm>
          <a:prstGeom prst="rect">
            <a:avLst/>
          </a:prstGeom>
        </p:spPr>
      </p:pic>
    </p:spTree>
    <p:extLst>
      <p:ext uri="{BB962C8B-B14F-4D97-AF65-F5344CB8AC3E}">
        <p14:creationId xmlns:p14="http://schemas.microsoft.com/office/powerpoint/2010/main" val="427097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A0C901-F034-8DC4-F35A-F8C37542788C}"/>
              </a:ext>
            </a:extLst>
          </p:cNvPr>
          <p:cNvSpPr>
            <a:spLocks noGrp="1"/>
          </p:cNvSpPr>
          <p:nvPr>
            <p:ph type="title"/>
          </p:nvPr>
        </p:nvSpPr>
        <p:spPr/>
        <p:txBody>
          <a:bodyPr/>
          <a:lstStyle/>
          <a:p>
            <a:r>
              <a:rPr lang="en-US"/>
              <a:t>Community-Led </a:t>
            </a:r>
            <a:r>
              <a:rPr lang="en-US" dirty="0"/>
              <a:t>Data Dissemination</a:t>
            </a:r>
          </a:p>
        </p:txBody>
      </p:sp>
      <p:sp>
        <p:nvSpPr>
          <p:cNvPr id="6" name="Text Placeholder 5">
            <a:extLst>
              <a:ext uri="{FF2B5EF4-FFF2-40B4-BE49-F238E27FC236}">
                <a16:creationId xmlns:a16="http://schemas.microsoft.com/office/drawing/2014/main" id="{59EF22B9-0B7E-07AF-6A48-FE54993B51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2F7D5-152A-0DA5-A74F-133B0295A22E}"/>
              </a:ext>
            </a:extLst>
          </p:cNvPr>
          <p:cNvSpPr>
            <a:spLocks noGrp="1"/>
          </p:cNvSpPr>
          <p:nvPr>
            <p:ph type="sldNum" sz="quarter" idx="12"/>
          </p:nvPr>
        </p:nvSpPr>
        <p:spPr/>
        <p:txBody>
          <a:bodyPr/>
          <a:lstStyle/>
          <a:p>
            <a:fld id="{CD841BDF-0496-4D8B-8E4A-D428EF4C26CA}" type="slidenum">
              <a:rPr lang="en-US" smtClean="0"/>
              <a:t>11</a:t>
            </a:fld>
            <a:endParaRPr lang="en-US"/>
          </a:p>
        </p:txBody>
      </p:sp>
    </p:spTree>
    <p:extLst>
      <p:ext uri="{BB962C8B-B14F-4D97-AF65-F5344CB8AC3E}">
        <p14:creationId xmlns:p14="http://schemas.microsoft.com/office/powerpoint/2010/main" val="234016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7A2A-8B6A-C43A-1D4C-6B9FA15A75E9}"/>
              </a:ext>
            </a:extLst>
          </p:cNvPr>
          <p:cNvSpPr>
            <a:spLocks noGrp="1"/>
          </p:cNvSpPr>
          <p:nvPr>
            <p:ph type="title"/>
          </p:nvPr>
        </p:nvSpPr>
        <p:spPr/>
        <p:txBody>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Goals</a:t>
            </a:r>
          </a:p>
        </p:txBody>
      </p:sp>
      <p:sp>
        <p:nvSpPr>
          <p:cNvPr id="3" name="Content Placeholder 2">
            <a:extLst>
              <a:ext uri="{FF2B5EF4-FFF2-40B4-BE49-F238E27FC236}">
                <a16:creationId xmlns:a16="http://schemas.microsoft.com/office/drawing/2014/main" id="{7EA9673D-5CC6-7C36-C2BB-A43D53BA1CBE}"/>
              </a:ext>
            </a:extLst>
          </p:cNvPr>
          <p:cNvSpPr>
            <a:spLocks noGrp="1"/>
          </p:cNvSpPr>
          <p:nvPr>
            <p:ph idx="1"/>
          </p:nvPr>
        </p:nvSpPr>
        <p:spPr/>
        <p:txBody>
          <a:bodyPr vert="horz" lIns="0" tIns="45720" rIns="0" bIns="45720" rtlCol="0" anchor="t">
            <a:normAutofit/>
          </a:bodyPr>
          <a:lstStyle/>
          <a:p>
            <a:pPr marL="342900" indent="-342900">
              <a:lnSpc>
                <a:spcPct val="107000"/>
              </a:lnSpc>
              <a:spcBef>
                <a:spcPts val="0"/>
              </a:spcBef>
              <a:spcAft>
                <a:spcPts val="0"/>
              </a:spcAft>
              <a:buFont typeface="+mj-lt"/>
              <a:buAutoNum type="arabicPeriod"/>
            </a:pPr>
            <a:r>
              <a:rPr lang="en-US" sz="2400">
                <a:effectLst/>
                <a:latin typeface="Calibri"/>
                <a:ea typeface="Calibri" panose="020F0502020204030204" pitchFamily="34" charset="0"/>
                <a:cs typeface="Times New Roman"/>
              </a:rPr>
              <a:t>Build a Community Based Research team by providing </a:t>
            </a:r>
            <a:r>
              <a:rPr lang="en-US" sz="2400">
                <a:latin typeface="Calibri"/>
                <a:ea typeface="Calibri" panose="020F0502020204030204" pitchFamily="34" charset="0"/>
                <a:cs typeface="Times New Roman"/>
              </a:rPr>
              <a:t>us with</a:t>
            </a:r>
            <a:r>
              <a:rPr lang="en-US" sz="2400">
                <a:effectLst/>
                <a:latin typeface="Calibri"/>
                <a:ea typeface="Calibri" panose="020F0502020204030204" pitchFamily="34" charset="0"/>
                <a:cs typeface="Times New Roman"/>
              </a:rPr>
              <a:t> the tools and skills to effectively engage community residents and other stakeholder.</a:t>
            </a:r>
          </a:p>
          <a:p>
            <a:pPr marL="457200" marR="0" lvl="0" indent="-457200">
              <a:lnSpc>
                <a:spcPct val="107000"/>
              </a:lnSpc>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mj-lt"/>
              <a:buAutoNum type="arabicPeriod"/>
            </a:pPr>
            <a:r>
              <a:rPr lang="en-US" sz="2400">
                <a:effectLst/>
                <a:latin typeface="Calibri"/>
                <a:ea typeface="Calibri" panose="020F0502020204030204" pitchFamily="34" charset="0"/>
                <a:cs typeface="Times New Roman"/>
              </a:rPr>
              <a:t>Engage community residents directly through sharing relevant and meaningful data in an accessible and understandable way.</a:t>
            </a:r>
            <a:r>
              <a:rPr lang="en-US" sz="2400">
                <a:latin typeface="Calibri"/>
                <a:ea typeface="Calibri" panose="020F0502020204030204" pitchFamily="34" charset="0"/>
                <a:cs typeface="Times New Roman"/>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en-US" sz="2400">
                <a:effectLst/>
                <a:latin typeface="Calibri"/>
                <a:ea typeface="Calibri" panose="020F0502020204030204" pitchFamily="34" charset="0"/>
                <a:cs typeface="Times New Roman"/>
              </a:rPr>
              <a:t>Promote the benefits and importance of Community Researcher positions within Drexel </a:t>
            </a:r>
            <a:r>
              <a:rPr lang="en-US" sz="2400">
                <a:latin typeface="Calibri"/>
                <a:ea typeface="Calibri" panose="020F0502020204030204" pitchFamily="34" charset="0"/>
                <a:cs typeface="Times New Roman"/>
              </a:rPr>
              <a:t>(and other institutions) to</a:t>
            </a:r>
            <a:r>
              <a:rPr lang="en-US" sz="2400">
                <a:effectLst/>
                <a:latin typeface="Calibri"/>
                <a:ea typeface="Calibri" panose="020F0502020204030204" pitchFamily="34" charset="0"/>
                <a:cs typeface="Times New Roman"/>
              </a:rPr>
              <a:t> further expand their use.</a:t>
            </a:r>
          </a:p>
          <a:p>
            <a:pPr marL="45720" indent="0">
              <a:buNone/>
            </a:pPr>
            <a:endParaRPr lang="en-US">
              <a:cs typeface="Calibri"/>
            </a:endParaRPr>
          </a:p>
        </p:txBody>
      </p:sp>
    </p:spTree>
    <p:extLst>
      <p:ext uri="{BB962C8B-B14F-4D97-AF65-F5344CB8AC3E}">
        <p14:creationId xmlns:p14="http://schemas.microsoft.com/office/powerpoint/2010/main" val="309765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9C20-E754-8406-AC47-BCB5297255CF}"/>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Data Lead Training and Skill Building</a:t>
            </a:r>
            <a:endParaRPr lang="en-US" dirty="0"/>
          </a:p>
        </p:txBody>
      </p:sp>
      <p:sp>
        <p:nvSpPr>
          <p:cNvPr id="3" name="Content Placeholder 2">
            <a:extLst>
              <a:ext uri="{FF2B5EF4-FFF2-40B4-BE49-F238E27FC236}">
                <a16:creationId xmlns:a16="http://schemas.microsoft.com/office/drawing/2014/main" id="{D137464F-8099-9591-9AF9-D7421D5BFF2D}"/>
              </a:ext>
            </a:extLst>
          </p:cNvPr>
          <p:cNvSpPr>
            <a:spLocks noGrp="1"/>
          </p:cNvSpPr>
          <p:nvPr>
            <p:ph idx="1"/>
          </p:nvPr>
        </p:nvSpPr>
        <p:spPr/>
        <p:txBody>
          <a:bodyPr>
            <a:normAutofit fontScale="25000" lnSpcReduction="20000"/>
          </a:bodyPr>
          <a:lstStyle/>
          <a:p>
            <a:pPr marL="342900" indent="-342900">
              <a:lnSpc>
                <a:spcPct val="107000"/>
              </a:lnSpc>
              <a:spcBef>
                <a:spcPts val="800"/>
              </a:spcBef>
              <a:spcAft>
                <a:spcPts val="800"/>
              </a:spcAft>
              <a:buFont typeface="Symbol" panose="05050102010706020507" pitchFamily="18" charset="2"/>
              <a:buChar char=""/>
            </a:pPr>
            <a:r>
              <a:rPr lang="en-US" sz="8800" dirty="0">
                <a:effectLst/>
                <a:latin typeface="Calibri"/>
                <a:ea typeface="Calibri" panose="020F0502020204030204" pitchFamily="34" charset="0"/>
                <a:cs typeface="Times New Roman"/>
              </a:rPr>
              <a:t>Identifying data sources, understanding how to read survey code books, and creating various data visualizations </a:t>
            </a:r>
            <a:endParaRPr lang="en-US" sz="8800" dirty="0">
              <a:latin typeface="Calibri"/>
              <a:cs typeface="Times New Roman"/>
            </a:endParaRPr>
          </a:p>
          <a:p>
            <a:pPr marL="342900" indent="-342900">
              <a:lnSpc>
                <a:spcPct val="107000"/>
              </a:lnSpc>
              <a:spcBef>
                <a:spcPts val="800"/>
              </a:spcBef>
              <a:spcAft>
                <a:spcPts val="800"/>
              </a:spcAft>
              <a:buFont typeface="Symbol" panose="05050102010706020507" pitchFamily="18" charset="2"/>
              <a:buChar char=""/>
            </a:pPr>
            <a:r>
              <a:rPr lang="en-US" sz="8800" dirty="0">
                <a:effectLst/>
                <a:latin typeface="Calibri"/>
                <a:ea typeface="Calibri" panose="020F0502020204030204" pitchFamily="34" charset="0"/>
                <a:cs typeface="Times New Roman"/>
              </a:rPr>
              <a:t>Utilizing technology to create new data products such as using Canva for data stories</a:t>
            </a:r>
          </a:p>
          <a:p>
            <a:pPr marL="342900" indent="-342900">
              <a:lnSpc>
                <a:spcPct val="107000"/>
              </a:lnSpc>
              <a:spcBef>
                <a:spcPts val="800"/>
              </a:spcBef>
              <a:spcAft>
                <a:spcPts val="800"/>
              </a:spcAft>
              <a:buFont typeface="Symbol" panose="05050102010706020507" pitchFamily="18" charset="2"/>
              <a:buChar char=""/>
            </a:pPr>
            <a:r>
              <a:rPr lang="en-US" sz="8800" dirty="0">
                <a:effectLst/>
                <a:latin typeface="Calibri"/>
                <a:ea typeface="Calibri" panose="020F0502020204030204" pitchFamily="34" charset="0"/>
                <a:cs typeface="Times New Roman"/>
              </a:rPr>
              <a:t>Data analysis to identify priority points for Survey Snapshots</a:t>
            </a:r>
          </a:p>
          <a:p>
            <a:pPr marL="342900" indent="-342900">
              <a:lnSpc>
                <a:spcPct val="107000"/>
              </a:lnSpc>
              <a:spcBef>
                <a:spcPts val="800"/>
              </a:spcBef>
              <a:spcAft>
                <a:spcPts val="800"/>
              </a:spcAft>
              <a:buFont typeface="Symbol" panose="05050102010706020507" pitchFamily="18" charset="2"/>
              <a:buChar char=""/>
            </a:pPr>
            <a:r>
              <a:rPr lang="en-US" sz="8800" dirty="0">
                <a:effectLst/>
                <a:latin typeface="Calibri"/>
                <a:ea typeface="Calibri" panose="020F0502020204030204" pitchFamily="34" charset="0"/>
                <a:cs typeface="Times New Roman"/>
              </a:rPr>
              <a:t>Presenting data to various audiences </a:t>
            </a:r>
            <a:r>
              <a:rPr lang="en-US" sz="8800" b="0" i="0" dirty="0">
                <a:solidFill>
                  <a:srgbClr val="000000"/>
                </a:solidFill>
                <a:effectLst/>
                <a:latin typeface="Calibri" panose="020F0502020204030204" pitchFamily="34" charset="0"/>
              </a:rPr>
              <a:t>such as neighbors, policy makers, academics, etc.</a:t>
            </a:r>
            <a:endParaRPr lang="en-US" sz="8800" dirty="0">
              <a:effectLst/>
              <a:latin typeface="Calibri"/>
              <a:ea typeface="Calibri" panose="020F0502020204030204" pitchFamily="34" charset="0"/>
              <a:cs typeface="Times New Roman"/>
            </a:endParaRPr>
          </a:p>
          <a:p>
            <a:pPr marL="342900" indent="-342900">
              <a:lnSpc>
                <a:spcPct val="107000"/>
              </a:lnSpc>
              <a:spcBef>
                <a:spcPts val="800"/>
              </a:spcBef>
              <a:spcAft>
                <a:spcPts val="800"/>
              </a:spcAft>
              <a:buFont typeface="Symbol" panose="05050102010706020507" pitchFamily="18" charset="2"/>
              <a:buChar char=""/>
            </a:pPr>
            <a:r>
              <a:rPr lang="en-US" sz="8800" dirty="0">
                <a:effectLst/>
                <a:latin typeface="Calibri"/>
                <a:ea typeface="Calibri" panose="020F0502020204030204" pitchFamily="34" charset="0"/>
                <a:cs typeface="Times New Roman"/>
              </a:rPr>
              <a:t>Participation in group facilitation </a:t>
            </a:r>
            <a:r>
              <a:rPr lang="en-US" sz="8800" dirty="0">
                <a:latin typeface="Calibri"/>
                <a:ea typeface="Calibri" panose="020F0502020204030204" pitchFamily="34" charset="0"/>
                <a:cs typeface="Times New Roman"/>
              </a:rPr>
              <a:t>and community-based participatory research methods courses </a:t>
            </a:r>
            <a:endParaRPr lang="en-US" sz="8800" dirty="0">
              <a:effectLst/>
              <a:latin typeface="Calibri"/>
              <a:ea typeface="Calibri" panose="020F0502020204030204" pitchFamily="34" charset="0"/>
              <a:cs typeface="Times New Roman"/>
            </a:endParaRPr>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0752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9C20-E754-8406-AC47-BCB5297255CF}"/>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Sharing Data </a:t>
            </a:r>
            <a:r>
              <a:rPr lang="en-US" sz="4400">
                <a:effectLst/>
                <a:latin typeface="Calibri" panose="020F0502020204030204" pitchFamily="34" charset="0"/>
                <a:ea typeface="Calibri" panose="020F0502020204030204" pitchFamily="34" charset="0"/>
                <a:cs typeface="Times New Roman" panose="02020603050405020304" pitchFamily="18" charset="0"/>
              </a:rPr>
              <a:t>&amp; Our Model</a:t>
            </a:r>
            <a:endParaRPr lang="en-US" dirty="0"/>
          </a:p>
        </p:txBody>
      </p:sp>
      <p:sp>
        <p:nvSpPr>
          <p:cNvPr id="3" name="Content Placeholder 2">
            <a:extLst>
              <a:ext uri="{FF2B5EF4-FFF2-40B4-BE49-F238E27FC236}">
                <a16:creationId xmlns:a16="http://schemas.microsoft.com/office/drawing/2014/main" id="{D137464F-8099-9591-9AF9-D7421D5BFF2D}"/>
              </a:ext>
            </a:extLst>
          </p:cNvPr>
          <p:cNvSpPr>
            <a:spLocks noGrp="1"/>
          </p:cNvSpPr>
          <p:nvPr>
            <p:ph idx="1"/>
          </p:nvPr>
        </p:nvSpPr>
        <p:spPr/>
        <p:txBody>
          <a:bodyPr vert="horz" lIns="0" tIns="45720" rIns="0" bIns="45720" rtlCol="0" anchor="t">
            <a:normAutofit fontScale="92500" lnSpcReduction="20000"/>
          </a:bodyPr>
          <a:lstStyle/>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a:ea typeface="Calibri" panose="020F0502020204030204" pitchFamily="34" charset="0"/>
                <a:cs typeface="Times New Roman"/>
              </a:rPr>
              <a:t>Creation of Data Stories</a:t>
            </a: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a:ea typeface="Calibri" panose="020F0502020204030204" pitchFamily="34" charset="0"/>
                <a:cs typeface="Times New Roman"/>
              </a:rPr>
              <a:t>Engaging one on one with community members at schools and local events</a:t>
            </a:r>
          </a:p>
          <a:p>
            <a:pPr marL="342900" indent="-342900">
              <a:lnSpc>
                <a:spcPct val="107000"/>
              </a:lnSpc>
              <a:spcBef>
                <a:spcPts val="0"/>
              </a:spcBef>
              <a:spcAft>
                <a:spcPts val="300"/>
              </a:spcAft>
              <a:buFont typeface="Symbol" panose="05050102010706020507" pitchFamily="18" charset="2"/>
              <a:buChar char=""/>
            </a:pPr>
            <a:r>
              <a:rPr lang="en-US" sz="2400" dirty="0">
                <a:effectLst/>
                <a:latin typeface="Calibri"/>
                <a:ea typeface="Calibri" panose="020F0502020204030204" pitchFamily="34" charset="0"/>
                <a:cs typeface="Times New Roman"/>
              </a:rPr>
              <a:t>Attended 15 community events </a:t>
            </a:r>
            <a:r>
              <a:rPr lang="en-US" sz="2400" dirty="0">
                <a:latin typeface="Calibri"/>
                <a:ea typeface="Calibri" panose="020F0502020204030204" pitchFamily="34" charset="0"/>
                <a:cs typeface="Times New Roman"/>
              </a:rPr>
              <a:t>this year</a:t>
            </a:r>
            <a:endParaRPr lang="en-US" sz="2400" dirty="0">
              <a:effectLst/>
              <a:latin typeface="Calibri"/>
              <a:ea typeface="Calibri" panose="020F0502020204030204" pitchFamily="34" charset="0"/>
              <a:cs typeface="Times New Roman" panose="02020603050405020304" pitchFamily="18" charset="0"/>
            </a:endParaRPr>
          </a:p>
          <a:p>
            <a:pPr marL="750570" lvl="1" indent="-340995">
              <a:lnSpc>
                <a:spcPct val="107000"/>
              </a:lnSpc>
              <a:spcBef>
                <a:spcPts val="0"/>
              </a:spcBef>
              <a:spcAft>
                <a:spcPts val="300"/>
              </a:spcAft>
              <a:buFont typeface="Symbol" panose="05050102010706020507" pitchFamily="18" charset="2"/>
              <a:buChar char=""/>
            </a:pPr>
            <a:r>
              <a:rPr lang="en-US" sz="2400" dirty="0">
                <a:effectLst/>
                <a:latin typeface="Calibri"/>
                <a:ea typeface="Calibri" panose="020F0502020204030204" pitchFamily="34" charset="0"/>
                <a:cs typeface="Times New Roman"/>
              </a:rPr>
              <a:t>6 school sponsored events</a:t>
            </a:r>
          </a:p>
          <a:p>
            <a:pPr marL="750570" lvl="1" indent="-340995">
              <a:lnSpc>
                <a:spcPct val="107000"/>
              </a:lnSpc>
              <a:spcBef>
                <a:spcPts val="0"/>
              </a:spcBef>
              <a:spcAft>
                <a:spcPts val="800"/>
              </a:spcAft>
              <a:buFont typeface="Symbol" panose="05050102010706020507" pitchFamily="18" charset="2"/>
              <a:buChar char=""/>
            </a:pPr>
            <a:r>
              <a:rPr lang="en-US" sz="2400" dirty="0">
                <a:effectLst/>
                <a:latin typeface="Calibri"/>
                <a:ea typeface="Calibri" panose="020F0502020204030204" pitchFamily="34" charset="0"/>
                <a:cs typeface="Times New Roman"/>
              </a:rPr>
              <a:t>9 community events</a:t>
            </a:r>
            <a:r>
              <a:rPr lang="en-US" sz="2400" dirty="0">
                <a:latin typeface="Calibri"/>
                <a:ea typeface="Calibri" panose="020F0502020204030204" pitchFamily="34" charset="0"/>
                <a:cs typeface="Times New Roman"/>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53695" lvl="1" indent="-340995">
              <a:lnSpc>
                <a:spcPct val="107000"/>
              </a:lnSpc>
              <a:spcBef>
                <a:spcPts val="0"/>
              </a:spcBef>
              <a:spcAft>
                <a:spcPts val="300"/>
              </a:spcAft>
              <a:buFont typeface="Symbol" panose="05050102010706020507" pitchFamily="18" charset="2"/>
              <a:buChar char=""/>
            </a:pPr>
            <a:r>
              <a:rPr lang="en-US" sz="2400" dirty="0">
                <a:latin typeface="Calibri"/>
                <a:ea typeface="Calibri" panose="020F0502020204030204" pitchFamily="34" charset="0"/>
                <a:cs typeface="Times New Roman"/>
              </a:rPr>
              <a:t>Presented about our model at national conferences:</a:t>
            </a:r>
          </a:p>
          <a:p>
            <a:pPr marL="804545" lvl="1" indent="-340995">
              <a:lnSpc>
                <a:spcPct val="107000"/>
              </a:lnSpc>
              <a:spcBef>
                <a:spcPts val="0"/>
              </a:spcBef>
              <a:spcAft>
                <a:spcPts val="300"/>
              </a:spcAft>
              <a:buFont typeface="Symbol" panose="05050102010706020507" pitchFamily="18" charset="2"/>
              <a:buChar char=""/>
            </a:pPr>
            <a:r>
              <a:rPr lang="en-US" sz="2400" dirty="0">
                <a:effectLst/>
                <a:latin typeface="Calibri"/>
                <a:ea typeface="Calibri" panose="020F0502020204030204" pitchFamily="34" charset="0"/>
                <a:cs typeface="Times New Roman"/>
              </a:rPr>
              <a:t>American Public Health Association</a:t>
            </a:r>
          </a:p>
          <a:p>
            <a:pPr marL="804545" lvl="1" indent="-340995">
              <a:lnSpc>
                <a:spcPct val="107000"/>
              </a:lnSpc>
              <a:spcBef>
                <a:spcPts val="0"/>
              </a:spcBef>
              <a:spcAft>
                <a:spcPts val="300"/>
              </a:spcAft>
              <a:buFont typeface="Symbol" panose="05050102010706020507" pitchFamily="18" charset="2"/>
              <a:buChar char=""/>
            </a:pPr>
            <a:r>
              <a:rPr lang="en-US" sz="2400" dirty="0">
                <a:effectLst/>
                <a:latin typeface="Calibri"/>
                <a:ea typeface="Calibri" panose="020F0502020204030204" pitchFamily="34" charset="0"/>
                <a:cs typeface="Times New Roman"/>
              </a:rPr>
              <a:t>UHC Forum and Research Day</a:t>
            </a:r>
          </a:p>
          <a:p>
            <a:pPr marL="804545" lvl="1" indent="-340995">
              <a:lnSpc>
                <a:spcPct val="107000"/>
              </a:lnSpc>
              <a:spcBef>
                <a:spcPts val="0"/>
              </a:spcBef>
              <a:spcAft>
                <a:spcPts val="300"/>
              </a:spcAft>
              <a:buFont typeface="Symbol" panose="05050102010706020507" pitchFamily="18" charset="2"/>
              <a:buChar char=""/>
            </a:pPr>
            <a:r>
              <a:rPr lang="en-US" sz="2400" dirty="0">
                <a:effectLst/>
                <a:latin typeface="Calibri"/>
                <a:ea typeface="Calibri" panose="020F0502020204030204" pitchFamily="34" charset="0"/>
                <a:cs typeface="Times New Roman"/>
              </a:rPr>
              <a:t>Social Interventions Research &amp; Evaluation Network (SIREN) national research meeting, UCSF</a:t>
            </a:r>
          </a:p>
          <a:p>
            <a:pPr marL="804545" lvl="1" indent="-340995">
              <a:lnSpc>
                <a:spcPct val="107000"/>
              </a:lnSpc>
              <a:spcBef>
                <a:spcPts val="0"/>
              </a:spcBef>
              <a:spcAft>
                <a:spcPts val="300"/>
              </a:spcAft>
              <a:buFont typeface="Symbol" panose="05050102010706020507" pitchFamily="18" charset="2"/>
              <a:buChar char=""/>
            </a:pPr>
            <a:r>
              <a:rPr lang="en-US" sz="2400" dirty="0">
                <a:latin typeface="Calibri"/>
                <a:ea typeface="Calibri" panose="020F0502020204030204" pitchFamily="34" charset="0"/>
                <a:cs typeface="Times New Roman"/>
              </a:rPr>
              <a:t>NNIP!</a:t>
            </a:r>
            <a:endParaRPr lang="en-US" sz="2400" dirty="0">
              <a:effectLst/>
              <a:latin typeface="Calibri"/>
              <a:ea typeface="Calibri" panose="020F0502020204030204" pitchFamily="34" charset="0"/>
              <a:cs typeface="Times New Roman"/>
            </a:endParaRPr>
          </a:p>
          <a:p>
            <a:endParaRPr lang="en-US" dirty="0"/>
          </a:p>
        </p:txBody>
      </p:sp>
    </p:spTree>
    <p:extLst>
      <p:ext uri="{BB962C8B-B14F-4D97-AF65-F5344CB8AC3E}">
        <p14:creationId xmlns:p14="http://schemas.microsoft.com/office/powerpoint/2010/main" val="137907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2BAAE1-B30F-4717-97F3-9A90BC0E934E}"/>
              </a:ext>
            </a:extLst>
          </p:cNvPr>
          <p:cNvPicPr>
            <a:picLocks noChangeAspect="1"/>
          </p:cNvPicPr>
          <p:nvPr/>
        </p:nvPicPr>
        <p:blipFill>
          <a:blip r:embed="rId2"/>
          <a:stretch>
            <a:fillRect/>
          </a:stretch>
        </p:blipFill>
        <p:spPr>
          <a:xfrm>
            <a:off x="9651728" y="10984"/>
            <a:ext cx="2540271" cy="1148551"/>
          </a:xfrm>
          <a:prstGeom prst="rect">
            <a:avLst/>
          </a:prstGeom>
        </p:spPr>
      </p:pic>
      <p:sp>
        <p:nvSpPr>
          <p:cNvPr id="2" name="Title 1">
            <a:extLst>
              <a:ext uri="{FF2B5EF4-FFF2-40B4-BE49-F238E27FC236}">
                <a16:creationId xmlns:a16="http://schemas.microsoft.com/office/drawing/2014/main" id="{11DB3639-EA4B-4384-ABB4-557C27F94061}"/>
              </a:ext>
            </a:extLst>
          </p:cNvPr>
          <p:cNvSpPr>
            <a:spLocks noGrp="1"/>
          </p:cNvSpPr>
          <p:nvPr>
            <p:ph type="title"/>
          </p:nvPr>
        </p:nvSpPr>
        <p:spPr/>
        <p:txBody>
          <a:bodyPr>
            <a:normAutofit/>
          </a:bodyPr>
          <a:lstStyle/>
          <a:p>
            <a:r>
              <a:rPr lang="en-US"/>
              <a:t>Thank you! </a:t>
            </a:r>
            <a:br>
              <a:rPr lang="en-US"/>
            </a:br>
            <a:r>
              <a:rPr lang="en-US"/>
              <a:t>Get in touch.</a:t>
            </a:r>
          </a:p>
        </p:txBody>
      </p:sp>
      <p:sp>
        <p:nvSpPr>
          <p:cNvPr id="5" name="Slide Number Placeholder 4">
            <a:extLst>
              <a:ext uri="{FF2B5EF4-FFF2-40B4-BE49-F238E27FC236}">
                <a16:creationId xmlns:a16="http://schemas.microsoft.com/office/drawing/2014/main" id="{8E961300-FA9D-4663-B185-3202C22CB01A}"/>
              </a:ext>
            </a:extLst>
          </p:cNvPr>
          <p:cNvSpPr>
            <a:spLocks noGrp="1"/>
          </p:cNvSpPr>
          <p:nvPr>
            <p:ph type="sldNum" sz="quarter" idx="12"/>
          </p:nvPr>
        </p:nvSpPr>
        <p:spPr/>
        <p:txBody>
          <a:bodyPr/>
          <a:lstStyle/>
          <a:p>
            <a:fld id="{CD841BDF-0496-4D8B-8E4A-D428EF4C26CA}" type="slidenum">
              <a:rPr lang="en-US" smtClean="0"/>
              <a:t>15</a:t>
            </a:fld>
            <a:endParaRPr lang="en-US" dirty="0"/>
          </a:p>
        </p:txBody>
      </p:sp>
      <p:sp>
        <p:nvSpPr>
          <p:cNvPr id="8" name="TextBox 7">
            <a:extLst>
              <a:ext uri="{FF2B5EF4-FFF2-40B4-BE49-F238E27FC236}">
                <a16:creationId xmlns:a16="http://schemas.microsoft.com/office/drawing/2014/main" id="{269EA0CD-7993-4A6A-8854-3067B00C571A}"/>
              </a:ext>
            </a:extLst>
          </p:cNvPr>
          <p:cNvSpPr txBox="1"/>
          <p:nvPr/>
        </p:nvSpPr>
        <p:spPr>
          <a:xfrm>
            <a:off x="47016" y="3405189"/>
            <a:ext cx="4020768" cy="3416320"/>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Amy.Carroll-Scott@drexel.edu</a:t>
            </a:r>
          </a:p>
          <a:p>
            <a:r>
              <a:rPr lang="en-US" sz="2400" dirty="0">
                <a:solidFill>
                  <a:schemeClr val="bg1"/>
                </a:solidFill>
                <a:hlinkClick r:id="rId3">
                  <a:extLst>
                    <a:ext uri="{A12FA001-AC4F-418D-AE19-62706E023703}">
                      <ahyp:hlinkClr xmlns:ahyp="http://schemas.microsoft.com/office/drawing/2018/hyperlinkcolor" val="tx"/>
                    </a:ext>
                  </a:extLst>
                </a:hlinkClick>
              </a:rPr>
              <a:t>Felice.Le-Sherban@drexel.edu</a:t>
            </a:r>
          </a:p>
          <a:p>
            <a:r>
              <a:rPr lang="en-US" sz="2400" dirty="0">
                <a:solidFill>
                  <a:schemeClr val="bg1"/>
                </a:solidFill>
                <a:hlinkClick r:id="rId3">
                  <a:extLst>
                    <a:ext uri="{A12FA001-AC4F-418D-AE19-62706E023703}">
                      <ahyp:hlinkClr xmlns:ahyp="http://schemas.microsoft.com/office/drawing/2018/hyperlinkcolor" val="tx"/>
                    </a:ext>
                  </a:extLst>
                </a:hlinkClick>
              </a:rPr>
              <a:t>Erikka.Gilliam@drexel.edu</a:t>
            </a:r>
          </a:p>
          <a:p>
            <a:r>
              <a:rPr lang="en-US" sz="2400" dirty="0">
                <a:solidFill>
                  <a:schemeClr val="bg1"/>
                </a:solidFill>
                <a:hlinkClick r:id="rId3">
                  <a:extLst>
                    <a:ext uri="{A12FA001-AC4F-418D-AE19-62706E023703}">
                      <ahyp:hlinkClr xmlns:ahyp="http://schemas.microsoft.com/office/drawing/2018/hyperlinkcolor" val="tx"/>
                    </a:ext>
                  </a:extLst>
                </a:hlinkClick>
              </a:rPr>
              <a:t>Richard.Dollery@drexel.edu</a:t>
            </a:r>
            <a:endParaRPr lang="en-US"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Christina.Brown@drexel.edu</a:t>
            </a:r>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Rita.Nelson@drexel.edu</a:t>
            </a:r>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Hyden.Terrell@drexel.edu</a:t>
            </a:r>
            <a:endParaRPr lang="en-US" sz="2400" dirty="0">
              <a:solidFill>
                <a:schemeClr val="bg1"/>
              </a:solidFill>
            </a:endParaRPr>
          </a:p>
          <a:p>
            <a:endParaRPr lang="en-US" sz="2400" dirty="0"/>
          </a:p>
          <a:p>
            <a:r>
              <a:rPr lang="en-US" sz="2400" dirty="0"/>
              <a:t> </a:t>
            </a:r>
          </a:p>
        </p:txBody>
      </p:sp>
      <p:pic>
        <p:nvPicPr>
          <p:cNvPr id="3" name="Picture 2" descr="A picture containing indoor, toy&#10;&#10;Description automatically generated">
            <a:extLst>
              <a:ext uri="{FF2B5EF4-FFF2-40B4-BE49-F238E27FC236}">
                <a16:creationId xmlns:a16="http://schemas.microsoft.com/office/drawing/2014/main" id="{D4A214F7-D988-9314-C7CF-DF28244D7F4A}"/>
              </a:ext>
            </a:extLst>
          </p:cNvPr>
          <p:cNvPicPr>
            <a:picLocks noChangeAspect="1"/>
          </p:cNvPicPr>
          <p:nvPr/>
        </p:nvPicPr>
        <p:blipFill>
          <a:blip r:embed="rId7"/>
          <a:stretch>
            <a:fillRect/>
          </a:stretch>
        </p:blipFill>
        <p:spPr>
          <a:xfrm rot="10800000">
            <a:off x="4888037" y="1347298"/>
            <a:ext cx="6759742" cy="5069807"/>
          </a:xfrm>
          <a:prstGeom prst="rect">
            <a:avLst/>
          </a:prstGeom>
        </p:spPr>
      </p:pic>
    </p:spTree>
    <p:extLst>
      <p:ext uri="{BB962C8B-B14F-4D97-AF65-F5344CB8AC3E}">
        <p14:creationId xmlns:p14="http://schemas.microsoft.com/office/powerpoint/2010/main" val="135641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77B9-E63B-4B68-82E4-4D29E9D735CF}"/>
              </a:ext>
            </a:extLst>
          </p:cNvPr>
          <p:cNvSpPr>
            <a:spLocks noGrp="1"/>
          </p:cNvSpPr>
          <p:nvPr>
            <p:ph type="title"/>
          </p:nvPr>
        </p:nvSpPr>
        <p:spPr/>
        <p:txBody>
          <a:bodyPr/>
          <a:lstStyle/>
          <a:p>
            <a:r>
              <a:rPr lang="en-US" dirty="0"/>
              <a:t>West Philly Promise Neighborhood</a:t>
            </a:r>
          </a:p>
        </p:txBody>
      </p:sp>
      <p:sp>
        <p:nvSpPr>
          <p:cNvPr id="4" name="Slide Number Placeholder 3">
            <a:extLst>
              <a:ext uri="{FF2B5EF4-FFF2-40B4-BE49-F238E27FC236}">
                <a16:creationId xmlns:a16="http://schemas.microsoft.com/office/drawing/2014/main" id="{5F89CA89-2FEF-4A2B-BDE7-42E988014915}"/>
              </a:ext>
            </a:extLst>
          </p:cNvPr>
          <p:cNvSpPr>
            <a:spLocks noGrp="1"/>
          </p:cNvSpPr>
          <p:nvPr>
            <p:ph type="sldNum" sz="quarter" idx="12"/>
          </p:nvPr>
        </p:nvSpPr>
        <p:spPr/>
        <p:txBody>
          <a:bodyPr/>
          <a:lstStyle/>
          <a:p>
            <a:fld id="{CD841BDF-0496-4D8B-8E4A-D428EF4C26CA}" type="slidenum">
              <a:rPr lang="en-US" smtClean="0"/>
              <a:t>2</a:t>
            </a:fld>
            <a:endParaRPr lang="en-US"/>
          </a:p>
        </p:txBody>
      </p:sp>
      <p:pic>
        <p:nvPicPr>
          <p:cNvPr id="6" name="Picture 5">
            <a:extLst>
              <a:ext uri="{FF2B5EF4-FFF2-40B4-BE49-F238E27FC236}">
                <a16:creationId xmlns:a16="http://schemas.microsoft.com/office/drawing/2014/main" id="{DF63F652-C6CA-4781-A2E3-2DD47542F2C1}"/>
              </a:ext>
            </a:extLst>
          </p:cNvPr>
          <p:cNvPicPr>
            <a:picLocks noChangeAspect="1"/>
          </p:cNvPicPr>
          <p:nvPr/>
        </p:nvPicPr>
        <p:blipFill>
          <a:blip r:embed="rId3"/>
          <a:stretch>
            <a:fillRect/>
          </a:stretch>
        </p:blipFill>
        <p:spPr>
          <a:xfrm>
            <a:off x="9651728" y="58119"/>
            <a:ext cx="2540271" cy="1148551"/>
          </a:xfrm>
          <a:prstGeom prst="rect">
            <a:avLst/>
          </a:prstGeom>
        </p:spPr>
      </p:pic>
      <p:sp>
        <p:nvSpPr>
          <p:cNvPr id="7" name="Rectangle 6">
            <a:extLst>
              <a:ext uri="{FF2B5EF4-FFF2-40B4-BE49-F238E27FC236}">
                <a16:creationId xmlns:a16="http://schemas.microsoft.com/office/drawing/2014/main" id="{D1396FDE-EA0D-4DCB-8939-C6548FCF8342}"/>
              </a:ext>
            </a:extLst>
          </p:cNvPr>
          <p:cNvSpPr/>
          <p:nvPr/>
        </p:nvSpPr>
        <p:spPr>
          <a:xfrm>
            <a:off x="450994" y="1824531"/>
            <a:ext cx="5941531" cy="4001095"/>
          </a:xfrm>
          <a:prstGeom prst="rect">
            <a:avLst/>
          </a:prstGeom>
        </p:spPr>
        <p:txBody>
          <a:bodyPr wrap="square">
            <a:spAutoFit/>
          </a:bodyPr>
          <a:lstStyle/>
          <a:p>
            <a:pPr marL="342900" indent="-342900">
              <a:buClr>
                <a:srgbClr val="0070C0"/>
              </a:buClr>
              <a:buFont typeface="Arial" panose="020B0604020202020204" pitchFamily="34" charset="0"/>
              <a:buChar char="•"/>
            </a:pPr>
            <a:r>
              <a:rPr lang="en-US" sz="2200" dirty="0"/>
              <a:t>US Dept of Education-funded grant to support “cradle-to-career” opportunities for children living or going to school in specific area of West Philadelphia with the goal to improve education, health and economic successes for children, their families and communities</a:t>
            </a:r>
          </a:p>
          <a:p>
            <a:pPr marL="800100" lvl="1" indent="-342900">
              <a:buClr>
                <a:srgbClr val="0070C0"/>
              </a:buClr>
              <a:buFont typeface="Arial" panose="020B0604020202020204" pitchFamily="34" charset="0"/>
              <a:buChar char="•"/>
            </a:pPr>
            <a:r>
              <a:rPr lang="en-US" sz="2200" dirty="0"/>
              <a:t>2017-2023</a:t>
            </a:r>
          </a:p>
          <a:p>
            <a:pPr marL="800100" lvl="1" indent="-342900">
              <a:buClr>
                <a:srgbClr val="0070C0"/>
              </a:buClr>
              <a:buFont typeface="Arial" panose="020B0604020202020204" pitchFamily="34" charset="0"/>
              <a:buChar char="•"/>
            </a:pPr>
            <a:r>
              <a:rPr lang="en-US" sz="2200" dirty="0"/>
              <a:t>$30 million</a:t>
            </a:r>
          </a:p>
          <a:p>
            <a:pPr marL="171450" indent="-171450">
              <a:buClr>
                <a:srgbClr val="0070C0"/>
              </a:buClr>
              <a:buFont typeface="Arial" panose="020B0604020202020204" pitchFamily="34" charset="0"/>
              <a:buChar char="•"/>
            </a:pPr>
            <a:endParaRPr lang="en-US" sz="1200" dirty="0"/>
          </a:p>
          <a:p>
            <a:pPr marL="342900" indent="-342900">
              <a:buClr>
                <a:srgbClr val="0070C0"/>
              </a:buClr>
              <a:buFont typeface="Arial" panose="020B0604020202020204" pitchFamily="34" charset="0"/>
              <a:buChar char="•"/>
            </a:pPr>
            <a:r>
              <a:rPr lang="en-US" sz="2200" dirty="0"/>
              <a:t>Requires data collection and integration at multiple levels; individual, school and neighborhood</a:t>
            </a:r>
            <a:endParaRPr lang="en-US" sz="1200" dirty="0"/>
          </a:p>
        </p:txBody>
      </p:sp>
      <p:sp>
        <p:nvSpPr>
          <p:cNvPr id="8" name="TextBox 7">
            <a:extLst>
              <a:ext uri="{FF2B5EF4-FFF2-40B4-BE49-F238E27FC236}">
                <a16:creationId xmlns:a16="http://schemas.microsoft.com/office/drawing/2014/main" id="{3F8E2526-728D-4B55-A396-D1F41DFEF717}"/>
              </a:ext>
            </a:extLst>
          </p:cNvPr>
          <p:cNvSpPr txBox="1"/>
          <p:nvPr/>
        </p:nvSpPr>
        <p:spPr>
          <a:xfrm>
            <a:off x="7700953" y="5179296"/>
            <a:ext cx="4399009" cy="614138"/>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4000" dirty="0"/>
              <a:t>westphillypn.org</a:t>
            </a:r>
          </a:p>
        </p:txBody>
      </p:sp>
      <p:pic>
        <p:nvPicPr>
          <p:cNvPr id="5" name="Picture 4">
            <a:extLst>
              <a:ext uri="{FF2B5EF4-FFF2-40B4-BE49-F238E27FC236}">
                <a16:creationId xmlns:a16="http://schemas.microsoft.com/office/drawing/2014/main" id="{6FADB54B-C421-DE28-956E-5418CE89651F}"/>
              </a:ext>
            </a:extLst>
          </p:cNvPr>
          <p:cNvPicPr>
            <a:picLocks noChangeAspect="1"/>
          </p:cNvPicPr>
          <p:nvPr/>
        </p:nvPicPr>
        <p:blipFill rotWithShape="1">
          <a:blip r:embed="rId4">
            <a:extLst>
              <a:ext uri="{28A0092B-C50C-407E-A947-70E740481C1C}">
                <a14:useLocalDpi xmlns:a14="http://schemas.microsoft.com/office/drawing/2010/main"/>
              </a:ext>
            </a:extLst>
          </a:blip>
          <a:srcRect l="2221" t="7333" r="2150" b="1961"/>
          <a:stretch/>
        </p:blipFill>
        <p:spPr>
          <a:xfrm>
            <a:off x="6868344" y="1730392"/>
            <a:ext cx="4677192" cy="3451725"/>
          </a:xfrm>
          <a:prstGeom prst="rect">
            <a:avLst/>
          </a:prstGeom>
        </p:spPr>
      </p:pic>
    </p:spTree>
    <p:extLst>
      <p:ext uri="{BB962C8B-B14F-4D97-AF65-F5344CB8AC3E}">
        <p14:creationId xmlns:p14="http://schemas.microsoft.com/office/powerpoint/2010/main" val="26782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C89B-6C44-F78C-D856-77860C1597AB}"/>
              </a:ext>
            </a:extLst>
          </p:cNvPr>
          <p:cNvSpPr>
            <a:spLocks noGrp="1"/>
          </p:cNvSpPr>
          <p:nvPr>
            <p:ph type="title"/>
          </p:nvPr>
        </p:nvSpPr>
        <p:spPr/>
        <p:txBody>
          <a:bodyPr/>
          <a:lstStyle/>
          <a:p>
            <a:r>
              <a:rPr lang="en-US" dirty="0"/>
              <a:t>University/ Neighborhood Context</a:t>
            </a:r>
          </a:p>
        </p:txBody>
      </p:sp>
      <p:sp>
        <p:nvSpPr>
          <p:cNvPr id="3" name="Content Placeholder 2">
            <a:extLst>
              <a:ext uri="{FF2B5EF4-FFF2-40B4-BE49-F238E27FC236}">
                <a16:creationId xmlns:a16="http://schemas.microsoft.com/office/drawing/2014/main" id="{7A37B4F1-F8C7-38AB-FBD1-2011051FA175}"/>
              </a:ext>
            </a:extLst>
          </p:cNvPr>
          <p:cNvSpPr>
            <a:spLocks noGrp="1"/>
          </p:cNvSpPr>
          <p:nvPr>
            <p:ph idx="1"/>
          </p:nvPr>
        </p:nvSpPr>
        <p:spPr/>
        <p:txBody>
          <a:bodyPr>
            <a:normAutofit/>
          </a:bodyPr>
          <a:lstStyle/>
          <a:p>
            <a:pPr marL="457200" lvl="1" indent="-257175">
              <a:buFont typeface="Arial" panose="020B0604020202020204" pitchFamily="34" charset="0"/>
              <a:buChar char="•"/>
            </a:pPr>
            <a:r>
              <a:rPr lang="en-US" sz="3200"/>
              <a:t>Widespread development, gentrification, and community displacement</a:t>
            </a:r>
          </a:p>
          <a:p>
            <a:pPr marL="457200" lvl="2" indent="-257175">
              <a:buFont typeface="Arial" panose="020B0604020202020204" pitchFamily="34" charset="0"/>
              <a:buChar char="•"/>
            </a:pPr>
            <a:r>
              <a:rPr lang="en-US" sz="3200"/>
              <a:t>Mistrust </a:t>
            </a:r>
            <a:r>
              <a:rPr lang="en-US" sz="3200" dirty="0"/>
              <a:t>of </a:t>
            </a:r>
            <a:r>
              <a:rPr lang="en-US" sz="3200"/>
              <a:t>academic, healthcare, and governmental institutions</a:t>
            </a:r>
          </a:p>
          <a:p>
            <a:pPr marL="457200" lvl="1" indent="-257175">
              <a:buFont typeface="Arial" panose="020B0604020202020204" pitchFamily="34" charset="0"/>
              <a:buChar char="•"/>
            </a:pPr>
            <a:r>
              <a:rPr lang="en-US" sz="3200"/>
              <a:t>High research burden</a:t>
            </a:r>
          </a:p>
          <a:p>
            <a:pPr marL="457200" lvl="1" indent="-257175">
              <a:buFont typeface="Arial" panose="020B0604020202020204" pitchFamily="34" charset="0"/>
              <a:buChar char="•"/>
            </a:pPr>
            <a:r>
              <a:rPr lang="en-US" sz="3200"/>
              <a:t>Residents rarely see results of research, let alone benefits/improvements</a:t>
            </a:r>
          </a:p>
          <a:p>
            <a:pPr marL="457200" lvl="1" indent="-257175">
              <a:buFont typeface="Arial" panose="020B0604020202020204" pitchFamily="34" charset="0"/>
              <a:buChar char="•"/>
            </a:pPr>
            <a:r>
              <a:rPr lang="en-US" sz="3200"/>
              <a:t>Concerns about stewardship of funding</a:t>
            </a:r>
          </a:p>
          <a:p>
            <a:pPr lvl="1">
              <a:buFont typeface="Wingdings" panose="05000000000000000000" pitchFamily="2" charset="2"/>
              <a:buChar char="Ø"/>
            </a:pPr>
            <a:endParaRPr lang="en-US" sz="3400" dirty="0"/>
          </a:p>
          <a:p>
            <a:endParaRPr lang="en-US" dirty="0"/>
          </a:p>
        </p:txBody>
      </p:sp>
      <p:sp>
        <p:nvSpPr>
          <p:cNvPr id="4" name="Slide Number Placeholder 3">
            <a:extLst>
              <a:ext uri="{FF2B5EF4-FFF2-40B4-BE49-F238E27FC236}">
                <a16:creationId xmlns:a16="http://schemas.microsoft.com/office/drawing/2014/main" id="{759AAC00-A197-8018-00A4-12074C8DFB0D}"/>
              </a:ext>
            </a:extLst>
          </p:cNvPr>
          <p:cNvSpPr>
            <a:spLocks noGrp="1"/>
          </p:cNvSpPr>
          <p:nvPr>
            <p:ph type="sldNum" sz="quarter" idx="12"/>
          </p:nvPr>
        </p:nvSpPr>
        <p:spPr/>
        <p:txBody>
          <a:bodyPr/>
          <a:lstStyle/>
          <a:p>
            <a:fld id="{CD841BDF-0496-4D8B-8E4A-D428EF4C26CA}" type="slidenum">
              <a:rPr lang="en-US" smtClean="0"/>
              <a:t>3</a:t>
            </a:fld>
            <a:endParaRPr lang="en-US"/>
          </a:p>
        </p:txBody>
      </p:sp>
    </p:spTree>
    <p:extLst>
      <p:ext uri="{BB962C8B-B14F-4D97-AF65-F5344CB8AC3E}">
        <p14:creationId xmlns:p14="http://schemas.microsoft.com/office/powerpoint/2010/main" val="85242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97CB-6ED0-A51F-30BC-58C59A57C04E}"/>
              </a:ext>
            </a:extLst>
          </p:cNvPr>
          <p:cNvSpPr>
            <a:spLocks noGrp="1"/>
          </p:cNvSpPr>
          <p:nvPr>
            <p:ph type="title"/>
          </p:nvPr>
        </p:nvSpPr>
        <p:spPr>
          <a:xfrm>
            <a:off x="1097280" y="286603"/>
            <a:ext cx="10419530" cy="1450757"/>
          </a:xfrm>
        </p:spPr>
        <p:txBody>
          <a:bodyPr/>
          <a:lstStyle/>
          <a:p>
            <a:r>
              <a:rPr lang="en-US" dirty="0"/>
              <a:t>Guiding Principles</a:t>
            </a:r>
            <a:r>
              <a:rPr lang="en-US"/>
              <a:t> for Our Research Model</a:t>
            </a:r>
            <a:endParaRPr lang="en-US" dirty="0"/>
          </a:p>
        </p:txBody>
      </p:sp>
      <p:sp>
        <p:nvSpPr>
          <p:cNvPr id="3" name="Content Placeholder 2">
            <a:extLst>
              <a:ext uri="{FF2B5EF4-FFF2-40B4-BE49-F238E27FC236}">
                <a16:creationId xmlns:a16="http://schemas.microsoft.com/office/drawing/2014/main" id="{7017AD54-05DC-7594-867D-A18243267E87}"/>
              </a:ext>
            </a:extLst>
          </p:cNvPr>
          <p:cNvSpPr>
            <a:spLocks noGrp="1"/>
          </p:cNvSpPr>
          <p:nvPr>
            <p:ph idx="1"/>
          </p:nvPr>
        </p:nvSpPr>
        <p:spPr>
          <a:xfrm>
            <a:off x="1097279" y="1845734"/>
            <a:ext cx="10419529" cy="4023360"/>
          </a:xfrm>
        </p:spPr>
        <p:txBody>
          <a:bodyPr>
            <a:normAutofit/>
          </a:bodyPr>
          <a:lstStyle/>
          <a:p>
            <a:r>
              <a:rPr lang="en-US" dirty="0"/>
              <a:t>We acknowledge and honor the experiences and concerns of the communities that we are working </a:t>
            </a:r>
            <a:r>
              <a:rPr lang="en-US"/>
              <a:t>with/</a:t>
            </a:r>
            <a:r>
              <a:rPr lang="en-US" dirty="0"/>
              <a:t>within</a:t>
            </a:r>
          </a:p>
          <a:p>
            <a:pPr lvl="1"/>
            <a:r>
              <a:rPr lang="en-US" dirty="0"/>
              <a:t>Past harms</a:t>
            </a:r>
          </a:p>
          <a:p>
            <a:pPr lvl="1"/>
            <a:r>
              <a:rPr lang="en-US" dirty="0"/>
              <a:t>Current pressures</a:t>
            </a:r>
          </a:p>
          <a:p>
            <a:r>
              <a:rPr lang="en-US" dirty="0"/>
              <a:t>We provide our community partners with substantive, frequent and meaningful opportunities for input and we incorporate that input</a:t>
            </a:r>
            <a:r>
              <a:rPr lang="en-US"/>
              <a:t> into research questions, study design, and measures</a:t>
            </a:r>
            <a:endParaRPr lang="en-US" dirty="0"/>
          </a:p>
          <a:p>
            <a:r>
              <a:rPr lang="en-US" dirty="0"/>
              <a:t>We establish and honor a transparent accountability structure. </a:t>
            </a:r>
          </a:p>
          <a:p>
            <a:pPr lvl="1"/>
            <a:r>
              <a:rPr lang="en-US" dirty="0"/>
              <a:t>We do not conduct research or release products that are not reviewed</a:t>
            </a:r>
            <a:r>
              <a:rPr lang="en-US"/>
              <a:t>/</a:t>
            </a:r>
            <a:r>
              <a:rPr lang="en-US" dirty="0"/>
              <a:t>approved by community partners.</a:t>
            </a:r>
          </a:p>
          <a:p>
            <a:r>
              <a:rPr lang="en-US" dirty="0"/>
              <a:t>The data that we collect belongs to the community. </a:t>
            </a:r>
          </a:p>
          <a:p>
            <a:pPr lvl="1"/>
            <a:r>
              <a:rPr lang="en-US" dirty="0"/>
              <a:t>We have an obligation to make it accessible to the community in multiple formats that are useful for </a:t>
            </a:r>
            <a:r>
              <a:rPr lang="en-US"/>
              <a:t>program </a:t>
            </a:r>
            <a:r>
              <a:rPr lang="en-US" dirty="0"/>
              <a:t>planning</a:t>
            </a:r>
            <a:r>
              <a:rPr lang="en-US"/>
              <a:t>, evaluation,</a:t>
            </a:r>
            <a:r>
              <a:rPr lang="en-US" dirty="0"/>
              <a:t> and advocacy.</a:t>
            </a:r>
          </a:p>
          <a:p>
            <a:endParaRPr lang="en-US" dirty="0"/>
          </a:p>
        </p:txBody>
      </p:sp>
      <p:sp>
        <p:nvSpPr>
          <p:cNvPr id="4" name="Slide Number Placeholder 3">
            <a:extLst>
              <a:ext uri="{FF2B5EF4-FFF2-40B4-BE49-F238E27FC236}">
                <a16:creationId xmlns:a16="http://schemas.microsoft.com/office/drawing/2014/main" id="{6EEB9B13-A603-2ADE-DF51-5DADB91F88BD}"/>
              </a:ext>
            </a:extLst>
          </p:cNvPr>
          <p:cNvSpPr>
            <a:spLocks noGrp="1"/>
          </p:cNvSpPr>
          <p:nvPr>
            <p:ph type="sldNum" sz="quarter" idx="12"/>
          </p:nvPr>
        </p:nvSpPr>
        <p:spPr/>
        <p:txBody>
          <a:bodyPr/>
          <a:lstStyle/>
          <a:p>
            <a:fld id="{CD841BDF-0496-4D8B-8E4A-D428EF4C26CA}" type="slidenum">
              <a:rPr lang="en-US" smtClean="0"/>
              <a:t>4</a:t>
            </a:fld>
            <a:endParaRPr lang="en-US"/>
          </a:p>
        </p:txBody>
      </p:sp>
    </p:spTree>
    <p:extLst>
      <p:ext uri="{BB962C8B-B14F-4D97-AF65-F5344CB8AC3E}">
        <p14:creationId xmlns:p14="http://schemas.microsoft.com/office/powerpoint/2010/main" val="112466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AD91-15E8-45D1-9E4A-64A50808A3D1}"/>
              </a:ext>
            </a:extLst>
          </p:cNvPr>
          <p:cNvSpPr>
            <a:spLocks noGrp="1"/>
          </p:cNvSpPr>
          <p:nvPr>
            <p:ph type="title"/>
          </p:nvPr>
        </p:nvSpPr>
        <p:spPr>
          <a:xfrm>
            <a:off x="341887" y="1620044"/>
            <a:ext cx="3200400" cy="2027743"/>
          </a:xfrm>
        </p:spPr>
        <p:txBody>
          <a:bodyPr>
            <a:normAutofit fontScale="90000"/>
          </a:bodyPr>
          <a:lstStyle/>
          <a:p>
            <a:r>
              <a:rPr lang="en-US"/>
              <a:t>Examples of</a:t>
            </a:r>
            <a:r>
              <a:rPr lang="en-US" dirty="0"/>
              <a:t> dissemination products</a:t>
            </a:r>
            <a:r>
              <a:rPr lang="en-US"/>
              <a:t>: Community Snapshots</a:t>
            </a:r>
            <a:endParaRPr lang="en-US" dirty="0"/>
          </a:p>
        </p:txBody>
      </p:sp>
      <p:sp>
        <p:nvSpPr>
          <p:cNvPr id="5" name="Slide Number Placeholder 4">
            <a:extLst>
              <a:ext uri="{FF2B5EF4-FFF2-40B4-BE49-F238E27FC236}">
                <a16:creationId xmlns:a16="http://schemas.microsoft.com/office/drawing/2014/main" id="{785B2ADF-93D6-4374-BDAE-0254C2353BD9}"/>
              </a:ext>
            </a:extLst>
          </p:cNvPr>
          <p:cNvSpPr>
            <a:spLocks noGrp="1"/>
          </p:cNvSpPr>
          <p:nvPr>
            <p:ph type="sldNum" sz="quarter" idx="12"/>
          </p:nvPr>
        </p:nvSpPr>
        <p:spPr/>
        <p:txBody>
          <a:bodyPr/>
          <a:lstStyle/>
          <a:p>
            <a:fld id="{CD841BDF-0496-4D8B-8E4A-D428EF4C26CA}" type="slidenum">
              <a:rPr lang="en-US" smtClean="0"/>
              <a:t>5</a:t>
            </a:fld>
            <a:endParaRPr lang="en-US"/>
          </a:p>
        </p:txBody>
      </p:sp>
      <p:pic>
        <p:nvPicPr>
          <p:cNvPr id="4" name="Picture 3">
            <a:extLst>
              <a:ext uri="{FF2B5EF4-FFF2-40B4-BE49-F238E27FC236}">
                <a16:creationId xmlns:a16="http://schemas.microsoft.com/office/drawing/2014/main" id="{18BA8ECC-9B58-4D4A-AC0E-DCE26CF0947D}"/>
              </a:ext>
            </a:extLst>
          </p:cNvPr>
          <p:cNvPicPr>
            <a:picLocks noChangeAspect="1"/>
          </p:cNvPicPr>
          <p:nvPr/>
        </p:nvPicPr>
        <p:blipFill>
          <a:blip r:embed="rId3"/>
          <a:stretch>
            <a:fillRect/>
          </a:stretch>
        </p:blipFill>
        <p:spPr>
          <a:xfrm>
            <a:off x="6520970" y="0"/>
            <a:ext cx="2888184" cy="3683658"/>
          </a:xfrm>
          <a:prstGeom prst="rect">
            <a:avLst/>
          </a:prstGeom>
        </p:spPr>
      </p:pic>
      <p:pic>
        <p:nvPicPr>
          <p:cNvPr id="10" name="Picture 9">
            <a:extLst>
              <a:ext uri="{FF2B5EF4-FFF2-40B4-BE49-F238E27FC236}">
                <a16:creationId xmlns:a16="http://schemas.microsoft.com/office/drawing/2014/main" id="{7F396204-162C-4EB5-8BE8-9B0F357DB1FB}"/>
              </a:ext>
            </a:extLst>
          </p:cNvPr>
          <p:cNvPicPr>
            <a:picLocks noChangeAspect="1"/>
          </p:cNvPicPr>
          <p:nvPr/>
        </p:nvPicPr>
        <p:blipFill>
          <a:blip r:embed="rId4"/>
          <a:stretch>
            <a:fillRect/>
          </a:stretch>
        </p:blipFill>
        <p:spPr>
          <a:xfrm>
            <a:off x="4112935" y="3647787"/>
            <a:ext cx="2529969" cy="3188815"/>
          </a:xfrm>
          <a:prstGeom prst="rect">
            <a:avLst/>
          </a:prstGeom>
        </p:spPr>
      </p:pic>
      <p:pic>
        <p:nvPicPr>
          <p:cNvPr id="7" name="Picture 6">
            <a:extLst>
              <a:ext uri="{FF2B5EF4-FFF2-40B4-BE49-F238E27FC236}">
                <a16:creationId xmlns:a16="http://schemas.microsoft.com/office/drawing/2014/main" id="{7B285766-550D-4146-9B21-DC1C586CBBBB}"/>
              </a:ext>
            </a:extLst>
          </p:cNvPr>
          <p:cNvPicPr>
            <a:picLocks noChangeAspect="1"/>
          </p:cNvPicPr>
          <p:nvPr/>
        </p:nvPicPr>
        <p:blipFill>
          <a:blip r:embed="rId5"/>
          <a:stretch>
            <a:fillRect/>
          </a:stretch>
        </p:blipFill>
        <p:spPr>
          <a:xfrm>
            <a:off x="3732503" y="0"/>
            <a:ext cx="2772318" cy="3647787"/>
          </a:xfrm>
          <a:prstGeom prst="rect">
            <a:avLst/>
          </a:prstGeom>
        </p:spPr>
      </p:pic>
      <p:pic>
        <p:nvPicPr>
          <p:cNvPr id="8" name="Picture 7">
            <a:extLst>
              <a:ext uri="{FF2B5EF4-FFF2-40B4-BE49-F238E27FC236}">
                <a16:creationId xmlns:a16="http://schemas.microsoft.com/office/drawing/2014/main" id="{7114B3C2-78D0-2B43-824C-483710A5EB93}"/>
              </a:ext>
            </a:extLst>
          </p:cNvPr>
          <p:cNvPicPr>
            <a:picLocks noChangeAspect="1"/>
          </p:cNvPicPr>
          <p:nvPr/>
        </p:nvPicPr>
        <p:blipFill>
          <a:blip r:embed="rId6"/>
          <a:stretch>
            <a:fillRect/>
          </a:stretch>
        </p:blipFill>
        <p:spPr>
          <a:xfrm>
            <a:off x="9425304" y="-10794"/>
            <a:ext cx="2825037" cy="3669374"/>
          </a:xfrm>
          <a:prstGeom prst="rect">
            <a:avLst/>
          </a:prstGeom>
        </p:spPr>
      </p:pic>
      <p:pic>
        <p:nvPicPr>
          <p:cNvPr id="9" name="Picture 8">
            <a:extLst>
              <a:ext uri="{FF2B5EF4-FFF2-40B4-BE49-F238E27FC236}">
                <a16:creationId xmlns:a16="http://schemas.microsoft.com/office/drawing/2014/main" id="{1999AE4E-6062-CC44-BC23-1C15A2CF8D53}"/>
              </a:ext>
            </a:extLst>
          </p:cNvPr>
          <p:cNvPicPr>
            <a:picLocks noChangeAspect="1"/>
          </p:cNvPicPr>
          <p:nvPr/>
        </p:nvPicPr>
        <p:blipFill>
          <a:blip r:embed="rId7"/>
          <a:stretch>
            <a:fillRect/>
          </a:stretch>
        </p:blipFill>
        <p:spPr>
          <a:xfrm>
            <a:off x="6704914" y="3658580"/>
            <a:ext cx="2454951" cy="3166330"/>
          </a:xfrm>
          <a:prstGeom prst="rect">
            <a:avLst/>
          </a:prstGeom>
        </p:spPr>
      </p:pic>
      <p:pic>
        <p:nvPicPr>
          <p:cNvPr id="11" name="Picture 9" descr="Diagram&#10;&#10;Description automatically generated">
            <a:extLst>
              <a:ext uri="{FF2B5EF4-FFF2-40B4-BE49-F238E27FC236}">
                <a16:creationId xmlns:a16="http://schemas.microsoft.com/office/drawing/2014/main" id="{1296A6AC-377C-994A-B79F-74983A7DAEF8}"/>
              </a:ext>
            </a:extLst>
          </p:cNvPr>
          <p:cNvPicPr>
            <a:picLocks noChangeAspect="1"/>
          </p:cNvPicPr>
          <p:nvPr/>
        </p:nvPicPr>
        <p:blipFill>
          <a:blip r:embed="rId8"/>
          <a:stretch>
            <a:fillRect/>
          </a:stretch>
        </p:blipFill>
        <p:spPr>
          <a:xfrm>
            <a:off x="9221874" y="3658579"/>
            <a:ext cx="2462229" cy="3166329"/>
          </a:xfrm>
          <a:prstGeom prst="rect">
            <a:avLst/>
          </a:prstGeom>
        </p:spPr>
      </p:pic>
    </p:spTree>
    <p:extLst>
      <p:ext uri="{BB962C8B-B14F-4D97-AF65-F5344CB8AC3E}">
        <p14:creationId xmlns:p14="http://schemas.microsoft.com/office/powerpoint/2010/main" val="45177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AD91-15E8-45D1-9E4A-64A50808A3D1}"/>
              </a:ext>
            </a:extLst>
          </p:cNvPr>
          <p:cNvSpPr>
            <a:spLocks noGrp="1"/>
          </p:cNvSpPr>
          <p:nvPr>
            <p:ph type="title"/>
          </p:nvPr>
        </p:nvSpPr>
        <p:spPr>
          <a:xfrm>
            <a:off x="195588" y="1594021"/>
            <a:ext cx="3860400" cy="1484045"/>
          </a:xfrm>
        </p:spPr>
        <p:txBody>
          <a:bodyPr>
            <a:normAutofit fontScale="90000"/>
          </a:bodyPr>
          <a:lstStyle/>
          <a:p>
            <a:r>
              <a:rPr lang="en-US">
                <a:ea typeface="+mj-lt"/>
                <a:cs typeface="+mj-lt"/>
              </a:rPr>
              <a:t>Examples of dissemination products:</a:t>
            </a:r>
            <a:br>
              <a:rPr lang="en-US"/>
            </a:br>
            <a:r>
              <a:rPr lang="en-US"/>
              <a:t>Data dashboards</a:t>
            </a:r>
          </a:p>
        </p:txBody>
      </p:sp>
      <p:sp>
        <p:nvSpPr>
          <p:cNvPr id="5" name="Slide Number Placeholder 4">
            <a:extLst>
              <a:ext uri="{FF2B5EF4-FFF2-40B4-BE49-F238E27FC236}">
                <a16:creationId xmlns:a16="http://schemas.microsoft.com/office/drawing/2014/main" id="{785B2ADF-93D6-4374-BDAE-0254C2353BD9}"/>
              </a:ext>
            </a:extLst>
          </p:cNvPr>
          <p:cNvSpPr>
            <a:spLocks noGrp="1"/>
          </p:cNvSpPr>
          <p:nvPr>
            <p:ph type="sldNum" sz="quarter" idx="12"/>
          </p:nvPr>
        </p:nvSpPr>
        <p:spPr/>
        <p:txBody>
          <a:bodyPr/>
          <a:lstStyle/>
          <a:p>
            <a:fld id="{CD841BDF-0496-4D8B-8E4A-D428EF4C26CA}" type="slidenum">
              <a:rPr lang="en-US" smtClean="0"/>
              <a:t>6</a:t>
            </a:fld>
            <a:endParaRPr lang="en-US"/>
          </a:p>
        </p:txBody>
      </p:sp>
      <p:pic>
        <p:nvPicPr>
          <p:cNvPr id="6" name="Picture 5">
            <a:extLst>
              <a:ext uri="{FF2B5EF4-FFF2-40B4-BE49-F238E27FC236}">
                <a16:creationId xmlns:a16="http://schemas.microsoft.com/office/drawing/2014/main" id="{2349D97D-8975-2340-9428-E33F40CFBE22}"/>
              </a:ext>
            </a:extLst>
          </p:cNvPr>
          <p:cNvPicPr>
            <a:picLocks noChangeAspect="1"/>
          </p:cNvPicPr>
          <p:nvPr/>
        </p:nvPicPr>
        <p:blipFill>
          <a:blip r:embed="rId2"/>
          <a:stretch>
            <a:fillRect/>
          </a:stretch>
        </p:blipFill>
        <p:spPr>
          <a:xfrm>
            <a:off x="4762537" y="0"/>
            <a:ext cx="5702840" cy="3374364"/>
          </a:xfrm>
          <a:prstGeom prst="rect">
            <a:avLst/>
          </a:prstGeom>
        </p:spPr>
      </p:pic>
      <p:pic>
        <p:nvPicPr>
          <p:cNvPr id="9" name="Picture 8">
            <a:extLst>
              <a:ext uri="{FF2B5EF4-FFF2-40B4-BE49-F238E27FC236}">
                <a16:creationId xmlns:a16="http://schemas.microsoft.com/office/drawing/2014/main" id="{DBCFE23E-8D99-AC4F-913F-AC0CDD88D0A6}"/>
              </a:ext>
            </a:extLst>
          </p:cNvPr>
          <p:cNvPicPr>
            <a:picLocks noChangeAspect="1"/>
          </p:cNvPicPr>
          <p:nvPr/>
        </p:nvPicPr>
        <p:blipFill>
          <a:blip r:embed="rId3"/>
          <a:stretch>
            <a:fillRect/>
          </a:stretch>
        </p:blipFill>
        <p:spPr>
          <a:xfrm>
            <a:off x="4182762" y="3346384"/>
            <a:ext cx="3826476" cy="3511616"/>
          </a:xfrm>
          <a:prstGeom prst="rect">
            <a:avLst/>
          </a:prstGeom>
        </p:spPr>
      </p:pic>
      <p:pic>
        <p:nvPicPr>
          <p:cNvPr id="10" name="Picture 9">
            <a:extLst>
              <a:ext uri="{FF2B5EF4-FFF2-40B4-BE49-F238E27FC236}">
                <a16:creationId xmlns:a16="http://schemas.microsoft.com/office/drawing/2014/main" id="{1D2888C6-303B-FD4C-B80B-07ED3BC30B72}"/>
              </a:ext>
            </a:extLst>
          </p:cNvPr>
          <p:cNvPicPr>
            <a:picLocks noChangeAspect="1"/>
          </p:cNvPicPr>
          <p:nvPr/>
        </p:nvPicPr>
        <p:blipFill>
          <a:blip r:embed="rId4"/>
          <a:stretch>
            <a:fillRect/>
          </a:stretch>
        </p:blipFill>
        <p:spPr>
          <a:xfrm>
            <a:off x="7429464" y="3331475"/>
            <a:ext cx="4762536" cy="3389273"/>
          </a:xfrm>
          <a:prstGeom prst="rect">
            <a:avLst/>
          </a:prstGeom>
        </p:spPr>
      </p:pic>
    </p:spTree>
    <p:extLst>
      <p:ext uri="{BB962C8B-B14F-4D97-AF65-F5344CB8AC3E}">
        <p14:creationId xmlns:p14="http://schemas.microsoft.com/office/powerpoint/2010/main" val="152395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01CA3-516F-42ED-8C59-EDB1257AB216}"/>
              </a:ext>
            </a:extLst>
          </p:cNvPr>
          <p:cNvSpPr>
            <a:spLocks noGrp="1"/>
          </p:cNvSpPr>
          <p:nvPr>
            <p:ph type="title"/>
          </p:nvPr>
        </p:nvSpPr>
        <p:spPr>
          <a:xfrm>
            <a:off x="597922" y="364110"/>
            <a:ext cx="9875520" cy="877038"/>
          </a:xfrm>
        </p:spPr>
        <p:txBody>
          <a:bodyPr/>
          <a:lstStyle/>
          <a:p>
            <a:r>
              <a:rPr lang="en-US" dirty="0"/>
              <a:t>Neighborhood Survey</a:t>
            </a:r>
          </a:p>
        </p:txBody>
      </p:sp>
      <p:sp>
        <p:nvSpPr>
          <p:cNvPr id="3" name="Content Placeholder 2">
            <a:extLst>
              <a:ext uri="{FF2B5EF4-FFF2-40B4-BE49-F238E27FC236}">
                <a16:creationId xmlns:a16="http://schemas.microsoft.com/office/drawing/2014/main" id="{F00ACD9F-48BD-415F-8B80-98C6216B1AF9}"/>
              </a:ext>
            </a:extLst>
          </p:cNvPr>
          <p:cNvSpPr>
            <a:spLocks noGrp="1"/>
          </p:cNvSpPr>
          <p:nvPr>
            <p:ph idx="1"/>
          </p:nvPr>
        </p:nvSpPr>
        <p:spPr>
          <a:xfrm>
            <a:off x="597922" y="1874211"/>
            <a:ext cx="8470527" cy="4086752"/>
          </a:xfrm>
        </p:spPr>
        <p:txBody>
          <a:bodyPr vert="horz" lIns="91440" tIns="45720" rIns="91440" bIns="45720" rtlCol="0" anchor="t">
            <a:normAutofit/>
          </a:bodyPr>
          <a:lstStyle/>
          <a:p>
            <a:r>
              <a:rPr lang="en-US" sz="2500" b="1" dirty="0">
                <a:solidFill>
                  <a:schemeClr val="tx1"/>
                </a:solidFill>
              </a:rPr>
              <a:t>Survey design</a:t>
            </a:r>
            <a:r>
              <a:rPr lang="en-US" sz="2500" dirty="0">
                <a:solidFill>
                  <a:schemeClr val="tx1"/>
                </a:solidFill>
              </a:rPr>
              <a:t>: longitudinal cohort design </a:t>
            </a:r>
          </a:p>
          <a:p>
            <a:pPr lvl="1"/>
            <a:r>
              <a:rPr lang="en-US" sz="2500" dirty="0">
                <a:solidFill>
                  <a:schemeClr val="tx1"/>
                </a:solidFill>
              </a:rPr>
              <a:t>Three waves (2018, 2019, 2021)</a:t>
            </a:r>
          </a:p>
          <a:p>
            <a:r>
              <a:rPr lang="en-US" sz="2500" b="1" dirty="0">
                <a:solidFill>
                  <a:schemeClr val="tx1"/>
                </a:solidFill>
              </a:rPr>
              <a:t>Eligibility</a:t>
            </a:r>
            <a:r>
              <a:rPr lang="en-US" sz="2500" dirty="0">
                <a:solidFill>
                  <a:schemeClr val="tx1"/>
                </a:solidFill>
              </a:rPr>
              <a:t>: households with children 0-18 years old</a:t>
            </a:r>
          </a:p>
          <a:p>
            <a:r>
              <a:rPr lang="en-US" sz="2500" b="1" dirty="0">
                <a:solidFill>
                  <a:schemeClr val="tx1"/>
                </a:solidFill>
              </a:rPr>
              <a:t>Topics</a:t>
            </a:r>
            <a:r>
              <a:rPr lang="en-US" sz="2500" dirty="0">
                <a:solidFill>
                  <a:schemeClr val="tx1"/>
                </a:solidFill>
              </a:rPr>
              <a:t>: health, housing, safety, education, employment, and perceptions of neighborhood built environment, social cohesion, and resources</a:t>
            </a:r>
          </a:p>
          <a:p>
            <a:r>
              <a:rPr lang="en-US" sz="2500" dirty="0">
                <a:solidFill>
                  <a:schemeClr val="tx1"/>
                </a:solidFill>
              </a:rPr>
              <a:t>Surveys were programmed into Qualtrics and interviewer-administered via tablet in person</a:t>
            </a:r>
          </a:p>
          <a:p>
            <a:r>
              <a:rPr lang="en-US" sz="2500" dirty="0">
                <a:solidFill>
                  <a:schemeClr val="tx1"/>
                </a:solidFill>
              </a:rPr>
              <a:t>20 community member hired/trained surveyors</a:t>
            </a:r>
          </a:p>
        </p:txBody>
      </p:sp>
      <p:pic>
        <p:nvPicPr>
          <p:cNvPr id="5" name="Picture 4"/>
          <p:cNvPicPr>
            <a:picLocks noChangeAspect="1"/>
          </p:cNvPicPr>
          <p:nvPr/>
        </p:nvPicPr>
        <p:blipFill>
          <a:blip r:embed="rId3"/>
          <a:stretch>
            <a:fillRect/>
          </a:stretch>
        </p:blipFill>
        <p:spPr>
          <a:xfrm>
            <a:off x="9405151" y="2634310"/>
            <a:ext cx="2479857" cy="1872342"/>
          </a:xfrm>
          <a:prstGeom prst="rect">
            <a:avLst/>
          </a:prstGeom>
        </p:spPr>
      </p:pic>
      <p:pic>
        <p:nvPicPr>
          <p:cNvPr id="6" name="Picture 5"/>
          <p:cNvPicPr>
            <a:picLocks noChangeAspect="1"/>
          </p:cNvPicPr>
          <p:nvPr/>
        </p:nvPicPr>
        <p:blipFill>
          <a:blip r:embed="rId4"/>
          <a:stretch>
            <a:fillRect/>
          </a:stretch>
        </p:blipFill>
        <p:spPr>
          <a:xfrm>
            <a:off x="9407950" y="4510144"/>
            <a:ext cx="2477058" cy="1983746"/>
          </a:xfrm>
          <a:prstGeom prst="rect">
            <a:avLst/>
          </a:prstGeom>
        </p:spPr>
      </p:pic>
      <p:pic>
        <p:nvPicPr>
          <p:cNvPr id="8" name="Picture 7">
            <a:extLst>
              <a:ext uri="{FF2B5EF4-FFF2-40B4-BE49-F238E27FC236}">
                <a16:creationId xmlns:a16="http://schemas.microsoft.com/office/drawing/2014/main" id="{A007E762-01A5-3641-9AAE-E66A1C4E3F77}"/>
              </a:ext>
            </a:extLst>
          </p:cNvPr>
          <p:cNvPicPr>
            <a:picLocks noChangeAspect="1"/>
          </p:cNvPicPr>
          <p:nvPr/>
        </p:nvPicPr>
        <p:blipFill>
          <a:blip r:embed="rId5"/>
          <a:stretch>
            <a:fillRect/>
          </a:stretch>
        </p:blipFill>
        <p:spPr>
          <a:xfrm>
            <a:off x="10645079" y="682680"/>
            <a:ext cx="1164685" cy="1461977"/>
          </a:xfrm>
          <a:prstGeom prst="rect">
            <a:avLst/>
          </a:prstGeom>
        </p:spPr>
      </p:pic>
      <p:pic>
        <p:nvPicPr>
          <p:cNvPr id="9" name="Picture 8">
            <a:extLst>
              <a:ext uri="{FF2B5EF4-FFF2-40B4-BE49-F238E27FC236}">
                <a16:creationId xmlns:a16="http://schemas.microsoft.com/office/drawing/2014/main" id="{632FD72A-93A8-5044-B104-54B883D345B6}"/>
              </a:ext>
            </a:extLst>
          </p:cNvPr>
          <p:cNvPicPr>
            <a:picLocks noChangeAspect="1"/>
          </p:cNvPicPr>
          <p:nvPr/>
        </p:nvPicPr>
        <p:blipFill>
          <a:blip r:embed="rId6"/>
          <a:stretch>
            <a:fillRect/>
          </a:stretch>
        </p:blipFill>
        <p:spPr>
          <a:xfrm>
            <a:off x="8985503" y="682680"/>
            <a:ext cx="1453063" cy="1461977"/>
          </a:xfrm>
          <a:prstGeom prst="rect">
            <a:avLst/>
          </a:prstGeom>
        </p:spPr>
      </p:pic>
    </p:spTree>
    <p:extLst>
      <p:ext uri="{BB962C8B-B14F-4D97-AF65-F5344CB8AC3E}">
        <p14:creationId xmlns:p14="http://schemas.microsoft.com/office/powerpoint/2010/main" val="214092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B624421-3AE7-4456-AC6D-0FEAF8416BD2}"/>
              </a:ext>
            </a:extLst>
          </p:cNvPr>
          <p:cNvGraphicFramePr>
            <a:graphicFrameLocks noGrp="1"/>
          </p:cNvGraphicFramePr>
          <p:nvPr>
            <p:extLst>
              <p:ext uri="{D42A27DB-BD31-4B8C-83A1-F6EECF244321}">
                <p14:modId xmlns:p14="http://schemas.microsoft.com/office/powerpoint/2010/main" val="3919042498"/>
              </p:ext>
            </p:extLst>
          </p:nvPr>
        </p:nvGraphicFramePr>
        <p:xfrm>
          <a:off x="225287" y="780973"/>
          <a:ext cx="11728175" cy="5003013"/>
        </p:xfrm>
        <a:graphic>
          <a:graphicData uri="http://schemas.openxmlformats.org/drawingml/2006/table">
            <a:tbl>
              <a:tblPr firstRow="1" bandRow="1">
                <a:tableStyleId>{5C22544A-7EE6-4342-B048-85BDC9FD1C3A}</a:tableStyleId>
              </a:tblPr>
              <a:tblGrid>
                <a:gridCol w="1443375">
                  <a:extLst>
                    <a:ext uri="{9D8B030D-6E8A-4147-A177-3AD203B41FA5}">
                      <a16:colId xmlns:a16="http://schemas.microsoft.com/office/drawing/2014/main" val="2627404929"/>
                    </a:ext>
                  </a:extLst>
                </a:gridCol>
                <a:gridCol w="1511192">
                  <a:extLst>
                    <a:ext uri="{9D8B030D-6E8A-4147-A177-3AD203B41FA5}">
                      <a16:colId xmlns:a16="http://schemas.microsoft.com/office/drawing/2014/main" val="518328580"/>
                    </a:ext>
                  </a:extLst>
                </a:gridCol>
                <a:gridCol w="1462268">
                  <a:extLst>
                    <a:ext uri="{9D8B030D-6E8A-4147-A177-3AD203B41FA5}">
                      <a16:colId xmlns:a16="http://schemas.microsoft.com/office/drawing/2014/main" val="1789447804"/>
                    </a:ext>
                  </a:extLst>
                </a:gridCol>
                <a:gridCol w="1462268">
                  <a:extLst>
                    <a:ext uri="{9D8B030D-6E8A-4147-A177-3AD203B41FA5}">
                      <a16:colId xmlns:a16="http://schemas.microsoft.com/office/drawing/2014/main" val="3657531528"/>
                    </a:ext>
                  </a:extLst>
                </a:gridCol>
                <a:gridCol w="1462268">
                  <a:extLst>
                    <a:ext uri="{9D8B030D-6E8A-4147-A177-3AD203B41FA5}">
                      <a16:colId xmlns:a16="http://schemas.microsoft.com/office/drawing/2014/main" val="4072890997"/>
                    </a:ext>
                  </a:extLst>
                </a:gridCol>
                <a:gridCol w="1462268">
                  <a:extLst>
                    <a:ext uri="{9D8B030D-6E8A-4147-A177-3AD203B41FA5}">
                      <a16:colId xmlns:a16="http://schemas.microsoft.com/office/drawing/2014/main" val="2498172715"/>
                    </a:ext>
                  </a:extLst>
                </a:gridCol>
                <a:gridCol w="1462268">
                  <a:extLst>
                    <a:ext uri="{9D8B030D-6E8A-4147-A177-3AD203B41FA5}">
                      <a16:colId xmlns:a16="http://schemas.microsoft.com/office/drawing/2014/main" val="1376838438"/>
                    </a:ext>
                  </a:extLst>
                </a:gridCol>
                <a:gridCol w="1462268">
                  <a:extLst>
                    <a:ext uri="{9D8B030D-6E8A-4147-A177-3AD203B41FA5}">
                      <a16:colId xmlns:a16="http://schemas.microsoft.com/office/drawing/2014/main" val="3685444460"/>
                    </a:ext>
                  </a:extLst>
                </a:gridCol>
              </a:tblGrid>
              <a:tr h="1296861">
                <a:tc>
                  <a:txBody>
                    <a:bodyPr/>
                    <a:lstStyle/>
                    <a:p>
                      <a:endParaRPr lang="en-US" dirty="0">
                        <a:latin typeface="Arial"/>
                      </a:endParaRPr>
                    </a:p>
                  </a:txBody>
                  <a:tcPr/>
                </a:tc>
                <a:tc>
                  <a:txBody>
                    <a:bodyPr/>
                    <a:lstStyle/>
                    <a:p>
                      <a:r>
                        <a:rPr lang="en-US" sz="1600">
                          <a:latin typeface="Arial"/>
                        </a:rPr>
                        <a:t>Wave 1</a:t>
                      </a:r>
                      <a:endParaRPr lang="en-US" sz="1600" dirty="0">
                        <a:latin typeface="Arial"/>
                      </a:endParaRPr>
                    </a:p>
                  </a:txBody>
                  <a:tcPr/>
                </a:tc>
                <a:tc>
                  <a:txBody>
                    <a:bodyPr/>
                    <a:lstStyle/>
                    <a:p>
                      <a:r>
                        <a:rPr lang="en-US" sz="1600">
                          <a:latin typeface="Arial"/>
                        </a:rPr>
                        <a:t>Wave 2 </a:t>
                      </a:r>
                      <a:endParaRPr lang="en-US" sz="1600"/>
                    </a:p>
                    <a:p>
                      <a:pPr lvl="0">
                        <a:buNone/>
                      </a:pPr>
                      <a:r>
                        <a:rPr lang="en-US" sz="1600">
                          <a:latin typeface="Arial"/>
                        </a:rPr>
                        <a:t>New Participants</a:t>
                      </a:r>
                      <a:endParaRPr lang="en-US" sz="1600" dirty="0">
                        <a:latin typeface="Arial"/>
                      </a:endParaRPr>
                    </a:p>
                  </a:txBody>
                  <a:tcPr/>
                </a:tc>
                <a:tc>
                  <a:txBody>
                    <a:bodyPr/>
                    <a:lstStyle/>
                    <a:p>
                      <a:r>
                        <a:rPr lang="en-US" sz="1600">
                          <a:latin typeface="Arial"/>
                        </a:rPr>
                        <a:t>Wave 2 Returning Participants</a:t>
                      </a:r>
                      <a:endParaRPr lang="en-US" sz="1600" dirty="0">
                        <a:latin typeface="Arial"/>
                      </a:endParaRPr>
                    </a:p>
                  </a:txBody>
                  <a:tcPr/>
                </a:tc>
                <a:tc>
                  <a:txBody>
                    <a:bodyPr/>
                    <a:lstStyle/>
                    <a:p>
                      <a:pPr lvl="0">
                        <a:buNone/>
                      </a:pPr>
                      <a:r>
                        <a:rPr lang="en-US" sz="1600">
                          <a:latin typeface="Arial"/>
                        </a:rPr>
                        <a:t>Wave 2 </a:t>
                      </a:r>
                    </a:p>
                    <a:p>
                      <a:pPr lvl="0">
                        <a:buNone/>
                      </a:pPr>
                      <a:r>
                        <a:rPr lang="en-US" sz="1600">
                          <a:latin typeface="Arial"/>
                        </a:rPr>
                        <a:t>All Participants</a:t>
                      </a:r>
                      <a:endParaRPr lang="en-US" sz="1600" dirty="0">
                        <a:latin typeface="Arial"/>
                      </a:endParaRPr>
                    </a:p>
                  </a:txBody>
                  <a:tcPr/>
                </a:tc>
                <a:tc>
                  <a:txBody>
                    <a:bodyPr/>
                    <a:lstStyle/>
                    <a:p>
                      <a:pPr lvl="0">
                        <a:buNone/>
                      </a:pPr>
                      <a:r>
                        <a:rPr lang="en-US" sz="1600">
                          <a:latin typeface="Arial"/>
                        </a:rPr>
                        <a:t>Wave 3 New</a:t>
                      </a:r>
                    </a:p>
                    <a:p>
                      <a:pPr lvl="0">
                        <a:buNone/>
                      </a:pPr>
                      <a:r>
                        <a:rPr lang="en-US" sz="1600">
                          <a:latin typeface="Arial"/>
                        </a:rPr>
                        <a:t>Participants</a:t>
                      </a:r>
                      <a:endParaRPr lang="en-US" sz="1600" dirty="0">
                        <a:latin typeface="Arial"/>
                      </a:endParaRPr>
                    </a:p>
                  </a:txBody>
                  <a:tcPr/>
                </a:tc>
                <a:tc>
                  <a:txBody>
                    <a:bodyPr/>
                    <a:lstStyle/>
                    <a:p>
                      <a:pPr lvl="0">
                        <a:buNone/>
                      </a:pPr>
                      <a:r>
                        <a:rPr lang="en-US" sz="1600">
                          <a:latin typeface="Arial"/>
                        </a:rPr>
                        <a:t>Wave 3 Returning</a:t>
                      </a:r>
                      <a:endParaRPr lang="en-US" sz="1600" dirty="0">
                        <a:latin typeface="Arial"/>
                      </a:endParaRPr>
                    </a:p>
                  </a:txBody>
                  <a:tcPr/>
                </a:tc>
                <a:tc>
                  <a:txBody>
                    <a:bodyPr/>
                    <a:lstStyle/>
                    <a:p>
                      <a:pPr lvl="0">
                        <a:buNone/>
                      </a:pPr>
                      <a:r>
                        <a:rPr lang="en-US" sz="1600">
                          <a:latin typeface="Arial"/>
                        </a:rPr>
                        <a:t>Wave 3 Total</a:t>
                      </a:r>
                      <a:endParaRPr lang="en-US" sz="1600" dirty="0">
                        <a:latin typeface="Arial"/>
                      </a:endParaRPr>
                    </a:p>
                  </a:txBody>
                  <a:tcPr/>
                </a:tc>
                <a:extLst>
                  <a:ext uri="{0D108BD9-81ED-4DB2-BD59-A6C34878D82A}">
                    <a16:rowId xmlns:a16="http://schemas.microsoft.com/office/drawing/2014/main" val="4009909044"/>
                  </a:ext>
                </a:extLst>
              </a:tr>
              <a:tr h="555798">
                <a:tc>
                  <a:txBody>
                    <a:bodyPr/>
                    <a:lstStyle/>
                    <a:p>
                      <a:r>
                        <a:rPr lang="en-US" b="1" dirty="0">
                          <a:latin typeface="Arial"/>
                        </a:rPr>
                        <a:t>Total</a:t>
                      </a:r>
                    </a:p>
                  </a:txBody>
                  <a:tcPr/>
                </a:tc>
                <a:tc>
                  <a:txBody>
                    <a:bodyPr/>
                    <a:lstStyle/>
                    <a:p>
                      <a:r>
                        <a:rPr lang="en-US" dirty="0">
                          <a:latin typeface="Arial"/>
                        </a:rPr>
                        <a:t>2843</a:t>
                      </a:r>
                    </a:p>
                  </a:txBody>
                  <a:tcPr/>
                </a:tc>
                <a:tc>
                  <a:txBody>
                    <a:bodyPr/>
                    <a:lstStyle/>
                    <a:p>
                      <a:r>
                        <a:rPr lang="en-US" dirty="0">
                          <a:latin typeface="Arial"/>
                        </a:rPr>
                        <a:t>2658</a:t>
                      </a:r>
                    </a:p>
                  </a:txBody>
                  <a:tcPr/>
                </a:tc>
                <a:tc>
                  <a:txBody>
                    <a:bodyPr/>
                    <a:lstStyle/>
                    <a:p>
                      <a:r>
                        <a:rPr lang="en-US" dirty="0">
                          <a:latin typeface="Arial"/>
                        </a:rPr>
                        <a:t>302</a:t>
                      </a:r>
                    </a:p>
                  </a:txBody>
                  <a:tcPr/>
                </a:tc>
                <a:tc>
                  <a:txBody>
                    <a:bodyPr/>
                    <a:lstStyle/>
                    <a:p>
                      <a:pPr lvl="0">
                        <a:buNone/>
                      </a:pPr>
                      <a:r>
                        <a:rPr lang="en-US" dirty="0">
                          <a:latin typeface="Arial"/>
                        </a:rPr>
                        <a:t>2870</a:t>
                      </a:r>
                    </a:p>
                  </a:txBody>
                  <a:tcPr/>
                </a:tc>
                <a:tc>
                  <a:txBody>
                    <a:bodyPr/>
                    <a:lstStyle/>
                    <a:p>
                      <a:pPr lvl="0">
                        <a:buNone/>
                      </a:pPr>
                      <a:r>
                        <a:rPr lang="en-US" dirty="0">
                          <a:latin typeface="Arial"/>
                        </a:rPr>
                        <a:t>1489</a:t>
                      </a:r>
                    </a:p>
                  </a:txBody>
                  <a:tcPr/>
                </a:tc>
                <a:tc>
                  <a:txBody>
                    <a:bodyPr/>
                    <a:lstStyle/>
                    <a:p>
                      <a:pPr lvl="0">
                        <a:buNone/>
                      </a:pPr>
                      <a:r>
                        <a:rPr lang="en-US" dirty="0">
                          <a:latin typeface="Arial"/>
                        </a:rPr>
                        <a:t>549</a:t>
                      </a:r>
                    </a:p>
                  </a:txBody>
                  <a:tcPr/>
                </a:tc>
                <a:tc>
                  <a:txBody>
                    <a:bodyPr/>
                    <a:lstStyle/>
                    <a:p>
                      <a:pPr lvl="0">
                        <a:buNone/>
                      </a:pPr>
                      <a:r>
                        <a:rPr lang="en-US" dirty="0">
                          <a:latin typeface="Arial"/>
                        </a:rPr>
                        <a:t>2038</a:t>
                      </a:r>
                    </a:p>
                  </a:txBody>
                  <a:tcPr/>
                </a:tc>
                <a:extLst>
                  <a:ext uri="{0D108BD9-81ED-4DB2-BD59-A6C34878D82A}">
                    <a16:rowId xmlns:a16="http://schemas.microsoft.com/office/drawing/2014/main" val="2817477147"/>
                  </a:ext>
                </a:extLst>
              </a:tr>
              <a:tr h="690536">
                <a:tc>
                  <a:txBody>
                    <a:bodyPr/>
                    <a:lstStyle/>
                    <a:p>
                      <a:r>
                        <a:rPr lang="en-US" b="1" dirty="0">
                          <a:latin typeface="Arial"/>
                        </a:rPr>
                        <a:t>Had Children</a:t>
                      </a:r>
                    </a:p>
                  </a:txBody>
                  <a:tcPr/>
                </a:tc>
                <a:tc>
                  <a:txBody>
                    <a:bodyPr/>
                    <a:lstStyle/>
                    <a:p>
                      <a:r>
                        <a:rPr lang="en-US" dirty="0">
                          <a:latin typeface="Arial"/>
                        </a:rPr>
                        <a:t>565</a:t>
                      </a:r>
                    </a:p>
                  </a:txBody>
                  <a:tcPr/>
                </a:tc>
                <a:tc>
                  <a:txBody>
                    <a:bodyPr/>
                    <a:lstStyle/>
                    <a:p>
                      <a:r>
                        <a:rPr lang="en-US" dirty="0">
                          <a:latin typeface="Arial"/>
                        </a:rPr>
                        <a:t>621</a:t>
                      </a:r>
                    </a:p>
                  </a:txBody>
                  <a:tcPr/>
                </a:tc>
                <a:tc>
                  <a:txBody>
                    <a:bodyPr/>
                    <a:lstStyle/>
                    <a:p>
                      <a:r>
                        <a:rPr lang="en-US" dirty="0">
                          <a:latin typeface="Arial"/>
                        </a:rPr>
                        <a:t>249</a:t>
                      </a:r>
                    </a:p>
                  </a:txBody>
                  <a:tcPr/>
                </a:tc>
                <a:tc>
                  <a:txBody>
                    <a:bodyPr/>
                    <a:lstStyle/>
                    <a:p>
                      <a:pPr lvl="0">
                        <a:buNone/>
                      </a:pPr>
                      <a:r>
                        <a:rPr lang="en-US" dirty="0">
                          <a:latin typeface="Arial"/>
                        </a:rPr>
                        <a:t>870</a:t>
                      </a:r>
                    </a:p>
                  </a:txBody>
                  <a:tcPr/>
                </a:tc>
                <a:tc>
                  <a:txBody>
                    <a:bodyPr/>
                    <a:lstStyle/>
                    <a:p>
                      <a:pPr lvl="0">
                        <a:buNone/>
                      </a:pPr>
                      <a:r>
                        <a:rPr lang="en-US" dirty="0">
                          <a:latin typeface="Arial"/>
                        </a:rPr>
                        <a:t>236</a:t>
                      </a:r>
                    </a:p>
                  </a:txBody>
                  <a:tcPr/>
                </a:tc>
                <a:tc>
                  <a:txBody>
                    <a:bodyPr/>
                    <a:lstStyle/>
                    <a:p>
                      <a:pPr lvl="0">
                        <a:buNone/>
                      </a:pPr>
                      <a:r>
                        <a:rPr lang="en-US" dirty="0">
                          <a:latin typeface="Arial"/>
                        </a:rPr>
                        <a:t>541</a:t>
                      </a:r>
                    </a:p>
                  </a:txBody>
                  <a:tcPr/>
                </a:tc>
                <a:tc>
                  <a:txBody>
                    <a:bodyPr/>
                    <a:lstStyle/>
                    <a:p>
                      <a:pPr lvl="0">
                        <a:buNone/>
                      </a:pPr>
                      <a:r>
                        <a:rPr lang="en-US" dirty="0">
                          <a:latin typeface="Arial"/>
                        </a:rPr>
                        <a:t>777</a:t>
                      </a:r>
                    </a:p>
                  </a:txBody>
                  <a:tcPr/>
                </a:tc>
                <a:extLst>
                  <a:ext uri="{0D108BD9-81ED-4DB2-BD59-A6C34878D82A}">
                    <a16:rowId xmlns:a16="http://schemas.microsoft.com/office/drawing/2014/main" val="658894810"/>
                  </a:ext>
                </a:extLst>
              </a:tr>
              <a:tr h="690536">
                <a:tc>
                  <a:txBody>
                    <a:bodyPr/>
                    <a:lstStyle/>
                    <a:p>
                      <a:r>
                        <a:rPr lang="en-US" b="1" dirty="0">
                          <a:latin typeface="Arial"/>
                        </a:rPr>
                        <a:t>Not Interested</a:t>
                      </a:r>
                    </a:p>
                  </a:txBody>
                  <a:tcPr/>
                </a:tc>
                <a:tc>
                  <a:txBody>
                    <a:bodyPr/>
                    <a:lstStyle/>
                    <a:p>
                      <a:r>
                        <a:rPr lang="en-US" dirty="0">
                          <a:latin typeface="Arial"/>
                        </a:rPr>
                        <a:t>69</a:t>
                      </a:r>
                    </a:p>
                  </a:txBody>
                  <a:tcPr/>
                </a:tc>
                <a:tc>
                  <a:txBody>
                    <a:bodyPr/>
                    <a:lstStyle/>
                    <a:p>
                      <a:r>
                        <a:rPr lang="en-US" dirty="0">
                          <a:latin typeface="Arial"/>
                        </a:rPr>
                        <a:t>93</a:t>
                      </a:r>
                    </a:p>
                  </a:txBody>
                  <a:tcPr/>
                </a:tc>
                <a:tc>
                  <a:txBody>
                    <a:bodyPr/>
                    <a:lstStyle/>
                    <a:p>
                      <a:r>
                        <a:rPr lang="en-US" dirty="0">
                          <a:latin typeface="Arial"/>
                        </a:rPr>
                        <a:t>12</a:t>
                      </a:r>
                    </a:p>
                  </a:txBody>
                  <a:tcPr/>
                </a:tc>
                <a:tc>
                  <a:txBody>
                    <a:bodyPr/>
                    <a:lstStyle/>
                    <a:p>
                      <a:pPr lvl="0">
                        <a:buNone/>
                      </a:pPr>
                      <a:r>
                        <a:rPr lang="en-US" dirty="0">
                          <a:latin typeface="Arial"/>
                        </a:rPr>
                        <a:t>105</a:t>
                      </a:r>
                    </a:p>
                  </a:txBody>
                  <a:tcPr/>
                </a:tc>
                <a:tc>
                  <a:txBody>
                    <a:bodyPr/>
                    <a:lstStyle/>
                    <a:p>
                      <a:pPr lvl="0">
                        <a:buNone/>
                      </a:pPr>
                      <a:r>
                        <a:rPr lang="en-US" dirty="0">
                          <a:latin typeface="Arial"/>
                        </a:rPr>
                        <a:t>52</a:t>
                      </a:r>
                    </a:p>
                  </a:txBody>
                  <a:tcPr/>
                </a:tc>
                <a:tc>
                  <a:txBody>
                    <a:bodyPr/>
                    <a:lstStyle/>
                    <a:p>
                      <a:pPr lvl="0">
                        <a:buNone/>
                      </a:pPr>
                      <a:r>
                        <a:rPr lang="en-US" dirty="0">
                          <a:latin typeface="Arial"/>
                        </a:rPr>
                        <a:t>28</a:t>
                      </a:r>
                    </a:p>
                  </a:txBody>
                  <a:tcPr/>
                </a:tc>
                <a:tc>
                  <a:txBody>
                    <a:bodyPr/>
                    <a:lstStyle/>
                    <a:p>
                      <a:pPr lvl="0">
                        <a:buNone/>
                      </a:pPr>
                      <a:r>
                        <a:rPr lang="en-US" dirty="0">
                          <a:latin typeface="Arial"/>
                        </a:rPr>
                        <a:t>80</a:t>
                      </a:r>
                    </a:p>
                  </a:txBody>
                  <a:tcPr/>
                </a:tc>
                <a:extLst>
                  <a:ext uri="{0D108BD9-81ED-4DB2-BD59-A6C34878D82A}">
                    <a16:rowId xmlns:a16="http://schemas.microsoft.com/office/drawing/2014/main" val="1526711385"/>
                  </a:ext>
                </a:extLst>
              </a:tr>
              <a:tr h="555798">
                <a:tc>
                  <a:txBody>
                    <a:bodyPr/>
                    <a:lstStyle/>
                    <a:p>
                      <a:r>
                        <a:rPr lang="en-US" b="1" dirty="0">
                          <a:latin typeface="Arial"/>
                        </a:rPr>
                        <a:t>Surveyed</a:t>
                      </a:r>
                    </a:p>
                  </a:txBody>
                  <a:tcPr/>
                </a:tc>
                <a:tc>
                  <a:txBody>
                    <a:bodyPr/>
                    <a:lstStyle/>
                    <a:p>
                      <a:r>
                        <a:rPr lang="en-US" dirty="0">
                          <a:latin typeface="Arial"/>
                        </a:rPr>
                        <a:t>297</a:t>
                      </a:r>
                    </a:p>
                  </a:txBody>
                  <a:tcPr/>
                </a:tc>
                <a:tc>
                  <a:txBody>
                    <a:bodyPr/>
                    <a:lstStyle/>
                    <a:p>
                      <a:r>
                        <a:rPr lang="en-US" dirty="0">
                          <a:latin typeface="Arial"/>
                        </a:rPr>
                        <a:t>274</a:t>
                      </a:r>
                    </a:p>
                  </a:txBody>
                  <a:tcPr/>
                </a:tc>
                <a:tc>
                  <a:txBody>
                    <a:bodyPr/>
                    <a:lstStyle/>
                    <a:p>
                      <a:r>
                        <a:rPr lang="en-US" dirty="0">
                          <a:latin typeface="Arial"/>
                        </a:rPr>
                        <a:t>174</a:t>
                      </a:r>
                    </a:p>
                  </a:txBody>
                  <a:tcPr/>
                </a:tc>
                <a:tc>
                  <a:txBody>
                    <a:bodyPr/>
                    <a:lstStyle/>
                    <a:p>
                      <a:pPr lvl="0">
                        <a:buNone/>
                      </a:pPr>
                      <a:r>
                        <a:rPr lang="en-US" dirty="0">
                          <a:latin typeface="Arial"/>
                        </a:rPr>
                        <a:t>448</a:t>
                      </a:r>
                    </a:p>
                  </a:txBody>
                  <a:tcPr/>
                </a:tc>
                <a:tc>
                  <a:txBody>
                    <a:bodyPr/>
                    <a:lstStyle/>
                    <a:p>
                      <a:pPr lvl="0">
                        <a:buNone/>
                      </a:pPr>
                      <a:r>
                        <a:rPr lang="en-US" dirty="0">
                          <a:latin typeface="Arial"/>
                        </a:rPr>
                        <a:t>121</a:t>
                      </a:r>
                    </a:p>
                  </a:txBody>
                  <a:tcPr/>
                </a:tc>
                <a:tc>
                  <a:txBody>
                    <a:bodyPr/>
                    <a:lstStyle/>
                    <a:p>
                      <a:pPr lvl="0">
                        <a:buNone/>
                      </a:pPr>
                      <a:r>
                        <a:rPr lang="en-US" dirty="0">
                          <a:latin typeface="Arial"/>
                        </a:rPr>
                        <a:t>305</a:t>
                      </a:r>
                    </a:p>
                  </a:txBody>
                  <a:tcPr/>
                </a:tc>
                <a:tc>
                  <a:txBody>
                    <a:bodyPr/>
                    <a:lstStyle/>
                    <a:p>
                      <a:pPr lvl="0">
                        <a:buNone/>
                      </a:pPr>
                      <a:r>
                        <a:rPr lang="en-US" dirty="0">
                          <a:latin typeface="Arial"/>
                        </a:rPr>
                        <a:t>426</a:t>
                      </a:r>
                    </a:p>
                  </a:txBody>
                  <a:tcPr/>
                </a:tc>
                <a:extLst>
                  <a:ext uri="{0D108BD9-81ED-4DB2-BD59-A6C34878D82A}">
                    <a16:rowId xmlns:a16="http://schemas.microsoft.com/office/drawing/2014/main" val="3843888128"/>
                  </a:ext>
                </a:extLst>
              </a:tr>
              <a:tr h="1213484">
                <a:tc>
                  <a:txBody>
                    <a:bodyPr/>
                    <a:lstStyle/>
                    <a:p>
                      <a:r>
                        <a:rPr lang="en-US" b="1" dirty="0">
                          <a:latin typeface="Arial"/>
                        </a:rPr>
                        <a:t>Response Rate</a:t>
                      </a:r>
                    </a:p>
                  </a:txBody>
                  <a:tcPr/>
                </a:tc>
                <a:tc>
                  <a:txBody>
                    <a:bodyPr/>
                    <a:lstStyle/>
                    <a:p>
                      <a:r>
                        <a:rPr lang="en-US" dirty="0">
                          <a:latin typeface="Arial"/>
                        </a:rPr>
                        <a:t>52.3%</a:t>
                      </a:r>
                    </a:p>
                  </a:txBody>
                  <a:tcPr/>
                </a:tc>
                <a:tc>
                  <a:txBody>
                    <a:bodyPr/>
                    <a:lstStyle/>
                    <a:p>
                      <a:r>
                        <a:rPr lang="en-US" dirty="0">
                          <a:latin typeface="Arial"/>
                        </a:rPr>
                        <a:t>44.1%</a:t>
                      </a:r>
                    </a:p>
                  </a:txBody>
                  <a:tcPr/>
                </a:tc>
                <a:tc>
                  <a:txBody>
                    <a:bodyPr/>
                    <a:lstStyle/>
                    <a:p>
                      <a:r>
                        <a:rPr lang="en-US" dirty="0">
                          <a:latin typeface="Arial"/>
                        </a:rPr>
                        <a:t>69.5%</a:t>
                      </a:r>
                    </a:p>
                  </a:txBody>
                  <a:tcPr/>
                </a:tc>
                <a:tc>
                  <a:txBody>
                    <a:bodyPr/>
                    <a:lstStyle/>
                    <a:p>
                      <a:pPr lvl="0">
                        <a:buNone/>
                      </a:pPr>
                      <a:r>
                        <a:rPr lang="en-US" dirty="0">
                          <a:latin typeface="Arial"/>
                        </a:rPr>
                        <a:t>51.4%</a:t>
                      </a:r>
                    </a:p>
                  </a:txBody>
                  <a:tcPr/>
                </a:tc>
                <a:tc>
                  <a:txBody>
                    <a:bodyPr/>
                    <a:lstStyle/>
                    <a:p>
                      <a:pPr lvl="0">
                        <a:buNone/>
                      </a:pPr>
                      <a:r>
                        <a:rPr lang="en-US" dirty="0">
                          <a:latin typeface="Arial"/>
                        </a:rPr>
                        <a:t>51.3%</a:t>
                      </a:r>
                    </a:p>
                  </a:txBody>
                  <a:tcPr/>
                </a:tc>
                <a:tc>
                  <a:txBody>
                    <a:bodyPr/>
                    <a:lstStyle/>
                    <a:p>
                      <a:pPr lvl="0">
                        <a:buNone/>
                      </a:pPr>
                      <a:r>
                        <a:rPr lang="en-US" dirty="0">
                          <a:latin typeface="Arial"/>
                        </a:rPr>
                        <a:t>56.4%</a:t>
                      </a:r>
                    </a:p>
                  </a:txBody>
                  <a:tcPr/>
                </a:tc>
                <a:tc>
                  <a:txBody>
                    <a:bodyPr/>
                    <a:lstStyle/>
                    <a:p>
                      <a:pPr lvl="0">
                        <a:buNone/>
                      </a:pPr>
                      <a:r>
                        <a:rPr lang="en-US" dirty="0">
                          <a:latin typeface="Arial"/>
                        </a:rPr>
                        <a:t>54.8%</a:t>
                      </a:r>
                    </a:p>
                  </a:txBody>
                  <a:tcPr/>
                </a:tc>
                <a:extLst>
                  <a:ext uri="{0D108BD9-81ED-4DB2-BD59-A6C34878D82A}">
                    <a16:rowId xmlns:a16="http://schemas.microsoft.com/office/drawing/2014/main" val="823919020"/>
                  </a:ext>
                </a:extLst>
              </a:tr>
            </a:tbl>
          </a:graphicData>
        </a:graphic>
      </p:graphicFrame>
      <p:sp>
        <p:nvSpPr>
          <p:cNvPr id="4" name="Oval 3">
            <a:extLst>
              <a:ext uri="{FF2B5EF4-FFF2-40B4-BE49-F238E27FC236}">
                <a16:creationId xmlns:a16="http://schemas.microsoft.com/office/drawing/2014/main" id="{D44CD51E-44C5-701B-BA75-D0D9029E9CBD}"/>
              </a:ext>
            </a:extLst>
          </p:cNvPr>
          <p:cNvSpPr/>
          <p:nvPr/>
        </p:nvSpPr>
        <p:spPr>
          <a:xfrm>
            <a:off x="6027465" y="4550356"/>
            <a:ext cx="1087541" cy="725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9FE615A-1752-9829-331A-011EFC7AA637}"/>
              </a:ext>
            </a:extLst>
          </p:cNvPr>
          <p:cNvSpPr/>
          <p:nvPr/>
        </p:nvSpPr>
        <p:spPr>
          <a:xfrm>
            <a:off x="1656579" y="4544947"/>
            <a:ext cx="1087541" cy="725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9A7353F-CF16-3250-6D8C-5A2F583FA146}"/>
              </a:ext>
            </a:extLst>
          </p:cNvPr>
          <p:cNvSpPr/>
          <p:nvPr/>
        </p:nvSpPr>
        <p:spPr>
          <a:xfrm>
            <a:off x="10398351" y="4550357"/>
            <a:ext cx="1087541" cy="725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72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44984" y="382544"/>
            <a:ext cx="11136608" cy="774999"/>
          </a:xfrm>
        </p:spPr>
        <p:txBody>
          <a:bodyPr>
            <a:noAutofit/>
          </a:bodyPr>
          <a:lstStyle/>
          <a:p>
            <a:pPr algn="ctr"/>
            <a:r>
              <a:rPr lang="en-US" sz="4000" dirty="0">
                <a:latin typeface="Rockwell" panose="02060603020205020403" pitchFamily="18" charset="77"/>
              </a:rPr>
              <a:t>2021 Neighborhood Survey</a:t>
            </a:r>
            <a:br>
              <a:rPr lang="en-US" sz="4000" dirty="0">
                <a:latin typeface="Rockwell" panose="02060603020205020403" pitchFamily="18" charset="77"/>
              </a:rPr>
            </a:br>
            <a:r>
              <a:rPr lang="en-US" sz="4000" dirty="0">
                <a:latin typeface="Rockwell" panose="02060603020205020403" pitchFamily="18" charset="77"/>
              </a:rPr>
              <a:t>N=426 Caregivers</a:t>
            </a:r>
          </a:p>
        </p:txBody>
      </p:sp>
      <p:graphicFrame>
        <p:nvGraphicFramePr>
          <p:cNvPr id="5" name="Chart 4">
            <a:extLst>
              <a:ext uri="{FF2B5EF4-FFF2-40B4-BE49-F238E27FC236}">
                <a16:creationId xmlns:a16="http://schemas.microsoft.com/office/drawing/2014/main" id="{186B2E9E-13F9-47E0-89E3-CBF3043A0DC7}"/>
              </a:ext>
            </a:extLst>
          </p:cNvPr>
          <p:cNvGraphicFramePr>
            <a:graphicFrameLocks/>
          </p:cNvGraphicFramePr>
          <p:nvPr>
            <p:extLst>
              <p:ext uri="{D42A27DB-BD31-4B8C-83A1-F6EECF244321}">
                <p14:modId xmlns:p14="http://schemas.microsoft.com/office/powerpoint/2010/main" val="2138451591"/>
              </p:ext>
            </p:extLst>
          </p:nvPr>
        </p:nvGraphicFramePr>
        <p:xfrm>
          <a:off x="5173579" y="1077697"/>
          <a:ext cx="6804016" cy="4619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3A0D80E-BA10-48AD-AD92-1172B6526415}"/>
              </a:ext>
            </a:extLst>
          </p:cNvPr>
          <p:cNvGraphicFramePr>
            <a:graphicFrameLocks/>
          </p:cNvGraphicFramePr>
          <p:nvPr>
            <p:extLst>
              <p:ext uri="{D42A27DB-BD31-4B8C-83A1-F6EECF244321}">
                <p14:modId xmlns:p14="http://schemas.microsoft.com/office/powerpoint/2010/main" val="1248672278"/>
              </p:ext>
            </p:extLst>
          </p:nvPr>
        </p:nvGraphicFramePr>
        <p:xfrm>
          <a:off x="178309" y="968167"/>
          <a:ext cx="6577769" cy="5303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621524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57DAD9C072441B6FA3E8486078396" ma:contentTypeVersion="10" ma:contentTypeDescription="Create a new document." ma:contentTypeScope="" ma:versionID="4bf403e7593c49531d029f9f7590ecba">
  <xsd:schema xmlns:xsd="http://www.w3.org/2001/XMLSchema" xmlns:xs="http://www.w3.org/2001/XMLSchema" xmlns:p="http://schemas.microsoft.com/office/2006/metadata/properties" xmlns:ns2="bc5dca38-5e8b-47a1-b489-86960932db6c" xmlns:ns3="9afeeecb-9fa9-4ac3-bd00-115f67535fdb" targetNamespace="http://schemas.microsoft.com/office/2006/metadata/properties" ma:root="true" ma:fieldsID="4dd66ef1ff92d3ad1261b9650244da51" ns2:_="" ns3:_="">
    <xsd:import namespace="bc5dca38-5e8b-47a1-b489-86960932db6c"/>
    <xsd:import namespace="9afeeecb-9fa9-4ac3-bd00-115f67535f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dca38-5e8b-47a1-b489-86960932d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eeecb-9fa9-4ac3-bd00-115f67535fd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afeeecb-9fa9-4ac3-bd00-115f67535fdb">
      <UserInfo>
        <DisplayName>Beverly,Maggie</DisplayName>
        <AccountId>6</AccountId>
        <AccountType/>
      </UserInfo>
      <UserInfo>
        <DisplayName>Gilliam,Erikka</DisplayName>
        <AccountId>13</AccountId>
        <AccountType/>
      </UserInfo>
      <UserInfo>
        <DisplayName>Carroll-Scott,Amy</DisplayName>
        <AccountId>15</AccountId>
        <AccountType/>
      </UserInfo>
      <UserInfo>
        <DisplayName>Traister,Kelley</DisplayName>
        <AccountId>12</AccountId>
        <AccountType/>
      </UserInfo>
    </SharedWithUsers>
  </documentManagement>
</p:properties>
</file>

<file path=customXml/itemProps1.xml><?xml version="1.0" encoding="utf-8"?>
<ds:datastoreItem xmlns:ds="http://schemas.openxmlformats.org/officeDocument/2006/customXml" ds:itemID="{2AA2CAB7-2D37-41F2-9FA1-53951364A909}">
  <ds:schemaRefs>
    <ds:schemaRef ds:uri="9afeeecb-9fa9-4ac3-bd00-115f67535fdb"/>
    <ds:schemaRef ds:uri="bc5dca38-5e8b-47a1-b489-86960932db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A7612C-2C36-4C4A-9CEB-5CB2959B6209}">
  <ds:schemaRefs>
    <ds:schemaRef ds:uri="http://schemas.microsoft.com/sharepoint/v3/contenttype/forms"/>
  </ds:schemaRefs>
</ds:datastoreItem>
</file>

<file path=customXml/itemProps3.xml><?xml version="1.0" encoding="utf-8"?>
<ds:datastoreItem xmlns:ds="http://schemas.openxmlformats.org/officeDocument/2006/customXml" ds:itemID="{92F12A19-62A6-4D77-A1F8-CB0B7BB84E00}">
  <ds:schemaRefs>
    <ds:schemaRef ds:uri="http://schemas.microsoft.com/office/2006/metadata/properties"/>
    <ds:schemaRef ds:uri="bc5dca38-5e8b-47a1-b489-86960932db6c"/>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9afeeecb-9fa9-4ac3-bd00-115f67535fd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8078</TotalTime>
  <Words>819</Words>
  <Application>Microsoft Office PowerPoint</Application>
  <PresentationFormat>Widescreen</PresentationFormat>
  <Paragraphs>147</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Inter</vt:lpstr>
      <vt:lpstr>Rockwell</vt:lpstr>
      <vt:lpstr>Symbol</vt:lpstr>
      <vt:lpstr>Wingdings</vt:lpstr>
      <vt:lpstr>Retrospect</vt:lpstr>
      <vt:lpstr>Community-Based Participatory Research Approaches in the West Philadelphia Promise Neighborhood </vt:lpstr>
      <vt:lpstr>West Philly Promise Neighborhood</vt:lpstr>
      <vt:lpstr>University/ Neighborhood Context</vt:lpstr>
      <vt:lpstr>Guiding Principles for Our Research Model</vt:lpstr>
      <vt:lpstr>Examples of dissemination products: Community Snapshots</vt:lpstr>
      <vt:lpstr>Examples of dissemination products: Data dashboards</vt:lpstr>
      <vt:lpstr>Neighborhood Survey</vt:lpstr>
      <vt:lpstr>PowerPoint Presentation</vt:lpstr>
      <vt:lpstr>2021 Neighborhood Survey N=426 Caregivers</vt:lpstr>
      <vt:lpstr>Percent of Caregivers Who Report Having Trouble Affording Food</vt:lpstr>
      <vt:lpstr>Community-Led Data Dissemination</vt:lpstr>
      <vt:lpstr>Goals</vt:lpstr>
      <vt:lpstr>Data Lead Training and Skill Building</vt:lpstr>
      <vt:lpstr>Sharing Data &amp; Our Model</vt:lpstr>
      <vt:lpstr>Thank you!  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Le-Scherban,Felice</dc:creator>
  <cp:lastModifiedBy>Gilliam,Erikka</cp:lastModifiedBy>
  <cp:revision>14</cp:revision>
  <dcterms:created xsi:type="dcterms:W3CDTF">2019-09-25T19:42:31Z</dcterms:created>
  <dcterms:modified xsi:type="dcterms:W3CDTF">2022-10-24T16:41:42Z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0x010100BF657DAD9C072441B6FA3E8486078396</vt:lpwstr>
  </property>
</Properties>
</file>