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Arimo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  <p:embeddedFont>
      <p:font typeface="Montserrat ExtraBold"/>
      <p:bold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1" roundtripDataSignature="AMtx7mgpU/Xvr2qsXPzNuluOi49tOcrT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ExtraBold-boldItalic.fntdata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Arimo-bold.fntdata"/><Relationship Id="rId27" Type="http://schemas.openxmlformats.org/officeDocument/2006/relationships/font" Target="fonts/Arim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rim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regular.fntdata"/><Relationship Id="rId30" Type="http://schemas.openxmlformats.org/officeDocument/2006/relationships/font" Target="fonts/Arimo-bold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bold.fntdata"/><Relationship Id="rId13" Type="http://schemas.openxmlformats.org/officeDocument/2006/relationships/slide" Target="slides/slide8.xml"/><Relationship Id="rId35" Type="http://schemas.openxmlformats.org/officeDocument/2006/relationships/font" Target="fonts/MontserratMedium-regular.fntdata"/><Relationship Id="rId12" Type="http://schemas.openxmlformats.org/officeDocument/2006/relationships/slide" Target="slides/slide7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0.xml"/><Relationship Id="rId37" Type="http://schemas.openxmlformats.org/officeDocument/2006/relationships/font" Target="fonts/MontserratMedium-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Medium-bold.fntdata"/><Relationship Id="rId17" Type="http://schemas.openxmlformats.org/officeDocument/2006/relationships/slide" Target="slides/slide12.xml"/><Relationship Id="rId39" Type="http://schemas.openxmlformats.org/officeDocument/2006/relationships/font" Target="fonts/MontserratExtraBold-bold.fntdata"/><Relationship Id="rId16" Type="http://schemas.openxmlformats.org/officeDocument/2006/relationships/slide" Target="slides/slide11.xml"/><Relationship Id="rId38" Type="http://schemas.openxmlformats.org/officeDocument/2006/relationships/font" Target="fonts/MontserratMedium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Cover Page Option 1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6fbe9103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6fbe9103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6fbe9103c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6fbe9103c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6f19525c53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16f19525c5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6f19525c5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6f19525c5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Cover Page Option 1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6f19525c5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6f19525c5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this way, they will demonstrate a dramatically different road map for how City government can invest in real public safety for low-income communities of color.</a:t>
            </a:r>
            <a:endParaRPr sz="1400">
              <a:solidFill>
                <a:srgbClr val="231F2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17.png"/><Relationship Id="rId4" Type="http://schemas.openxmlformats.org/officeDocument/2006/relationships/hyperlink" Target="https://www.facebook.com/justcomaz" TargetMode="External"/><Relationship Id="rId11" Type="http://schemas.openxmlformats.org/officeDocument/2006/relationships/image" Target="../media/image34.png"/><Relationship Id="rId10" Type="http://schemas.openxmlformats.org/officeDocument/2006/relationships/hyperlink" Target="https://justcommunitiesarizona.org/" TargetMode="External"/><Relationship Id="rId9" Type="http://schemas.openxmlformats.org/officeDocument/2006/relationships/image" Target="../media/image24.png"/><Relationship Id="rId5" Type="http://schemas.openxmlformats.org/officeDocument/2006/relationships/image" Target="../media/image23.png"/><Relationship Id="rId6" Type="http://schemas.openxmlformats.org/officeDocument/2006/relationships/hyperlink" Target="https://twitter.com/justcomaz" TargetMode="External"/><Relationship Id="rId7" Type="http://schemas.openxmlformats.org/officeDocument/2006/relationships/image" Target="../media/image20.png"/><Relationship Id="rId8" Type="http://schemas.openxmlformats.org/officeDocument/2006/relationships/hyperlink" Target="https://www.instagram.com/justcomaz/" TargetMode="Externa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6.png"/><Relationship Id="rId4" Type="http://schemas.openxmlformats.org/officeDocument/2006/relationships/hyperlink" Target="https://www.facebook.com/justcomaz" TargetMode="External"/><Relationship Id="rId11" Type="http://schemas.openxmlformats.org/officeDocument/2006/relationships/image" Target="../media/image8.png"/><Relationship Id="rId10" Type="http://schemas.openxmlformats.org/officeDocument/2006/relationships/hyperlink" Target="https://justcommunitiesarizona.org/" TargetMode="External"/><Relationship Id="rId9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hyperlink" Target="https://twitter.com/justcomaz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s://www.instagram.com/justcomaz/" TargetMode="Externa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2.png"/><Relationship Id="rId4" Type="http://schemas.openxmlformats.org/officeDocument/2006/relationships/hyperlink" Target="https://www.facebook.com/justcomaz" TargetMode="External"/><Relationship Id="rId11" Type="http://schemas.openxmlformats.org/officeDocument/2006/relationships/image" Target="../media/image8.png"/><Relationship Id="rId10" Type="http://schemas.openxmlformats.org/officeDocument/2006/relationships/hyperlink" Target="https://justcommunitiesarizona.org/" TargetMode="External"/><Relationship Id="rId9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hyperlink" Target="https://twitter.com/justcomaz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s://www.instagram.com/justcomaz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: Large Title Black">
  <p:cSld name="TITLE_2_1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0"/>
          <p:cNvPicPr preferRelativeResize="0"/>
          <p:nvPr/>
        </p:nvPicPr>
        <p:blipFill rotWithShape="1">
          <a:blip r:embed="rId2">
            <a:alphaModFix/>
          </a:blip>
          <a:srcRect b="2051" l="0" r="0" t="2052"/>
          <a:stretch/>
        </p:blipFill>
        <p:spPr>
          <a:xfrm>
            <a:off x="337325" y="295275"/>
            <a:ext cx="2339200" cy="8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0"/>
          <p:cNvSpPr txBox="1"/>
          <p:nvPr>
            <p:ph type="ctrTitle"/>
          </p:nvPr>
        </p:nvSpPr>
        <p:spPr>
          <a:xfrm>
            <a:off x="304800" y="1808400"/>
            <a:ext cx="65712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" type="subTitle"/>
          </p:nvPr>
        </p:nvSpPr>
        <p:spPr>
          <a:xfrm>
            <a:off x="304800" y="3206924"/>
            <a:ext cx="85206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3" name="Google Shape;13;p20"/>
          <p:cNvCxnSpPr/>
          <p:nvPr/>
        </p:nvCxnSpPr>
        <p:spPr>
          <a:xfrm>
            <a:off x="232058" y="4851917"/>
            <a:ext cx="8473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" name="Google Shape;14;p20"/>
          <p:cNvSpPr txBox="1"/>
          <p:nvPr/>
        </p:nvSpPr>
        <p:spPr>
          <a:xfrm>
            <a:off x="129800" y="4788075"/>
            <a:ext cx="317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JUSTCOMMUNITIESARIZONA.ORG</a:t>
            </a:r>
            <a:endParaRPr b="0" i="0" sz="8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1" name="Google Shape;71;p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2" name="Google Shape;72;p2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73" name="Google Shape;73;p29"/>
          <p:cNvCxnSpPr/>
          <p:nvPr/>
        </p:nvCxnSpPr>
        <p:spPr>
          <a:xfrm>
            <a:off x="232058" y="4851917"/>
            <a:ext cx="8473800" cy="0"/>
          </a:xfrm>
          <a:prstGeom prst="straightConnector1">
            <a:avLst/>
          </a:prstGeom>
          <a:noFill/>
          <a:ln cap="flat" cmpd="sng" w="19050">
            <a:solidFill>
              <a:srgbClr val="231F2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p29"/>
          <p:cNvSpPr txBox="1"/>
          <p:nvPr/>
        </p:nvSpPr>
        <p:spPr>
          <a:xfrm>
            <a:off x="129800" y="4788075"/>
            <a:ext cx="317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JUSTCOMMUNITIESARIZONA.ORG</a:t>
            </a:r>
            <a:endParaRPr b="0" i="0" sz="8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5" name="Google Shape;7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" name="Google Shape;7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6000" y="211918"/>
            <a:ext cx="448132" cy="1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 Slide: Light ">
  <p:cSld name="TITLE_3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050" y="3476625"/>
            <a:ext cx="1841352" cy="6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0"/>
          <p:cNvPicPr preferRelativeResize="0"/>
          <p:nvPr/>
        </p:nvPicPr>
        <p:blipFill rotWithShape="1">
          <a:blip r:embed="rId3">
            <a:alphaModFix amt="31000"/>
          </a:blip>
          <a:srcRect b="0" l="0" r="0" t="0"/>
          <a:stretch/>
        </p:blipFill>
        <p:spPr>
          <a:xfrm>
            <a:off x="4811925" y="371475"/>
            <a:ext cx="3881199" cy="4086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30"/>
          <p:cNvCxnSpPr/>
          <p:nvPr/>
        </p:nvCxnSpPr>
        <p:spPr>
          <a:xfrm>
            <a:off x="232058" y="4851917"/>
            <a:ext cx="8473800" cy="0"/>
          </a:xfrm>
          <a:prstGeom prst="straightConnector1">
            <a:avLst/>
          </a:prstGeom>
          <a:noFill/>
          <a:ln cap="flat" cmpd="sng" w="19050">
            <a:solidFill>
              <a:srgbClr val="231F2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" name="Google Shape;81;p30"/>
          <p:cNvSpPr txBox="1"/>
          <p:nvPr/>
        </p:nvSpPr>
        <p:spPr>
          <a:xfrm>
            <a:off x="129800" y="4788075"/>
            <a:ext cx="317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JUSTCOMMUNITIESARIZONA.ORG</a:t>
            </a:r>
            <a:endParaRPr b="0" i="0" sz="8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2" name="Google Shape;82;p3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055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1941" l="0" r="0" t="1941"/>
          <a:stretch/>
        </p:blipFill>
        <p:spPr>
          <a:xfrm>
            <a:off x="657577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0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1941" l="0" r="0" t="1941"/>
          <a:stretch/>
        </p:blipFill>
        <p:spPr>
          <a:xfrm>
            <a:off x="1083099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0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2506" l="0" r="0" t="2507"/>
          <a:stretch/>
        </p:blipFill>
        <p:spPr>
          <a:xfrm>
            <a:off x="1508620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2: Large Logo Black">
  <p:cSld name="TITLE_1_1">
    <p:bg>
      <p:bgPr>
        <a:solidFill>
          <a:schemeClr val="dk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1"/>
          <p:cNvSpPr txBox="1"/>
          <p:nvPr>
            <p:ph type="ctrTitle"/>
          </p:nvPr>
        </p:nvSpPr>
        <p:spPr>
          <a:xfrm>
            <a:off x="4151125" y="1966250"/>
            <a:ext cx="42558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2700"/>
              <a:buNone/>
              <a:defRPr sz="2700">
                <a:solidFill>
                  <a:srgbClr val="FCF3EB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9pPr>
          </a:lstStyle>
          <a:p/>
        </p:txBody>
      </p:sp>
      <p:sp>
        <p:nvSpPr>
          <p:cNvPr id="88" name="Google Shape;88;p31"/>
          <p:cNvSpPr txBox="1"/>
          <p:nvPr>
            <p:ph idx="1" type="subTitle"/>
          </p:nvPr>
        </p:nvSpPr>
        <p:spPr>
          <a:xfrm>
            <a:off x="4151125" y="2832725"/>
            <a:ext cx="42558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9pPr>
          </a:lstStyle>
          <a:p/>
        </p:txBody>
      </p:sp>
      <p:pic>
        <p:nvPicPr>
          <p:cNvPr id="89" name="Google Shape;89;p31"/>
          <p:cNvPicPr preferRelativeResize="0"/>
          <p:nvPr/>
        </p:nvPicPr>
        <p:blipFill rotWithShape="1">
          <a:blip r:embed="rId2">
            <a:alphaModFix/>
          </a:blip>
          <a:srcRect b="208" l="0" r="0" t="209"/>
          <a:stretch/>
        </p:blipFill>
        <p:spPr>
          <a:xfrm>
            <a:off x="634025" y="904875"/>
            <a:ext cx="2830801" cy="3028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31"/>
          <p:cNvCxnSpPr/>
          <p:nvPr/>
        </p:nvCxnSpPr>
        <p:spPr>
          <a:xfrm>
            <a:off x="232058" y="4851917"/>
            <a:ext cx="84738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31"/>
          <p:cNvSpPr txBox="1"/>
          <p:nvPr/>
        </p:nvSpPr>
        <p:spPr>
          <a:xfrm>
            <a:off x="129800" y="4788075"/>
            <a:ext cx="317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JUSTCOMMUNITIESARIZONA.ORG</a:t>
            </a:r>
            <a:endParaRPr b="0" i="0" sz="8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2: Large Logo Brick">
  <p:cSld name="TITLE_1_2">
    <p:bg>
      <p:bgPr>
        <a:solidFill>
          <a:schemeClr val="accent2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/>
          <p:nvPr>
            <p:ph type="ctrTitle"/>
          </p:nvPr>
        </p:nvSpPr>
        <p:spPr>
          <a:xfrm>
            <a:off x="4151125" y="1966250"/>
            <a:ext cx="42558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2700"/>
              <a:buNone/>
              <a:defRPr sz="2700">
                <a:solidFill>
                  <a:srgbClr val="FCF3EB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4400"/>
              <a:buNone/>
              <a:defRPr sz="4400">
                <a:solidFill>
                  <a:srgbClr val="FCF3EB"/>
                </a:solidFill>
              </a:defRPr>
            </a:lvl9pPr>
          </a:lstStyle>
          <a:p/>
        </p:txBody>
      </p:sp>
      <p:sp>
        <p:nvSpPr>
          <p:cNvPr id="94" name="Google Shape;94;p32"/>
          <p:cNvSpPr txBox="1"/>
          <p:nvPr>
            <p:ph idx="1" type="subTitle"/>
          </p:nvPr>
        </p:nvSpPr>
        <p:spPr>
          <a:xfrm>
            <a:off x="4151125" y="2832725"/>
            <a:ext cx="42558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1600"/>
              <a:buNone/>
              <a:defRPr sz="1600">
                <a:solidFill>
                  <a:srgbClr val="FCF3EB"/>
                </a:solidFill>
              </a:defRPr>
            </a:lvl9pPr>
          </a:lstStyle>
          <a:p/>
        </p:txBody>
      </p:sp>
      <p:pic>
        <p:nvPicPr>
          <p:cNvPr id="95" name="Google Shape;95;p32"/>
          <p:cNvPicPr preferRelativeResize="0"/>
          <p:nvPr/>
        </p:nvPicPr>
        <p:blipFill rotWithShape="1">
          <a:blip r:embed="rId2">
            <a:alphaModFix/>
          </a:blip>
          <a:srcRect b="208" l="0" r="0" t="209"/>
          <a:stretch/>
        </p:blipFill>
        <p:spPr>
          <a:xfrm>
            <a:off x="634025" y="904875"/>
            <a:ext cx="2830801" cy="3028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32"/>
          <p:cNvCxnSpPr/>
          <p:nvPr/>
        </p:nvCxnSpPr>
        <p:spPr>
          <a:xfrm>
            <a:off x="232058" y="4851917"/>
            <a:ext cx="84738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" name="Google Shape;97;p32"/>
          <p:cNvSpPr txBox="1"/>
          <p:nvPr/>
        </p:nvSpPr>
        <p:spPr>
          <a:xfrm>
            <a:off x="129800" y="4788075"/>
            <a:ext cx="317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JUSTCOMMUNITIESARIZONA.ORG</a:t>
            </a:r>
            <a:endParaRPr b="0" i="0" sz="8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Cream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0" name="Google Shape;10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" name="Google Shape;101;p33"/>
          <p:cNvPicPr preferRelativeResize="0"/>
          <p:nvPr/>
        </p:nvPicPr>
        <p:blipFill rotWithShape="1">
          <a:blip r:embed="rId2">
            <a:alphaModFix/>
          </a:blip>
          <a:srcRect b="0" l="0" r="53325" t="0"/>
          <a:stretch/>
        </p:blipFill>
        <p:spPr>
          <a:xfrm rot="5400000">
            <a:off x="3870937" y="2896125"/>
            <a:ext cx="1402126" cy="30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3"/>
          <p:cNvPicPr preferRelativeResize="0"/>
          <p:nvPr/>
        </p:nvPicPr>
        <p:blipFill rotWithShape="1">
          <a:blip r:embed="rId2">
            <a:alphaModFix/>
          </a:blip>
          <a:srcRect b="0" l="0" r="53325" t="0"/>
          <a:stretch/>
        </p:blipFill>
        <p:spPr>
          <a:xfrm rot="-5400000">
            <a:off x="3870937" y="-845250"/>
            <a:ext cx="1402126" cy="309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Black">
  <p:cSld name="SECTION_HEADER_2_1_1_1"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9pPr>
          </a:lstStyle>
          <a:p/>
        </p:txBody>
      </p:sp>
      <p:sp>
        <p:nvSpPr>
          <p:cNvPr id="105" name="Google Shape;10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" name="Google Shape;106;p34"/>
          <p:cNvPicPr preferRelativeResize="0"/>
          <p:nvPr/>
        </p:nvPicPr>
        <p:blipFill rotWithShape="1">
          <a:blip r:embed="rId2">
            <a:alphaModFix/>
          </a:blip>
          <a:srcRect b="0" l="0" r="53378" t="0"/>
          <a:stretch/>
        </p:blipFill>
        <p:spPr>
          <a:xfrm rot="5400000">
            <a:off x="3870938" y="2896126"/>
            <a:ext cx="1402126" cy="309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4"/>
          <p:cNvPicPr preferRelativeResize="0"/>
          <p:nvPr/>
        </p:nvPicPr>
        <p:blipFill rotWithShape="1">
          <a:blip r:embed="rId2">
            <a:alphaModFix/>
          </a:blip>
          <a:srcRect b="0" l="0" r="53378" t="0"/>
          <a:stretch/>
        </p:blipFill>
        <p:spPr>
          <a:xfrm rot="-5400000">
            <a:off x="3870937" y="-845249"/>
            <a:ext cx="1402126" cy="309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AND_BODY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110" name="Google Shape;110;p35"/>
          <p:cNvCxnSpPr/>
          <p:nvPr/>
        </p:nvCxnSpPr>
        <p:spPr>
          <a:xfrm>
            <a:off x="232058" y="4851917"/>
            <a:ext cx="8473800" cy="0"/>
          </a:xfrm>
          <a:prstGeom prst="straightConnector1">
            <a:avLst/>
          </a:prstGeom>
          <a:noFill/>
          <a:ln cap="flat" cmpd="sng" w="19050">
            <a:solidFill>
              <a:srgbClr val="231F2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" name="Google Shape;111;p35"/>
          <p:cNvSpPr txBox="1"/>
          <p:nvPr/>
        </p:nvSpPr>
        <p:spPr>
          <a:xfrm>
            <a:off x="129800" y="4788075"/>
            <a:ext cx="317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JUSTCOMMUNITIESARIZONA.ORG</a:t>
            </a:r>
            <a:endParaRPr b="0" i="0" sz="8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2" name="Google Shape;11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6000" y="211918"/>
            <a:ext cx="448132" cy="1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2: Large Logo Cream">
  <p:cSld name="TITLE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ctrTitle"/>
          </p:nvPr>
        </p:nvSpPr>
        <p:spPr>
          <a:xfrm>
            <a:off x="4151125" y="1966250"/>
            <a:ext cx="42558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4151125" y="2832725"/>
            <a:ext cx="42558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8" name="Google Shape;18;p21"/>
          <p:cNvPicPr preferRelativeResize="0"/>
          <p:nvPr/>
        </p:nvPicPr>
        <p:blipFill rotWithShape="1">
          <a:blip r:embed="rId2">
            <a:alphaModFix/>
          </a:blip>
          <a:srcRect b="188" l="0" r="0" t="179"/>
          <a:stretch/>
        </p:blipFill>
        <p:spPr>
          <a:xfrm>
            <a:off x="634025" y="904875"/>
            <a:ext cx="2830798" cy="3028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21"/>
          <p:cNvCxnSpPr/>
          <p:nvPr/>
        </p:nvCxnSpPr>
        <p:spPr>
          <a:xfrm>
            <a:off x="232058" y="4851917"/>
            <a:ext cx="84738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" name="Google Shape;20;p21"/>
          <p:cNvSpPr txBox="1"/>
          <p:nvPr/>
        </p:nvSpPr>
        <p:spPr>
          <a:xfrm>
            <a:off x="129800" y="4788075"/>
            <a:ext cx="317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JUSTCOMMUNITIESARIZONA.ORG</a:t>
            </a:r>
            <a:endParaRPr b="0" i="0" sz="800" u="none" cap="none" strike="noStrik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Image">
  <p:cSld name="SECTION_HEADER_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311700" y="489325"/>
            <a:ext cx="35817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" name="Google Shape;2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22"/>
          <p:cNvSpPr txBox="1"/>
          <p:nvPr>
            <p:ph idx="1" type="body"/>
          </p:nvPr>
        </p:nvSpPr>
        <p:spPr>
          <a:xfrm>
            <a:off x="311700" y="2168100"/>
            <a:ext cx="3581700" cy="23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cxnSp>
        <p:nvCxnSpPr>
          <p:cNvPr id="25" name="Google Shape;25;p22"/>
          <p:cNvCxnSpPr/>
          <p:nvPr/>
        </p:nvCxnSpPr>
        <p:spPr>
          <a:xfrm>
            <a:off x="232058" y="4851917"/>
            <a:ext cx="3692100" cy="0"/>
          </a:xfrm>
          <a:prstGeom prst="straightConnector1">
            <a:avLst/>
          </a:prstGeom>
          <a:noFill/>
          <a:ln cap="flat" cmpd="sng" w="19050">
            <a:solidFill>
              <a:srgbClr val="231F2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" name="Google Shape;2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6000" y="211918"/>
            <a:ext cx="448132" cy="16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2"/>
          <p:cNvSpPr txBox="1"/>
          <p:nvPr>
            <p:ph idx="2" type="subTitle"/>
          </p:nvPr>
        </p:nvSpPr>
        <p:spPr>
          <a:xfrm>
            <a:off x="311700" y="1472800"/>
            <a:ext cx="35817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2"/>
          <p:cNvSpPr/>
          <p:nvPr>
            <p:ph idx="3" type="pic"/>
          </p:nvPr>
        </p:nvSpPr>
        <p:spPr>
          <a:xfrm>
            <a:off x="4196950" y="8925"/>
            <a:ext cx="4947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22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22"/>
          <p:cNvSpPr txBox="1"/>
          <p:nvPr/>
        </p:nvSpPr>
        <p:spPr>
          <a:xfrm>
            <a:off x="129800" y="4788075"/>
            <a:ext cx="317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JUSTCOMMUNITIESARIZONA.ORG</a:t>
            </a:r>
            <a:endParaRPr b="0" i="0" sz="8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Hero 1 1">
  <p:cSld name="SECTION_HEADER_1_1_1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/>
          <p:nvPr>
            <p:ph idx="2" type="pic"/>
          </p:nvPr>
        </p:nvSpPr>
        <p:spPr>
          <a:xfrm>
            <a:off x="250" y="8925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6000" y="193775"/>
            <a:ext cx="448194" cy="16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3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23"/>
          <p:cNvSpPr txBox="1"/>
          <p:nvPr>
            <p:ph type="title"/>
          </p:nvPr>
        </p:nvSpPr>
        <p:spPr>
          <a:xfrm>
            <a:off x="906750" y="2020650"/>
            <a:ext cx="7330500" cy="7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Font typeface="Montserrat ExtraBold"/>
              <a:buNone/>
              <a:defRPr sz="3600">
                <a:solidFill>
                  <a:srgbClr val="FCF3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Font typeface="Montserrat ExtraBold"/>
              <a:buNone/>
              <a:defRPr sz="3600">
                <a:solidFill>
                  <a:srgbClr val="FCF3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Font typeface="Montserrat ExtraBold"/>
              <a:buNone/>
              <a:defRPr sz="3600">
                <a:solidFill>
                  <a:srgbClr val="FCF3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Font typeface="Montserrat ExtraBold"/>
              <a:buNone/>
              <a:defRPr sz="3600">
                <a:solidFill>
                  <a:srgbClr val="FCF3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Font typeface="Montserrat ExtraBold"/>
              <a:buNone/>
              <a:defRPr sz="3600">
                <a:solidFill>
                  <a:srgbClr val="FCF3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Font typeface="Montserrat ExtraBold"/>
              <a:buNone/>
              <a:defRPr sz="3600">
                <a:solidFill>
                  <a:srgbClr val="FCF3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Font typeface="Montserrat ExtraBold"/>
              <a:buNone/>
              <a:defRPr sz="3600">
                <a:solidFill>
                  <a:srgbClr val="FCF3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Font typeface="Montserrat ExtraBold"/>
              <a:buNone/>
              <a:defRPr sz="3600">
                <a:solidFill>
                  <a:srgbClr val="FCF3E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Blue">
  <p:cSld name="SECTION_HEADER_2">
    <p:bg>
      <p:bgPr>
        <a:solidFill>
          <a:schemeClr val="accent6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  <a:defRPr sz="3600">
                <a:solidFill>
                  <a:srgbClr val="FCF3EB"/>
                </a:solidFill>
              </a:defRPr>
            </a:lvl9pPr>
          </a:lstStyle>
          <a:p/>
        </p:txBody>
      </p:sp>
      <p:sp>
        <p:nvSpPr>
          <p:cNvPr id="41" name="Google Shape;4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284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25"/>
          <p:cNvPicPr preferRelativeResize="0"/>
          <p:nvPr/>
        </p:nvPicPr>
        <p:blipFill rotWithShape="1">
          <a:blip r:embed="rId2">
            <a:alphaModFix/>
          </a:blip>
          <a:srcRect b="0" l="0" r="53378" t="0"/>
          <a:stretch/>
        </p:blipFill>
        <p:spPr>
          <a:xfrm rot="5400000">
            <a:off x="3870938" y="2896126"/>
            <a:ext cx="1402126" cy="309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5"/>
          <p:cNvPicPr preferRelativeResize="0"/>
          <p:nvPr/>
        </p:nvPicPr>
        <p:blipFill rotWithShape="1">
          <a:blip r:embed="rId2">
            <a:alphaModFix/>
          </a:blip>
          <a:srcRect b="0" l="0" r="53378" t="0"/>
          <a:stretch/>
        </p:blipFill>
        <p:spPr>
          <a:xfrm rot="-5400000">
            <a:off x="3870937" y="-845249"/>
            <a:ext cx="1402126" cy="309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Hero 1">
  <p:cSld name="SECTION_HEADER_1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/>
          <p:nvPr>
            <p:ph idx="2" type="pic"/>
          </p:nvPr>
        </p:nvSpPr>
        <p:spPr>
          <a:xfrm>
            <a:off x="250" y="8925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26"/>
          <p:cNvSpPr/>
          <p:nvPr/>
        </p:nvSpPr>
        <p:spPr>
          <a:xfrm>
            <a:off x="1400" y="0"/>
            <a:ext cx="9144000" cy="5143500"/>
          </a:xfrm>
          <a:prstGeom prst="rect">
            <a:avLst/>
          </a:prstGeom>
          <a:solidFill>
            <a:srgbClr val="191818">
              <a:alpha val="4509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6000" y="193775"/>
            <a:ext cx="448194" cy="1618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CF3E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 Slide: Black">
  <p:cSld name="TITLE_3_1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7"/>
          <p:cNvPicPr preferRelativeResize="0"/>
          <p:nvPr/>
        </p:nvPicPr>
        <p:blipFill rotWithShape="1">
          <a:blip r:embed="rId2">
            <a:alphaModFix/>
          </a:blip>
          <a:srcRect b="58" l="0" r="0" t="69"/>
          <a:stretch/>
        </p:blipFill>
        <p:spPr>
          <a:xfrm>
            <a:off x="232050" y="3476625"/>
            <a:ext cx="1841352" cy="6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7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4811925" y="371475"/>
            <a:ext cx="3881199" cy="4086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27"/>
          <p:cNvCxnSpPr/>
          <p:nvPr/>
        </p:nvCxnSpPr>
        <p:spPr>
          <a:xfrm>
            <a:off x="232058" y="4851917"/>
            <a:ext cx="8473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" name="Google Shape;54;p27"/>
          <p:cNvSpPr txBox="1"/>
          <p:nvPr/>
        </p:nvSpPr>
        <p:spPr>
          <a:xfrm>
            <a:off x="129800" y="4788075"/>
            <a:ext cx="317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JUSTCOMMUNITIESARIZONA.ORG</a:t>
            </a:r>
            <a:endParaRPr b="0" i="0" sz="8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5" name="Google Shape;55;p2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941" l="0" r="0" t="1941"/>
          <a:stretch/>
        </p:blipFill>
        <p:spPr>
          <a:xfrm>
            <a:off x="232055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1941" l="0" r="0" t="1941"/>
          <a:stretch/>
        </p:blipFill>
        <p:spPr>
          <a:xfrm>
            <a:off x="657577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7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1941" l="0" r="0" t="1941"/>
          <a:stretch/>
        </p:blipFill>
        <p:spPr>
          <a:xfrm>
            <a:off x="1083099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7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2506" l="0" r="0" t="2507"/>
          <a:stretch/>
        </p:blipFill>
        <p:spPr>
          <a:xfrm>
            <a:off x="1508620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 Slide: Brick">
  <p:cSld name="TITLE_3_1_1">
    <p:bg>
      <p:bgPr>
        <a:solidFill>
          <a:schemeClr val="accent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8"/>
          <p:cNvPicPr preferRelativeResize="0"/>
          <p:nvPr/>
        </p:nvPicPr>
        <p:blipFill rotWithShape="1">
          <a:blip r:embed="rId2">
            <a:alphaModFix/>
          </a:blip>
          <a:srcRect b="58" l="0" r="0" t="69"/>
          <a:stretch/>
        </p:blipFill>
        <p:spPr>
          <a:xfrm>
            <a:off x="232050" y="3476625"/>
            <a:ext cx="1841352" cy="6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8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4811925" y="371475"/>
            <a:ext cx="3881199" cy="4086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28"/>
          <p:cNvCxnSpPr/>
          <p:nvPr/>
        </p:nvCxnSpPr>
        <p:spPr>
          <a:xfrm>
            <a:off x="232058" y="4851917"/>
            <a:ext cx="8473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28"/>
          <p:cNvSpPr txBox="1"/>
          <p:nvPr/>
        </p:nvSpPr>
        <p:spPr>
          <a:xfrm>
            <a:off x="129800" y="4788075"/>
            <a:ext cx="317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JUSTCOMMUNITIESARIZONA.ORG</a:t>
            </a:r>
            <a:endParaRPr b="0" i="0" sz="8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4" name="Google Shape;64;p2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941" l="0" r="0" t="1941"/>
          <a:stretch/>
        </p:blipFill>
        <p:spPr>
          <a:xfrm>
            <a:off x="232055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8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1941" l="0" r="0" t="1941"/>
          <a:stretch/>
        </p:blipFill>
        <p:spPr>
          <a:xfrm>
            <a:off x="657577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8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1941" l="0" r="0" t="1941"/>
          <a:stretch/>
        </p:blipFill>
        <p:spPr>
          <a:xfrm>
            <a:off x="1083099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8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2506" l="0" r="0" t="2507"/>
          <a:stretch/>
        </p:blipFill>
        <p:spPr>
          <a:xfrm>
            <a:off x="1508620" y="4416622"/>
            <a:ext cx="320227" cy="30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CF3EB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Montserrat ExtraBold"/>
              <a:buNone/>
              <a:defRPr b="0" i="0" sz="2800" u="none" cap="none" strike="noStrike">
                <a:solidFill>
                  <a:srgbClr val="231F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Arimo"/>
              <a:buChar char="●"/>
              <a:defRPr b="0" i="0" sz="1800" u="none" cap="none" strike="noStrike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Arimo"/>
              <a:buChar char="○"/>
              <a:defRPr b="0" i="0" sz="1400" u="none" cap="none" strike="noStrike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Arimo"/>
              <a:buChar char="■"/>
              <a:defRPr b="0" i="0" sz="1400" u="none" cap="none" strike="noStrike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Arimo"/>
              <a:buChar char="●"/>
              <a:defRPr b="0" i="0" sz="1400" u="none" cap="none" strike="noStrike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Arimo"/>
              <a:buChar char="○"/>
              <a:defRPr b="0" i="0" sz="1400" u="none" cap="none" strike="noStrike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Arimo"/>
              <a:buChar char="■"/>
              <a:defRPr b="0" i="0" sz="1400" u="none" cap="none" strike="noStrike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Arimo"/>
              <a:buChar char="●"/>
              <a:defRPr b="0" i="0" sz="1400" u="none" cap="none" strike="noStrike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Arimo"/>
              <a:buChar char="○"/>
              <a:defRPr b="0" i="0" sz="1400" u="none" cap="none" strike="noStrike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Arimo"/>
              <a:buChar char="■"/>
              <a:defRPr b="0" i="0" sz="1400" u="none" cap="none" strike="noStrike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hyperlink" Target="https://afscarizona.org/wp-content/uploads/2021/10/Barrio-Centro-Report.pd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"/>
          <p:cNvSpPr txBox="1"/>
          <p:nvPr>
            <p:ph type="ctrTitle"/>
          </p:nvPr>
        </p:nvSpPr>
        <p:spPr>
          <a:xfrm>
            <a:off x="304800" y="1320975"/>
            <a:ext cx="6571200" cy="20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Redefining Community Safety </a:t>
            </a:r>
            <a:r>
              <a:rPr lang="en"/>
              <a:t>Research in Arizona</a:t>
            </a:r>
            <a:endParaRPr/>
          </a:p>
        </p:txBody>
      </p:sp>
      <p:sp>
        <p:nvSpPr>
          <p:cNvPr id="119" name="Google Shape;119;p1"/>
          <p:cNvSpPr txBox="1"/>
          <p:nvPr>
            <p:ph idx="1" type="subTitle"/>
          </p:nvPr>
        </p:nvSpPr>
        <p:spPr>
          <a:xfrm>
            <a:off x="311700" y="3412149"/>
            <a:ext cx="85206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9425"/>
              <a:buNone/>
            </a:pPr>
            <a:r>
              <a:rPr b="1" lang="en" sz="8450"/>
              <a:t>National Neighborhood Indicators Partnership, </a:t>
            </a:r>
            <a:endParaRPr b="1" sz="84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9425"/>
              <a:buNone/>
            </a:pPr>
            <a:r>
              <a:rPr b="1" lang="en" sz="8450"/>
              <a:t>October 28, 2022</a:t>
            </a:r>
            <a:endParaRPr b="1" sz="84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imeline&#10;&#10;Description automatically generated" id="177" name="Google Shape;177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" y="89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text&#10;&#10;Description automatically generated with medium confidence" id="182" name="Google Shape;18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4176" y="0"/>
            <a:ext cx="61356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Description automatically generated" id="187" name="Google Shape;18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4176" y="0"/>
            <a:ext cx="61356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559" y="0"/>
            <a:ext cx="772488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16fbe9103c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1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16fbe9103c7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1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6f19525c53_0_22"/>
          <p:cNvSpPr txBox="1"/>
          <p:nvPr/>
        </p:nvSpPr>
        <p:spPr>
          <a:xfrm>
            <a:off x="436225" y="1565300"/>
            <a:ext cx="3943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Survey Results</a:t>
            </a:r>
            <a:endParaRPr b="1" sz="39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/>
          </a:p>
        </p:txBody>
      </p:sp>
      <p:sp>
        <p:nvSpPr>
          <p:cNvPr id="219" name="Google Shape;219;p1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sp>
        <p:nvSpPr>
          <p:cNvPr id="220" name="Google Shape;220;p1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21" name="Google Shape;221;p1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464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6f19525c53_0_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16f19525c53_0_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16f19525c53_0_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g16f19525c53_0_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5"/>
            <a:ext cx="9144000" cy="468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"/>
          <p:cNvSpPr txBox="1"/>
          <p:nvPr>
            <p:ph type="ctrTitle"/>
          </p:nvPr>
        </p:nvSpPr>
        <p:spPr>
          <a:xfrm>
            <a:off x="4151125" y="560935"/>
            <a:ext cx="4255800" cy="3811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SzPct val="150000"/>
              <a:buNone/>
            </a:pPr>
            <a:r>
              <a:rPr b="1" i="0" lang="en" sz="20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MISSION: </a:t>
            </a:r>
            <a:r>
              <a:rPr b="0" i="0" lang="en" sz="20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create, foster, and resource new models for safety and justice outside the punishment system. </a:t>
            </a:r>
            <a:br>
              <a:rPr b="0" i="0" lang="en" sz="20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b="0" i="0" lang="en" sz="20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" sz="20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work with people impacted by the punishment system to promote a holistic view of safety that encompasses physical, emotional, and economic health and wellness; cultivate the next generation of community leaders; and build community-based solutions.</a:t>
            </a:r>
            <a:br>
              <a:rPr b="0"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6f19525c53_0_1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16f19525c53_0_1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16f19525c53_0_1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g16f19525c53_0_1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46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"/>
          <p:cNvSpPr txBox="1"/>
          <p:nvPr/>
        </p:nvSpPr>
        <p:spPr>
          <a:xfrm>
            <a:off x="359350" y="988100"/>
            <a:ext cx="5233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latin typeface="Arimo"/>
                <a:ea typeface="Arimo"/>
                <a:cs typeface="Arimo"/>
                <a:sym typeface="Arimo"/>
              </a:rPr>
              <a:t>Thank you for your time!</a:t>
            </a:r>
            <a:endParaRPr b="1" sz="17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2437225" y="3309750"/>
            <a:ext cx="44637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Arimo"/>
                <a:ea typeface="Arimo"/>
                <a:cs typeface="Arimo"/>
                <a:sym typeface="Arimo"/>
              </a:rPr>
              <a:t>L</a:t>
            </a:r>
            <a:r>
              <a:rPr b="1" lang="en" sz="1700">
                <a:latin typeface="Arimo"/>
                <a:ea typeface="Arimo"/>
                <a:cs typeface="Arimo"/>
                <a:sym typeface="Arimo"/>
              </a:rPr>
              <a:t>ink to Survey Dashboard: https://justcommunitiesarizona.org/community-safety-survey/</a:t>
            </a:r>
            <a:endParaRPr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/>
          <p:nvPr>
            <p:ph type="title"/>
          </p:nvPr>
        </p:nvSpPr>
        <p:spPr>
          <a:xfrm>
            <a:off x="311700" y="489325"/>
            <a:ext cx="35817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JCA Values</a:t>
            </a:r>
            <a:endParaRPr/>
          </a:p>
        </p:txBody>
      </p:sp>
      <p:sp>
        <p:nvSpPr>
          <p:cNvPr id="130" name="Google Shape;130;p3"/>
          <p:cNvSpPr txBox="1"/>
          <p:nvPr>
            <p:ph idx="1" type="body"/>
          </p:nvPr>
        </p:nvSpPr>
        <p:spPr>
          <a:xfrm>
            <a:off x="311700" y="1029650"/>
            <a:ext cx="3143700" cy="37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-31607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0" i="0" lang="en" sz="29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Every person has inherent and undeniable dignity, and every community has immeasurable worth.</a:t>
            </a:r>
            <a:endParaRPr b="0" sz="2900"/>
          </a:p>
          <a:p>
            <a:pPr indent="-316071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●"/>
            </a:pPr>
            <a:r>
              <a:rPr b="0" i="0" lang="en" sz="29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Those directly impacted by the current punishment system must be leaders in the movement to end mass incarceration.</a:t>
            </a:r>
            <a:endParaRPr b="0" i="0" sz="29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6071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2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 communities know best how to create safety and wellbeing for themselves; they should have agency in decisions that impact their lives, and these efforts should be fully supported and funded.</a:t>
            </a:r>
            <a:endParaRPr sz="2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br>
              <a:rPr lang="en"/>
            </a:br>
            <a:endParaRPr/>
          </a:p>
        </p:txBody>
      </p:sp>
      <p:pic>
        <p:nvPicPr>
          <p:cNvPr descr="Text&#10;&#10;Description automatically generated" id="131" name="Google Shape;131;p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517" r="3541" t="0"/>
          <a:stretch/>
        </p:blipFill>
        <p:spPr>
          <a:xfrm>
            <a:off x="3617300" y="0"/>
            <a:ext cx="6041375" cy="515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494" l="0" r="0" t="12502"/>
          <a:stretch/>
        </p:blipFill>
        <p:spPr>
          <a:xfrm>
            <a:off x="250" y="89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/>
          <p:nvPr/>
        </p:nvSpPr>
        <p:spPr>
          <a:xfrm>
            <a:off x="1400" y="0"/>
            <a:ext cx="9144000" cy="5143500"/>
          </a:xfrm>
          <a:prstGeom prst="rect">
            <a:avLst/>
          </a:prstGeom>
          <a:solidFill>
            <a:srgbClr val="191818">
              <a:alpha val="5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 txBox="1"/>
          <p:nvPr>
            <p:ph type="title"/>
          </p:nvPr>
        </p:nvSpPr>
        <p:spPr>
          <a:xfrm>
            <a:off x="906750" y="2020650"/>
            <a:ext cx="7330500" cy="15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“Those closest to the problem are closest to the solution—but farthest from the resources”</a:t>
            </a:r>
            <a:br>
              <a:rPr lang="en"/>
            </a:br>
            <a:r>
              <a:rPr lang="en"/>
              <a:t>— Glenn Martin</a:t>
            </a:r>
            <a:endParaRPr/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000" y="193775"/>
            <a:ext cx="448194" cy="16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>
                <a:solidFill>
                  <a:srgbClr val="FCF3EB"/>
                </a:solidFill>
              </a:rPr>
              <a:t>‹#›</a:t>
            </a:fld>
            <a:endParaRPr>
              <a:solidFill>
                <a:srgbClr val="FCF3EB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/>
          <p:nvPr>
            <p:ph type="title"/>
          </p:nvPr>
        </p:nvSpPr>
        <p:spPr>
          <a:xfrm>
            <a:off x="906750" y="2020650"/>
            <a:ext cx="7330500" cy="7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3EB"/>
              </a:buClr>
              <a:buSzPts val="3600"/>
              <a:buNone/>
            </a:pPr>
            <a:r>
              <a:t/>
            </a:r>
            <a:endParaRPr/>
          </a:p>
        </p:txBody>
      </p:sp>
      <p:pic>
        <p:nvPicPr>
          <p:cNvPr descr="A picture containing text, sky, outdoor, sign&#10;&#10;Description automatically generated" id="146" name="Google Shape;146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9144000" cy="51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/>
          <p:nvPr/>
        </p:nvSpPr>
        <p:spPr>
          <a:xfrm>
            <a:off x="776087" y="207469"/>
            <a:ext cx="777624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6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Barrio Centro Community Safety Survey</a:t>
            </a:r>
            <a:endParaRPr/>
          </a:p>
        </p:txBody>
      </p:sp>
      <p:sp>
        <p:nvSpPr>
          <p:cNvPr id="148" name="Google Shape;148;p5"/>
          <p:cNvSpPr txBox="1"/>
          <p:nvPr/>
        </p:nvSpPr>
        <p:spPr>
          <a:xfrm>
            <a:off x="4572000" y="4303578"/>
            <a:ext cx="4295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sng" cap="none" strike="noStrike">
                <a:solidFill>
                  <a:srgbClr val="215DE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https://afscarizona.org/wp-content/uploads/2021/10/Barrio-Centro-Report.pdf</a:t>
            </a:r>
            <a:r>
              <a:rPr b="0" i="0" lang="en" sz="1600" u="none" cap="none" strike="noStrike">
                <a:solidFill>
                  <a:srgbClr val="215DE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 txBox="1"/>
          <p:nvPr>
            <p:ph idx="4294967295" type="title"/>
          </p:nvPr>
        </p:nvSpPr>
        <p:spPr>
          <a:xfrm>
            <a:off x="322725" y="2320500"/>
            <a:ext cx="8371500" cy="16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>
                <a:solidFill>
                  <a:schemeClr val="accent1"/>
                </a:solidFill>
              </a:rPr>
              <a:t>“ </a:t>
            </a:r>
            <a:r>
              <a:rPr lang="en" sz="2500">
                <a:solidFill>
                  <a:schemeClr val="accent2"/>
                </a:solidFill>
              </a:rPr>
              <a:t>Safe communities invest in arts, leisure, sustainable food systems, and take a proactive approach to ensuring people are active, healthy, and living in a thriving environment. </a:t>
            </a:r>
            <a:r>
              <a:rPr lang="en" sz="2500">
                <a:solidFill>
                  <a:schemeClr val="accent1"/>
                </a:solidFill>
              </a:rPr>
              <a:t>”</a:t>
            </a:r>
            <a:endParaRPr sz="2500">
              <a:solidFill>
                <a:schemeClr val="accent2"/>
              </a:solidFill>
            </a:endParaRPr>
          </a:p>
        </p:txBody>
      </p:sp>
      <p:sp>
        <p:nvSpPr>
          <p:cNvPr id="154" name="Google Shape;154;p6"/>
          <p:cNvSpPr txBox="1"/>
          <p:nvPr>
            <p:ph idx="4294967295" type="title"/>
          </p:nvPr>
        </p:nvSpPr>
        <p:spPr>
          <a:xfrm>
            <a:off x="1030675" y="4045725"/>
            <a:ext cx="69555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1500">
                <a:solidFill>
                  <a:schemeClr val="dk2"/>
                </a:solidFill>
                <a:highlight>
                  <a:srgbClr val="FCF3EB"/>
                </a:highlight>
                <a:latin typeface="Montserrat"/>
                <a:ea typeface="Montserrat"/>
                <a:cs typeface="Montserrat"/>
                <a:sym typeface="Montserrat"/>
              </a:rPr>
              <a:t>César Ruiz</a:t>
            </a:r>
            <a:endParaRPr b="1" sz="1500">
              <a:solidFill>
                <a:schemeClr val="dk2"/>
              </a:solidFill>
              <a:highlight>
                <a:srgbClr val="FCF3EB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BARRIO CENTRO, TUCSON, AZ</a:t>
            </a:r>
            <a:endParaRPr b="1" sz="1500">
              <a:solidFill>
                <a:schemeClr val="dk2"/>
              </a:solidFill>
              <a:highlight>
                <a:srgbClr val="FCF3EB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5428" y="739423"/>
            <a:ext cx="1366000" cy="1473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 txBox="1"/>
          <p:nvPr/>
        </p:nvSpPr>
        <p:spPr>
          <a:xfrm>
            <a:off x="384900" y="714325"/>
            <a:ext cx="39435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Tucson Community Safety Survey</a:t>
            </a:r>
            <a:endParaRPr b="1" sz="39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/>
          <p:nvPr>
            <p:ph type="title"/>
          </p:nvPr>
        </p:nvSpPr>
        <p:spPr>
          <a:xfrm>
            <a:off x="6014600" y="421925"/>
            <a:ext cx="35817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Survey Objective</a:t>
            </a:r>
            <a:endParaRPr/>
          </a:p>
        </p:txBody>
      </p:sp>
      <p:sp>
        <p:nvSpPr>
          <p:cNvPr id="166" name="Google Shape;166;p8"/>
          <p:cNvSpPr txBox="1"/>
          <p:nvPr>
            <p:ph idx="1" type="body"/>
          </p:nvPr>
        </p:nvSpPr>
        <p:spPr>
          <a:xfrm>
            <a:off x="5732250" y="970675"/>
            <a:ext cx="3293700" cy="40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Medium"/>
              <a:buChar char="●"/>
            </a:pPr>
            <a:r>
              <a:rPr lang="en" sz="16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</a:t>
            </a:r>
            <a:r>
              <a:rPr b="0" i="0" lang="en" sz="16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</a:t>
            </a:r>
            <a:r>
              <a:rPr lang="en" sz="16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ing</a:t>
            </a:r>
            <a:r>
              <a:rPr b="0" i="0" lang="en" sz="16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data to tackle racial injustice</a:t>
            </a:r>
            <a:r>
              <a:rPr lang="en" sz="16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&amp; </a:t>
            </a:r>
            <a:r>
              <a:rPr b="0" i="0" lang="en" sz="16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inequity for low-income communities of color and drive progress toward a more equitable justice system </a:t>
            </a:r>
            <a:endParaRPr b="0" i="0" sz="1600" u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Medium"/>
              <a:buChar char="●"/>
            </a:pPr>
            <a:r>
              <a:rPr lang="en" sz="16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</a:t>
            </a:r>
            <a:r>
              <a:rPr b="0" i="0" lang="en" sz="16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ganiz</a:t>
            </a:r>
            <a:r>
              <a:rPr lang="en" sz="16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ing</a:t>
            </a:r>
            <a:r>
              <a:rPr b="0" i="0" lang="en" sz="16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affected communities in Tucson, AZ to generate their own evidence of what constitutes safety in their neighborhoods.  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7" name="Google Shape;167;p8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3355" r="1857" t="0"/>
          <a:stretch/>
        </p:blipFill>
        <p:spPr>
          <a:xfrm>
            <a:off x="0" y="0"/>
            <a:ext cx="58092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outdoor, parking, screenshot&#10;&#10;Description automatically generated" id="172" name="Google Shape;172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" y="89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231F20"/>
      </a:dk1>
      <a:lt1>
        <a:srgbClr val="FCF3EB"/>
      </a:lt1>
      <a:dk2>
        <a:srgbClr val="B63527"/>
      </a:dk2>
      <a:lt2>
        <a:srgbClr val="FFFFFF"/>
      </a:lt2>
      <a:accent1>
        <a:srgbClr val="F38E2C"/>
      </a:accent1>
      <a:accent2>
        <a:srgbClr val="791515"/>
      </a:accent2>
      <a:accent3>
        <a:srgbClr val="D94E29"/>
      </a:accent3>
      <a:accent4>
        <a:srgbClr val="22847A"/>
      </a:accent4>
      <a:accent5>
        <a:srgbClr val="7399F2"/>
      </a:accent5>
      <a:accent6>
        <a:srgbClr val="354898"/>
      </a:accent6>
      <a:hlink>
        <a:srgbClr val="4A86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</cp:coreProperties>
</file>