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4"/>
  </p:sldMasterIdLst>
  <p:notesMasterIdLst>
    <p:notesMasterId r:id="rId18"/>
  </p:notesMasterIdLst>
  <p:handoutMasterIdLst>
    <p:handoutMasterId r:id="rId19"/>
  </p:handoutMasterIdLst>
  <p:sldIdLst>
    <p:sldId id="290" r:id="rId5"/>
    <p:sldId id="291" r:id="rId6"/>
    <p:sldId id="292" r:id="rId7"/>
    <p:sldId id="293" r:id="rId8"/>
    <p:sldId id="294" r:id="rId9"/>
    <p:sldId id="295" r:id="rId10"/>
    <p:sldId id="297" r:id="rId11"/>
    <p:sldId id="300" r:id="rId12"/>
    <p:sldId id="301" r:id="rId13"/>
    <p:sldId id="302" r:id="rId14"/>
    <p:sldId id="303" r:id="rId15"/>
    <p:sldId id="298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pos="3864" userDrawn="1">
          <p15:clr>
            <a:srgbClr val="A4A3A4"/>
          </p15:clr>
        </p15:guide>
        <p15:guide id="4" pos="7392" userDrawn="1">
          <p15:clr>
            <a:srgbClr val="A4A3A4"/>
          </p15:clr>
        </p15:guide>
        <p15:guide id="5" orient="horz" pos="144" userDrawn="1">
          <p15:clr>
            <a:srgbClr val="A4A3A4"/>
          </p15:clr>
        </p15:guide>
        <p15:guide id="6" orient="horz" pos="4032" userDrawn="1">
          <p15:clr>
            <a:srgbClr val="A4A3A4"/>
          </p15:clr>
        </p15:guide>
        <p15:guide id="7" orient="horz" pos="4320" userDrawn="1">
          <p15:clr>
            <a:srgbClr val="A4A3A4"/>
          </p15:clr>
        </p15:guide>
        <p15:guide id="8" orient="horz" pos="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01"/>
    <a:srgbClr val="0068AC"/>
    <a:srgbClr val="FA4F6B"/>
    <a:srgbClr val="00BCE4"/>
    <a:srgbClr val="F172AC"/>
    <a:srgbClr val="FFE500"/>
    <a:srgbClr val="9BD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>
        <p:guide orient="horz" pos="2160"/>
        <p:guide pos="288"/>
        <p:guide pos="3864"/>
        <p:guide pos="7392"/>
        <p:guide orient="horz" pos="144"/>
        <p:guide orient="horz" pos="4032"/>
        <p:guide orient="horz" pos="4320"/>
        <p:guide orient="horz" pos="5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A67BDB-45E6-C5B0-5AEA-62688F9BBE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0C9CEB-12BF-B32D-AD3A-BBF2F9F822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CCAD8-DE9B-1C41-AA06-B2BC218E3AD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E7AAB-E90C-4C52-4750-51E4DE43E8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1309E-1B65-7E4B-A0DE-0275FE7D23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79ED9-CABD-BB41-8B7A-65A03F1C8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41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EA6A8-B022-AF44-97F0-565D4BF2910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B4C10-6F12-DD4D-8C53-08794FFC6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outdoor, sky, city, river&#10;&#10;Description automatically generated">
            <a:extLst>
              <a:ext uri="{FF2B5EF4-FFF2-40B4-BE49-F238E27FC236}">
                <a16:creationId xmlns:a16="http://schemas.microsoft.com/office/drawing/2014/main" id="{C84136B2-4A58-E34C-B529-F256B059D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23"/>
          <a:stretch/>
        </p:blipFill>
        <p:spPr>
          <a:xfrm>
            <a:off x="-56792" y="1"/>
            <a:ext cx="12305583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ADFAF23-5BF2-2744-B4A5-CE3EDE49C278}"/>
              </a:ext>
            </a:extLst>
          </p:cNvPr>
          <p:cNvSpPr/>
          <p:nvPr/>
        </p:nvSpPr>
        <p:spPr>
          <a:xfrm>
            <a:off x="-74210" y="342900"/>
            <a:ext cx="12323001" cy="6515099"/>
          </a:xfrm>
          <a:prstGeom prst="rect">
            <a:avLst/>
          </a:prstGeom>
          <a:solidFill>
            <a:srgbClr val="00BCE4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06EF98-A205-9C4F-94CA-EDB590138AA0}"/>
              </a:ext>
            </a:extLst>
          </p:cNvPr>
          <p:cNvSpPr/>
          <p:nvPr/>
        </p:nvSpPr>
        <p:spPr>
          <a:xfrm>
            <a:off x="-74211" y="-37617"/>
            <a:ext cx="1232300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97889A98-CE90-E846-9C34-C72A3B992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578" y="64231"/>
            <a:ext cx="2167466" cy="850169"/>
          </a:xfrm>
          <a:prstGeom prst="rect">
            <a:avLst/>
          </a:prstGeom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A979D2E8-85CD-9040-9BDF-FD2BF932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703" y="96551"/>
            <a:ext cx="1269295" cy="72129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27FC26C-B790-7E48-AD6A-65ED3606E5A8}"/>
              </a:ext>
            </a:extLst>
          </p:cNvPr>
          <p:cNvSpPr/>
          <p:nvPr/>
        </p:nvSpPr>
        <p:spPr>
          <a:xfrm>
            <a:off x="-56792" y="1580444"/>
            <a:ext cx="226125" cy="3218133"/>
          </a:xfrm>
          <a:prstGeom prst="rect">
            <a:avLst/>
          </a:prstGeom>
          <a:solidFill>
            <a:srgbClr val="00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829C5D-E7B8-9B49-A260-6161D72D9958}"/>
              </a:ext>
            </a:extLst>
          </p:cNvPr>
          <p:cNvSpPr txBox="1"/>
          <p:nvPr/>
        </p:nvSpPr>
        <p:spPr>
          <a:xfrm>
            <a:off x="10020924" y="6031468"/>
            <a:ext cx="1713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Gotham Medium" pitchFamily="2" charset="0"/>
              </a:rPr>
              <a:t>SAVI 2022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9D4F33D-460E-8E44-B683-B96D2C92C3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2035673"/>
            <a:ext cx="6045202" cy="4814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 baseline="0">
                <a:solidFill>
                  <a:schemeClr val="bg1"/>
                </a:solidFill>
                <a:latin typeface="Gotham Book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BAF6F766-FFFA-4A44-89E0-A6DC19838D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199" y="5275033"/>
            <a:ext cx="5303520" cy="4023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Authors go here, Here, Here, and Here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352B01-31D9-7E05-709B-7848F2E4D1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527813"/>
            <a:ext cx="6045200" cy="15910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Calibri" panose="020F0502020204030204" pitchFamily="34" charset="0"/>
              </a:rPr>
              <a:t>Secondary Title 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Calibri" panose="020F0502020204030204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Calibri" panose="020F0502020204030204" pitchFamily="34" charset="0"/>
              </a:rPr>
              <a:t>Goes Here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A8F392-20DE-9593-6491-A17B74386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BD12CC-A9B9-0B09-3011-4AAB1AA5D34D}"/>
              </a:ext>
            </a:extLst>
          </p:cNvPr>
          <p:cNvSpPr txBox="1"/>
          <p:nvPr userDrawn="1"/>
        </p:nvSpPr>
        <p:spPr>
          <a:xfrm>
            <a:off x="6414119" y="3243590"/>
            <a:ext cx="375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otham Bold" pitchFamily="2" charset="0"/>
              </a:rPr>
              <a:t>Photo Here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47AE87A-BF94-CFEA-D918-AF94A59B9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545" t="10990" r="61481" b="9340"/>
          <a:stretch/>
        </p:blipFill>
        <p:spPr>
          <a:xfrm>
            <a:off x="3754102" y="431292"/>
            <a:ext cx="386859" cy="366631"/>
          </a:xfrm>
          <a:prstGeom prst="rect">
            <a:avLst/>
          </a:prstGeom>
          <a:noFill/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46CD6-5082-C750-75D7-1A4673D604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384048"/>
            <a:ext cx="7287768" cy="624535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CF937D-4ACB-41D5-BB2B-A907EBB76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56" y="903249"/>
            <a:ext cx="3611137" cy="853606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accent2"/>
                </a:solidFill>
                <a:latin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69F7-FB6D-54B3-B9E3-4ED8204349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4363"/>
            <a:ext cx="3492500" cy="9699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Photo description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DD202F3-77DF-BBB6-082B-39E6A507E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110288"/>
            <a:ext cx="3594100" cy="3460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28901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923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EB3598-ED50-B947-91AD-FEBEE2546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50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city, river&#10;&#10;Description automatically generated">
            <a:extLst>
              <a:ext uri="{FF2B5EF4-FFF2-40B4-BE49-F238E27FC236}">
                <a16:creationId xmlns:a16="http://schemas.microsoft.com/office/drawing/2014/main" id="{B4EB2F8D-C792-EB4A-8A2C-579A83106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23"/>
          <a:stretch/>
        </p:blipFill>
        <p:spPr>
          <a:xfrm>
            <a:off x="-56792" y="1"/>
            <a:ext cx="1230558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F5BC92-9516-6843-BD96-73CB0AF0AEAE}"/>
              </a:ext>
            </a:extLst>
          </p:cNvPr>
          <p:cNvSpPr/>
          <p:nvPr/>
        </p:nvSpPr>
        <p:spPr>
          <a:xfrm>
            <a:off x="-56792" y="342900"/>
            <a:ext cx="12305583" cy="6515099"/>
          </a:xfrm>
          <a:prstGeom prst="rect">
            <a:avLst/>
          </a:prstGeom>
          <a:solidFill>
            <a:srgbClr val="0068A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FA6B6-DD24-0C4C-BF89-B6FDC7339D8A}"/>
              </a:ext>
            </a:extLst>
          </p:cNvPr>
          <p:cNvSpPr/>
          <p:nvPr/>
        </p:nvSpPr>
        <p:spPr>
          <a:xfrm>
            <a:off x="-56792" y="0"/>
            <a:ext cx="123055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084A79F-DB48-0F43-BB47-EC4E55DBF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578" y="64231"/>
            <a:ext cx="2167466" cy="85016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6DB8C9DE-644B-9346-956E-04C116DFF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703" y="96551"/>
            <a:ext cx="1269295" cy="7212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E261C5-8155-164E-AAF7-F3C309E3CC5D}"/>
              </a:ext>
            </a:extLst>
          </p:cNvPr>
          <p:cNvSpPr/>
          <p:nvPr/>
        </p:nvSpPr>
        <p:spPr>
          <a:xfrm>
            <a:off x="-56792" y="1580444"/>
            <a:ext cx="226125" cy="3218133"/>
          </a:xfrm>
          <a:prstGeom prst="rect">
            <a:avLst/>
          </a:prstGeom>
          <a:solidFill>
            <a:srgbClr val="FFB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F051A2-A6D1-3C49-AD4A-80C85BAB857D}"/>
              </a:ext>
            </a:extLst>
          </p:cNvPr>
          <p:cNvSpPr txBox="1"/>
          <p:nvPr/>
        </p:nvSpPr>
        <p:spPr>
          <a:xfrm>
            <a:off x="10020924" y="6031468"/>
            <a:ext cx="1713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Gotham Medium" pitchFamily="2" charset="0"/>
              </a:rPr>
              <a:t>SAVI 2022</a:t>
            </a:r>
          </a:p>
        </p:txBody>
      </p:sp>
      <p:sp>
        <p:nvSpPr>
          <p:cNvPr id="18" name="Content Placeholder 45">
            <a:extLst>
              <a:ext uri="{FF2B5EF4-FFF2-40B4-BE49-F238E27FC236}">
                <a16:creationId xmlns:a16="http://schemas.microsoft.com/office/drawing/2014/main" id="{78DF44C5-22CC-2841-B9EE-DE7924825D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6048" y="5275033"/>
            <a:ext cx="5303520" cy="4023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schemeClr val="bg1"/>
                </a:solidFill>
                <a:latin typeface="Gotham Medium" pitchFamily="2" charset="0"/>
              </a:rPr>
              <a:t>Authors go here, Here, Here, and Here </a:t>
            </a:r>
          </a:p>
        </p:txBody>
      </p:sp>
      <p:sp>
        <p:nvSpPr>
          <p:cNvPr id="12" name="Text Placeholder 43">
            <a:extLst>
              <a:ext uri="{FF2B5EF4-FFF2-40B4-BE49-F238E27FC236}">
                <a16:creationId xmlns:a16="http://schemas.microsoft.com/office/drawing/2014/main" id="{90E47CF9-50B7-1158-3505-0E4F07240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2035673"/>
            <a:ext cx="6045202" cy="4814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Calibri" panose="020F0502020204030204" pitchFamily="34" charset="0"/>
              </a:rPr>
              <a:t>Title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6A29898-DF85-5BB2-DA15-0A7B987A8A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527813"/>
            <a:ext cx="6045200" cy="15910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Calibri" panose="020F0502020204030204" pitchFamily="34" charset="0"/>
              </a:rPr>
              <a:t>Secondary Title 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Calibri" panose="020F0502020204030204" pitchFamily="34" charset="0"/>
              </a:rPr>
            </a:b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Calibri" panose="020F0502020204030204" pitchFamily="34" charset="0"/>
              </a:rPr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9466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98E3A4D-0DAD-E1B8-ACDB-91E334B9A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545" t="10990" r="61481" b="9340"/>
          <a:stretch/>
        </p:blipFill>
        <p:spPr>
          <a:xfrm>
            <a:off x="11734795" y="6390664"/>
            <a:ext cx="386859" cy="36663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56DFD9-143E-F5A8-5A74-AA213CDA401D}"/>
              </a:ext>
            </a:extLst>
          </p:cNvPr>
          <p:cNvSpPr/>
          <p:nvPr userDrawn="1"/>
        </p:nvSpPr>
        <p:spPr>
          <a:xfrm>
            <a:off x="0" y="6812715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0CBFC81-0C60-FB5F-07B8-C2E2B6642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061673"/>
            <a:ext cx="11339508" cy="1325563"/>
          </a:xfrm>
        </p:spPr>
        <p:txBody>
          <a:bodyPr/>
          <a:lstStyle>
            <a:lvl1pPr algn="ctr">
              <a:defRPr>
                <a:gradFill>
                  <a:gsLst>
                    <a:gs pos="88000">
                      <a:schemeClr val="accent1">
                        <a:lumMod val="100000"/>
                      </a:schemeClr>
                    </a:gs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7DC747-F57E-E62E-C740-0EABEEE3B0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3844437"/>
            <a:ext cx="11339508" cy="128111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accent3"/>
                </a:solidFill>
                <a:latin typeface="Gotham Medium" pitchFamily="2" charset="0"/>
              </a:defRPr>
            </a:lvl1pPr>
          </a:lstStyle>
          <a:p>
            <a:pPr lvl="0"/>
            <a:r>
              <a:rPr lang="en-US"/>
              <a:t>Section subtitle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1BED-97D2-1991-C9CA-20D163E6D781}"/>
              </a:ext>
            </a:extLst>
          </p:cNvPr>
          <p:cNvSpPr/>
          <p:nvPr userDrawn="1"/>
        </p:nvSpPr>
        <p:spPr>
          <a:xfrm>
            <a:off x="5593554" y="3547258"/>
            <a:ext cx="9144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4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7EEEB15-6D2C-094B-ABF1-B096D426C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545" t="10990" r="61481" b="9340"/>
          <a:stretch/>
        </p:blipFill>
        <p:spPr>
          <a:xfrm>
            <a:off x="11734795" y="6390664"/>
            <a:ext cx="386859" cy="366631"/>
          </a:xfrm>
          <a:prstGeom prst="rect">
            <a:avLst/>
          </a:prstGeom>
          <a:noFill/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76784F8-55FB-4921-E669-061ADB37B3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4237" y="1768599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+mn-ea"/>
                <a:cs typeface="Calibri" panose="020F0502020204030204" pitchFamily="34" charset="0"/>
              </a:rPr>
              <a:t>Presenter Name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49F6FB0-92E6-FD24-37F8-11FAB9ED5B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6635" y="1768599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+mn-ea"/>
                <a:cs typeface="Calibri" panose="020F0502020204030204" pitchFamily="34" charset="0"/>
              </a:rPr>
              <a:t>Presenter Name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2B3A0CB9-1710-C792-50C6-982F8DDFA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9033" y="1768599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+mn-ea"/>
                <a:cs typeface="Calibri" panose="020F0502020204030204" pitchFamily="34" charset="0"/>
              </a:rPr>
              <a:t>Presenter 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E4F6C191-D9F3-F819-DCEB-A771C7ED34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541" y="4562678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Position, Accolades, Titles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CB434F1F-00FB-A479-6529-0191093F28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3612" y="4565369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Position, Accolades, Titles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A1C31219-48E2-3B54-5F7E-035A311E0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9433" y="4562678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Position, Accolades, Titles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5D7E75F-8688-29D4-13CC-2737DCE7BD8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41832" y="2267712"/>
            <a:ext cx="2130552" cy="21031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21400FD8-43FC-AED7-D252-42CBA5151DB9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840480" y="2267712"/>
            <a:ext cx="2130552" cy="210312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Picture Placeholder 26">
            <a:extLst>
              <a:ext uri="{FF2B5EF4-FFF2-40B4-BE49-F238E27FC236}">
                <a16:creationId xmlns:a16="http://schemas.microsoft.com/office/drawing/2014/main" id="{36B31EA4-42D8-00BA-48B5-046B980F761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739128" y="2267712"/>
            <a:ext cx="2130552" cy="210312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955A0A-6003-2803-98E8-4AFF116F35E7}"/>
              </a:ext>
            </a:extLst>
          </p:cNvPr>
          <p:cNvSpPr/>
          <p:nvPr userDrawn="1"/>
        </p:nvSpPr>
        <p:spPr>
          <a:xfrm>
            <a:off x="0" y="6812715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0A504C-17C1-1749-7339-33F5D33FF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85" y="54229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581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98E3A4D-0DAD-E1B8-ACDB-91E334B9A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545" t="10990" r="61481" b="9340"/>
          <a:stretch/>
        </p:blipFill>
        <p:spPr>
          <a:xfrm>
            <a:off x="11734795" y="6390664"/>
            <a:ext cx="386859" cy="36663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56DFD9-143E-F5A8-5A74-AA213CDA401D}"/>
              </a:ext>
            </a:extLst>
          </p:cNvPr>
          <p:cNvSpPr/>
          <p:nvPr userDrawn="1"/>
        </p:nvSpPr>
        <p:spPr>
          <a:xfrm>
            <a:off x="0" y="6812715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0CBFC81-0C60-FB5F-07B8-C2E2B664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88000">
                      <a:schemeClr val="accent1">
                        <a:lumMod val="100000"/>
                      </a:schemeClr>
                    </a:gs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4200000" scaled="0"/>
                </a:gra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7DC747-F57E-E62E-C740-0EABEEE3B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2147888"/>
            <a:ext cx="10501313" cy="3629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1BED-97D2-1991-C9CA-20D163E6D781}"/>
              </a:ext>
            </a:extLst>
          </p:cNvPr>
          <p:cNvSpPr/>
          <p:nvPr userDrawn="1"/>
        </p:nvSpPr>
        <p:spPr>
          <a:xfrm>
            <a:off x="512618" y="328788"/>
            <a:ext cx="9144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9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re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44EB4-6AFA-673B-22E1-D21A56A9D4B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828800"/>
            <a:ext cx="3191256" cy="3200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B834718-B40C-C828-20D5-CDA929C75C0E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498848" y="1828800"/>
            <a:ext cx="3191256" cy="3200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8650921-74C4-D2BC-903A-1CB0779C4B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540496" y="1828800"/>
            <a:ext cx="3191256" cy="32004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5BE93-196F-CE9A-CC7E-78091CB4B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8992" y="1271016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Map 1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0D292B-7B80-50A3-716B-96E313A59E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0640" y="1271016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Map 2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9959453-549B-F86A-C3DC-20DF1A6F6F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62288" y="1271016"/>
            <a:ext cx="1947672" cy="31089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Map 3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D3EC747-B191-5807-3138-B45F3BCD6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029200"/>
            <a:ext cx="3191256" cy="2743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Info: SAVI 2022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2A03319-6BE5-310D-1EC0-9D165270CB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805" y="5027919"/>
            <a:ext cx="3191256" cy="2743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Info: SAVI 2022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8B67466-BA59-C780-458C-4657EAFB89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3061" y="5027919"/>
            <a:ext cx="3191256" cy="2743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Info: SAVI 2022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82EE30C-D3AF-C62E-A223-BEB10708C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545" t="10990" r="61481" b="9340"/>
          <a:stretch/>
        </p:blipFill>
        <p:spPr>
          <a:xfrm>
            <a:off x="11734795" y="6390664"/>
            <a:ext cx="386859" cy="36663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9816C9-89AB-CAC4-959D-8B7DF0EE44A9}"/>
              </a:ext>
            </a:extLst>
          </p:cNvPr>
          <p:cNvSpPr/>
          <p:nvPr userDrawn="1"/>
        </p:nvSpPr>
        <p:spPr>
          <a:xfrm>
            <a:off x="0" y="6812715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9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15717C-1114-9E41-89D8-78A4B0B5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C9ACB7A-BA6B-8642-A409-C61C4DEDA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545" t="10990" r="61481" b="9340"/>
          <a:stretch/>
        </p:blipFill>
        <p:spPr>
          <a:xfrm>
            <a:off x="3754102" y="431292"/>
            <a:ext cx="386859" cy="366631"/>
          </a:xfrm>
          <a:prstGeom prst="rect">
            <a:avLst/>
          </a:prstGeom>
          <a:noFill/>
        </p:spPr>
      </p:pic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7918B1C-D914-E17C-7FD0-45A71E9C20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384048"/>
            <a:ext cx="7289800" cy="62484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CE39677-E70A-7664-06F1-5D227CAF26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850" y="2216150"/>
            <a:ext cx="3580332" cy="2493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Map description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B36B626A-D66A-002F-7288-098596D6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41" y="797922"/>
            <a:ext cx="3580332" cy="947751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accent2"/>
                </a:solidFill>
                <a:latin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B5F7134-8DC9-5BAF-C1F9-C5385B10F8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850" y="6069013"/>
            <a:ext cx="3579813" cy="40163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accent3"/>
                </a:solidFill>
                <a:latin typeface="Gotham Book" pitchFamily="2" charset="0"/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34733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nd 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AE55A1-1574-1640-80E2-796C79780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417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9BBC7E-C93B-3D4B-87B6-B90AE792D7DC}"/>
              </a:ext>
            </a:extLst>
          </p:cNvPr>
          <p:cNvSpPr txBox="1"/>
          <p:nvPr/>
        </p:nvSpPr>
        <p:spPr>
          <a:xfrm>
            <a:off x="457200" y="4317158"/>
            <a:ext cx="35941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otham Bold" pitchFamily="2" charset="0"/>
              </a:rPr>
              <a:t>Data Graph Here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6AC6A8A-7FDE-B848-9B53-A3FF41320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545" t="10990" r="61481" b="9340"/>
          <a:stretch/>
        </p:blipFill>
        <p:spPr>
          <a:xfrm>
            <a:off x="3754102" y="431292"/>
            <a:ext cx="386859" cy="366631"/>
          </a:xfrm>
          <a:prstGeom prst="rect">
            <a:avLst/>
          </a:prstGeom>
          <a:noFill/>
        </p:spPr>
      </p:pic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ECE8BB1A-6205-7ECE-92D4-1FA7566AAF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5152" y="384048"/>
            <a:ext cx="7289800" cy="62484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F4E157-02ED-3EDA-67BA-E4C748FB74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3246120"/>
            <a:ext cx="3594100" cy="2670175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B045B-320F-9C24-F273-68021BD4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6487"/>
            <a:ext cx="3493008" cy="774201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accent2"/>
                </a:solidFill>
                <a:latin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1B8A-5224-F81B-5192-9C863517D0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4363"/>
            <a:ext cx="3492500" cy="9699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Map description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62F5A5-90BF-3FA0-3D5B-FE5E01F443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110288"/>
            <a:ext cx="3594100" cy="3460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412675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980BC1-B195-CAF7-5D46-14EC7454B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09A0970-4925-276E-8866-DA95EFBF1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5545" t="10990" r="61481" b="9340"/>
          <a:stretch/>
        </p:blipFill>
        <p:spPr>
          <a:xfrm>
            <a:off x="3754102" y="431292"/>
            <a:ext cx="386859" cy="366631"/>
          </a:xfrm>
          <a:prstGeom prst="rect">
            <a:avLst/>
          </a:prstGeom>
          <a:noFill/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68CB7-A9BC-3683-F479-B09BA34536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442" y="612648"/>
            <a:ext cx="7315200" cy="543153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84695-1359-855C-D035-ADDD0B27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56" y="903249"/>
            <a:ext cx="3611137" cy="853606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accent2"/>
                </a:solidFill>
                <a:latin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6E11E-C6C2-4309-168B-E5B09577BA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884363"/>
            <a:ext cx="3492500" cy="9699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9895496-4BE9-860D-44A5-036449D49C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110288"/>
            <a:ext cx="3594100" cy="3460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56354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911F0E-4AD0-B754-2B32-73D46E8B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427AF-9EA1-3744-43FD-877D7BA00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A7444-40D4-FCAF-0211-B7E4E2F1F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</a:defRPr>
            </a:lvl1pPr>
          </a:lstStyle>
          <a:p>
            <a:fld id="{9405A914-AE35-284F-8D43-9B3236AFEC5F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B01C0-F7FE-F8AB-4CAE-CAAFAA374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01009-72D9-F6B5-4653-CCE30610D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 Medium" pitchFamily="2" charset="0"/>
              </a:defRPr>
            </a:lvl1pPr>
          </a:lstStyle>
          <a:p>
            <a:fld id="{D8B46442-A6C6-6D41-A029-D7F5967A8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9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4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80" r:id="rId9"/>
    <p:sldLayoutId id="2147483681" r:id="rId10"/>
    <p:sldLayoutId id="2147483674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Gotham 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Book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tham Book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city, river&#10;&#10;Description automatically generated">
            <a:extLst>
              <a:ext uri="{FF2B5EF4-FFF2-40B4-BE49-F238E27FC236}">
                <a16:creationId xmlns:a16="http://schemas.microsoft.com/office/drawing/2014/main" id="{15688A4B-CFE8-A844-A920-7F1D6F6B0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23"/>
          <a:stretch/>
        </p:blipFill>
        <p:spPr>
          <a:xfrm>
            <a:off x="-56792" y="1"/>
            <a:ext cx="1230558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8B480A-15DB-674A-B375-5993F693A217}"/>
              </a:ext>
            </a:extLst>
          </p:cNvPr>
          <p:cNvSpPr/>
          <p:nvPr/>
        </p:nvSpPr>
        <p:spPr>
          <a:xfrm>
            <a:off x="-74210" y="342900"/>
            <a:ext cx="12323001" cy="6515099"/>
          </a:xfrm>
          <a:prstGeom prst="rect">
            <a:avLst/>
          </a:prstGeom>
          <a:solidFill>
            <a:srgbClr val="00BCE4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6B4A8C-9092-604E-8B68-4C49E0D58280}"/>
              </a:ext>
            </a:extLst>
          </p:cNvPr>
          <p:cNvSpPr/>
          <p:nvPr/>
        </p:nvSpPr>
        <p:spPr>
          <a:xfrm>
            <a:off x="-74211" y="0"/>
            <a:ext cx="1232300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DD2D96-3CE0-6547-B0A9-0DC47B4C1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58" y="64231"/>
            <a:ext cx="2167466" cy="850169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79CA2FD1-E5C2-074B-9299-0E221154C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703" y="96551"/>
            <a:ext cx="1269295" cy="7212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0B2BA4-3B0A-1040-A4DC-2C52D20E95AF}"/>
              </a:ext>
            </a:extLst>
          </p:cNvPr>
          <p:cNvSpPr/>
          <p:nvPr/>
        </p:nvSpPr>
        <p:spPr>
          <a:xfrm>
            <a:off x="-56792" y="2060996"/>
            <a:ext cx="226125" cy="3218133"/>
          </a:xfrm>
          <a:prstGeom prst="rect">
            <a:avLst/>
          </a:prstGeom>
          <a:solidFill>
            <a:srgbClr val="00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91A93C-5282-4B40-A171-B15D06C61747}"/>
              </a:ext>
            </a:extLst>
          </p:cNvPr>
          <p:cNvSpPr txBox="1"/>
          <p:nvPr/>
        </p:nvSpPr>
        <p:spPr>
          <a:xfrm>
            <a:off x="457198" y="2392789"/>
            <a:ext cx="769338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otham Bold"/>
                <a:cs typeface="Calibri"/>
              </a:rPr>
              <a:t>Integrating history and community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ABB64E-CDD8-104C-B3E5-71FFA28D9096}"/>
              </a:ext>
            </a:extLst>
          </p:cNvPr>
          <p:cNvSpPr txBox="1"/>
          <p:nvPr/>
        </p:nvSpPr>
        <p:spPr>
          <a:xfrm>
            <a:off x="10020924" y="6031468"/>
            <a:ext cx="1713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Gotham Medium" pitchFamily="2" charset="0"/>
              </a:rPr>
              <a:t>SAVI 2022</a:t>
            </a:r>
          </a:p>
        </p:txBody>
      </p:sp>
    </p:spTree>
    <p:extLst>
      <p:ext uri="{BB962C8B-B14F-4D97-AF65-F5344CB8AC3E}">
        <p14:creationId xmlns:p14="http://schemas.microsoft.com/office/powerpoint/2010/main" val="426965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13050C4-0457-73D4-6D62-388006A3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9995"/>
            <a:ext cx="10905066" cy="539800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C25281-EED9-6761-1D20-79ABE7CF6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52368"/>
            <a:ext cx="11339508" cy="1281112"/>
          </a:xfrm>
        </p:spPr>
        <p:txBody>
          <a:bodyPr/>
          <a:lstStyle/>
          <a:p>
            <a:r>
              <a:rPr lang="en-US" dirty="0"/>
              <a:t>Now we could pull in this data through our API into the encyclopedia to visualize it.</a:t>
            </a:r>
          </a:p>
        </p:txBody>
      </p:sp>
    </p:spTree>
    <p:extLst>
      <p:ext uri="{BB962C8B-B14F-4D97-AF65-F5344CB8AC3E}">
        <p14:creationId xmlns:p14="http://schemas.microsoft.com/office/powerpoint/2010/main" val="422334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tter chart&#10;&#10;Description automatically generated">
            <a:extLst>
              <a:ext uri="{FF2B5EF4-FFF2-40B4-BE49-F238E27FC236}">
                <a16:creationId xmlns:a16="http://schemas.microsoft.com/office/drawing/2014/main" id="{1EF0FD45-E71F-922D-0D73-72703450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11674"/>
            <a:ext cx="10905066" cy="463465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B3ECB8-89B7-A329-F94D-50144D4EB4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52368"/>
            <a:ext cx="11339508" cy="1281112"/>
          </a:xfrm>
        </p:spPr>
        <p:txBody>
          <a:bodyPr/>
          <a:lstStyle/>
          <a:p>
            <a:r>
              <a:rPr lang="en-US" dirty="0"/>
              <a:t>We had geolocated entries across the whole region, and not just neighborhoods.</a:t>
            </a:r>
          </a:p>
        </p:txBody>
      </p:sp>
    </p:spTree>
    <p:extLst>
      <p:ext uri="{BB962C8B-B14F-4D97-AF65-F5344CB8AC3E}">
        <p14:creationId xmlns:p14="http://schemas.microsoft.com/office/powerpoint/2010/main" val="171729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1DA015-D0EA-0058-5E9D-7DD17A4A4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40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D7443D1-2452-A7EC-F0B5-9D62773F4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52368"/>
            <a:ext cx="11339508" cy="1281112"/>
          </a:xfrm>
        </p:spPr>
        <p:txBody>
          <a:bodyPr/>
          <a:lstStyle/>
          <a:p>
            <a:r>
              <a:rPr lang="en-US" dirty="0"/>
              <a:t>These can be pulled into SAVI when they intersect your community polygon.</a:t>
            </a:r>
          </a:p>
        </p:txBody>
      </p:sp>
    </p:spTree>
    <p:extLst>
      <p:ext uri="{BB962C8B-B14F-4D97-AF65-F5344CB8AC3E}">
        <p14:creationId xmlns:p14="http://schemas.microsoft.com/office/powerpoint/2010/main" val="428719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3B2F0D-78C5-C305-B662-6CADEC7F2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9995"/>
            <a:ext cx="10905066" cy="539800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4FF62EB-45F6-9A21-D5CE-78D61B25F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52368"/>
            <a:ext cx="11339508" cy="1281112"/>
          </a:xfrm>
        </p:spPr>
        <p:txBody>
          <a:bodyPr/>
          <a:lstStyle/>
          <a:p>
            <a:r>
              <a:rPr lang="en-US" dirty="0"/>
              <a:t>These can be pulled into SAVI when they intersect your community polygon.</a:t>
            </a:r>
          </a:p>
        </p:txBody>
      </p:sp>
    </p:spTree>
    <p:extLst>
      <p:ext uri="{BB962C8B-B14F-4D97-AF65-F5344CB8AC3E}">
        <p14:creationId xmlns:p14="http://schemas.microsoft.com/office/powerpoint/2010/main" val="366569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F018-AB2C-8767-346E-6891A1FD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69" y="2061673"/>
            <a:ext cx="11572461" cy="1325563"/>
          </a:xfrm>
        </p:spPr>
        <p:txBody>
          <a:bodyPr/>
          <a:lstStyle/>
          <a:p>
            <a:r>
              <a:rPr lang="en-US" dirty="0"/>
              <a:t>As a community data center, we’ve got our data tool…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A50D393F-93A6-234C-9DB4-8E493F82F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739" y="4195191"/>
            <a:ext cx="2508656" cy="2257791"/>
          </a:xfrm>
          <a:prstGeom prst="rect">
            <a:avLst/>
          </a:prstGeom>
        </p:spPr>
      </p:pic>
      <p:pic>
        <p:nvPicPr>
          <p:cNvPr id="7" name="Picture 6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C2BC3F3A-F21E-1FAF-E06B-E33C88F1B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222" y="3839311"/>
            <a:ext cx="2177222" cy="3018689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F1665C5-F552-F7C8-9016-0CF658D44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686" y="4152429"/>
            <a:ext cx="2177223" cy="247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8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F018-AB2C-8767-346E-6891A1FD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69" y="2061673"/>
            <a:ext cx="11572461" cy="1325563"/>
          </a:xfrm>
        </p:spPr>
        <p:txBody>
          <a:bodyPr/>
          <a:lstStyle/>
          <a:p>
            <a:r>
              <a:rPr lang="en-US" dirty="0"/>
              <a:t>…and we’ve also got the Encyclopedia of Indianapolis.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E2C92-B255-0F9F-6D47-23A3AE8E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29312">
            <a:off x="4625633" y="3024806"/>
            <a:ext cx="2940730" cy="50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6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F018-AB2C-8767-346E-6891A1FD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2021 we launched the online Encyclopedia of Indianapolis.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268EE-8761-857B-7F91-7F7157BBB8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was a great opportunity to integrate data with history.</a:t>
            </a:r>
          </a:p>
        </p:txBody>
      </p:sp>
    </p:spTree>
    <p:extLst>
      <p:ext uri="{BB962C8B-B14F-4D97-AF65-F5344CB8AC3E}">
        <p14:creationId xmlns:p14="http://schemas.microsoft.com/office/powerpoint/2010/main" val="291483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F018-AB2C-8767-346E-6891A1FD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did this two ways: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268EE-8761-857B-7F91-7F7157BBB8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Include community data in encyclopedia entries</a:t>
            </a:r>
          </a:p>
          <a:p>
            <a:r>
              <a:rPr lang="en-US" dirty="0"/>
              <a:t>Link to encyclopedia entries from community data tools</a:t>
            </a:r>
          </a:p>
        </p:txBody>
      </p:sp>
    </p:spTree>
    <p:extLst>
      <p:ext uri="{BB962C8B-B14F-4D97-AF65-F5344CB8AC3E}">
        <p14:creationId xmlns:p14="http://schemas.microsoft.com/office/powerpoint/2010/main" val="301969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1848E-FA25-5906-F2E0-21CCAA35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>
                <a:solidFill>
                  <a:schemeClr val="tx1"/>
                </a:solidFill>
                <a:latin typeface="+mj-lt"/>
              </a:rPr>
              <a:t>Indy neighborhoods are messy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BA6FB-E731-C65C-A870-0D56A35F6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200" dirty="0">
                <a:solidFill>
                  <a:schemeClr val="tx1"/>
                </a:solidFill>
                <a:latin typeface="+mn-lt"/>
              </a:rPr>
              <a:t>We couldn’t have a 1:1 relationship between neighborhoods in SAVI and neighborhoods in the encyclopedia.</a:t>
            </a:r>
          </a:p>
        </p:txBody>
      </p:sp>
      <p:pic>
        <p:nvPicPr>
          <p:cNvPr id="5" name="Picture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17B3708-09D0-1BEC-7D04-91B37BB0C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2" r="192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790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E6C0E2-D243-FB87-8E30-2A09379B9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15" b="2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B7DB80F-4F91-830E-96EA-61E3568F88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52368"/>
            <a:ext cx="11339508" cy="1281112"/>
          </a:xfrm>
        </p:spPr>
        <p:txBody>
          <a:bodyPr/>
          <a:lstStyle/>
          <a:p>
            <a:r>
              <a:rPr lang="en-US" dirty="0"/>
              <a:t>Instead, we built custom boundaries for each neighborhood in the encyclopedia.</a:t>
            </a:r>
          </a:p>
        </p:txBody>
      </p:sp>
    </p:spTree>
    <p:extLst>
      <p:ext uri="{BB962C8B-B14F-4D97-AF65-F5344CB8AC3E}">
        <p14:creationId xmlns:p14="http://schemas.microsoft.com/office/powerpoint/2010/main" val="133849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667C1A1-1869-0F52-BA51-08BD885B3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43628"/>
            <a:ext cx="10905066" cy="537074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071D10E-164D-4629-D543-FD6F17DD6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52368"/>
            <a:ext cx="11339508" cy="1281112"/>
          </a:xfrm>
        </p:spPr>
        <p:txBody>
          <a:bodyPr/>
          <a:lstStyle/>
          <a:p>
            <a:r>
              <a:rPr lang="en-US" dirty="0"/>
              <a:t>Now we could pull in this data through our API into the encyclopedia to visualize it.</a:t>
            </a:r>
          </a:p>
        </p:txBody>
      </p:sp>
    </p:spTree>
    <p:extLst>
      <p:ext uri="{BB962C8B-B14F-4D97-AF65-F5344CB8AC3E}">
        <p14:creationId xmlns:p14="http://schemas.microsoft.com/office/powerpoint/2010/main" val="139322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A3A285-038F-0D70-1E9C-3F19036A1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43628"/>
            <a:ext cx="10905066" cy="537074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63AF491-6DFC-0E5C-9A53-BD71AB642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7" y="52368"/>
            <a:ext cx="11339508" cy="1281112"/>
          </a:xfrm>
        </p:spPr>
        <p:txBody>
          <a:bodyPr/>
          <a:lstStyle/>
          <a:p>
            <a:r>
              <a:rPr lang="en-US" dirty="0"/>
              <a:t>Now we could pull in this data through our API into the encyclopedia to visualize it.</a:t>
            </a:r>
          </a:p>
        </p:txBody>
      </p:sp>
    </p:spTree>
    <p:extLst>
      <p:ext uri="{BB962C8B-B14F-4D97-AF65-F5344CB8AC3E}">
        <p14:creationId xmlns:p14="http://schemas.microsoft.com/office/powerpoint/2010/main" val="95331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/>
    </mc:Choice>
    <mc:Fallback>
      <p:transition spd="slow" advTm="23000"/>
    </mc:Fallback>
  </mc:AlternateContent>
</p:sld>
</file>

<file path=ppt/theme/theme1.xml><?xml version="1.0" encoding="utf-8"?>
<a:theme xmlns:a="http://schemas.openxmlformats.org/drawingml/2006/main" name="Custom Design">
  <a:themeElements>
    <a:clrScheme name="SAVI">
      <a:dk1>
        <a:srgbClr val="333333"/>
      </a:dk1>
      <a:lt1>
        <a:srgbClr val="FFFFFF"/>
      </a:lt1>
      <a:dk2>
        <a:srgbClr val="333333"/>
      </a:dk2>
      <a:lt2>
        <a:srgbClr val="E7E6E6"/>
      </a:lt2>
      <a:accent1>
        <a:srgbClr val="00BCE3"/>
      </a:accent1>
      <a:accent2>
        <a:srgbClr val="0068AC"/>
      </a:accent2>
      <a:accent3>
        <a:srgbClr val="808280"/>
      </a:accent3>
      <a:accent4>
        <a:srgbClr val="FFB604"/>
      </a:accent4>
      <a:accent5>
        <a:srgbClr val="FA4F6B"/>
      </a:accent5>
      <a:accent6>
        <a:srgbClr val="9BD16D"/>
      </a:accent6>
      <a:hlink>
        <a:srgbClr val="00BCE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ff7b02-fd25-4681-b136-17c126496441" xsi:nil="true"/>
    <lcf76f155ced4ddcb4097134ff3c332f xmlns="6e10daf8-483b-452c-87d9-6bc5be0428a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1B6AB552887947BB1DF78F8DDE2608" ma:contentTypeVersion="15" ma:contentTypeDescription="Create a new document." ma:contentTypeScope="" ma:versionID="6cc7d9f23376876ed12b322761812544">
  <xsd:schema xmlns:xsd="http://www.w3.org/2001/XMLSchema" xmlns:xs="http://www.w3.org/2001/XMLSchema" xmlns:p="http://schemas.microsoft.com/office/2006/metadata/properties" xmlns:ns2="6e10daf8-483b-452c-87d9-6bc5be0428a1" xmlns:ns3="efff7b02-fd25-4681-b136-17c126496441" targetNamespace="http://schemas.microsoft.com/office/2006/metadata/properties" ma:root="true" ma:fieldsID="3aabef62e24fe436aa5eea1b73ee0e31" ns2:_="" ns3:_="">
    <xsd:import namespace="6e10daf8-483b-452c-87d9-6bc5be0428a1"/>
    <xsd:import namespace="efff7b02-fd25-4681-b136-17c1264964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0daf8-483b-452c-87d9-6bc5be0428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eec0a79-46cb-4568-9b1b-2d720bd32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f7b02-fd25-4681-b136-17c1264964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87aee23-3beb-42e5-82a2-f79055f43b79}" ma:internalName="TaxCatchAll" ma:showField="CatchAllData" ma:web="efff7b02-fd25-4681-b136-17c1264964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20177C-683A-4B2F-8435-F3BEBF8BB5A5}">
  <ds:schemaRefs>
    <ds:schemaRef ds:uri="6e10daf8-483b-452c-87d9-6bc5be0428a1"/>
    <ds:schemaRef ds:uri="efff7b02-fd25-4681-b136-17c1264964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E96BAD-5DA3-42B1-895F-D189D3DDDBE7}">
  <ds:schemaRefs>
    <ds:schemaRef ds:uri="6e10daf8-483b-452c-87d9-6bc5be0428a1"/>
    <ds:schemaRef ds:uri="efff7b02-fd25-4681-b136-17c1264964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84A04C-918E-485D-9A5D-1FE37FDF99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SAVI PP in Brand Fonts Final</Template>
  <TotalTime>27</TotalTime>
  <Words>194</Words>
  <Application>Microsoft Office PowerPoint</Application>
  <PresentationFormat>Widescreen</PresentationFormat>
  <Paragraphs>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Gotham Bold</vt:lpstr>
      <vt:lpstr>Gotham Book</vt:lpstr>
      <vt:lpstr>Gotham Medium</vt:lpstr>
      <vt:lpstr>Custom Design</vt:lpstr>
      <vt:lpstr>PowerPoint Presentation</vt:lpstr>
      <vt:lpstr>As a community data center, we’ve got our data tool…</vt:lpstr>
      <vt:lpstr>…and we’ve also got the Encyclopedia of Indianapolis.</vt:lpstr>
      <vt:lpstr>In 2021 we launched the online Encyclopedia of Indianapolis.</vt:lpstr>
      <vt:lpstr>We did this two ways:</vt:lpstr>
      <vt:lpstr>Indy neighborhoods are messy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Santos, Rio D</dc:creator>
  <cp:lastModifiedBy>Burton, Elizabeth</cp:lastModifiedBy>
  <cp:revision>4</cp:revision>
  <dcterms:created xsi:type="dcterms:W3CDTF">2021-12-22T15:06:45Z</dcterms:created>
  <dcterms:modified xsi:type="dcterms:W3CDTF">2022-10-24T13:45:29Z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0x010100C91B6AB552887947BB1DF78F8DDE2608</vt:lpwstr>
  </property>
  <property fmtid="{D5CDD505-2E9C-101B-9397-08002B2CF9AE}" pid="3" name="MediaServiceImageTags">
    <vt:lpwstr/>
  </property>
</Properties>
</file>