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64" r:id="rId4"/>
    <p:sldId id="262" r:id="rId5"/>
    <p:sldId id="272" r:id="rId6"/>
    <p:sldId id="259" r:id="rId7"/>
    <p:sldId id="278" r:id="rId8"/>
    <p:sldId id="274" r:id="rId9"/>
    <p:sldId id="276" r:id="rId10"/>
    <p:sldId id="277" r:id="rId11"/>
    <p:sldId id="266" r:id="rId12"/>
    <p:sldId id="279" r:id="rId13"/>
    <p:sldId id="268" r:id="rId14"/>
    <p:sldId id="265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A5E"/>
    <a:srgbClr val="002E5D"/>
    <a:srgbClr val="85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50B8B-A397-FF81-7704-83C5578CD805}" v="1" dt="2022-10-19T21:22:33.468"/>
    <p1510:client id="{9A8B5BBC-7A94-7577-D352-3ECA0780FA4B}" v="117" dt="2022-10-19T19:18:34.256"/>
    <p1510:client id="{A6BD824D-2984-B211-46F3-5131E47AF439}" v="6" dt="2022-10-19T18:33:58.950"/>
    <p1510:client id="{ECE34B89-78F8-324E-7480-DE1B057C1F51}" v="14" dt="2022-10-19T11:19:46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59D51-E2FD-4232-930D-F567AB9EDAD0}" type="datetimeFigureOut"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F72E9-929E-43B5-B8D7-E913335CE0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F72E9-929E-43B5-B8D7-E913335CE04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3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F72E9-929E-43B5-B8D7-E913335CE04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F72E9-929E-43B5-B8D7-E913335CE04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4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F72E9-929E-43B5-B8D7-E913335CE04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F72E9-929E-43B5-B8D7-E913335CE04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F72E9-929E-43B5-B8D7-E913335CE04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5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saim@gvsu.edu" TargetMode="External"/><Relationship Id="rId2" Type="http://schemas.openxmlformats.org/officeDocument/2006/relationships/hyperlink" Target="mailto:willije6@gvs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rdan@datadrivendetroit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507" y="234607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5300" b="1" dirty="0">
                <a:solidFill>
                  <a:srgbClr val="002E5D"/>
                </a:solidFill>
                <a:latin typeface="Source Sans Pro"/>
                <a:cs typeface="Calibri Light"/>
              </a:rPr>
              <a:t>Michigan Statewide Nonprofit Leadership Census 2022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7711" y="4938931"/>
            <a:ext cx="10824181" cy="151565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1600" b="1" dirty="0">
                <a:solidFill>
                  <a:srgbClr val="002E5D"/>
                </a:solidFill>
                <a:latin typeface="Source Sans Pro"/>
                <a:cs typeface="Calibri"/>
              </a:rPr>
              <a:t>Jordan Graves, </a:t>
            </a:r>
            <a:r>
              <a:rPr lang="en-US" sz="1600" dirty="0">
                <a:solidFill>
                  <a:srgbClr val="002E5D"/>
                </a:solidFill>
                <a:latin typeface="Source Sans Pro"/>
                <a:cs typeface="Calibri"/>
              </a:rPr>
              <a:t>Data Analyst, Data Driven Detroit</a:t>
            </a:r>
            <a:endParaRPr lang="en-US" sz="1600">
              <a:solidFill>
                <a:srgbClr val="000000"/>
              </a:solidFill>
              <a:latin typeface="Source Sans Pro"/>
              <a:cs typeface="Calibri"/>
            </a:endParaRPr>
          </a:p>
          <a:p>
            <a:pPr algn="l"/>
            <a:r>
              <a:rPr lang="en-US" sz="1600" b="1" dirty="0">
                <a:solidFill>
                  <a:srgbClr val="002E5D"/>
                </a:solidFill>
                <a:latin typeface="Source Sans Pro"/>
                <a:cs typeface="Calibri"/>
              </a:rPr>
              <a:t>Melyssa Tsai O'Brien</a:t>
            </a:r>
            <a:r>
              <a:rPr lang="en-US" sz="1600" dirty="0">
                <a:solidFill>
                  <a:srgbClr val="002E5D"/>
                </a:solidFill>
                <a:latin typeface="Source Sans Pro"/>
                <a:cs typeface="Calibri"/>
              </a:rPr>
              <a:t>, Research Manager, Community Data and Research Lab, </a:t>
            </a:r>
            <a:r>
              <a:rPr lang="en-US" sz="1600" dirty="0">
                <a:solidFill>
                  <a:srgbClr val="002E5D"/>
                </a:solidFill>
                <a:latin typeface="Source Sans Pro"/>
                <a:ea typeface="+mn-lt"/>
                <a:cs typeface="+mn-lt"/>
              </a:rPr>
              <a:t>Dorothy A. Johnson Center for Philanthropy</a:t>
            </a:r>
            <a:endParaRPr lang="en-US" sz="1600">
              <a:latin typeface="Source Sans Pro"/>
              <a:ea typeface="+mn-lt"/>
              <a:cs typeface="+mn-lt"/>
            </a:endParaRPr>
          </a:p>
          <a:p>
            <a:pPr algn="l"/>
            <a:r>
              <a:rPr lang="en-US" sz="1600" b="1" dirty="0">
                <a:solidFill>
                  <a:srgbClr val="002E5D"/>
                </a:solidFill>
                <a:latin typeface="Source Sans Pro"/>
                <a:ea typeface="+mn-lt"/>
                <a:cs typeface="+mn-lt"/>
              </a:rPr>
              <a:t>Jeff Williams, </a:t>
            </a:r>
            <a:r>
              <a:rPr lang="en-US" sz="1600" dirty="0">
                <a:solidFill>
                  <a:srgbClr val="002E5D"/>
                </a:solidFill>
                <a:latin typeface="Source Sans Pro"/>
                <a:ea typeface="+mn-lt"/>
                <a:cs typeface="+mn-lt"/>
              </a:rPr>
              <a:t>Director, Community Data and Research Lab, Dorothy A. Johnson Center for Philanthropy</a:t>
            </a:r>
            <a:endParaRPr lang="en-US" sz="1600">
              <a:latin typeface="Source Sans Pro"/>
              <a:ea typeface="+mn-lt"/>
              <a:cs typeface="+mn-lt"/>
            </a:endParaRPr>
          </a:p>
          <a:p>
            <a:pPr algn="l"/>
            <a:r>
              <a:rPr lang="en-US" sz="1600" dirty="0">
                <a:solidFill>
                  <a:srgbClr val="002E5D"/>
                </a:solidFill>
                <a:latin typeface="Source Sans Pro"/>
                <a:cs typeface="Calibri"/>
              </a:rPr>
              <a:t>NNIP Partnership Meeting | October </a:t>
            </a:r>
            <a:r>
              <a:rPr lang="en-US" sz="1600">
                <a:solidFill>
                  <a:srgbClr val="002E5D"/>
                </a:solidFill>
                <a:latin typeface="Source Sans Pro"/>
                <a:cs typeface="Calibri"/>
              </a:rPr>
              <a:t>28</a:t>
            </a:r>
            <a:r>
              <a:rPr lang="en-US" sz="1600" dirty="0">
                <a:solidFill>
                  <a:srgbClr val="002E5D"/>
                </a:solidFill>
                <a:latin typeface="Source Sans Pro"/>
                <a:cs typeface="Calibri"/>
              </a:rPr>
              <a:t>, 2022</a:t>
            </a:r>
          </a:p>
        </p:txBody>
      </p:sp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0E3F4A8-DF93-BC4B-98C3-71D3EF7FB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" r="294" b="80549"/>
          <a:stretch/>
        </p:blipFill>
        <p:spPr>
          <a:xfrm>
            <a:off x="71437" y="-980"/>
            <a:ext cx="12118460" cy="27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advClick="0" advTm="2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64A6-B7C7-1702-249A-F2AB7440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E5D"/>
                </a:solidFill>
                <a:latin typeface="Source Sans Pro"/>
                <a:cs typeface="Calibri Light"/>
              </a:rPr>
              <a:t>FINDINGS</a:t>
            </a:r>
          </a:p>
        </p:txBody>
      </p:sp>
      <p:pic>
        <p:nvPicPr>
          <p:cNvPr id="3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3CE88CDE-BB58-56E8-DEEF-153FE318D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" b="3957"/>
          <a:stretch/>
        </p:blipFill>
        <p:spPr>
          <a:xfrm>
            <a:off x="940230" y="1520107"/>
            <a:ext cx="8546106" cy="47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02916"/>
      </p:ext>
    </p:extLst>
  </p:cSld>
  <p:clrMapOvr>
    <a:masterClrMapping/>
  </p:clrMapOvr>
  <p:transition advClick="0" advTm="2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16F1-86D9-3C28-0CA2-48221706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E5D"/>
                </a:solidFill>
                <a:latin typeface="Source Sans Pro"/>
                <a:cs typeface="Calibri Light"/>
              </a:rPr>
              <a:t>KEY TAKEAWAYS</a:t>
            </a:r>
            <a:endParaRPr lang="en-US" b="1">
              <a:solidFill>
                <a:srgbClr val="002E5D"/>
              </a:solidFill>
              <a:latin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0085E-ABDB-42B5-14B8-422F7E7AE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2E5D"/>
                </a:solidFill>
                <a:latin typeface="Source Sans Pro"/>
                <a:cs typeface="Calibri"/>
              </a:rPr>
              <a:t>The </a:t>
            </a:r>
            <a:r>
              <a:rPr lang="en-US" b="1" dirty="0">
                <a:solidFill>
                  <a:srgbClr val="002E5D"/>
                </a:solidFill>
                <a:latin typeface="Source Sans Pro"/>
                <a:cs typeface="Calibri"/>
              </a:rPr>
              <a:t>power of networks</a:t>
            </a:r>
            <a:r>
              <a:rPr lang="en-US" dirty="0">
                <a:solidFill>
                  <a:srgbClr val="002E5D"/>
                </a:solidFill>
                <a:latin typeface="Source Sans Pro"/>
                <a:cs typeface="Calibri"/>
              </a:rPr>
              <a:t> </a:t>
            </a:r>
          </a:p>
          <a:p>
            <a:r>
              <a:rPr lang="en-US" dirty="0">
                <a:solidFill>
                  <a:srgbClr val="002E5D"/>
                </a:solidFill>
                <a:latin typeface="Source Sans Pro"/>
                <a:cs typeface="Calibri"/>
              </a:rPr>
              <a:t>Sample was </a:t>
            </a:r>
            <a:r>
              <a:rPr lang="en-US" b="1" dirty="0">
                <a:solidFill>
                  <a:srgbClr val="002E5D"/>
                </a:solidFill>
                <a:latin typeface="Source Sans Pro"/>
                <a:cs typeface="Calibri"/>
              </a:rPr>
              <a:t>representative </a:t>
            </a:r>
            <a:r>
              <a:rPr lang="en-US" dirty="0">
                <a:solidFill>
                  <a:srgbClr val="002E5D"/>
                </a:solidFill>
                <a:latin typeface="Source Sans Pro"/>
                <a:cs typeface="Calibri"/>
              </a:rPr>
              <a:t>at the statewide level</a:t>
            </a:r>
          </a:p>
          <a:p>
            <a:pPr lvl="1"/>
            <a:r>
              <a:rPr lang="en-US" dirty="0">
                <a:solidFill>
                  <a:srgbClr val="002E5D"/>
                </a:solidFill>
                <a:latin typeface="Source Sans Pro"/>
                <a:cs typeface="Calibri"/>
              </a:rPr>
              <a:t>Not enough respondents for regional data </a:t>
            </a:r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lvl="1"/>
            <a:r>
              <a:rPr lang="en-US" dirty="0">
                <a:solidFill>
                  <a:srgbClr val="002E5D"/>
                </a:solidFill>
                <a:latin typeface="Source Sans Pro"/>
                <a:cs typeface="Calibri"/>
              </a:rPr>
              <a:t>Curious to see additional state-to-state comparisons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solidFill>
                  <a:srgbClr val="002E5D"/>
                </a:solidFill>
                <a:latin typeface="Source Sans Pro"/>
                <a:cs typeface="Calibri"/>
              </a:rPr>
              <a:t>Being </a:t>
            </a:r>
            <a:r>
              <a:rPr lang="en-US" b="1" dirty="0">
                <a:solidFill>
                  <a:srgbClr val="002E5D"/>
                </a:solidFill>
                <a:latin typeface="Calibri"/>
                <a:cs typeface="Calibri"/>
              </a:rPr>
              <a:t>honest and accurate about scope</a:t>
            </a:r>
            <a:r>
              <a:rPr lang="en-US" dirty="0">
                <a:solidFill>
                  <a:srgbClr val="002E5D"/>
                </a:solidFill>
                <a:latin typeface="Source Sans Pro"/>
                <a:cs typeface="Calibri"/>
              </a:rPr>
              <a:t> of what we could collect helped guide process</a:t>
            </a:r>
          </a:p>
          <a:p>
            <a:r>
              <a:rPr lang="en-US" dirty="0">
                <a:solidFill>
                  <a:srgbClr val="002E5D"/>
                </a:solidFill>
                <a:cs typeface="Calibri"/>
              </a:rPr>
              <a:t>What nonprofits want to see next: </a:t>
            </a:r>
            <a:br>
              <a:rPr lang="en-US" dirty="0">
                <a:solidFill>
                  <a:srgbClr val="002E5D"/>
                </a:solidFill>
                <a:cs typeface="Calibri"/>
              </a:rPr>
            </a:br>
            <a:r>
              <a:rPr lang="en-US" b="1" dirty="0">
                <a:solidFill>
                  <a:srgbClr val="002E5D"/>
                </a:solidFill>
                <a:cs typeface="Calibri"/>
              </a:rPr>
              <a:t>comparisons to communities served</a:t>
            </a:r>
            <a:endParaRPr lang="en-US" b="1" dirty="0">
              <a:solidFill>
                <a:srgbClr val="002E5D"/>
              </a:solidFill>
            </a:endParaRPr>
          </a:p>
          <a:p>
            <a:endParaRPr lang="en-US">
              <a:solidFill>
                <a:srgbClr val="002E5D"/>
              </a:solidFill>
              <a:latin typeface="Source Sans Pro"/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460371"/>
      </p:ext>
    </p:extLst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265C-F6FE-AA0D-F0AD-87AD7EB14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E5D"/>
                </a:solidFill>
                <a:latin typeface="Source Sans Pro"/>
                <a:cs typeface="Calibri Light"/>
              </a:rPr>
              <a:t>Want to know more?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9D3430-12C5-21E8-EFC1-1CF09C73B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614" y="1825625"/>
            <a:ext cx="652077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8670721"/>
      </p:ext>
    </p:extLst>
  </p:cSld>
  <p:clrMapOvr>
    <a:masterClrMapping/>
  </p:clrMapOvr>
  <p:transition advClick="0" advTm="2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3524-FB6C-0E0A-24C2-62067D2E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E5D"/>
                </a:solidFill>
                <a:latin typeface="Source Sans Pro"/>
                <a:cs typeface="Calibri Light"/>
              </a:rPr>
              <a:t>STORYMAP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C7347CB-7074-F656-88B5-644A54829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23" y="1494936"/>
            <a:ext cx="9224903" cy="458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73108"/>
      </p:ext>
    </p:extLst>
  </p:cSld>
  <p:clrMapOvr>
    <a:masterClrMapping/>
  </p:clrMapOvr>
  <p:transition advClick="0" advTm="2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AEFE-2C9A-488E-F83F-8D425C9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E5D"/>
                </a:solidFill>
                <a:latin typeface="Source Sans Pro"/>
                <a:cs typeface="Calibri Light"/>
              </a:rPr>
              <a:t>NETWORK MAP</a:t>
            </a:r>
            <a:endParaRPr lang="en-US" dirty="0">
              <a:solidFill>
                <a:srgbClr val="002E5D"/>
              </a:solidFill>
              <a:cs typeface="Calibri Light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469C9D1-096C-12E4-D081-24C6CD2C2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37" y="1503411"/>
            <a:ext cx="9441274" cy="456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41484"/>
      </p:ext>
    </p:extLst>
  </p:cSld>
  <p:clrMapOvr>
    <a:masterClrMapping/>
  </p:clrMapOvr>
  <p:transition advClick="0" advTm="2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7CB5-3FD6-BED7-6A5A-940B04A7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E5D"/>
                </a:solidFill>
                <a:latin typeface="Source Sans Pro"/>
                <a:cs typeface="Calibri Light"/>
              </a:rPr>
              <a:t>QUESTIONS?</a:t>
            </a:r>
            <a:endParaRPr lang="en-US" b="1" dirty="0">
              <a:solidFill>
                <a:srgbClr val="002E5D"/>
              </a:solidFill>
              <a:latin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90319-6A69-2598-3046-C15F8298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508" y="2635335"/>
            <a:ext cx="3980482" cy="37184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Source Sans Pro"/>
                <a:cs typeface="Calibri" panose="020F0502020204030204"/>
              </a:rPr>
              <a:t>Jeff Williams</a:t>
            </a:r>
            <a:endParaRPr lang="en-US" b="1">
              <a:latin typeface="Source Sans Pro"/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latin typeface="Source Sans Pro"/>
                <a:cs typeface="Calibri" panose="020F0502020204030204"/>
                <a:hlinkClick r:id="rId2"/>
              </a:rPr>
              <a:t>jeff.williams</a:t>
            </a:r>
            <a:r>
              <a:rPr lang="en-US" dirty="0">
                <a:latin typeface="Source Sans Pro"/>
                <a:cs typeface="Calibri" panose="020F0502020204030204"/>
                <a:hlinkClick r:id="rId2"/>
              </a:rPr>
              <a:t>@gvsu.edu</a:t>
            </a:r>
            <a:r>
              <a:rPr lang="en-US" dirty="0">
                <a:latin typeface="Source Sans Pro"/>
                <a:cs typeface="Calibri" panose="020F0502020204030204"/>
              </a:rPr>
              <a:t> </a:t>
            </a:r>
          </a:p>
          <a:p>
            <a:pPr marL="0" indent="0">
              <a:buNone/>
            </a:pPr>
            <a:endParaRPr lang="en-US" dirty="0">
              <a:latin typeface="Source Sans Pro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latin typeface="Source Sans Pro"/>
                <a:cs typeface="Calibri" panose="020F0502020204030204"/>
              </a:rPr>
              <a:t>Melyssa Tsai O'Brien</a:t>
            </a:r>
          </a:p>
          <a:p>
            <a:pPr marL="0" indent="0">
              <a:buNone/>
            </a:pPr>
            <a:r>
              <a:rPr lang="en-US" dirty="0">
                <a:latin typeface="Source Sans Pro"/>
                <a:ea typeface="+mn-lt"/>
                <a:cs typeface="+mn-lt"/>
                <a:hlinkClick r:id="rId3"/>
              </a:rPr>
              <a:t>tsaim@gvsu.edu</a:t>
            </a:r>
            <a:r>
              <a:rPr lang="en-US" dirty="0">
                <a:latin typeface="Source Sans Pro"/>
                <a:ea typeface="+mn-lt"/>
                <a:cs typeface="+mn-lt"/>
              </a:rPr>
              <a:t> </a:t>
            </a:r>
            <a:endParaRPr lang="en-US">
              <a:latin typeface="Source Sans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09E50-2338-BB17-0CEA-5C64E38C786E}"/>
              </a:ext>
            </a:extLst>
          </p:cNvPr>
          <p:cNvSpPr txBox="1"/>
          <p:nvPr/>
        </p:nvSpPr>
        <p:spPr>
          <a:xfrm>
            <a:off x="6415539" y="2630209"/>
            <a:ext cx="488768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Source Sans Pro"/>
                <a:ea typeface="+mn-lt"/>
                <a:cs typeface="+mn-lt"/>
              </a:rPr>
              <a:t>Jordan Graves</a:t>
            </a:r>
            <a:endParaRPr lang="en-US" sz="2800" dirty="0">
              <a:latin typeface="Source Sans Pro"/>
              <a:cs typeface="Calibri"/>
            </a:endParaRPr>
          </a:p>
          <a:p>
            <a:r>
              <a:rPr lang="en-US" sz="2800" dirty="0">
                <a:solidFill>
                  <a:srgbClr val="0563C1"/>
                </a:solidFill>
                <a:latin typeface="Source Sans Pro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jordan@datadrivendetroit.org</a:t>
            </a:r>
            <a:endParaRPr lang="en-US" sz="2800" dirty="0">
              <a:latin typeface="Source Sans Pro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C9391-9D1D-A4E2-D770-E19B40AF8C79}"/>
              </a:ext>
            </a:extLst>
          </p:cNvPr>
          <p:cNvSpPr txBox="1"/>
          <p:nvPr/>
        </p:nvSpPr>
        <p:spPr>
          <a:xfrm>
            <a:off x="927315" y="1818469"/>
            <a:ext cx="103502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Source Sans Pro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622191415"/>
      </p:ext>
    </p:extLst>
  </p:cSld>
  <p:clrMapOvr>
    <a:masterClrMapping/>
  </p:clrMapOvr>
  <p:transition advClick="0" advTm="2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D690-A35A-C178-2DAE-B732FFA7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E5D"/>
                </a:solidFill>
                <a:latin typeface="Source Sans Pro"/>
                <a:cs typeface="Calibri Light"/>
              </a:rPr>
              <a:t>PROJECT GOALS</a:t>
            </a:r>
            <a:endParaRPr lang="en-US">
              <a:solidFill>
                <a:srgbClr val="002E5D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40441-C85A-AD97-1A48-294D57FA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348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2E5D"/>
                </a:solidFill>
                <a:latin typeface="Source Sans Pro"/>
                <a:cs typeface="Calibri"/>
              </a:rPr>
              <a:t>Build</a:t>
            </a:r>
            <a:r>
              <a:rPr lang="en-US" dirty="0">
                <a:solidFill>
                  <a:srgbClr val="002E5D"/>
                </a:solidFill>
                <a:latin typeface="Source Sans Pro"/>
                <a:cs typeface="Calibri"/>
              </a:rPr>
              <a:t> the first detailed dataset about the demographics of nonprofit leaders, board members, and staff in Michigan</a:t>
            </a:r>
          </a:p>
          <a:p>
            <a:r>
              <a:rPr lang="en-US" b="1" dirty="0">
                <a:solidFill>
                  <a:srgbClr val="002E5D"/>
                </a:solidFill>
                <a:latin typeface="Source Sans Pro"/>
                <a:cs typeface="Calibri"/>
              </a:rPr>
              <a:t>Focus </a:t>
            </a:r>
            <a:r>
              <a:rPr lang="en-US" dirty="0">
                <a:solidFill>
                  <a:srgbClr val="002E5D"/>
                </a:solidFill>
                <a:latin typeface="Source Sans Pro"/>
                <a:cs typeface="Calibri"/>
              </a:rPr>
              <a:t>on nonprofit leaders who are Black, Indigenous, and People of Color in the state </a:t>
            </a:r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20DCA06E-6E21-A321-6D99-2C2E1E59D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610" y="437461"/>
            <a:ext cx="4360779" cy="56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99566"/>
      </p:ext>
    </p:extLst>
  </p:cSld>
  <p:clrMapOvr>
    <a:masterClrMapping/>
  </p:clrMapOvr>
  <p:transition advClick="0" advTm="2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74E200-8F15-3652-A031-FACE1B133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" y="-232"/>
            <a:ext cx="12221736" cy="6858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324BFA-6766-2620-5F17-DCE8C580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E5D"/>
                </a:solidFill>
                <a:latin typeface="Source Sans Pro"/>
                <a:cs typeface="Calibri Light"/>
              </a:rPr>
              <a:t>PROJECT SCOPE</a:t>
            </a:r>
            <a:endParaRPr lang="en-US">
              <a:solidFill>
                <a:srgbClr val="002E5D"/>
              </a:solidFill>
              <a:cs typeface="Calibri Light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E1F4A586-8E7D-64F6-44F5-0D5780205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053" y="3667936"/>
            <a:ext cx="2369389" cy="1206126"/>
          </a:xfrm>
          <a:prstGeom prst="rect">
            <a:avLst/>
          </a:prstGeom>
        </p:spPr>
      </p:pic>
      <p:pic>
        <p:nvPicPr>
          <p:cNvPr id="3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0722706A-D71B-4956-384C-281D54B05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402" y="2061061"/>
            <a:ext cx="3516085" cy="983895"/>
          </a:xfrm>
          <a:prstGeom prst="rect">
            <a:avLst/>
          </a:prstGeom>
        </p:spPr>
      </p:pic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3C1CB7E8-A3E5-9649-DC88-5F4EAB6648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420" y="3480863"/>
            <a:ext cx="3907765" cy="13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13794"/>
      </p:ext>
    </p:extLst>
  </p:cSld>
  <p:clrMapOvr>
    <a:masterClrMapping/>
  </p:clrMapOvr>
  <p:transition advClick="0" advTm="2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7645-3DEA-1E2A-E8FA-C8254745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E5D"/>
                </a:solidFill>
                <a:latin typeface="Source Sans Pro"/>
                <a:cs typeface="Calibri Light"/>
              </a:rPr>
              <a:t>OVERSIGHT GROUPS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F6222-18B8-B99C-2787-E21127B79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002E5D"/>
              </a:solidFill>
              <a:latin typeface="Source Sans Pro"/>
              <a:cs typeface="Calibri"/>
            </a:endParaRPr>
          </a:p>
          <a:p>
            <a:endParaRPr lang="en-US" dirty="0">
              <a:latin typeface="Franklin Gothic Book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Source Sans Pro"/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36176B-E4CA-8AD8-ACBA-5BDD5BB26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98094"/>
              </p:ext>
            </p:extLst>
          </p:nvPr>
        </p:nvGraphicFramePr>
        <p:xfrm>
          <a:off x="952624" y="1851127"/>
          <a:ext cx="6682673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078">
                  <a:extLst>
                    <a:ext uri="{9D8B030D-6E8A-4147-A177-3AD203B41FA5}">
                      <a16:colId xmlns:a16="http://schemas.microsoft.com/office/drawing/2014/main" val="2951268489"/>
                    </a:ext>
                  </a:extLst>
                </a:gridCol>
                <a:gridCol w="4334595">
                  <a:extLst>
                    <a:ext uri="{9D8B030D-6E8A-4147-A177-3AD203B41FA5}">
                      <a16:colId xmlns:a16="http://schemas.microsoft.com/office/drawing/2014/main" val="332740003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  <a:latin typeface="Source Sans Pro"/>
                        </a:rPr>
                        <a:t>Statewide advisory council</a:t>
                      </a:r>
                    </a:p>
                  </a:txBody>
                  <a:tcPr anchor="ctr"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Source Sans Pro"/>
                        </a:rPr>
                        <a:t>Design of survey instrument</a:t>
                      </a:r>
                    </a:p>
                  </a:txBody>
                  <a:tcPr anchor="ctr">
                    <a:solidFill>
                      <a:srgbClr val="163A5E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119619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  <a:latin typeface="Source Sans Pro"/>
                        </a:rPr>
                        <a:t>Regional taskforce</a:t>
                      </a:r>
                    </a:p>
                  </a:txBody>
                  <a:tcPr anchor="ctr">
                    <a:solidFill>
                      <a:srgbClr val="002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Source Sans Pro"/>
                        </a:rPr>
                        <a:t>Messaging for data collection</a:t>
                      </a:r>
                    </a:p>
                  </a:txBody>
                  <a:tcPr anchor="ctr">
                    <a:solidFill>
                      <a:srgbClr val="163A5E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05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384247"/>
      </p:ext>
    </p:extLst>
  </p:cSld>
  <p:clrMapOvr>
    <a:masterClrMapping/>
  </p:clrMapOvr>
  <p:transition advClick="0" advTm="2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C33E-38D9-C375-C9DB-2659F86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E5D"/>
                </a:solidFill>
                <a:latin typeface="Source Sans Pro"/>
                <a:cs typeface="Calibri Light"/>
              </a:rPr>
              <a:t>DATA COLLECTION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CCCA-8AB2-49D5-6BD3-722CBA6A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002E5D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0F477-2369-65F5-DC48-3FF8658E92F3}"/>
              </a:ext>
            </a:extLst>
          </p:cNvPr>
          <p:cNvSpPr/>
          <p:nvPr/>
        </p:nvSpPr>
        <p:spPr>
          <a:xfrm>
            <a:off x="951782" y="2310442"/>
            <a:ext cx="2573546" cy="2444150"/>
          </a:xfrm>
          <a:prstGeom prst="ellipse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A56B07-1DAE-6152-F72E-EFEC06AEEF7B}"/>
              </a:ext>
            </a:extLst>
          </p:cNvPr>
          <p:cNvSpPr/>
          <p:nvPr/>
        </p:nvSpPr>
        <p:spPr>
          <a:xfrm>
            <a:off x="5049329" y="2310441"/>
            <a:ext cx="2573546" cy="2444150"/>
          </a:xfrm>
          <a:prstGeom prst="ellipse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F4C0AD-DE91-C0B7-5311-28D450EB2CBE}"/>
              </a:ext>
            </a:extLst>
          </p:cNvPr>
          <p:cNvSpPr/>
          <p:nvPr/>
        </p:nvSpPr>
        <p:spPr>
          <a:xfrm>
            <a:off x="9146876" y="2353572"/>
            <a:ext cx="2573546" cy="2444150"/>
          </a:xfrm>
          <a:prstGeom prst="ellipse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2568F92-2B95-12B7-E336-14D58DCF0279}"/>
              </a:ext>
            </a:extLst>
          </p:cNvPr>
          <p:cNvSpPr txBox="1"/>
          <p:nvPr/>
        </p:nvSpPr>
        <p:spPr>
          <a:xfrm>
            <a:off x="833887" y="3206151"/>
            <a:ext cx="2760452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Source Sans Pro"/>
                <a:cs typeface="Calibri"/>
              </a:rPr>
              <a:t>Pilot survey</a:t>
            </a:r>
            <a:br>
              <a:rPr lang="en-US" b="1" dirty="0">
                <a:solidFill>
                  <a:schemeClr val="bg1"/>
                </a:solidFill>
                <a:latin typeface="Source Sans Pro"/>
                <a:cs typeface="Calibri"/>
              </a:rPr>
            </a:br>
            <a:r>
              <a:rPr lang="en-US" dirty="0">
                <a:solidFill>
                  <a:schemeClr val="bg1"/>
                </a:solidFill>
                <a:latin typeface="Source Sans Pro"/>
                <a:cs typeface="Calibri"/>
              </a:rPr>
              <a:t>Oct 2021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BF4125E-EF62-6B61-F997-58E87B12030B}"/>
              </a:ext>
            </a:extLst>
          </p:cNvPr>
          <p:cNvSpPr txBox="1"/>
          <p:nvPr/>
        </p:nvSpPr>
        <p:spPr>
          <a:xfrm>
            <a:off x="4960188" y="3206150"/>
            <a:ext cx="2760452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Source Sans Pro"/>
                <a:cs typeface="Calibri"/>
              </a:rPr>
              <a:t>Survey 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ource Sans Pro"/>
                <a:cs typeface="Calibri"/>
              </a:rPr>
              <a:t>Jan – April  1, 2022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901E3EF-BF19-95DA-6817-9FECB0F6E1C2}"/>
              </a:ext>
            </a:extLst>
          </p:cNvPr>
          <p:cNvSpPr txBox="1"/>
          <p:nvPr/>
        </p:nvSpPr>
        <p:spPr>
          <a:xfrm>
            <a:off x="9057735" y="3148640"/>
            <a:ext cx="2760452" cy="110799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Source Sans Pro"/>
                <a:cs typeface="Calibri"/>
              </a:rPr>
              <a:t>Participatory data analysis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Source Sans Pro"/>
                <a:cs typeface="Calibri"/>
              </a:rPr>
              <a:t>Aug – Sep 2022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44D9B7-0BB6-841B-361C-DD35B56D2CB9}"/>
              </a:ext>
            </a:extLst>
          </p:cNvPr>
          <p:cNvCxnSpPr/>
          <p:nvPr/>
        </p:nvCxnSpPr>
        <p:spPr>
          <a:xfrm flipV="1">
            <a:off x="3651004" y="3604402"/>
            <a:ext cx="1236451" cy="14378"/>
          </a:xfrm>
          <a:prstGeom prst="straightConnector1">
            <a:avLst/>
          </a:prstGeom>
          <a:ln>
            <a:solidFill>
              <a:srgbClr val="857F7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13CC8C-F44B-D527-9399-48C16B41B1CA}"/>
              </a:ext>
            </a:extLst>
          </p:cNvPr>
          <p:cNvCxnSpPr>
            <a:cxnSpLocks/>
          </p:cNvCxnSpPr>
          <p:nvPr/>
        </p:nvCxnSpPr>
        <p:spPr>
          <a:xfrm flipV="1">
            <a:off x="7795404" y="3604401"/>
            <a:ext cx="1236451" cy="14378"/>
          </a:xfrm>
          <a:prstGeom prst="straightConnector1">
            <a:avLst/>
          </a:prstGeom>
          <a:ln>
            <a:solidFill>
              <a:srgbClr val="857F7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692740"/>
      </p:ext>
    </p:extLst>
  </p:cSld>
  <p:clrMapOvr>
    <a:masterClrMapping/>
  </p:clrMapOvr>
  <p:transition advClick="0" advTm="2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93D1-6020-2D3C-4EBE-DC3174E0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E5D"/>
                </a:solidFill>
                <a:latin typeface="Source Sans Pro"/>
                <a:cs typeface="Calibri Light"/>
              </a:rPr>
              <a:t>RESPONSE RATE</a:t>
            </a:r>
            <a:endParaRPr lang="en-US" b="1">
              <a:solidFill>
                <a:srgbClr val="002E5D"/>
              </a:solidFill>
              <a:latin typeface="Source Sans Pro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B7340D3-31C0-16D9-5015-F27DF0519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55" y="1997326"/>
            <a:ext cx="9728200" cy="30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14706"/>
      </p:ext>
    </p:extLst>
  </p:cSld>
  <p:clrMapOvr>
    <a:masterClrMapping/>
  </p:clrMapOvr>
  <p:transition advClick="0" advTm="2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9E20B74-973C-D910-2BA6-485AA14E658B}"/>
              </a:ext>
            </a:extLst>
          </p:cNvPr>
          <p:cNvSpPr/>
          <p:nvPr/>
        </p:nvSpPr>
        <p:spPr>
          <a:xfrm>
            <a:off x="9531512" y="2102539"/>
            <a:ext cx="2271621" cy="2271622"/>
          </a:xfrm>
          <a:prstGeom prst="ellipse">
            <a:avLst/>
          </a:prstGeom>
          <a:solidFill>
            <a:srgbClr val="002E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341458-5835-640A-B217-0D4736888B6A}"/>
              </a:ext>
            </a:extLst>
          </p:cNvPr>
          <p:cNvSpPr/>
          <p:nvPr/>
        </p:nvSpPr>
        <p:spPr>
          <a:xfrm>
            <a:off x="6713888" y="2032513"/>
            <a:ext cx="2271621" cy="2271622"/>
          </a:xfrm>
          <a:prstGeom prst="ellipse">
            <a:avLst/>
          </a:prstGeom>
          <a:solidFill>
            <a:srgbClr val="002E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8C94E7-1E63-839A-C70A-AB2F48A47E2F}"/>
              </a:ext>
            </a:extLst>
          </p:cNvPr>
          <p:cNvSpPr/>
          <p:nvPr/>
        </p:nvSpPr>
        <p:spPr>
          <a:xfrm>
            <a:off x="3865141" y="1994139"/>
            <a:ext cx="2271621" cy="2271622"/>
          </a:xfrm>
          <a:prstGeom prst="ellipse">
            <a:avLst/>
          </a:prstGeom>
          <a:solidFill>
            <a:srgbClr val="002E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6F0951-7C8A-BAA0-1BC6-1EC26F441682}"/>
              </a:ext>
            </a:extLst>
          </p:cNvPr>
          <p:cNvSpPr/>
          <p:nvPr/>
        </p:nvSpPr>
        <p:spPr>
          <a:xfrm>
            <a:off x="1009291" y="1994140"/>
            <a:ext cx="2271621" cy="2271622"/>
          </a:xfrm>
          <a:prstGeom prst="ellipse">
            <a:avLst/>
          </a:prstGeom>
          <a:solidFill>
            <a:srgbClr val="002E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8B634-118A-1DC0-29A6-1912D883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E5D"/>
                </a:solidFill>
                <a:latin typeface="Source Sans Pro"/>
                <a:ea typeface="+mj-lt"/>
                <a:cs typeface="+mj-lt"/>
              </a:rPr>
              <a:t>REPRESENTATIVENESS BY NONPROFIT UNIVERSE</a:t>
            </a:r>
            <a:endParaRPr lang="en-US" dirty="0">
              <a:latin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D226E-5A1D-2EF7-223F-D3F5CB9F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252" y="4651346"/>
            <a:ext cx="1673525" cy="541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Source Sans Pro"/>
                <a:cs typeface="Calibri"/>
              </a:rPr>
              <a:t>Region</a:t>
            </a:r>
            <a:endParaRPr lang="en-US" dirty="0"/>
          </a:p>
        </p:txBody>
      </p:sp>
      <p:pic>
        <p:nvPicPr>
          <p:cNvPr id="5" name="Graphic 5" descr="Map with pin with solid fill">
            <a:extLst>
              <a:ext uri="{FF2B5EF4-FFF2-40B4-BE49-F238E27FC236}">
                <a16:creationId xmlns:a16="http://schemas.microsoft.com/office/drawing/2014/main" id="{A1BBEC0F-F66E-64E2-1420-9C0DFF7F9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795" y="2346956"/>
            <a:ext cx="1676400" cy="1633267"/>
          </a:xfrm>
          <a:prstGeom prst="rect">
            <a:avLst/>
          </a:prstGeom>
        </p:spPr>
      </p:pic>
      <p:pic>
        <p:nvPicPr>
          <p:cNvPr id="6" name="Graphic 6" descr="Cycle with people with solid fill">
            <a:extLst>
              <a:ext uri="{FF2B5EF4-FFF2-40B4-BE49-F238E27FC236}">
                <a16:creationId xmlns:a16="http://schemas.microsoft.com/office/drawing/2014/main" id="{118538AF-6A18-DA26-E7AB-233FE7EF8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5286" y="2303824"/>
            <a:ext cx="1978324" cy="1963946"/>
          </a:xfrm>
          <a:prstGeom prst="rect">
            <a:avLst/>
          </a:prstGeom>
        </p:spPr>
      </p:pic>
      <p:pic>
        <p:nvPicPr>
          <p:cNvPr id="7" name="Graphic 7" descr="Dollar with solid fill">
            <a:extLst>
              <a:ext uri="{FF2B5EF4-FFF2-40B4-BE49-F238E27FC236}">
                <a16:creationId xmlns:a16="http://schemas.microsoft.com/office/drawing/2014/main" id="{369810EE-27F5-A595-EC05-6C6611A09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9778" y="2447597"/>
            <a:ext cx="1446362" cy="1431984"/>
          </a:xfrm>
          <a:prstGeom prst="rect">
            <a:avLst/>
          </a:prstGeom>
        </p:spPr>
      </p:pic>
      <p:pic>
        <p:nvPicPr>
          <p:cNvPr id="9" name="Graphic 9" descr="Circles with arrows with solid fill">
            <a:extLst>
              <a:ext uri="{FF2B5EF4-FFF2-40B4-BE49-F238E27FC236}">
                <a16:creationId xmlns:a16="http://schemas.microsoft.com/office/drawing/2014/main" id="{051E4403-34DD-910E-C32B-A515AAF4F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01436" y="2391950"/>
            <a:ext cx="1676400" cy="16332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64BB8A-317A-1FDC-2C62-98DA2B07CAE8}"/>
              </a:ext>
            </a:extLst>
          </p:cNvPr>
          <p:cNvSpPr txBox="1">
            <a:spLocks/>
          </p:cNvSpPr>
          <p:nvPr/>
        </p:nvSpPr>
        <p:spPr>
          <a:xfrm>
            <a:off x="4144824" y="4645595"/>
            <a:ext cx="1673525" cy="1260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Source Sans Pro"/>
                <a:cs typeface="Calibri"/>
              </a:rPr>
              <a:t>Annual </a:t>
            </a:r>
            <a:endParaRPr lang="en-US" dirty="0">
              <a:latin typeface="Calibri" panose="020F0502020204030204"/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latin typeface="Source Sans Pro"/>
                <a:cs typeface="Calibri"/>
              </a:rPr>
              <a:t>revenue</a:t>
            </a:r>
            <a:endParaRPr lang="en-US" dirty="0"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C3F414-7627-9EBC-2E57-B44784B227B9}"/>
              </a:ext>
            </a:extLst>
          </p:cNvPr>
          <p:cNvSpPr txBox="1">
            <a:spLocks/>
          </p:cNvSpPr>
          <p:nvPr/>
        </p:nvSpPr>
        <p:spPr>
          <a:xfrm>
            <a:off x="6767084" y="4600115"/>
            <a:ext cx="2421147" cy="11164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Source Sans Pro"/>
                <a:cs typeface="Calibri"/>
              </a:rPr>
              <a:t>Organizational 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D018C9-803C-676B-A29F-2F9960A0745D}"/>
              </a:ext>
            </a:extLst>
          </p:cNvPr>
          <p:cNvSpPr txBox="1">
            <a:spLocks/>
          </p:cNvSpPr>
          <p:nvPr/>
        </p:nvSpPr>
        <p:spPr>
          <a:xfrm>
            <a:off x="9512822" y="4573707"/>
            <a:ext cx="2306128" cy="1260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Source Sans Pro"/>
                <a:cs typeface="Calibri"/>
              </a:rPr>
              <a:t>Subsector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2625"/>
      </p:ext>
    </p:extLst>
  </p:cSld>
  <p:clrMapOvr>
    <a:masterClrMapping/>
  </p:clrMapOvr>
  <p:transition advClick="0" advTm="2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64A6-B7C7-1702-249A-F2AB7440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E5D"/>
                </a:solidFill>
                <a:latin typeface="Source Sans Pro"/>
                <a:cs typeface="Calibri Light"/>
              </a:rPr>
              <a:t>FINDINGS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9950527-37B2-7ABE-250D-71BACB988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32" y="1697451"/>
            <a:ext cx="8925463" cy="41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96662"/>
      </p:ext>
    </p:extLst>
  </p:cSld>
  <p:clrMapOvr>
    <a:masterClrMapping/>
  </p:clrMapOvr>
  <p:transition advClick="0" advTm="2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64A6-B7C7-1702-249A-F2AB7440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E5D"/>
                </a:solidFill>
                <a:latin typeface="Source Sans Pro"/>
                <a:cs typeface="Calibri Light"/>
              </a:rPr>
              <a:t>FINDINGS</a:t>
            </a:r>
          </a:p>
        </p:txBody>
      </p:sp>
      <p:pic>
        <p:nvPicPr>
          <p:cNvPr id="4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58E29594-F18F-BB49-2B21-68D9E5D48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93"/>
          <a:stretch/>
        </p:blipFill>
        <p:spPr>
          <a:xfrm>
            <a:off x="953146" y="1504079"/>
            <a:ext cx="8400081" cy="47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47414"/>
      </p:ext>
    </p:extLst>
  </p:cSld>
  <p:clrMapOvr>
    <a:masterClrMapping/>
  </p:clrMapOvr>
  <p:transition advClick="0" advTm="20000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245</Words>
  <Application>Microsoft Office PowerPoint</Application>
  <PresentationFormat>Widescreen</PresentationFormat>
  <Paragraphs>58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Source Sans Pro</vt:lpstr>
      <vt:lpstr>office theme</vt:lpstr>
      <vt:lpstr>Michigan Statewide Nonprofit Leadership Census 2022</vt:lpstr>
      <vt:lpstr>PROJECT GOALS</vt:lpstr>
      <vt:lpstr>PROJECT SCOPE</vt:lpstr>
      <vt:lpstr>OVERSIGHT GROUPS </vt:lpstr>
      <vt:lpstr>DATA COLLECTION</vt:lpstr>
      <vt:lpstr>RESPONSE RATE</vt:lpstr>
      <vt:lpstr>REPRESENTATIVENESS BY NONPROFIT UNIVERSE</vt:lpstr>
      <vt:lpstr>FINDINGS</vt:lpstr>
      <vt:lpstr>FINDINGS</vt:lpstr>
      <vt:lpstr>FINDINGS</vt:lpstr>
      <vt:lpstr>KEY TAKEAWAYS</vt:lpstr>
      <vt:lpstr>Want to know more?</vt:lpstr>
      <vt:lpstr>STORYMAP</vt:lpstr>
      <vt:lpstr>NETWORK MAP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2022-10-19T21:28:44Z</dcterms:created>
  <dcterms:modified xsi:type="dcterms:W3CDTF">2022-10-19T21:29:22Z</dcterms:modified>
</cp:coreProperties>
</file>