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3"/>
    <p:sldMasterId id="2147483751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7" r:id="rId6"/>
    <p:sldId id="271" r:id="rId7"/>
    <p:sldId id="272" r:id="rId8"/>
    <p:sldId id="308" r:id="rId9"/>
    <p:sldId id="310" r:id="rId10"/>
    <p:sldId id="268" r:id="rId11"/>
    <p:sldId id="302" r:id="rId12"/>
    <p:sldId id="303" r:id="rId13"/>
    <p:sldId id="305" r:id="rId14"/>
    <p:sldId id="306" r:id="rId15"/>
    <p:sldId id="307" r:id="rId16"/>
    <p:sldId id="311" r:id="rId17"/>
    <p:sldId id="304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SU uCOM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000"/>
    <a:srgbClr val="636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17" autoAdjust="0"/>
  </p:normalViewPr>
  <p:slideViewPr>
    <p:cSldViewPr snapToGrid="0" snapToObjects="1">
      <p:cViewPr varScale="1">
        <p:scale>
          <a:sx n="75" d="100"/>
          <a:sy n="75" d="100"/>
        </p:scale>
        <p:origin x="10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9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B6E0F-1DB3-5A43-B8F9-5E1E696749DF}" type="datetimeFigureOut"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1F9FE-B8FF-F345-B45D-636AC2B598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C211-ACBD-CB48-B939-364088D2CD6D}" type="datetimeFigureOut"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D311-73F7-5D42-B843-E8305C7307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0389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 descr="add specific description" title="add specific title"/>
          <p:cNvSpPr>
            <a:spLocks noGrp="1"/>
          </p:cNvSpPr>
          <p:nvPr>
            <p:ph idx="13" hasCustomPrompt="1"/>
          </p:nvPr>
        </p:nvSpPr>
        <p:spPr>
          <a:xfrm>
            <a:off x="746930" y="1830387"/>
            <a:ext cx="82296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 sz="2800">
                <a:solidFill>
                  <a:srgbClr val="BB0000"/>
                </a:solidFill>
              </a:defRPr>
            </a:lvl1pPr>
            <a:lvl2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891540" indent="-342900">
              <a:buFont typeface="Arial" panose="020B0604020202020204" pitchFamily="34" charset="0"/>
              <a:buChar char="•"/>
              <a:defRPr/>
            </a:lvl4pPr>
            <a:lvl5pPr marL="914400" indent="0">
              <a:spcBef>
                <a:spcPts val="35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4" name="Content Placeholder 2" descr="add specific description" title="add specific title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87B6A-506F-4E4A-A19E-275FE5F8FE63}"/>
              </a:ext>
            </a:extLst>
          </p:cNvPr>
          <p:cNvSpPr txBox="1"/>
          <p:nvPr userDrawn="1"/>
        </p:nvSpPr>
        <p:spPr>
          <a:xfrm>
            <a:off x="4429125" y="171450"/>
            <a:ext cx="45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Department of Geography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Center for Urban and Regional Analysis (CURA)</a:t>
            </a:r>
          </a:p>
        </p:txBody>
      </p:sp>
    </p:spTree>
    <p:extLst>
      <p:ext uri="{BB962C8B-B14F-4D97-AF65-F5344CB8AC3E}">
        <p14:creationId xmlns:p14="http://schemas.microsoft.com/office/powerpoint/2010/main" val="37931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 descr="add specific description" title="add specific title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BIG WORD BIG PHRASE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11" name="Content Placeholder 2" descr="add specific description" title="add specific title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4" name="Title Placeholder 11"/>
          <p:cNvSpPr>
            <a:spLocks noGrp="1"/>
          </p:cNvSpPr>
          <p:nvPr>
            <p:ph type="title"/>
          </p:nvPr>
        </p:nvSpPr>
        <p:spPr>
          <a:xfrm>
            <a:off x="306917" y="1208106"/>
            <a:ext cx="4180936" cy="5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0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3857"/>
            <a:ext cx="9144000" cy="6094144"/>
          </a:xfrm>
          <a:prstGeom prst="rect">
            <a:avLst/>
          </a:prstGeom>
          <a:solidFill>
            <a:srgbClr val="636D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B0000"/>
              </a:solidFill>
            </a:endParaRPr>
          </a:p>
        </p:txBody>
      </p:sp>
      <p:sp>
        <p:nvSpPr>
          <p:cNvPr id="8" name="Content Placeholder 2" descr="add specific description" title="add specific title"/>
          <p:cNvSpPr>
            <a:spLocks noGrp="1"/>
          </p:cNvSpPr>
          <p:nvPr>
            <p:ph idx="15" hasCustomPrompt="1"/>
          </p:nvPr>
        </p:nvSpPr>
        <p:spPr>
          <a:xfrm>
            <a:off x="5573888" y="242139"/>
            <a:ext cx="3392206" cy="668812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ln>
                  <a:noFill/>
                </a:ln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9" name="Content Placeholder 2" descr="add specific description" title="add specific title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ln>
                  <a:noFill/>
                </a:ln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BIG WORD</a:t>
            </a:r>
          </a:p>
          <a:p>
            <a:pPr lvl="0"/>
            <a:r>
              <a:rPr lang="en-US" dirty="0"/>
              <a:t>BIG PHRASE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06917" y="1208106"/>
            <a:ext cx="4180936" cy="5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5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 descr="add specific descripton" title="add specific title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3" name="Content Placeholder 2" descr="add specific description" title="add specific title"/>
          <p:cNvSpPr>
            <a:spLocks noGrp="1"/>
          </p:cNvSpPr>
          <p:nvPr>
            <p:ph idx="17" hasCustomPrompt="1"/>
          </p:nvPr>
        </p:nvSpPr>
        <p:spPr>
          <a:xfrm>
            <a:off x="4881010" y="5372665"/>
            <a:ext cx="3392206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2400" baseline="-2500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44698" y="1734523"/>
            <a:ext cx="7200384" cy="3789978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3200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“Notable quote</a:t>
            </a:r>
            <a:b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06917" y="1208106"/>
            <a:ext cx="4180936" cy="5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2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 descr="add specific description of photo" title="Add specific title of photo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9144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Full slide picture</a:t>
            </a:r>
          </a:p>
        </p:txBody>
      </p:sp>
      <p:sp>
        <p:nvSpPr>
          <p:cNvPr id="11" name="Content Placeholder 2" descr="add specific description " title="add specific title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2" name="Content Placeholder 2" descr="add specific description" title="add specific title"/>
          <p:cNvSpPr>
            <a:spLocks noGrp="1"/>
          </p:cNvSpPr>
          <p:nvPr>
            <p:ph idx="14"/>
          </p:nvPr>
        </p:nvSpPr>
        <p:spPr>
          <a:xfrm>
            <a:off x="4868540" y="1436104"/>
            <a:ext cx="3998889" cy="1591385"/>
          </a:xfrm>
          <a:prstGeom prst="rect">
            <a:avLst/>
          </a:prstGeom>
          <a:ln w="19050" cmpd="sng">
            <a:noFill/>
          </a:ln>
          <a:effectLst/>
        </p:spPr>
        <p:txBody>
          <a:bodyPr/>
          <a:lstStyle>
            <a:lvl1pPr marL="91440">
              <a:lnSpc>
                <a:spcPts val="3440"/>
              </a:lnSpc>
              <a:spcBef>
                <a:spcPts val="0"/>
              </a:spcBef>
              <a:defRPr sz="2000" b="1">
                <a:solidFill>
                  <a:srgbClr val="BB0000"/>
                </a:solidFill>
              </a:defRPr>
            </a:lvl1pPr>
            <a:lvl2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Font typeface="Arial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</p:txBody>
      </p:sp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06917" y="1208106"/>
            <a:ext cx="4180936" cy="5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4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 descr="add specific description" title="add specific title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388385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½ slide picture</a:t>
            </a:r>
          </a:p>
        </p:txBody>
      </p:sp>
      <p:sp>
        <p:nvSpPr>
          <p:cNvPr id="8" name="Content Placeholder 2" descr="add specific description" title="add specific title"/>
          <p:cNvSpPr>
            <a:spLocks noGrp="1"/>
          </p:cNvSpPr>
          <p:nvPr>
            <p:ph idx="14"/>
          </p:nvPr>
        </p:nvSpPr>
        <p:spPr>
          <a:xfrm>
            <a:off x="4137592" y="1830387"/>
            <a:ext cx="4701503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3440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 descr="add specific descripton&#10;" title="add specific title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3" name="Content Placeholder 2" descr="add specific descripton" title="add specific title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  <p:sp>
        <p:nvSpPr>
          <p:cNvPr id="6" name="Title Placeholder 11"/>
          <p:cNvSpPr>
            <a:spLocks noGrp="1"/>
          </p:cNvSpPr>
          <p:nvPr>
            <p:ph type="title"/>
          </p:nvPr>
        </p:nvSpPr>
        <p:spPr>
          <a:xfrm>
            <a:off x="306917" y="1208106"/>
            <a:ext cx="4180936" cy="5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8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  <p:sp>
        <p:nvSpPr>
          <p:cNvPr id="6" name="Content Placeholder 2" descr="add specific description&#10;" title="add specific title"/>
          <p:cNvSpPr>
            <a:spLocks noGrp="1"/>
          </p:cNvSpPr>
          <p:nvPr>
            <p:ph idx="14"/>
          </p:nvPr>
        </p:nvSpPr>
        <p:spPr>
          <a:xfrm>
            <a:off x="1400403" y="1830387"/>
            <a:ext cx="6527582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ctr">
              <a:lnSpc>
                <a:spcPts val="3440"/>
              </a:lnSpc>
              <a:spcBef>
                <a:spcPts val="0"/>
              </a:spcBef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chart/graph/table</a:t>
            </a:r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306917" y="1208106"/>
            <a:ext cx="4180936" cy="5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82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9460" y="6356350"/>
            <a:ext cx="2133600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8E7B-AF3B-B444-8E74-E549FC814F53}" type="datetimeFigureOut">
              <a:rPr lang="en-US" smtClean="0"/>
              <a:pPr/>
              <a:t>10/17/2022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74444"/>
            <a:ext cx="9144000" cy="2962806"/>
          </a:xfrm>
          <a:prstGeom prst="rect">
            <a:avLst/>
          </a:prstGeom>
          <a:solidFill>
            <a:srgbClr val="636D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title="The Ohio State University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1600201"/>
            <a:ext cx="6424083" cy="9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1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0167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636D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4"/>
              <a:ext cx="3284042" cy="47618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8518368" y="6351239"/>
            <a:ext cx="43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1600" smtClean="0">
                <a:solidFill>
                  <a:srgbClr val="636D6E"/>
                </a:solidFill>
              </a:rPr>
              <a:pPr/>
              <a:t>‹#›</a:t>
            </a:fld>
            <a:endParaRPr lang="en-US" sz="1600" dirty="0">
              <a:solidFill>
                <a:srgbClr val="636D6E"/>
              </a:solidFill>
            </a:endParaRPr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306917" y="1208106"/>
            <a:ext cx="4180936" cy="50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4" r:id="rId2"/>
    <p:sldLayoutId id="2147483769" r:id="rId3"/>
    <p:sldLayoutId id="2147483767" r:id="rId4"/>
    <p:sldLayoutId id="2147483758" r:id="rId5"/>
    <p:sldLayoutId id="2147483768" r:id="rId6"/>
    <p:sldLayoutId id="2147483763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457200" rtl="0" eaLnBrk="1" latinLnBrk="0" hangingPunct="1"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rcg.is/PHKz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it.ly/3KogyxH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bit.ly/3KogyxH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 txBox="1">
            <a:spLocks/>
          </p:cNvSpPr>
          <p:nvPr/>
        </p:nvSpPr>
        <p:spPr>
          <a:xfrm>
            <a:off x="1413015" y="3173787"/>
            <a:ext cx="6400800" cy="82338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Ghost Neighborhoods of Columbus project 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413015" y="4567385"/>
            <a:ext cx="6400800" cy="13145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Nicole Hall</a:t>
            </a:r>
          </a:p>
          <a:p>
            <a:r>
              <a:rPr lang="en-US" sz="2000" dirty="0"/>
              <a:t>Center for Urban and Regional Analysis</a:t>
            </a:r>
          </a:p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25A06-85D4-CDF4-6A23-531315322B84}"/>
              </a:ext>
            </a:extLst>
          </p:cNvPr>
          <p:cNvSpPr txBox="1"/>
          <p:nvPr/>
        </p:nvSpPr>
        <p:spPr>
          <a:xfrm>
            <a:off x="2827090" y="6212048"/>
            <a:ext cx="34814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2284477403"/>
      </p:ext>
    </p:extLst>
  </p:cSld>
  <p:clrMapOvr>
    <a:masterClrMapping/>
  </p:clrMapOvr>
  <p:transition spd="slow" advClick="0" advTm="2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04EDFB-61D7-815D-5A1C-A3B8307300F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92705" y="1052951"/>
            <a:ext cx="1265505" cy="636119"/>
          </a:xfrm>
        </p:spPr>
        <p:txBody>
          <a:bodyPr/>
          <a:lstStyle/>
          <a:p>
            <a:r>
              <a:rPr lang="en-US" sz="2000" dirty="0">
                <a:solidFill>
                  <a:srgbClr val="BB0000"/>
                </a:solidFill>
              </a:rPr>
              <a:t>Methods</a:t>
            </a:r>
          </a:p>
        </p:txBody>
      </p:sp>
      <p:pic>
        <p:nvPicPr>
          <p:cNvPr id="1026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42D699-5D72-0B9D-0219-C7F6972FD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4" y="2143387"/>
            <a:ext cx="8899878" cy="27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B05D70-5171-1945-01A4-0967E01EDE84}"/>
              </a:ext>
            </a:extLst>
          </p:cNvPr>
          <p:cNvSpPr txBox="1"/>
          <p:nvPr/>
        </p:nvSpPr>
        <p:spPr>
          <a:xfrm>
            <a:off x="322977" y="5800987"/>
            <a:ext cx="663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SVM – Support Vector Machines – a form of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6437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2B1BF0-19AB-FB8A-2988-EAD6FB4550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38551" y="1052951"/>
            <a:ext cx="2519660" cy="297677"/>
          </a:xfrm>
        </p:spPr>
        <p:txBody>
          <a:bodyPr/>
          <a:lstStyle/>
          <a:p>
            <a:r>
              <a:rPr lang="en-US" sz="2000" dirty="0">
                <a:solidFill>
                  <a:srgbClr val="BB0000"/>
                </a:solidFill>
              </a:rPr>
              <a:t>Preliminary results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F2B7B932-2ED7-3ADC-01B1-45B207396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943" y="1437401"/>
            <a:ext cx="7182407" cy="4552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2791F-48E0-9E89-7F7E-499A54178BB7}"/>
              </a:ext>
            </a:extLst>
          </p:cNvPr>
          <p:cNvSpPr txBox="1"/>
          <p:nvPr/>
        </p:nvSpPr>
        <p:spPr>
          <a:xfrm>
            <a:off x="1084943" y="6195270"/>
            <a:ext cx="714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generation product: Abstract buildings (ArcGIS Scene Viewer)</a:t>
            </a:r>
          </a:p>
        </p:txBody>
      </p:sp>
    </p:spTree>
    <p:extLst>
      <p:ext uri="{BB962C8B-B14F-4D97-AF65-F5344CB8AC3E}">
        <p14:creationId xmlns:p14="http://schemas.microsoft.com/office/powerpoint/2010/main" val="108174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C083A7-9F43-473C-E9D0-634C32669A1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38551" y="1052951"/>
            <a:ext cx="2519660" cy="297677"/>
          </a:xfrm>
        </p:spPr>
        <p:txBody>
          <a:bodyPr/>
          <a:lstStyle/>
          <a:p>
            <a:r>
              <a:rPr lang="en-US" sz="2000" dirty="0">
                <a:solidFill>
                  <a:srgbClr val="BB0000"/>
                </a:solidFill>
              </a:rPr>
              <a:t>Preliminary results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E49CAEC5-20FB-B2B4-49C3-57809FC8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9" y="1517474"/>
            <a:ext cx="8091475" cy="4066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62D7D-E2FF-F7DB-85D0-43DC292F9E58}"/>
              </a:ext>
            </a:extLst>
          </p:cNvPr>
          <p:cNvSpPr txBox="1"/>
          <p:nvPr/>
        </p:nvSpPr>
        <p:spPr>
          <a:xfrm>
            <a:off x="1084943" y="6010604"/>
            <a:ext cx="714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generation product: Abstract buildings (ArcGIS City Engine)</a:t>
            </a:r>
          </a:p>
        </p:txBody>
      </p:sp>
    </p:spTree>
    <p:extLst>
      <p:ext uri="{BB962C8B-B14F-4D97-AF65-F5344CB8AC3E}">
        <p14:creationId xmlns:p14="http://schemas.microsoft.com/office/powerpoint/2010/main" val="47257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C083A7-9F43-473C-E9D0-634C32669A1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38551" y="1052951"/>
            <a:ext cx="2519660" cy="297677"/>
          </a:xfrm>
        </p:spPr>
        <p:txBody>
          <a:bodyPr/>
          <a:lstStyle/>
          <a:p>
            <a:r>
              <a:rPr lang="en-US" sz="2000" dirty="0">
                <a:solidFill>
                  <a:srgbClr val="BB0000"/>
                </a:solidFill>
              </a:rPr>
              <a:t>Preliminary results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E49CAEC5-20FB-B2B4-49C3-57809FC8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4187" y="1517474"/>
            <a:ext cx="7053059" cy="4066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62D7D-E2FF-F7DB-85D0-43DC292F9E58}"/>
              </a:ext>
            </a:extLst>
          </p:cNvPr>
          <p:cNvSpPr txBox="1"/>
          <p:nvPr/>
        </p:nvSpPr>
        <p:spPr>
          <a:xfrm>
            <a:off x="1084943" y="6010604"/>
            <a:ext cx="714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generation product: Architectural Character Refined (ArcGIS City Engine)</a:t>
            </a:r>
          </a:p>
        </p:txBody>
      </p:sp>
    </p:spTree>
    <p:extLst>
      <p:ext uri="{BB962C8B-B14F-4D97-AF65-F5344CB8AC3E}">
        <p14:creationId xmlns:p14="http://schemas.microsoft.com/office/powerpoint/2010/main" val="12847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81642E-3B66-445A-9CB5-40FA63FE3B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6930" y="1830387"/>
            <a:ext cx="4051101" cy="4525963"/>
          </a:xfrm>
        </p:spPr>
        <p:txBody>
          <a:bodyPr/>
          <a:lstStyle/>
          <a:p>
            <a:r>
              <a:rPr lang="en-US" dirty="0"/>
              <a:t>Other data</a:t>
            </a:r>
          </a:p>
          <a:p>
            <a:pPr lvl="1"/>
            <a:r>
              <a:rPr lang="en-US" dirty="0"/>
              <a:t>Historic parcel data</a:t>
            </a:r>
          </a:p>
          <a:p>
            <a:pPr lvl="1"/>
            <a:r>
              <a:rPr lang="en-US" dirty="0"/>
              <a:t>Business permits</a:t>
            </a:r>
          </a:p>
          <a:p>
            <a:pPr lvl="1"/>
            <a:r>
              <a:rPr lang="en-US" dirty="0"/>
              <a:t>Street imagery</a:t>
            </a:r>
          </a:p>
          <a:p>
            <a:pPr lvl="1"/>
            <a:r>
              <a:rPr lang="en-US" dirty="0"/>
              <a:t>Historical documents</a:t>
            </a:r>
          </a:p>
          <a:p>
            <a:pPr lvl="1"/>
            <a:r>
              <a:rPr lang="en-US" dirty="0"/>
              <a:t>National Historic GIS</a:t>
            </a:r>
            <a:endParaRPr lang="en-US" sz="1800" dirty="0"/>
          </a:p>
          <a:p>
            <a:pPr lvl="1"/>
            <a:r>
              <a:rPr lang="en-US" dirty="0"/>
              <a:t>Stories, memories from residents</a:t>
            </a:r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67EA19-7A9D-492C-A3B3-C50BA7F5D58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767263" y="1052951"/>
            <a:ext cx="1190947" cy="636119"/>
          </a:xfrm>
        </p:spPr>
        <p:txBody>
          <a:bodyPr/>
          <a:lstStyle/>
          <a:p>
            <a:r>
              <a:rPr lang="en-US" sz="2000" dirty="0">
                <a:solidFill>
                  <a:srgbClr val="BB0000"/>
                </a:solidFill>
              </a:rPr>
              <a:t>Data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E7E4B-BA27-4893-818E-26F8579D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337" y="1686764"/>
            <a:ext cx="1732349" cy="2918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2118C7-F479-494B-A8A7-7AE42DE39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684" y="1731754"/>
            <a:ext cx="1958971" cy="18385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61786A-35C8-40EA-B1B6-9D645617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777" y="3681562"/>
            <a:ext cx="1957065" cy="20341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02E99B-A5AB-4719-9154-9D263A0C0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336" y="4636797"/>
            <a:ext cx="1732349" cy="10788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F4B600-18AE-4C62-AC21-859E5C48930C}"/>
              </a:ext>
            </a:extLst>
          </p:cNvPr>
          <p:cNvSpPr txBox="1"/>
          <p:nvPr/>
        </p:nvSpPr>
        <p:spPr>
          <a:xfrm>
            <a:off x="5036336" y="5871681"/>
            <a:ext cx="36504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Columbus Dispatch; Columbus Metropolitan Libraries</a:t>
            </a:r>
          </a:p>
        </p:txBody>
      </p:sp>
    </p:spTree>
    <p:extLst>
      <p:ext uri="{BB962C8B-B14F-4D97-AF65-F5344CB8AC3E}">
        <p14:creationId xmlns:p14="http://schemas.microsoft.com/office/powerpoint/2010/main" val="22175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B79A4B-61F5-7BDA-10B2-4475319AF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4" r="22552"/>
          <a:stretch/>
        </p:blipFill>
        <p:spPr>
          <a:xfrm>
            <a:off x="20" y="923936"/>
            <a:ext cx="3883830" cy="593406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30263-A954-2791-8A8D-BAE3E11EAFB3}"/>
              </a:ext>
            </a:extLst>
          </p:cNvPr>
          <p:cNvSpPr txBox="1"/>
          <p:nvPr/>
        </p:nvSpPr>
        <p:spPr>
          <a:xfrm>
            <a:off x="4137592" y="1784247"/>
            <a:ext cx="4701503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>
                <a:solidFill>
                  <a:srgbClr val="BB0000"/>
                </a:solidFill>
              </a:rPr>
              <a:t>CURA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Harvey Miller </a:t>
            </a:r>
            <a:r>
              <a:rPr lang="en-US" sz="1300" dirty="0"/>
              <a:t>– Director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Ningchuan Xiao </a:t>
            </a:r>
            <a:r>
              <a:rPr lang="en-US" sz="1300" dirty="0"/>
              <a:t>– Associate Director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Gerika Logan </a:t>
            </a:r>
            <a:r>
              <a:rPr lang="en-US" sz="1300" dirty="0"/>
              <a:t>– Outreach Coordinator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b="1" dirty="0"/>
              <a:t>Nicole Hall </a:t>
            </a:r>
            <a:r>
              <a:rPr lang="en-US" sz="1300" dirty="0"/>
              <a:t>– </a:t>
            </a:r>
            <a:r>
              <a:rPr lang="en-US" sz="1300"/>
              <a:t>Consulting Manager</a:t>
            </a:r>
            <a:endParaRPr lang="en-US" sz="1300" dirty="0"/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Yue Lin </a:t>
            </a:r>
            <a:r>
              <a:rPr lang="en-US" sz="1300" dirty="0"/>
              <a:t>– Graduate Research Associate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Jialin Li </a:t>
            </a:r>
            <a:r>
              <a:rPr lang="en-US" sz="1300" dirty="0"/>
              <a:t>– Graduate Research Associate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Michael Smith </a:t>
            </a:r>
            <a:r>
              <a:rPr lang="en-US" sz="1300" dirty="0"/>
              <a:t>– Undergraduate Research Associate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Eva Heyer </a:t>
            </a:r>
            <a:r>
              <a:rPr lang="en-US" sz="1300" dirty="0"/>
              <a:t>- Undergraduate Research Associate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endParaRPr lang="en-US" sz="1300" dirty="0">
              <a:solidFill>
                <a:srgbClr val="BB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>
                <a:solidFill>
                  <a:srgbClr val="BB0000"/>
                </a:solidFill>
              </a:rPr>
              <a:t>Collaborators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Jason Reece </a:t>
            </a:r>
            <a:r>
              <a:rPr lang="en-US" sz="1300" dirty="0"/>
              <a:t>– Knowlton School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Joshua Sadvari </a:t>
            </a:r>
            <a:r>
              <a:rPr lang="en-US" sz="1300" dirty="0"/>
              <a:t>– OSU Libraries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b="1" dirty="0"/>
              <a:t>Adam Porr </a:t>
            </a:r>
            <a:r>
              <a:rPr lang="en-US" sz="1300" dirty="0"/>
              <a:t>– Mid-Ohio Regional Planning Commission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endParaRPr lang="en-US" sz="1300" dirty="0">
              <a:solidFill>
                <a:srgbClr val="BB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r>
              <a:rPr lang="en-US" sz="1300" dirty="0"/>
              <a:t>Follow our progress at </a:t>
            </a:r>
            <a:r>
              <a:rPr lang="en-US" sz="1300" b="1" dirty="0"/>
              <a:t>cura.osu.edu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/>
            </a:pPr>
            <a:endParaRPr lang="en-US" sz="1300" dirty="0">
              <a:solidFill>
                <a:srgbClr val="BB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B918-E6B9-43B6-B73E-D0D1A1F3C15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15389" y="1052951"/>
            <a:ext cx="4642821" cy="63611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baseline="0">
                <a:latin typeface="+mn-lt"/>
                <a:ea typeface="+mn-ea"/>
                <a:cs typeface="+mn-cs"/>
              </a:rPr>
              <a:t>Project team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2E9B7B3-66EB-D5CB-69E2-83DBDB0CFD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8105ECD-37A2-FE8B-0129-4E6A7EAED0C4}"/>
              </a:ext>
            </a:extLst>
          </p:cNvPr>
          <p:cNvSpPr txBox="1">
            <a:spLocks noGrp="1"/>
          </p:cNvSpPr>
          <p:nvPr>
            <p:ph idx="15"/>
          </p:nvPr>
        </p:nvSpPr>
        <p:spPr>
          <a:xfrm>
            <a:off x="4836253" y="230188"/>
            <a:ext cx="412994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Department of Geography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Center for Urban and Regional Analysis (CURA)</a:t>
            </a:r>
          </a:p>
        </p:txBody>
      </p:sp>
    </p:spTree>
    <p:extLst>
      <p:ext uri="{BB962C8B-B14F-4D97-AF65-F5344CB8AC3E}">
        <p14:creationId xmlns:p14="http://schemas.microsoft.com/office/powerpoint/2010/main" val="31609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01F20E-4752-49EF-BAEC-C8FA393BD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D3828-8319-4C45-AAA6-B10DC260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8" y="166955"/>
            <a:ext cx="7463606" cy="6121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23925D-C1D3-4DC3-B8AA-4B983870D6F2}"/>
              </a:ext>
            </a:extLst>
          </p:cNvPr>
          <p:cNvSpPr txBox="1"/>
          <p:nvPr/>
        </p:nvSpPr>
        <p:spPr>
          <a:xfrm>
            <a:off x="760288" y="6288125"/>
            <a:ext cx="6971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Columbus Dispatch December 3, 2020</a:t>
            </a:r>
          </a:p>
        </p:txBody>
      </p:sp>
    </p:spTree>
    <p:extLst>
      <p:ext uri="{BB962C8B-B14F-4D97-AF65-F5344CB8AC3E}">
        <p14:creationId xmlns:p14="http://schemas.microsoft.com/office/powerpoint/2010/main" val="13211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highway&#10;&#10;Description automatically generated">
            <a:extLst>
              <a:ext uri="{FF2B5EF4-FFF2-40B4-BE49-F238E27FC236}">
                <a16:creationId xmlns:a16="http://schemas.microsoft.com/office/drawing/2014/main" id="{113787D6-B1D1-4B6A-91EA-0A9DE4BC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79" y="3346608"/>
            <a:ext cx="5397509" cy="3167208"/>
          </a:xfrm>
          <a:prstGeom prst="rect">
            <a:avLst/>
          </a:prstGeom>
        </p:spPr>
      </p:pic>
      <p:pic>
        <p:nvPicPr>
          <p:cNvPr id="9" name="Picture 8" descr="A picture containing text, building, sign, old&#10;&#10;Description automatically generated">
            <a:extLst>
              <a:ext uri="{FF2B5EF4-FFF2-40B4-BE49-F238E27FC236}">
                <a16:creationId xmlns:a16="http://schemas.microsoft.com/office/drawing/2014/main" id="{CD81172C-175E-45C1-A378-45BCD0F0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60" y="121024"/>
            <a:ext cx="3182915" cy="3102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D3A580-A3CA-4702-934B-9743325E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4" y="3346608"/>
            <a:ext cx="3387905" cy="3169411"/>
          </a:xfrm>
          <a:prstGeom prst="rect">
            <a:avLst/>
          </a:prstGeom>
        </p:spPr>
      </p:pic>
      <p:pic>
        <p:nvPicPr>
          <p:cNvPr id="13" name="Picture 12" descr="A neighborhood street with houses and trees&#10;&#10;Description automatically generated with low confidence">
            <a:extLst>
              <a:ext uri="{FF2B5EF4-FFF2-40B4-BE49-F238E27FC236}">
                <a16:creationId xmlns:a16="http://schemas.microsoft.com/office/drawing/2014/main" id="{BB5D4491-030A-465C-8459-5CA3B1A6F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879" y="121024"/>
            <a:ext cx="5389512" cy="31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D154F6-38B7-1687-04AE-FFF9B50E3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9" y="88554"/>
            <a:ext cx="8978101" cy="5837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2A894-7646-F62B-542A-072476F1091D}"/>
              </a:ext>
            </a:extLst>
          </p:cNvPr>
          <p:cNvSpPr txBox="1"/>
          <p:nvPr/>
        </p:nvSpPr>
        <p:spPr>
          <a:xfrm>
            <a:off x="113250" y="6008856"/>
            <a:ext cx="8892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Flytown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Looking southwest from Goodale Park at the intersection of Goodale and Dennison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March 3, 1957 (prior to construction)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05323-1743-95C1-616C-35ADBD2AB238}"/>
              </a:ext>
            </a:extLst>
          </p:cNvPr>
          <p:cNvSpPr txBox="1"/>
          <p:nvPr/>
        </p:nvSpPr>
        <p:spPr>
          <a:xfrm>
            <a:off x="6563131" y="6568582"/>
            <a:ext cx="2442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Columbus Metropolitan Libraries</a:t>
            </a:r>
          </a:p>
        </p:txBody>
      </p:sp>
    </p:spTree>
    <p:extLst>
      <p:ext uri="{BB962C8B-B14F-4D97-AF65-F5344CB8AC3E}">
        <p14:creationId xmlns:p14="http://schemas.microsoft.com/office/powerpoint/2010/main" val="7865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2A894-7646-F62B-542A-072476F1091D}"/>
              </a:ext>
            </a:extLst>
          </p:cNvPr>
          <p:cNvSpPr txBox="1"/>
          <p:nvPr/>
        </p:nvSpPr>
        <p:spPr>
          <a:xfrm>
            <a:off x="113250" y="6008856"/>
            <a:ext cx="8892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Flytown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Looking southwest from Goodale Park at the intersection of Goodale and Dennison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September 8, 1959 (after construction)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2527C-5C14-291F-3547-84C3C9BE4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77"/>
            <a:ext cx="9144000" cy="5794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762916-11A2-920A-3A1C-513B9B004DC0}"/>
              </a:ext>
            </a:extLst>
          </p:cNvPr>
          <p:cNvSpPr txBox="1"/>
          <p:nvPr/>
        </p:nvSpPr>
        <p:spPr>
          <a:xfrm>
            <a:off x="6563131" y="6568582"/>
            <a:ext cx="2442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Columbus Metropolitan Libraries</a:t>
            </a:r>
          </a:p>
        </p:txBody>
      </p:sp>
    </p:spTree>
    <p:extLst>
      <p:ext uri="{BB962C8B-B14F-4D97-AF65-F5344CB8AC3E}">
        <p14:creationId xmlns:p14="http://schemas.microsoft.com/office/powerpoint/2010/main" val="7344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F3F321-C741-4255-8ED4-386E22DC5E5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Reconstruct lost neighborhoods in Columbus</a:t>
            </a:r>
          </a:p>
          <a:p>
            <a:pPr lvl="3"/>
            <a:r>
              <a:rPr lang="en-US" dirty="0"/>
              <a:t>Hanford Village</a:t>
            </a:r>
          </a:p>
          <a:p>
            <a:pPr lvl="3"/>
            <a:r>
              <a:rPr lang="en-US" dirty="0" err="1"/>
              <a:t>Flytown</a:t>
            </a:r>
            <a:endParaRPr lang="en-US" dirty="0"/>
          </a:p>
          <a:p>
            <a:pPr lvl="3"/>
            <a:r>
              <a:rPr lang="en-US" dirty="0"/>
              <a:t>East Franklinton</a:t>
            </a:r>
          </a:p>
          <a:p>
            <a:pPr lvl="3"/>
            <a:r>
              <a:rPr lang="en-US" dirty="0"/>
              <a:t>Others…</a:t>
            </a:r>
          </a:p>
          <a:p>
            <a:pPr lvl="2"/>
            <a:r>
              <a:rPr lang="en-US" sz="2400" dirty="0"/>
              <a:t>High resolution digital reconstructions</a:t>
            </a:r>
          </a:p>
          <a:p>
            <a:pPr lvl="3"/>
            <a:r>
              <a:rPr lang="en-US" dirty="0"/>
              <a:t>Parcels, buildings - # floors, construction material, usage</a:t>
            </a:r>
          </a:p>
          <a:p>
            <a:pPr lvl="2"/>
            <a:r>
              <a:rPr lang="en-US" sz="2400" dirty="0"/>
              <a:t>Products</a:t>
            </a:r>
          </a:p>
          <a:p>
            <a:pPr lvl="3"/>
            <a:r>
              <a:rPr lang="en-US" dirty="0"/>
              <a:t>Maps with database</a:t>
            </a:r>
          </a:p>
          <a:p>
            <a:pPr lvl="3"/>
            <a:r>
              <a:rPr lang="en-US" dirty="0"/>
              <a:t>3D visualizations via ArcGIS Urban</a:t>
            </a:r>
          </a:p>
          <a:p>
            <a:pPr lvl="3"/>
            <a:r>
              <a:rPr lang="en-US" dirty="0"/>
              <a:t>Story maps</a:t>
            </a:r>
          </a:p>
          <a:p>
            <a:pPr lvl="3"/>
            <a:r>
              <a:rPr lang="en-US" dirty="0"/>
              <a:t>Scalable: Automated or semi-automated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9737-9029-4049-B42F-2626C9BCFD34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BB0000"/>
                </a:solidFill>
              </a:rPr>
              <a:t>Ghost Neighborhoods project </a:t>
            </a:r>
          </a:p>
        </p:txBody>
      </p:sp>
    </p:spTree>
    <p:extLst>
      <p:ext uri="{BB962C8B-B14F-4D97-AF65-F5344CB8AC3E}">
        <p14:creationId xmlns:p14="http://schemas.microsoft.com/office/powerpoint/2010/main" val="19151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3A366F-FEDA-4786-BBC2-BF1338853D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6930" y="1830387"/>
            <a:ext cx="4785704" cy="4525963"/>
          </a:xfrm>
        </p:spPr>
        <p:txBody>
          <a:bodyPr/>
          <a:lstStyle/>
          <a:p>
            <a:r>
              <a:rPr lang="en-US" sz="2400" dirty="0"/>
              <a:t>Sanborn Fire Atlas </a:t>
            </a:r>
          </a:p>
          <a:p>
            <a:pPr marL="800100" lvl="1" indent="-457200"/>
            <a:r>
              <a:rPr lang="en-US" sz="2000" dirty="0"/>
              <a:t>Building level maps</a:t>
            </a:r>
          </a:p>
          <a:p>
            <a:pPr marL="800100" lvl="1" indent="-457200"/>
            <a:r>
              <a:rPr lang="en-US" sz="2000" dirty="0"/>
              <a:t>Columbus: 1887, 1891, 1901, 1921-1922, 1951</a:t>
            </a:r>
          </a:p>
          <a:p>
            <a:r>
              <a:rPr lang="en-US" sz="2400" dirty="0"/>
              <a:t>Availability</a:t>
            </a:r>
          </a:p>
          <a:p>
            <a:pPr lvl="1"/>
            <a:r>
              <a:rPr lang="en-US" sz="2000" dirty="0"/>
              <a:t>OSU Library – print and microfilm</a:t>
            </a:r>
          </a:p>
          <a:p>
            <a:pPr lvl="1"/>
            <a:r>
              <a:rPr lang="en-US" sz="2000" dirty="0"/>
              <a:t>Ohio Public Library Information Network – B&amp;W only</a:t>
            </a:r>
          </a:p>
          <a:p>
            <a:pPr lvl="1"/>
            <a:r>
              <a:rPr lang="en-US" sz="2000" dirty="0"/>
              <a:t>Library of Congress – </a:t>
            </a:r>
            <a:r>
              <a:rPr lang="en-US" sz="2000" i="1" dirty="0"/>
              <a:t>full color high resolution scans</a:t>
            </a:r>
            <a:endParaRPr lang="en-US" sz="1800" dirty="0"/>
          </a:p>
          <a:p>
            <a:pPr lvl="2"/>
            <a:endParaRPr lang="en-US" sz="1600" i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098A37-DB54-4811-8BE2-2F30A47A9E4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767263" y="1052951"/>
            <a:ext cx="1190947" cy="636119"/>
          </a:xfrm>
        </p:spPr>
        <p:txBody>
          <a:bodyPr/>
          <a:lstStyle/>
          <a:p>
            <a:r>
              <a:rPr lang="en-US" sz="2000" dirty="0">
                <a:solidFill>
                  <a:srgbClr val="BB0000"/>
                </a:solidFill>
              </a:rPr>
              <a:t>Data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8211293A-7018-46CF-84DE-408C7F208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99" y="1689070"/>
            <a:ext cx="3289524" cy="395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FERENCE. &#10;SPECIAL HAZARDS. &#10;Of written baildings, there &#10;their by the mark* o&quot; Other &#10;Risks COLORED GREEN, the varying number &#10;(frame) showing the danger are by &#10;LOFT &#10;KEY &#10;Fire proof construction. &#10;Adobe building. &#10;Slone building &#10;or &#10;ceme &#10;Hollow concrete or cement block consrn &#10;Concrete or reinforced concrete con&quot;h &#10;Tile building. &#10;Brick building with frame cornice, &#10;?tone front. &#10;rame Side &#10;Brick veneered building. &#10;and frame building. &#10;Frame building. brick lined. &#10;metal clad. &#10;Frame building. &#10;Iron building. &#10;Tenanibulld•nf occupied &#10;venous man%facturing r occupancies &#10;frame buildins covered With asbestos &#10;Brick building with brick or metal cornice &#10;DWELLINGS. &#10;Framed at •e but &#10;orer. Brick a are left White. &#10;CLASSIFICATION OF BUILDINGS &#10;BRICK. &#10;A Construction to &#10;Brick &#10;FRAME. &#10;I st c lass to St &#10;2nd &#10;2nd &#10;Store or Dwelling. &#10;to 2nd &#10;Store or Dwelling. &#10;by Varying Of dots or &#10;Classed by New York Board ot &#10;Fire follows : &#10;Slate or metal roof, &#10;1st Class &#10;walls 2nd &#10;Shingle roof. &#10;Frame Buildings with BRICK Feos•rs. &#10;Slate Or metal roof. &#10;) Shingle &#10;Height Of Buildings, Stories and (74 and over). &#10;Fronts of marble or other stone. &#10;Iron Fronts. &#10;Interior brick wall, omitted on 000 or more doors. &#10;Built Of &#10;Superior construction. &#10;material throughout' &#10;except doaring trim. &#10;by Witli desigmqtiOn &#10;(ovens in building). Cooperages. stores (retail, With &#10;privilege Of compounding). Dyeing Fur Glass stainers. &#10;Ilat finishers. Hay (open stock, loose). Larnp sellers (privilege for korosene &amp;e.) &#10;Laundries. Malt houses. Mannractorie* of Baskets, Bonnet-frames, Boots and shoes. &#10;Caps, Combs, Envelopes, Feather dusters, Fringe Gas Gold &#10;pens, Jewelry Paper bugs, &#10;ruches, Segarg, Shirts, , Vinegar, Watches, watch-eases, Writing &#10;ink. Map mounting and Metal &#10;Private Stables, Wire &#10;Workers. W 001 •p u n erg. &#10;Brick &#10;Coppersmiths. Cotton &#10;Falling mills. Junk Letter-press 'winter-s. Lithographers. Livery &#10;and Of Agricultural &#10;Artificial dowers, Brushes, Carriages, Grate', &#10;[loopskit•tg, Jewelry, Lamps, Musical Oil-cloths, paper Paper &#10;Paper patterns, Patent Medicines, ware, Rope and Safes, &#10;Silverware, Stan'&quot;, Stoves, Oil stores (petroleum &#10;daetS). Print works. Rag stores. Snuff mills. Type Stereo. &#10;(And buildings by workers Of light Wood). &#10;Briok•••••• : &#10;Frame &#10;Ol*uiugs exposing Buildings. &#10;Elevators with steam or other power. &#10;only. &#10;over Opening in &#10;enclosed With Brick or &#10;Fire.proof &#10;i/ them. &#10;Retorts, and ovens. &#10;BOX repairing. making. Carpenters' Distilleries. F 1M milk Flour &#10;or Grist mills. Of Artificial bair, Gagging, &#10;Chairs, or Ivory &#10;black, and frames, Oiled Organs, paper-hangings, &#10;Perfumery, Pianos, Trunks. Oil mills. &#10;Sagur refineries. Tallow-melting or chandleries. druggists (With &#10;Woolen mills. (And generally risk' whem• heat or ligbt is &#10;used.) &#10;Chemical Spice mills. sale. &#10;factories. houses. mills. &#10;factories. Sash, blind and factories. Saw Tar-boiling Turpentine &#10;distilleries. making. factories. &#10;.1 ">
            <a:extLst>
              <a:ext uri="{FF2B5EF4-FFF2-40B4-BE49-F238E27FC236}">
                <a16:creationId xmlns:a16="http://schemas.microsoft.com/office/drawing/2014/main" id="{85968DD0-B223-4091-AB7D-99308013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76" y="107878"/>
            <a:ext cx="3702337" cy="45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D088A1-1111-43E3-AAB7-6914178A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7" y="107879"/>
            <a:ext cx="5082377" cy="6629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742560-8066-4C88-A40D-31FEBE00C77A}"/>
              </a:ext>
            </a:extLst>
          </p:cNvPr>
          <p:cNvSpPr txBox="1"/>
          <p:nvPr/>
        </p:nvSpPr>
        <p:spPr>
          <a:xfrm>
            <a:off x="5445303" y="4859676"/>
            <a:ext cx="3375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Georeference</a:t>
            </a:r>
            <a:r>
              <a:rPr lang="en-US" dirty="0"/>
              <a:t> atlas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Segment objects (building footprints) and extract attributes from annotations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2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5766C506927D49B483FD5927AD92A8" ma:contentTypeVersion="14" ma:contentTypeDescription="Create a new document." ma:contentTypeScope="" ma:versionID="9e8352dae96178aa966d9e20b8892756">
  <xsd:schema xmlns:xsd="http://www.w3.org/2001/XMLSchema" xmlns:xs="http://www.w3.org/2001/XMLSchema" xmlns:p="http://schemas.microsoft.com/office/2006/metadata/properties" xmlns:ns2="09b1178b-e9d1-4f43-a069-706007e72a10" xmlns:ns3="69964899-de7c-416a-aaba-fe877f142aa4" targetNamespace="http://schemas.microsoft.com/office/2006/metadata/properties" ma:root="true" ma:fieldsID="b0ace18644961c255363be2d87d57af7" ns2:_="" ns3:_="">
    <xsd:import namespace="09b1178b-e9d1-4f43-a069-706007e72a10"/>
    <xsd:import namespace="69964899-de7c-416a-aaba-fe877f142a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1178b-e9d1-4f43-a069-706007e72a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b434354-605c-4a24-9fd5-b21458dd13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64899-de7c-416a-aaba-fe877f142a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b6b399b-ac32-4c9b-b23f-b2a1eae6a2d7}" ma:internalName="TaxCatchAll" ma:showField="CatchAllData" ma:web="69964899-de7c-416a-aaba-fe877f142a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F63FCB-CDF1-49D1-A9D8-30F5A75B1A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b1178b-e9d1-4f43-a069-706007e72a10"/>
    <ds:schemaRef ds:uri="69964899-de7c-416a-aaba-fe877f142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966170-1FEB-4836-A7C0-A6A2A6FB0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861</TotalTime>
  <Words>348</Words>
  <Application>Microsoft Office PowerPoint</Application>
  <PresentationFormat>On-screen Show (4:3)</PresentationFormat>
  <Paragraphs>74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2_Title Slide</vt:lpstr>
      <vt:lpstr>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OSU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Jacquie Aberegg</dc:creator>
  <cp:keywords/>
  <dc:description/>
  <cp:lastModifiedBy>Burton, Elizabeth</cp:lastModifiedBy>
  <cp:revision>48</cp:revision>
  <cp:lastPrinted>2013-08-13T14:25:08Z</cp:lastPrinted>
  <dcterms:created xsi:type="dcterms:W3CDTF">2013-05-24T18:55:25Z</dcterms:created>
  <dcterms:modified xsi:type="dcterms:W3CDTF">2022-10-17T15:16:28Z</dcterms:modified>
  <cp:category/>
</cp:coreProperties>
</file>