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0" r:id="rId7"/>
    <p:sldId id="266" r:id="rId8"/>
    <p:sldId id="267" r:id="rId9"/>
    <p:sldId id="268" r:id="rId10"/>
    <p:sldId id="273" r:id="rId11"/>
    <p:sldId id="271" r:id="rId12"/>
    <p:sldId id="272" r:id="rId13"/>
    <p:sldId id="269" r:id="rId14"/>
    <p:sldId id="257" r:id="rId15"/>
    <p:sldId id="275" r:id="rId16"/>
    <p:sldId id="277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08D88-BCD7-E1EB-D125-EDE1D7765558}" v="355" dt="2022-10-19T19:36:16.946"/>
    <p1510:client id="{A878E3E9-F303-43D8-B687-2C80BFD536A6}" v="163" dt="2022-10-20T03:50:27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74" d="100"/>
          <a:sy n="74" d="100"/>
        </p:scale>
        <p:origin x="729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Uncertainty &amp; error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Different types of data or data communication call for different ways to explain error. How NNIP copes with uncertainty in data.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2E774-F81C-F4C4-407C-31760422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17" y="4588067"/>
            <a:ext cx="3705252" cy="1838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6ECF29-1884-8BCE-2E2A-959EF3273274}"/>
              </a:ext>
            </a:extLst>
          </p:cNvPr>
          <p:cNvSpPr txBox="1"/>
          <p:nvPr/>
        </p:nvSpPr>
        <p:spPr>
          <a:xfrm>
            <a:off x="9453678" y="6335904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Jenna Losh, Oct.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4BD19D0-5216-6AAD-F10B-954BC29F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9D88CF-E3D5-B99D-87A4-F4E296833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20" y="244424"/>
            <a:ext cx="6194399" cy="625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5626ECF-5A06-5B21-5CAD-D9E75CD2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2282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Display smoothed results</a:t>
            </a:r>
          </a:p>
          <a:p>
            <a:r>
              <a:rPr lang="en-US" dirty="0"/>
              <a:t>Using new CVs, indicate data that is still unreliable with striping</a:t>
            </a:r>
          </a:p>
        </p:txBody>
      </p:sp>
    </p:spTree>
    <p:extLst>
      <p:ext uri="{BB962C8B-B14F-4D97-AF65-F5344CB8AC3E}">
        <p14:creationId xmlns:p14="http://schemas.microsoft.com/office/powerpoint/2010/main" val="159780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6850-5206-876A-B04D-51A78129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26" y="799703"/>
            <a:ext cx="10515600" cy="1325563"/>
          </a:xfrm>
        </p:spPr>
        <p:txBody>
          <a:bodyPr/>
          <a:lstStyle/>
          <a:p>
            <a:r>
              <a:rPr lang="en-US" dirty="0"/>
              <a:t>Suggestions from </a:t>
            </a:r>
            <a:br>
              <a:rPr lang="en-US" dirty="0"/>
            </a:br>
            <a:r>
              <a:rPr lang="en-US" dirty="0"/>
              <a:t>NNIP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4CDACA-5F5F-B975-AFA0-AF83DF8EE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469" y="268911"/>
            <a:ext cx="5757021" cy="324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7E02EE-34D0-DF00-7935-1A127B80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3" y="2887535"/>
            <a:ext cx="4724931" cy="337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eeswarm plot of median household income by most common racial or ethnic group, NYC Census tracts">
            <a:extLst>
              <a:ext uri="{FF2B5EF4-FFF2-40B4-BE49-F238E27FC236}">
                <a16:creationId xmlns:a16="http://schemas.microsoft.com/office/drawing/2014/main" id="{111B8173-7AA2-DF91-6B6A-78F81394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2" y="3350875"/>
            <a:ext cx="4560194" cy="325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8954BA-E63B-9BF1-11CD-CD6CA48BC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, bar chart&#10;&#10;Description automatically generated">
            <a:extLst>
              <a:ext uri="{FF2B5EF4-FFF2-40B4-BE49-F238E27FC236}">
                <a16:creationId xmlns:a16="http://schemas.microsoft.com/office/drawing/2014/main" id="{4F91276E-E25D-D5AB-C3C5-4761A8F04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6" y="890585"/>
            <a:ext cx="6383507" cy="547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19E7F9-08F8-B277-0825-BF035C6A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B318F5F-20F6-FE25-F606-7FD2EFA8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26" y="799703"/>
            <a:ext cx="10515600" cy="1325563"/>
          </a:xfrm>
        </p:spPr>
        <p:txBody>
          <a:bodyPr/>
          <a:lstStyle/>
          <a:p>
            <a:r>
              <a:rPr lang="en-US" dirty="0"/>
              <a:t>An experiment</a:t>
            </a:r>
          </a:p>
        </p:txBody>
      </p: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D079E642-C00D-E8AD-9698-7757AC7AB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176095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Benefit of most timely measure (1-year ACS)</a:t>
            </a:r>
          </a:p>
          <a:p>
            <a:r>
              <a:rPr lang="en-US" dirty="0"/>
              <a:t>Stat tested against overall median income: Hispanic &amp; overall; White &amp; Asian are not significantly different</a:t>
            </a:r>
          </a:p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6E746B-9A9D-B868-AC64-D5C489BEC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071" y="6005512"/>
            <a:ext cx="6093732" cy="2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0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CF3A51E-A576-3DE2-8378-00E2B05EB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5" y="1394134"/>
            <a:ext cx="4748018" cy="406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FF9AA152-9758-7E48-ABDE-EE4A64472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74" y="643049"/>
            <a:ext cx="6686281" cy="557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D4AD42-FF75-8C85-D2AD-448AEB9B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6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71E0-B077-8E63-2E3C-A68AF051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else can we communicate error?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C54C8F-BA51-DF95-65FC-9D94162D3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Flip the script on confidence: 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a typeface="+mn-lt"/>
                <a:cs typeface="+mn-lt"/>
              </a:rPr>
              <a:t>“We’re 90% sure that income for Asians is between $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63,742 and $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B0604020202020204" pitchFamily="2" charset="0"/>
              </a:rPr>
              <a:t>100,884” vs.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a typeface="+mn-lt"/>
                <a:cs typeface="+mn-lt"/>
              </a:rPr>
              <a:t>“We’re X% sure that income for Asians is between $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79,020 and </a:t>
            </a:r>
            <a:r>
              <a:rPr lang="en-US" dirty="0">
                <a:ea typeface="+mn-lt"/>
                <a:cs typeface="+mn-lt"/>
              </a:rPr>
              <a:t>$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85,605”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202124"/>
                </a:solidFill>
                <a:latin typeface="Roboto" panose="02000000000000000000" pitchFamily="2" charset="0"/>
              </a:rPr>
              <a:t>       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(+/- 5% of measure)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886EDD-DC26-5635-9202-5E4AC12F9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18AA-4E4D-4AD7-FF4B-2076E80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Swiss cheese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3CF37-C0C9-0FA0-02A4-B4116A24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79ADA2-FC34-39EF-689B-49AFB2E02FEB}"/>
              </a:ext>
            </a:extLst>
          </p:cNvPr>
          <p:cNvSpPr txBox="1">
            <a:spLocks/>
          </p:cNvSpPr>
          <p:nvPr/>
        </p:nvSpPr>
        <p:spPr>
          <a:xfrm>
            <a:off x="409978" y="1690689"/>
            <a:ext cx="4189755" cy="328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a typeface="+mn-lt"/>
                <a:cs typeface="+mn-lt"/>
              </a:rPr>
              <a:t>If we keep attacking this problem from many and possibly new angles, we’ll continue to reach a diversity of learning styles as well as build a case for allocating more resources to better data collection!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D71DA21-7EF0-1357-8DB3-70188C0BBAC9}"/>
              </a:ext>
            </a:extLst>
          </p:cNvPr>
          <p:cNvSpPr txBox="1">
            <a:spLocks/>
          </p:cNvSpPr>
          <p:nvPr/>
        </p:nvSpPr>
        <p:spPr>
          <a:xfrm>
            <a:off x="4353790" y="5579917"/>
            <a:ext cx="7492793" cy="100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ea typeface="+mn-lt"/>
                <a:cs typeface="+mn-lt"/>
              </a:rPr>
              <a:t>Many thanks to the NNIP Google Group users, especially Laura </a:t>
            </a:r>
            <a:r>
              <a:rPr lang="en-US" sz="2000" i="1" dirty="0" err="1">
                <a:ea typeface="+mn-lt"/>
                <a:cs typeface="+mn-lt"/>
              </a:rPr>
              <a:t>McKieran</a:t>
            </a:r>
            <a:r>
              <a:rPr lang="en-US" sz="2000" i="1" dirty="0">
                <a:ea typeface="+mn-lt"/>
                <a:cs typeface="+mn-lt"/>
              </a:rPr>
              <a:t>, Joseph Andre, Kathy Pettit, Frank Lenk, and Mark Abraham, whose ideas are in this presentation either directly or indirectly.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100" name="Picture 4" descr="The Swiss Cheese Model of Pandemic Defense - The New York Times">
            <a:extLst>
              <a:ext uri="{FF2B5EF4-FFF2-40B4-BE49-F238E27FC236}">
                <a16:creationId xmlns:a16="http://schemas.microsoft.com/office/drawing/2014/main" id="{B3F58D5B-4212-D86D-4005-94643C2B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68" y="1645240"/>
            <a:ext cx="6702964" cy="37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1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3E73-71F3-B97B-5C31-CAA6B5EE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importance of error and uncertainty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30482-8E6A-3995-DCCD-A2C4416B7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Error is present in so much of the data we use, and the more "interesting" (specific) the data, the worse the error is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Error is something we ignore all the time</a:t>
            </a:r>
          </a:p>
          <a:p>
            <a:r>
              <a:rPr lang="en-US" dirty="0">
                <a:cs typeface="Calibri"/>
              </a:rPr>
              <a:t>When we or our users dismiss data uncertainty, it can lead to overconfidence in results and about how the world works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DC081-6598-3240-C0D4-2D5B1B47D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1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6E07-BEC3-7756-CAAE-2A9E14BF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Addressing error in our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5D89-875D-1B75-3FCC-CE89B056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Assess: Compare with other sources (employment rates)</a:t>
            </a:r>
          </a:p>
          <a:p>
            <a:r>
              <a:rPr lang="en-US" dirty="0">
                <a:cs typeface="Calibri"/>
              </a:rPr>
              <a:t>Reduce: </a:t>
            </a:r>
          </a:p>
          <a:p>
            <a:pPr lvl="1"/>
            <a:r>
              <a:rPr lang="en-US" dirty="0">
                <a:cs typeface="Calibri"/>
              </a:rPr>
              <a:t>Show over a longer time span (3 or 5-year estimates)</a:t>
            </a:r>
          </a:p>
          <a:p>
            <a:pPr lvl="1"/>
            <a:r>
              <a:rPr lang="en-US" dirty="0">
                <a:cs typeface="Calibri"/>
              </a:rPr>
              <a:t>Show with less disaggregation (neighborhood instead of tract)</a:t>
            </a:r>
          </a:p>
          <a:p>
            <a:pPr lvl="1"/>
            <a:r>
              <a:rPr lang="en-US" dirty="0">
                <a:cs typeface="Calibri"/>
              </a:rPr>
              <a:t>Smooth</a:t>
            </a:r>
          </a:p>
          <a:p>
            <a:r>
              <a:rPr lang="en-US" dirty="0">
                <a:cs typeface="Calibri"/>
              </a:rPr>
              <a:t>Explain:</a:t>
            </a:r>
          </a:p>
          <a:p>
            <a:pPr lvl="1"/>
            <a:r>
              <a:rPr lang="en-US" dirty="0">
                <a:cs typeface="Calibri"/>
              </a:rPr>
              <a:t>Text</a:t>
            </a:r>
          </a:p>
          <a:p>
            <a:pPr lvl="1"/>
            <a:r>
              <a:rPr lang="en-US" dirty="0">
                <a:cs typeface="Calibri"/>
              </a:rPr>
              <a:t>Widgets</a:t>
            </a:r>
          </a:p>
          <a:p>
            <a:pPr lvl="1"/>
            <a:r>
              <a:rPr lang="en-US" dirty="0">
                <a:cs typeface="Calibri"/>
              </a:rPr>
              <a:t>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6C30-97C2-1438-ECD6-40FE0456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6D2A-6AF6-9B2C-CED3-880DB572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Good old-fashioned tabular data</a:t>
            </a:r>
            <a:endParaRPr lang="en-US"/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C754135C-EB0E-1C2D-B299-A86BF224A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11" y="1543145"/>
            <a:ext cx="8686059" cy="295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E686B2AC-F604-AA93-FF19-651A7BDF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758" y="1205463"/>
            <a:ext cx="2743200" cy="2836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81493A-7F54-BE16-5C1C-5C87AC31D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808" y="2440906"/>
            <a:ext cx="3538516" cy="4115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CB1711-64FC-273E-22FF-88DC0756A0EC}"/>
              </a:ext>
            </a:extLst>
          </p:cNvPr>
          <p:cNvSpPr/>
          <p:nvPr/>
        </p:nvSpPr>
        <p:spPr>
          <a:xfrm>
            <a:off x="4503683" y="2391103"/>
            <a:ext cx="541283" cy="42566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29901B-1564-31B6-115C-69BC9D2A3CFD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4965697" y="1334812"/>
            <a:ext cx="3505641" cy="111862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D019D-FB5C-FBC1-4105-E74E6960C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1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8A6B-F095-CD3C-4EEA-3A8D8016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there is reference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031F3-7FEE-4E11-6108-83FB5CA77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3" r="3157"/>
          <a:stretch/>
        </p:blipFill>
        <p:spPr>
          <a:xfrm>
            <a:off x="6845121" y="1616962"/>
            <a:ext cx="5171495" cy="460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92ABA-B866-1F44-E8F3-140ED3CB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4" y="1536368"/>
            <a:ext cx="6238921" cy="468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676396-EAAA-F192-EEDE-27F148BC0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57"/>
          <a:stretch/>
        </p:blipFill>
        <p:spPr>
          <a:xfrm>
            <a:off x="4686599" y="5547465"/>
            <a:ext cx="1943114" cy="1196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59756-CDA6-4B32-78A6-04155CBE2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5C64-7E4F-6066-93DD-68C0D23B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there is not reference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6EFD0-A689-C0E4-76A1-4EB49C5E7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970" y="1718059"/>
            <a:ext cx="5126450" cy="461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43FD9-669E-A545-9C8A-E58A0A15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301" y="1397876"/>
            <a:ext cx="3624618" cy="5254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87A9BD-9631-FCDE-A805-EA6F3B962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F9D7E12-ECF5-2252-401F-233ABCABF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0"/>
          <a:stretch/>
        </p:blipFill>
        <p:spPr>
          <a:xfrm>
            <a:off x="5181518" y="798490"/>
            <a:ext cx="6843394" cy="54174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88117-9009-376C-1885-CB1A0297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it’s a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2459F-5495-7BC3-E48F-9E0FC46C2177}"/>
              </a:ext>
            </a:extLst>
          </p:cNvPr>
          <p:cNvSpPr txBox="1"/>
          <p:nvPr/>
        </p:nvSpPr>
        <p:spPr>
          <a:xfrm>
            <a:off x="645017" y="1815921"/>
            <a:ext cx="4995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Poverty rate data meets our 15% CV threshold for reliability for only 105 out of 1126 Census tracts in Louisiana (9%)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smoothed the data buy averaging each tract with all of its neighbors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65% of tracts saw a decrease of 10 percentage points or more from their raw CV to their smoothed CV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7F0F7-0AE7-E6AA-9C40-8F5DD3312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A24940-592B-DDBA-D676-CDD5E71B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  <p:pic>
        <p:nvPicPr>
          <p:cNvPr id="12" name="Picture 11" descr="Chart, diagram&#10;&#10;Description automatically generated">
            <a:extLst>
              <a:ext uri="{FF2B5EF4-FFF2-40B4-BE49-F238E27FC236}">
                <a16:creationId xmlns:a16="http://schemas.microsoft.com/office/drawing/2014/main" id="{3F02AD38-DAC8-F1C4-6FDE-6D020C86D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40" y="656820"/>
            <a:ext cx="7056458" cy="554436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2AB131D-2539-E4C7-939B-420151B58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69" y="746973"/>
            <a:ext cx="6515542" cy="51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D7197F-70B5-BD5C-646A-1EBA378F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132" y="6262485"/>
            <a:ext cx="485779" cy="476253"/>
          </a:xfrm>
          <a:prstGeom prst="rect">
            <a:avLst/>
          </a:prstGeom>
        </p:spPr>
      </p:pic>
      <p:pic>
        <p:nvPicPr>
          <p:cNvPr id="39" name="Picture 38" descr="Diagram&#10;&#10;Description automatically generated">
            <a:extLst>
              <a:ext uri="{FF2B5EF4-FFF2-40B4-BE49-F238E27FC236}">
                <a16:creationId xmlns:a16="http://schemas.microsoft.com/office/drawing/2014/main" id="{EE96CDD8-ADD1-5E55-9B6E-8EB6B7CD4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79" y="826698"/>
            <a:ext cx="6624041" cy="5204603"/>
          </a:xfrm>
          <a:prstGeom prst="rect">
            <a:avLst/>
          </a:prstGeom>
        </p:spPr>
      </p:pic>
      <p:pic>
        <p:nvPicPr>
          <p:cNvPr id="43" name="Picture 42" descr="Diagram&#10;&#10;Description automatically generated">
            <a:extLst>
              <a:ext uri="{FF2B5EF4-FFF2-40B4-BE49-F238E27FC236}">
                <a16:creationId xmlns:a16="http://schemas.microsoft.com/office/drawing/2014/main" id="{BF2FBD0E-D367-A7BE-5B17-513E9A1D9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6" y="772453"/>
            <a:ext cx="6762120" cy="53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26812-85d3-4425-992a-629e808a49a8">
      <Terms xmlns="http://schemas.microsoft.com/office/infopath/2007/PartnerControls"/>
    </lcf76f155ced4ddcb4097134ff3c332f>
    <TaxCatchAll xmlns="26ce723e-735e-4eb2-8b68-455e42ea45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04898F6C39A345BE7DC6B777612B12" ma:contentTypeVersion="16" ma:contentTypeDescription="Create a new document." ma:contentTypeScope="" ma:versionID="c6f24d4b1d1cbe1a484c9091cfe840d0">
  <xsd:schema xmlns:xsd="http://www.w3.org/2001/XMLSchema" xmlns:xs="http://www.w3.org/2001/XMLSchema" xmlns:p="http://schemas.microsoft.com/office/2006/metadata/properties" xmlns:ns2="07a26812-85d3-4425-992a-629e808a49a8" xmlns:ns3="26ce723e-735e-4eb2-8b68-455e42ea4533" targetNamespace="http://schemas.microsoft.com/office/2006/metadata/properties" ma:root="true" ma:fieldsID="91c284de586ccb1b4f858bebcb520e13" ns2:_="" ns3:_="">
    <xsd:import namespace="07a26812-85d3-4425-992a-629e808a49a8"/>
    <xsd:import namespace="26ce723e-735e-4eb2-8b68-455e42ea4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26812-85d3-4425-992a-629e808a4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a48b2d-85db-4201-af9e-efe054e71a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e723e-735e-4eb2-8b68-455e42ea45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81b0db-d5df-444a-9215-d6fa4ea4c7ce}" ma:internalName="TaxCatchAll" ma:showField="CatchAllData" ma:web="26ce723e-735e-4eb2-8b68-455e42ea45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52AD1-41DB-45FE-88C3-6757EAD03C75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6ce723e-735e-4eb2-8b68-455e42ea4533"/>
    <ds:schemaRef ds:uri="http://schemas.microsoft.com/office/2006/documentManagement/types"/>
    <ds:schemaRef ds:uri="07a26812-85d3-4425-992a-629e808a49a8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5593A98-9772-4C93-BC91-8CBB2332B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26812-85d3-4425-992a-629e808a49a8"/>
    <ds:schemaRef ds:uri="26ce723e-735e-4eb2-8b68-455e42ea4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E40C41-4AE1-44BC-A9E2-F461722FE0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401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Wingdings</vt:lpstr>
      <vt:lpstr>office theme</vt:lpstr>
      <vt:lpstr>Uncertainty &amp; error</vt:lpstr>
      <vt:lpstr>The importance of error and uncertainty</vt:lpstr>
      <vt:lpstr>Addressing error in our data</vt:lpstr>
      <vt:lpstr>Good old-fashioned tabular data</vt:lpstr>
      <vt:lpstr>When there is reference data</vt:lpstr>
      <vt:lpstr>When there is not reference data</vt:lpstr>
      <vt:lpstr>When it’s a map</vt:lpstr>
      <vt:lpstr>PowerPoint Presentation</vt:lpstr>
      <vt:lpstr>PowerPoint Presentation</vt:lpstr>
      <vt:lpstr>PowerPoint Presentation</vt:lpstr>
      <vt:lpstr>Suggestions from  NNIP</vt:lpstr>
      <vt:lpstr>An experiment</vt:lpstr>
      <vt:lpstr>PowerPoint Presentation</vt:lpstr>
      <vt:lpstr>How else can we communicate error?</vt:lpstr>
      <vt:lpstr>The Swiss cheese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Jenna Losh</cp:lastModifiedBy>
  <cp:revision>112</cp:revision>
  <dcterms:created xsi:type="dcterms:W3CDTF">2022-10-07T19:41:05Z</dcterms:created>
  <dcterms:modified xsi:type="dcterms:W3CDTF">2022-10-20T03:57:13Z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0x010100D504898F6C39A345BE7DC6B777612B12</vt:lpwstr>
  </property>
  <property fmtid="{D5CDD505-2E9C-101B-9397-08002B2CF9AE}" pid="3" name="MediaServiceImageTags">
    <vt:lpwstr/>
  </property>
</Properties>
</file>