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80" r:id="rId6"/>
    <p:sldId id="281" r:id="rId7"/>
    <p:sldId id="261" r:id="rId8"/>
    <p:sldId id="282" r:id="rId9"/>
    <p:sldId id="263" r:id="rId10"/>
    <p:sldId id="273" r:id="rId11"/>
    <p:sldId id="275" r:id="rId12"/>
    <p:sldId id="283" r:id="rId13"/>
    <p:sldId id="267" r:id="rId14"/>
    <p:sldId id="284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0" autoAdjust="0"/>
    <p:restoredTop sz="94660"/>
  </p:normalViewPr>
  <p:slideViewPr>
    <p:cSldViewPr snapToGrid="0">
      <p:cViewPr varScale="1">
        <p:scale>
          <a:sx n="77" d="100"/>
          <a:sy n="77" d="100"/>
        </p:scale>
        <p:origin x="54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113D-4716-4889-8A84-2AC1B21602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F93C6C-8A42-45F0-AEB9-D78E971BA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ED36A-3D88-49AB-A0E6-234AF0776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4C256-CA4A-4872-B471-2447E4C5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843DAF-03E6-47A1-B536-5C937AC8F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59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20917-C82E-49FE-B7A7-6794BFC5D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0108E9-1865-497B-9722-A78B8C260A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480EE8-2EF3-4BC6-9059-6984A8940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74DA6-735A-4457-AF27-797B46B7D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A6754-F32D-4C2D-AAD8-43724B97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987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DC036-40FB-4C26-90BD-9F77E99D8F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07A4E-EF54-4245-986B-5D753F8292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39C3C-A48D-4E78-9FF1-448DE4F92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AA6B5-4672-4B6B-BA8C-067543082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8642C-29B1-49FE-852D-676BAD9F9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691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00096-83A1-4519-A5C2-A06271BC9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FD5D9-4147-442F-8D94-10F7DF81E0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4E344-F470-4F4D-A0B5-374C8B320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61A98B-FB6E-4585-9949-94A0F94FB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1C4015-692B-4A66-87A7-1EA5E575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21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CF4C9-CE35-4226-B3BB-745416EE9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EFA5A-78A5-4A94-9569-69191CAA0D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D1A7E-1987-4365-9CC3-E47ED4C7E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586062-5564-4DE1-87DC-515DCEDA8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99F03-B527-465F-8DD5-D69F877CD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7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134A4-CDCE-4516-A5A3-112F2EDABC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7BB6F-B145-4400-9B1F-B23FA7139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C17885-A44D-4F43-8F57-8B99015F5D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74B07-0914-466C-94B6-75FC1EB2B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5AA6BF-5DAA-48F2-AE28-7BEFB2EF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726DD-C4A9-4741-9776-11D980E75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615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8FB4A-C30B-4240-BEDE-8E327CAFD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71CA67-7A02-4A61-B893-5AA2CAD48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3F6420-5515-4651-A8CA-6F418D00C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9E4E19-AA04-4C90-A175-9C2A70DA52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48BA3B-2C03-4598-8F87-F64579F45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751458-010A-4CFC-B2CE-5759336DB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2C96AF-676E-4B64-BC0B-69877F65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4321A9-B0BB-4669-858C-54295D148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2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CAF89-9D2F-498E-9734-1077C29D2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0938F2-4C1B-42EE-885A-03222F924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D525B-0168-4FB6-A80D-5011002A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5B77-3EE2-4C81-8C56-2A4FE8C0E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6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4143FC-CA6D-44C8-8DC3-9B822395B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067B99-6882-4D26-9C78-0590EB09B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D95CB7-9001-4799-90AB-96264CCEF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269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BA5E-D8D6-42AF-8E62-075FC4688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7F81B-C6E3-4228-8C04-B3CDAEE5F6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F009E9-7744-4238-B63F-F599872374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44ADB-565E-4135-8556-119721D46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F08BA3-E4EA-4F6A-827D-199EFD6C1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7B779B-BCB5-4562-B7E5-2E980B4F4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17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9F92B-C469-427F-9215-FDA0CA012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AAB536-AE03-474A-9ED7-03C5A0C76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60AB2-F01E-4262-A569-64EB19838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07524-AE40-4E59-BA04-F58AC153F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8C10D-7A4F-497A-9551-A0284B25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7C9707-9578-426A-910A-E4569DA33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09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9CE496-930C-43CD-9421-DE31B1EFB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D905C4-278B-4578-B218-E446D1BA0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429E3-1CE7-4A7F-AD21-50A694268F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8D1C7D-6AC8-4DAA-A815-69D6C8DCC67A}" type="datetimeFigureOut">
              <a:rPr lang="en-US" smtClean="0"/>
              <a:t>10/20/2022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421D52-EABD-42EF-BBC4-A4DEEC6DF6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91E8D-9A96-4FEF-8043-61F6989D1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7824A-EE41-4B44-8CFE-9B890E399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607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sv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3.svg"/><Relationship Id="rId7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99B22D-AA95-47D8-B21D-330192926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brightnessContrast bright="-50000" contras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6D6E8-1E23-43C3-B4DC-00E631FFA6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649" y="1389364"/>
            <a:ext cx="10608702" cy="2599297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  <a:cs typeface="Adobe Devanagari" panose="02040503050201020203" pitchFamily="18" charset="0"/>
              </a:rPr>
              <a:t>Leveraging Data for Collective Impact </a:t>
            </a:r>
            <a:br>
              <a:rPr lang="en-US" sz="4800" b="1" dirty="0">
                <a:solidFill>
                  <a:schemeClr val="bg1"/>
                </a:solidFill>
                <a:cs typeface="Adobe Devanagari" panose="02040503050201020203" pitchFamily="18" charset="0"/>
              </a:rPr>
            </a:br>
            <a:r>
              <a:rPr lang="en-US" sz="4800" b="1" dirty="0">
                <a:solidFill>
                  <a:schemeClr val="bg1"/>
                </a:solidFill>
                <a:cs typeface="Adobe Devanagari" panose="02040503050201020203" pitchFamily="18" charset="0"/>
              </a:rPr>
              <a:t>in the South LA Transit Empowerment Zone (SLATE-Z)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C1C963-8BA1-49A4-AB37-54E33F6FD3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68987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Elly Schoen, Systems &amp; Data Manager</a:t>
            </a:r>
          </a:p>
          <a:p>
            <a:r>
              <a:rPr lang="en-US" dirty="0">
                <a:solidFill>
                  <a:schemeClr val="bg1"/>
                </a:solidFill>
              </a:rPr>
              <a:t>USC Price Center for Social Innovation</a:t>
            </a:r>
          </a:p>
        </p:txBody>
      </p:sp>
      <p:pic>
        <p:nvPicPr>
          <p:cNvPr id="3074" name="Picture 2" descr="https://lh4.googleusercontent.com/f6MWZJnOjVgS5EHefeJtQJ7U1uFOh0m47caeEXy_TiC_aA0EdJOcC-B2IxueK03MhPJpBGlTOLd5Bm03Or1IQypABaAiWPOsy-nrd9CmGV_mpBq4rD7aCQbQuPOxYjlzsDpY-TosHZ08Pn0O2NDsc6z8OVyo2CO_yDdtvlWfR5JkcIskWLHfoqoOWHk=nw">
            <a:extLst>
              <a:ext uri="{FF2B5EF4-FFF2-40B4-BE49-F238E27FC236}">
                <a16:creationId xmlns:a16="http://schemas.microsoft.com/office/drawing/2014/main" id="{BB71F22B-98A7-448F-9642-1D1B9AB06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50" y="456760"/>
            <a:ext cx="2846499" cy="115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6F22CC2-1043-4024-B0BB-108B6B3A02F0}"/>
              </a:ext>
            </a:extLst>
          </p:cNvPr>
          <p:cNvGrpSpPr/>
          <p:nvPr/>
        </p:nvGrpSpPr>
        <p:grpSpPr>
          <a:xfrm>
            <a:off x="1" y="6461463"/>
            <a:ext cx="13453540" cy="600053"/>
            <a:chOff x="1" y="6461463"/>
            <a:chExt cx="13453540" cy="60005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B90104-10DA-46CF-8A03-BD1220645DFE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7" name="Picture 6" descr="Image result for twitter logo">
              <a:extLst>
                <a:ext uri="{FF2B5EF4-FFF2-40B4-BE49-F238E27FC236}">
                  <a16:creationId xmlns:a16="http://schemas.microsoft.com/office/drawing/2014/main" id="{CD05DA10-050C-45FC-B41D-A5151520DC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2FA5B27-C102-4193-B8B1-F16AAFF032F7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D1877C5A-E0B4-4639-AD09-2C53BF6D51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290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BAAD-EE72-4A0D-B4ED-4588E4D9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055" y="20228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Solutioning Shared Measurement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AC64FBF-5502-4686-9D09-8398545D09E3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4562AB-A06A-47A9-8DAA-C65D00F82BB9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9" name="Picture 8" descr="Image result for twitter logo">
              <a:extLst>
                <a:ext uri="{FF2B5EF4-FFF2-40B4-BE49-F238E27FC236}">
                  <a16:creationId xmlns:a16="http://schemas.microsoft.com/office/drawing/2014/main" id="{1C7E89CC-2723-43AD-8344-FD4C8C194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54B61AF4-B956-4CA2-ADF6-5411D9D268CE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1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6DEAA9ED-448A-4464-A216-F6637E260C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60EED1A-F081-40AB-A9C7-F836D82468B8}"/>
              </a:ext>
            </a:extLst>
          </p:cNvPr>
          <p:cNvSpPr/>
          <p:nvPr/>
        </p:nvSpPr>
        <p:spPr>
          <a:xfrm>
            <a:off x="855959" y="1839718"/>
            <a:ext cx="4557481" cy="69573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Data Technical Assistance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6577BC-6EEF-47CB-BC51-D8F6F57DD3C1}"/>
              </a:ext>
            </a:extLst>
          </p:cNvPr>
          <p:cNvSpPr/>
          <p:nvPr/>
        </p:nvSpPr>
        <p:spPr>
          <a:xfrm>
            <a:off x="6778560" y="1818293"/>
            <a:ext cx="4557481" cy="69573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Public-Facing Dashboard Site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2B2E266-1C01-409E-AE2C-84E58E01E147}"/>
              </a:ext>
            </a:extLst>
          </p:cNvPr>
          <p:cNvSpPr/>
          <p:nvPr/>
        </p:nvSpPr>
        <p:spPr>
          <a:xfrm>
            <a:off x="730693" y="2685769"/>
            <a:ext cx="2324680" cy="1598732"/>
          </a:xfrm>
          <a:prstGeom prst="ellipse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 Expertise (USC)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E67F2D6-5CA9-4F58-9862-632B77B8D326}"/>
              </a:ext>
            </a:extLst>
          </p:cNvPr>
          <p:cNvSpPr/>
          <p:nvPr/>
        </p:nvSpPr>
        <p:spPr>
          <a:xfrm>
            <a:off x="3294747" y="2685769"/>
            <a:ext cx="2324680" cy="1598732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Community Expertise (SLATE-Z)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88B4D732-246E-4F81-A018-50EF6F08D686}"/>
              </a:ext>
            </a:extLst>
          </p:cNvPr>
          <p:cNvSpPr/>
          <p:nvPr/>
        </p:nvSpPr>
        <p:spPr>
          <a:xfrm>
            <a:off x="2936883" y="4242910"/>
            <a:ext cx="529390" cy="1058779"/>
          </a:xfrm>
          <a:prstGeom prst="down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37187A-A316-4D87-8B84-35E262504C1E}"/>
              </a:ext>
            </a:extLst>
          </p:cNvPr>
          <p:cNvSpPr txBox="1"/>
          <p:nvPr/>
        </p:nvSpPr>
        <p:spPr>
          <a:xfrm>
            <a:off x="648237" y="5312455"/>
            <a:ext cx="5293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Revamp Collective Impact Metrics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5AF49CC-C85F-41CD-9892-40FF1139E696}"/>
              </a:ext>
            </a:extLst>
          </p:cNvPr>
          <p:cNvSpPr/>
          <p:nvPr/>
        </p:nvSpPr>
        <p:spPr>
          <a:xfrm>
            <a:off x="6572575" y="3538090"/>
            <a:ext cx="2324680" cy="1598732"/>
          </a:xfrm>
          <a:prstGeom prst="ellipse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SLATE-Z Partners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745AFEE-2D98-4919-BAA7-DDB9BA1EDB0C}"/>
              </a:ext>
            </a:extLst>
          </p:cNvPr>
          <p:cNvSpPr/>
          <p:nvPr/>
        </p:nvSpPr>
        <p:spPr>
          <a:xfrm>
            <a:off x="9136629" y="3538090"/>
            <a:ext cx="2324680" cy="1598732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South LA Community Residents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D1D9BB4-849C-4F17-988D-BE10C22C712F}"/>
              </a:ext>
            </a:extLst>
          </p:cNvPr>
          <p:cNvSpPr txBox="1"/>
          <p:nvPr/>
        </p:nvSpPr>
        <p:spPr>
          <a:xfrm>
            <a:off x="6836036" y="2741565"/>
            <a:ext cx="4287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Core Audiences:</a:t>
            </a:r>
          </a:p>
        </p:txBody>
      </p:sp>
    </p:spTree>
    <p:extLst>
      <p:ext uri="{BB962C8B-B14F-4D97-AF65-F5344CB8AC3E}">
        <p14:creationId xmlns:p14="http://schemas.microsoft.com/office/powerpoint/2010/main" val="2507702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1AFB-C603-4613-A5FF-0815EFC9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81" y="150310"/>
            <a:ext cx="10515600" cy="914401"/>
          </a:xfrm>
        </p:spPr>
        <p:txBody>
          <a:bodyPr>
            <a:normAutofit/>
          </a:bodyPr>
          <a:lstStyle/>
          <a:p>
            <a:r>
              <a:rPr lang="en-US" sz="4800" b="1" dirty="0"/>
              <a:t>Lessons : Data &amp; Collective Impact Models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68DBC0-7F88-49FB-BD8A-F75E67825B03}"/>
              </a:ext>
            </a:extLst>
          </p:cNvPr>
          <p:cNvSpPr txBox="1">
            <a:spLocks/>
          </p:cNvSpPr>
          <p:nvPr/>
        </p:nvSpPr>
        <p:spPr>
          <a:xfrm>
            <a:off x="301135" y="2215628"/>
            <a:ext cx="5572859" cy="1760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/>
              <a:t>Only measure what you can directly impact</a:t>
            </a:r>
          </a:p>
        </p:txBody>
      </p:sp>
      <p:pic>
        <p:nvPicPr>
          <p:cNvPr id="6" name="Graphic 5" descr="Close">
            <a:extLst>
              <a:ext uri="{FF2B5EF4-FFF2-40B4-BE49-F238E27FC236}">
                <a16:creationId xmlns:a16="http://schemas.microsoft.com/office/drawing/2014/main" id="{840023F2-A0AA-4415-A230-E8224E812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144" y="4092799"/>
            <a:ext cx="914400" cy="91440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8B9E4EA1-DE03-4EFA-837E-976E116BE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8584" y="409279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0AFBF-5403-4984-934D-2286D86B9427}"/>
              </a:ext>
            </a:extLst>
          </p:cNvPr>
          <p:cNvSpPr txBox="1"/>
          <p:nvPr/>
        </p:nvSpPr>
        <p:spPr>
          <a:xfrm>
            <a:off x="712909" y="5034266"/>
            <a:ext cx="220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Violent Crimes on Public Transit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8FDB5-39DC-43D3-8464-67C757A922B9}"/>
              </a:ext>
            </a:extLst>
          </p:cNvPr>
          <p:cNvSpPr txBox="1"/>
          <p:nvPr/>
        </p:nvSpPr>
        <p:spPr>
          <a:xfrm>
            <a:off x="3165295" y="5034265"/>
            <a:ext cx="220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Traffic Collisions Involving Cyclists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16DF02-E078-4B75-A86D-FC75104F3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12" y="1271140"/>
            <a:ext cx="4173779" cy="45882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91FF2A-CD90-4E92-813B-DC9D33F92EAE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9258FD-8FF3-44CD-B790-FB7ACF8834CD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8" name="Picture 17" descr="Image result for twitter logo">
              <a:extLst>
                <a:ext uri="{FF2B5EF4-FFF2-40B4-BE49-F238E27FC236}">
                  <a16:creationId xmlns:a16="http://schemas.microsoft.com/office/drawing/2014/main" id="{AE1B0C54-1C98-494A-A20A-BBE216EB3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FB034C21-DCE8-4129-AA5F-7AF7712DD2AC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81FAA0AF-419A-4FAE-8ADF-300F2C8C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A72C73-C92F-41A3-88BC-01D68A28E5B6}"/>
              </a:ext>
            </a:extLst>
          </p:cNvPr>
          <p:cNvSpPr txBox="1"/>
          <p:nvPr/>
        </p:nvSpPr>
        <p:spPr>
          <a:xfrm>
            <a:off x="9763326" y="6065812"/>
            <a:ext cx="1929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courtesy of: LADOT</a:t>
            </a:r>
          </a:p>
        </p:txBody>
      </p:sp>
    </p:spTree>
    <p:extLst>
      <p:ext uri="{BB962C8B-B14F-4D97-AF65-F5344CB8AC3E}">
        <p14:creationId xmlns:p14="http://schemas.microsoft.com/office/powerpoint/2010/main" val="85439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31AFB-C603-4613-A5FF-0815EFC9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481" y="150310"/>
            <a:ext cx="10515600" cy="914401"/>
          </a:xfrm>
        </p:spPr>
        <p:txBody>
          <a:bodyPr>
            <a:normAutofit/>
          </a:bodyPr>
          <a:lstStyle/>
          <a:p>
            <a:r>
              <a:rPr lang="en-US" sz="4800" b="1" dirty="0"/>
              <a:t>Lessons : Data &amp; Collective Impact Models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68DBC0-7F88-49FB-BD8A-F75E67825B03}"/>
              </a:ext>
            </a:extLst>
          </p:cNvPr>
          <p:cNvSpPr txBox="1">
            <a:spLocks/>
          </p:cNvSpPr>
          <p:nvPr/>
        </p:nvSpPr>
        <p:spPr>
          <a:xfrm>
            <a:off x="301135" y="2215628"/>
            <a:ext cx="5572859" cy="1760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400" b="1" i="1" dirty="0"/>
              <a:t>Only measure what you can directly impact</a:t>
            </a:r>
          </a:p>
        </p:txBody>
      </p:sp>
      <p:pic>
        <p:nvPicPr>
          <p:cNvPr id="6" name="Graphic 5" descr="Close">
            <a:extLst>
              <a:ext uri="{FF2B5EF4-FFF2-40B4-BE49-F238E27FC236}">
                <a16:creationId xmlns:a16="http://schemas.microsoft.com/office/drawing/2014/main" id="{840023F2-A0AA-4415-A230-E8224E8126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59144" y="4092799"/>
            <a:ext cx="914400" cy="914400"/>
          </a:xfrm>
          <a:prstGeom prst="rect">
            <a:avLst/>
          </a:prstGeom>
        </p:spPr>
      </p:pic>
      <p:pic>
        <p:nvPicPr>
          <p:cNvPr id="10" name="Graphic 9" descr="Checkmark">
            <a:extLst>
              <a:ext uri="{FF2B5EF4-FFF2-40B4-BE49-F238E27FC236}">
                <a16:creationId xmlns:a16="http://schemas.microsoft.com/office/drawing/2014/main" id="{8B9E4EA1-DE03-4EFA-837E-976E116BE4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78584" y="4092799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0AFBF-5403-4984-934D-2286D86B9427}"/>
              </a:ext>
            </a:extLst>
          </p:cNvPr>
          <p:cNvSpPr txBox="1"/>
          <p:nvPr/>
        </p:nvSpPr>
        <p:spPr>
          <a:xfrm>
            <a:off x="712909" y="5034266"/>
            <a:ext cx="220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Violent Crimes on Public Transit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98FDB5-39DC-43D3-8464-67C757A922B9}"/>
              </a:ext>
            </a:extLst>
          </p:cNvPr>
          <p:cNvSpPr txBox="1"/>
          <p:nvPr/>
        </p:nvSpPr>
        <p:spPr>
          <a:xfrm>
            <a:off x="3165295" y="5034265"/>
            <a:ext cx="2206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Traffic Collisions Involving Cyclists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516DF02-E078-4B75-A86D-FC75104F3A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312" y="1271140"/>
            <a:ext cx="4173779" cy="45882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091FF2A-CD90-4E92-813B-DC9D33F92EAE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9258FD-8FF3-44CD-B790-FB7ACF8834CD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8" name="Picture 17" descr="Image result for twitter logo">
              <a:extLst>
                <a:ext uri="{FF2B5EF4-FFF2-40B4-BE49-F238E27FC236}">
                  <a16:creationId xmlns:a16="http://schemas.microsoft.com/office/drawing/2014/main" id="{AE1B0C54-1C98-494A-A20A-BBE216EB33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FB034C21-DCE8-4129-AA5F-7AF7712DD2AC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81FAA0AF-419A-4FAE-8ADF-300F2C8C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7A72C73-C92F-41A3-88BC-01D68A28E5B6}"/>
              </a:ext>
            </a:extLst>
          </p:cNvPr>
          <p:cNvSpPr txBox="1"/>
          <p:nvPr/>
        </p:nvSpPr>
        <p:spPr>
          <a:xfrm>
            <a:off x="9763326" y="6065812"/>
            <a:ext cx="1929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courtesy of: LADOT</a:t>
            </a:r>
          </a:p>
        </p:txBody>
      </p:sp>
    </p:spTree>
    <p:extLst>
      <p:ext uri="{BB962C8B-B14F-4D97-AF65-F5344CB8AC3E}">
        <p14:creationId xmlns:p14="http://schemas.microsoft.com/office/powerpoint/2010/main" val="297667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8CA21-0DCF-484C-80A4-0818276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72" y="155596"/>
            <a:ext cx="10515600" cy="996800"/>
          </a:xfrm>
        </p:spPr>
        <p:txBody>
          <a:bodyPr>
            <a:normAutofit/>
          </a:bodyPr>
          <a:lstStyle/>
          <a:p>
            <a:r>
              <a:rPr lang="en-US" sz="4800" b="1" dirty="0"/>
              <a:t>Lessons: Data &amp; Collective Impact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110A-BA32-4EF0-B81F-D456A7EFB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965" y="1247387"/>
            <a:ext cx="5788069" cy="648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/>
              <a:t>Build for multiple audiences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FD3E1-D1D2-4B19-AAF9-CFF35BAC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t="33904" r="25169" b="1436"/>
          <a:stretch/>
        </p:blipFill>
        <p:spPr>
          <a:xfrm>
            <a:off x="5923917" y="2600324"/>
            <a:ext cx="5893193" cy="3631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E0F25B-A8A8-4F16-BB65-9EF74E26C44F}"/>
              </a:ext>
            </a:extLst>
          </p:cNvPr>
          <p:cNvSpPr txBox="1"/>
          <p:nvPr/>
        </p:nvSpPr>
        <p:spPr>
          <a:xfrm>
            <a:off x="199372" y="2503154"/>
            <a:ext cx="4823565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990000"/>
                </a:solidFill>
              </a:rPr>
              <a:t>Collisions with Cyclists decreased by 42% </a:t>
            </a:r>
            <a:r>
              <a:rPr lang="en-US" sz="2400" dirty="0"/>
              <a:t>between 2017 &amp; 2020 in SLATE-Z, but rates </a:t>
            </a:r>
            <a:r>
              <a:rPr lang="en-US" sz="2400" b="1" dirty="0">
                <a:solidFill>
                  <a:srgbClr val="990000"/>
                </a:solidFill>
              </a:rPr>
              <a:t>still remain higher than the City</a:t>
            </a:r>
            <a:r>
              <a:rPr lang="en-US" sz="2400" dirty="0"/>
              <a:t> as a whole.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990000"/>
                </a:solidFill>
              </a:rPr>
              <a:t>59%</a:t>
            </a:r>
            <a:r>
              <a:rPr lang="en-US" sz="2400" dirty="0"/>
              <a:t> of collisions with cyclists in SLATE-Z happen on </a:t>
            </a:r>
            <a:r>
              <a:rPr lang="en-US" sz="2400" b="1" dirty="0">
                <a:solidFill>
                  <a:srgbClr val="990000"/>
                </a:solidFill>
              </a:rPr>
              <a:t>roads without bike lanes</a:t>
            </a:r>
            <a:r>
              <a:rPr lang="en-US" sz="2400" dirty="0">
                <a:solidFill>
                  <a:srgbClr val="99000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D8734-633C-4EA5-BF59-28DC621AF916}"/>
              </a:ext>
            </a:extLst>
          </p:cNvPr>
          <p:cNvSpPr txBox="1"/>
          <p:nvPr/>
        </p:nvSpPr>
        <p:spPr>
          <a:xfrm>
            <a:off x="7135658" y="2138401"/>
            <a:ext cx="34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Detailed Tools for Planning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1EA503-F3BA-4EBD-877A-94DCCA6874A6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60C1DA-C23B-434B-A4C0-42D142DB802A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2" name="Picture 11" descr="Image result for twitter logo">
              <a:extLst>
                <a:ext uri="{FF2B5EF4-FFF2-40B4-BE49-F238E27FC236}">
                  <a16:creationId xmlns:a16="http://schemas.microsoft.com/office/drawing/2014/main" id="{C4CA510B-F4DB-4131-87CC-D3E92B736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F1A62ECA-C91A-41E0-923F-78C71CA9B0E2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AFC39011-8A12-4191-A2FE-C47C9A28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DE6F63-9834-46F1-9129-D1EB95BECFCC}"/>
              </a:ext>
            </a:extLst>
          </p:cNvPr>
          <p:cNvSpPr txBox="1"/>
          <p:nvPr/>
        </p:nvSpPr>
        <p:spPr>
          <a:xfrm>
            <a:off x="1351766" y="2052778"/>
            <a:ext cx="304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Summaries &amp; Narrative</a:t>
            </a:r>
          </a:p>
        </p:txBody>
      </p:sp>
    </p:spTree>
    <p:extLst>
      <p:ext uri="{BB962C8B-B14F-4D97-AF65-F5344CB8AC3E}">
        <p14:creationId xmlns:p14="http://schemas.microsoft.com/office/powerpoint/2010/main" val="16686132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8CA21-0DCF-484C-80A4-0818276B9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372" y="155596"/>
            <a:ext cx="10515600" cy="996800"/>
          </a:xfrm>
        </p:spPr>
        <p:txBody>
          <a:bodyPr>
            <a:normAutofit/>
          </a:bodyPr>
          <a:lstStyle/>
          <a:p>
            <a:r>
              <a:rPr lang="en-US" sz="4800" b="1" dirty="0"/>
              <a:t>Lessons: Data &amp; Collective Impact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40110A-BA32-4EF0-B81F-D456A7EFB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1965" y="1247387"/>
            <a:ext cx="5788069" cy="6486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i="1" dirty="0"/>
              <a:t>Build for multiple audiences</a:t>
            </a:r>
          </a:p>
          <a:p>
            <a:pPr marL="0" indent="0">
              <a:buNone/>
            </a:pPr>
            <a:endParaRPr lang="en-US" sz="4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2FD3E1-D1D2-4B19-AAF9-CFF35BAC0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3" t="33904" r="25169" b="1436"/>
          <a:stretch/>
        </p:blipFill>
        <p:spPr>
          <a:xfrm>
            <a:off x="5923917" y="2600324"/>
            <a:ext cx="5893193" cy="36313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E0F25B-A8A8-4F16-BB65-9EF74E26C44F}"/>
              </a:ext>
            </a:extLst>
          </p:cNvPr>
          <p:cNvSpPr txBox="1"/>
          <p:nvPr/>
        </p:nvSpPr>
        <p:spPr>
          <a:xfrm>
            <a:off x="199372" y="2503154"/>
            <a:ext cx="4823565" cy="37856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990000"/>
                </a:solidFill>
              </a:rPr>
              <a:t>Collisions with Cyclists decreased by 42% </a:t>
            </a:r>
            <a:r>
              <a:rPr lang="en-US" sz="2400" dirty="0"/>
              <a:t>between 2017 &amp; 2020 in SLATE-Z, but rates </a:t>
            </a:r>
            <a:r>
              <a:rPr lang="en-US" sz="2400" b="1" dirty="0">
                <a:solidFill>
                  <a:srgbClr val="990000"/>
                </a:solidFill>
              </a:rPr>
              <a:t>still remain higher than the City</a:t>
            </a:r>
            <a:r>
              <a:rPr lang="en-US" sz="2400" dirty="0"/>
              <a:t> as a whole.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dirty="0">
                <a:solidFill>
                  <a:srgbClr val="990000"/>
                </a:solidFill>
              </a:rPr>
              <a:t>59%</a:t>
            </a:r>
            <a:r>
              <a:rPr lang="en-US" sz="2400" dirty="0"/>
              <a:t> of collisions with cyclists in SLATE-Z happen on </a:t>
            </a:r>
            <a:r>
              <a:rPr lang="en-US" sz="2400" b="1" dirty="0">
                <a:solidFill>
                  <a:srgbClr val="990000"/>
                </a:solidFill>
              </a:rPr>
              <a:t>roads without bike lanes</a:t>
            </a:r>
            <a:r>
              <a:rPr lang="en-US" sz="2400" dirty="0">
                <a:solidFill>
                  <a:srgbClr val="99000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99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7D8734-633C-4EA5-BF59-28DC621AF916}"/>
              </a:ext>
            </a:extLst>
          </p:cNvPr>
          <p:cNvSpPr txBox="1"/>
          <p:nvPr/>
        </p:nvSpPr>
        <p:spPr>
          <a:xfrm>
            <a:off x="7135658" y="2138401"/>
            <a:ext cx="3469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Detailed Tools for Planning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11EA503-F3BA-4EBD-877A-94DCCA6874A6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860C1DA-C23B-434B-A4C0-42D142DB802A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2" name="Picture 11" descr="Image result for twitter logo">
              <a:extLst>
                <a:ext uri="{FF2B5EF4-FFF2-40B4-BE49-F238E27FC236}">
                  <a16:creationId xmlns:a16="http://schemas.microsoft.com/office/drawing/2014/main" id="{C4CA510B-F4DB-4131-87CC-D3E92B7366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F1A62ECA-C91A-41E0-923F-78C71CA9B0E2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4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AFC39011-8A12-4191-A2FE-C47C9A287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DE6F63-9834-46F1-9129-D1EB95BECFCC}"/>
              </a:ext>
            </a:extLst>
          </p:cNvPr>
          <p:cNvSpPr txBox="1"/>
          <p:nvPr/>
        </p:nvSpPr>
        <p:spPr>
          <a:xfrm>
            <a:off x="1351766" y="2052778"/>
            <a:ext cx="3044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Summaries &amp; Narrative</a:t>
            </a:r>
          </a:p>
        </p:txBody>
      </p:sp>
    </p:spTree>
    <p:extLst>
      <p:ext uri="{BB962C8B-B14F-4D97-AF65-F5344CB8AC3E}">
        <p14:creationId xmlns:p14="http://schemas.microsoft.com/office/powerpoint/2010/main" val="360849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93E9311F-6B78-4FBA-A419-CA6BAE3AC2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51743"/>
            <a:ext cx="1219199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131AFB-C603-4613-A5FF-0815EFC9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8584" y="2229616"/>
            <a:ext cx="7550813" cy="3509215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Thank You &amp; Stay Tuned!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Phase 1 Launch: January 2023</a:t>
            </a:r>
            <a:br>
              <a:rPr lang="en-US" b="1" dirty="0">
                <a:solidFill>
                  <a:schemeClr val="bg1"/>
                </a:solidFill>
              </a:rPr>
            </a:b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D6C900-38C1-4564-90CC-8BD51860B813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BE731EB-1DC7-425D-AE57-46C5E05AC77B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4" name="Picture 13" descr="Image result for twitter logo">
              <a:extLst>
                <a:ext uri="{FF2B5EF4-FFF2-40B4-BE49-F238E27FC236}">
                  <a16:creationId xmlns:a16="http://schemas.microsoft.com/office/drawing/2014/main" id="{EE0DB18A-FCC1-491B-ACBA-DF33ADC79A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0A57639C-0396-4EBF-8CA8-37F211CA566C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7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8ED54CDA-056A-4CFC-B275-ABF9636D67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Subtitle 2">
            <a:extLst>
              <a:ext uri="{FF2B5EF4-FFF2-40B4-BE49-F238E27FC236}">
                <a16:creationId xmlns:a16="http://schemas.microsoft.com/office/drawing/2014/main" id="{135CE704-F0E0-4FFE-8DA2-C28E18F87AA4}"/>
              </a:ext>
            </a:extLst>
          </p:cNvPr>
          <p:cNvSpPr txBox="1">
            <a:spLocks/>
          </p:cNvSpPr>
          <p:nvPr/>
        </p:nvSpPr>
        <p:spPr>
          <a:xfrm>
            <a:off x="469243" y="5305757"/>
            <a:ext cx="370416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ebschoen@usc.edu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@</a:t>
            </a:r>
            <a:r>
              <a:rPr lang="en-US" dirty="0" err="1">
                <a:solidFill>
                  <a:schemeClr val="bg1"/>
                </a:solidFill>
              </a:rPr>
              <a:t>elly_schoen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" name="Picture 19" descr="Image result for twitter logo">
            <a:extLst>
              <a:ext uri="{FF2B5EF4-FFF2-40B4-BE49-F238E27FC236}">
                <a16:creationId xmlns:a16="http://schemas.microsoft.com/office/drawing/2014/main" id="{4807E1F2-3B07-4D33-BE22-61297D202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32" y="5963878"/>
            <a:ext cx="286213" cy="286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phic 4" descr="Envelope">
            <a:extLst>
              <a:ext uri="{FF2B5EF4-FFF2-40B4-BE49-F238E27FC236}">
                <a16:creationId xmlns:a16="http://schemas.microsoft.com/office/drawing/2014/main" id="{464483F8-C70B-4855-98EB-4FEB4D5E55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650" y="5363825"/>
            <a:ext cx="375006" cy="375006"/>
          </a:xfrm>
          <a:prstGeom prst="rect">
            <a:avLst/>
          </a:prstGeom>
        </p:spPr>
      </p:pic>
      <p:pic>
        <p:nvPicPr>
          <p:cNvPr id="21" name="Picture 2" descr="https://lh4.googleusercontent.com/f6MWZJnOjVgS5EHefeJtQJ7U1uFOh0m47caeEXy_TiC_aA0EdJOcC-B2IxueK03MhPJpBGlTOLd5Bm03Or1IQypABaAiWPOsy-nrd9CmGV_mpBq4rD7aCQbQuPOxYjlzsDpY-TosHZ08Pn0O2NDsc6z8OVyo2CO_yDdtvlWfR5JkcIskWLHfoqoOWHk=nw">
            <a:extLst>
              <a:ext uri="{FF2B5EF4-FFF2-40B4-BE49-F238E27FC236}">
                <a16:creationId xmlns:a16="http://schemas.microsoft.com/office/drawing/2014/main" id="{4E1919A8-9531-4ED6-92E8-FBE9B6B2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750" y="709056"/>
            <a:ext cx="2846499" cy="115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802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ABB81-358A-4728-AFE5-B87D36C5C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425" y="144384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About SLATE-Z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DCB47-72F4-4C0A-A7FF-47D6480C1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43" y="1957097"/>
            <a:ext cx="4728093" cy="29438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/>
              <a:t>A historic and unprecedented partnership of over 50 public, private, and community-based organizations dedicated to revitalizing South Los Angeles by moving residents to economic opportunity.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i="1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BAD5841-186B-4BD0-9C09-291DA02899D4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AD46C13-F6C5-4D11-AA4B-71410B15F7BB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7" name="Picture 6" descr="Image result for twitter logo">
              <a:extLst>
                <a:ext uri="{FF2B5EF4-FFF2-40B4-BE49-F238E27FC236}">
                  <a16:creationId xmlns:a16="http://schemas.microsoft.com/office/drawing/2014/main" id="{07724DBA-9824-400A-9637-C9DBEF4C0B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1801FFE9-3AE2-418B-A817-4BF3D617A148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12CDDA92-7D44-4D2E-A3CB-6B6573A24E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51E9186-313C-4FA3-A838-40CB64995A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61" y="794134"/>
            <a:ext cx="6802739" cy="478042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2CBE1F5-47E2-464E-938A-2C7AEB6573D0}"/>
              </a:ext>
            </a:extLst>
          </p:cNvPr>
          <p:cNvSpPr txBox="1">
            <a:spLocks/>
          </p:cNvSpPr>
          <p:nvPr/>
        </p:nvSpPr>
        <p:spPr>
          <a:xfrm>
            <a:off x="1059143" y="5285984"/>
            <a:ext cx="4728093" cy="9055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7D97AF-6A6F-47CA-B595-E4946A40B688}"/>
              </a:ext>
            </a:extLst>
          </p:cNvPr>
          <p:cNvSpPr txBox="1"/>
          <p:nvPr/>
        </p:nvSpPr>
        <p:spPr>
          <a:xfrm>
            <a:off x="6404766" y="5699661"/>
            <a:ext cx="5093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Total Population: </a:t>
            </a:r>
            <a:r>
              <a:rPr lang="en-US" sz="2800" b="1" dirty="0"/>
              <a:t>234,000</a:t>
            </a:r>
          </a:p>
        </p:txBody>
      </p:sp>
    </p:spTree>
    <p:extLst>
      <p:ext uri="{BB962C8B-B14F-4D97-AF65-F5344CB8AC3E}">
        <p14:creationId xmlns:p14="http://schemas.microsoft.com/office/powerpoint/2010/main" val="3970939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e Broadway Hotel">
            <a:extLst>
              <a:ext uri="{FF2B5EF4-FFF2-40B4-BE49-F238E27FC236}">
                <a16:creationId xmlns:a16="http://schemas.microsoft.com/office/drawing/2014/main" id="{32BC2934-082F-4F9B-8509-BC686495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685" y="1247135"/>
            <a:ext cx="7587353" cy="4266460"/>
          </a:xfrm>
          <a:prstGeom prst="rect">
            <a:avLst/>
          </a:prstGeom>
          <a:solidFill>
            <a:schemeClr val="tx1">
              <a:alpha val="46000"/>
            </a:schemeClr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34CCDA-5A05-49A8-B2BD-1A5800A75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482" y="8566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About the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1B387-F08A-437C-842E-635B03DCF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482" y="1887055"/>
            <a:ext cx="3909645" cy="38239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Hispanic/ Latino/a: </a:t>
            </a:r>
          </a:p>
          <a:p>
            <a:pPr marL="0" indent="0">
              <a:buNone/>
            </a:pPr>
            <a:r>
              <a:rPr lang="en-US" sz="4000" b="1" dirty="0"/>
              <a:t>72%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Black/African American: </a:t>
            </a:r>
          </a:p>
          <a:p>
            <a:pPr marL="0" indent="0">
              <a:buNone/>
            </a:pPr>
            <a:r>
              <a:rPr lang="en-US" sz="4000" b="1" dirty="0"/>
              <a:t>14%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Billie Holiday">
            <a:extLst>
              <a:ext uri="{FF2B5EF4-FFF2-40B4-BE49-F238E27FC236}">
                <a16:creationId xmlns:a16="http://schemas.microsoft.com/office/drawing/2014/main" id="{8DA2F322-FDE7-4EC5-BF93-E0876BC08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990" y="3286822"/>
            <a:ext cx="2055389" cy="2649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4269462-F7F4-4924-9C75-1A019C42992D}"/>
              </a:ext>
            </a:extLst>
          </p:cNvPr>
          <p:cNvSpPr txBox="1">
            <a:spLocks/>
          </p:cNvSpPr>
          <p:nvPr/>
        </p:nvSpPr>
        <p:spPr>
          <a:xfrm>
            <a:off x="718040" y="4184654"/>
            <a:ext cx="3909645" cy="2174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1034" name="Picture 10" descr="Josephine Baker">
            <a:extLst>
              <a:ext uri="{FF2B5EF4-FFF2-40B4-BE49-F238E27FC236}">
                <a16:creationId xmlns:a16="http://schemas.microsoft.com/office/drawing/2014/main" id="{0036EAA3-B5D2-4666-BA3B-0FED9C851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2535" y="924379"/>
            <a:ext cx="2054300" cy="288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C4CCDF1-A05F-48AF-94BF-FC58833EE14A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36138F-4ED2-4631-85B4-0A8DD16262A1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6" name="Picture 15" descr="Image result for twitter logo">
              <a:extLst>
                <a:ext uri="{FF2B5EF4-FFF2-40B4-BE49-F238E27FC236}">
                  <a16:creationId xmlns:a16="http://schemas.microsoft.com/office/drawing/2014/main" id="{B1124715-413A-421D-9A1B-3DE1E928B8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40CE2649-F5D7-4764-AF71-38457ACEC7A0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8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785868CA-3A8F-4071-8A76-EFC5E9FE8F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F90F0F-9D64-4DB8-B498-DFE6C6EB7683}"/>
              </a:ext>
            </a:extLst>
          </p:cNvPr>
          <p:cNvSpPr txBox="1"/>
          <p:nvPr/>
        </p:nvSpPr>
        <p:spPr>
          <a:xfrm>
            <a:off x="0" y="6113305"/>
            <a:ext cx="3465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Source: 2020 American Community Survey 5-year estimates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9C295-FCCC-471F-A77D-2DB455548474}"/>
              </a:ext>
            </a:extLst>
          </p:cNvPr>
          <p:cNvSpPr txBox="1"/>
          <p:nvPr/>
        </p:nvSpPr>
        <p:spPr>
          <a:xfrm>
            <a:off x="8676420" y="5901424"/>
            <a:ext cx="3538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Photos courtesy of: Tom Zimmerman, Paul Nadar &amp; William P Gottlieb,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3042177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tile.loc.gov/storage-services/service/pnp/habshaer/ca/ca1200/ca1293/photos/012149pr.jpg">
            <a:extLst>
              <a:ext uri="{FF2B5EF4-FFF2-40B4-BE49-F238E27FC236}">
                <a16:creationId xmlns:a16="http://schemas.microsoft.com/office/drawing/2014/main" id="{9B5F1256-A583-4E89-8DCD-BECAD87B8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575" y="181805"/>
            <a:ext cx="3659726" cy="367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168CC8E-CC9C-49C4-AD13-B9EE75212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699" y="142964"/>
            <a:ext cx="10515600" cy="1050482"/>
          </a:xfrm>
        </p:spPr>
        <p:txBody>
          <a:bodyPr>
            <a:normAutofit/>
          </a:bodyPr>
          <a:lstStyle/>
          <a:p>
            <a:r>
              <a:rPr lang="en-US" sz="4800" b="1" dirty="0"/>
              <a:t>About the Neighborhood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CDD15-25A6-4C23-9F7E-9B7D644CE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4662" y="4944155"/>
            <a:ext cx="4751338" cy="101754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4800" b="1" dirty="0"/>
              <a:t>75%</a:t>
            </a:r>
            <a:r>
              <a:rPr lang="en-US" sz="4800" dirty="0"/>
              <a:t> </a:t>
            </a:r>
            <a:r>
              <a:rPr lang="en-US" dirty="0"/>
              <a:t>of residents make less than 80% of area median income</a:t>
            </a:r>
          </a:p>
        </p:txBody>
      </p:sp>
      <p:pic>
        <p:nvPicPr>
          <p:cNvPr id="4" name="Picture 6" descr="https://la.myneighborhooddata.org/wp-content/uploads/2022/01/morrisonbrett_June_6_2020_-_49978626463.jpg">
            <a:extLst>
              <a:ext uri="{FF2B5EF4-FFF2-40B4-BE49-F238E27FC236}">
                <a16:creationId xmlns:a16="http://schemas.microsoft.com/office/drawing/2014/main" id="{E06A6DAA-FDC4-4B78-9DBB-CC4D93D460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510" y="2643232"/>
            <a:ext cx="4751338" cy="317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D81229-9A47-4B2D-8476-227CA23E0E8F}"/>
              </a:ext>
            </a:extLst>
          </p:cNvPr>
          <p:cNvSpPr/>
          <p:nvPr/>
        </p:nvSpPr>
        <p:spPr>
          <a:xfrm>
            <a:off x="1281844" y="1145905"/>
            <a:ext cx="4557481" cy="695739"/>
          </a:xfrm>
          <a:prstGeom prst="rect">
            <a:avLst/>
          </a:prstGeom>
          <a:solidFill>
            <a:srgbClr val="99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Structural Barriers to Wealth Creation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81DA3B-54D2-46A0-9CAB-005DAB85BA96}"/>
              </a:ext>
            </a:extLst>
          </p:cNvPr>
          <p:cNvGrpSpPr/>
          <p:nvPr/>
        </p:nvGrpSpPr>
        <p:grpSpPr>
          <a:xfrm>
            <a:off x="1" y="6461463"/>
            <a:ext cx="13453540" cy="600053"/>
            <a:chOff x="1" y="6461463"/>
            <a:chExt cx="13453540" cy="6000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E3A4982-1E64-436D-B242-A5368A8208A2}"/>
                </a:ext>
              </a:extLst>
            </p:cNvPr>
            <p:cNvSpPr/>
            <p:nvPr/>
          </p:nvSpPr>
          <p:spPr>
            <a:xfrm>
              <a:off x="1" y="6473989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3" name="Picture 12" descr="Image result for twitter logo">
              <a:extLst>
                <a:ext uri="{FF2B5EF4-FFF2-40B4-BE49-F238E27FC236}">
                  <a16:creationId xmlns:a16="http://schemas.microsoft.com/office/drawing/2014/main" id="{084B596A-E191-4BCF-BA74-3EE1F0C8F0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D5BE6C45-1990-4DA0-B569-CB9012F1EAB7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5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AA69E1D1-C6A8-460C-BB30-9128EE7D67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4939816F-445D-4A68-87E4-396109AF97DD}"/>
              </a:ext>
            </a:extLst>
          </p:cNvPr>
          <p:cNvSpPr/>
          <p:nvPr/>
        </p:nvSpPr>
        <p:spPr>
          <a:xfrm>
            <a:off x="1081422" y="2046498"/>
            <a:ext cx="2324680" cy="1598732"/>
          </a:xfrm>
          <a:prstGeom prst="ellipse">
            <a:avLst/>
          </a:prstGeom>
          <a:solidFill>
            <a:schemeClr val="bg1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Over Policing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68E7A8F-4B01-4A42-872E-C1EAC0E79B7D}"/>
              </a:ext>
            </a:extLst>
          </p:cNvPr>
          <p:cNvSpPr/>
          <p:nvPr/>
        </p:nvSpPr>
        <p:spPr>
          <a:xfrm>
            <a:off x="3645476" y="2046498"/>
            <a:ext cx="2324680" cy="1598732"/>
          </a:xfrm>
          <a:prstGeom prst="ellipse">
            <a:avLst/>
          </a:prstGeom>
          <a:noFill/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Closed Manufacturing Plants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FFBFBED8-3A3A-4A61-B4B6-CDC9917F4D4D}"/>
              </a:ext>
            </a:extLst>
          </p:cNvPr>
          <p:cNvSpPr/>
          <p:nvPr/>
        </p:nvSpPr>
        <p:spPr>
          <a:xfrm>
            <a:off x="3318169" y="3728460"/>
            <a:ext cx="529390" cy="1058779"/>
          </a:xfrm>
          <a:prstGeom prst="down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1C8957-A7FF-4245-B8DA-169859193D1C}"/>
              </a:ext>
            </a:extLst>
          </p:cNvPr>
          <p:cNvSpPr txBox="1"/>
          <p:nvPr/>
        </p:nvSpPr>
        <p:spPr>
          <a:xfrm>
            <a:off x="0" y="6149817"/>
            <a:ext cx="36454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/>
              <a:t>Source: 2018 U.S. Department of Housing &amp; Urban Development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EF49218-13CA-43BD-BD32-5DD8872F868A}"/>
              </a:ext>
            </a:extLst>
          </p:cNvPr>
          <p:cNvSpPr txBox="1"/>
          <p:nvPr/>
        </p:nvSpPr>
        <p:spPr>
          <a:xfrm>
            <a:off x="8396575" y="5901424"/>
            <a:ext cx="3818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Photos courtesy of: Tom Zimmerman, Library of Congress &amp; </a:t>
            </a:r>
            <a:r>
              <a:rPr lang="en-US" sz="1200" i="1" dirty="0" err="1"/>
              <a:t>morrisonbrett</a:t>
            </a:r>
            <a:r>
              <a:rPr lang="en-US" sz="1200" i="1" dirty="0"/>
              <a:t>, Wikimedia Commons</a:t>
            </a:r>
          </a:p>
        </p:txBody>
      </p:sp>
    </p:spTree>
    <p:extLst>
      <p:ext uri="{BB962C8B-B14F-4D97-AF65-F5344CB8AC3E}">
        <p14:creationId xmlns:p14="http://schemas.microsoft.com/office/powerpoint/2010/main" val="2521792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770C5C-E649-4065-BB09-ED1C316F7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9F866-AC88-400D-8330-9B1C2203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286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 Decade of Transit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5195-1E95-4D50-BE73-BCF8E984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999" y="2283735"/>
            <a:ext cx="4709746" cy="3054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chemeClr val="bg1"/>
                </a:solidFill>
              </a:rPr>
              <a:t>Typical home values have increased by over 150% </a:t>
            </a:r>
            <a:r>
              <a:rPr lang="en-US" sz="3900" dirty="0">
                <a:solidFill>
                  <a:schemeClr val="bg1"/>
                </a:solidFill>
              </a:rPr>
              <a:t>in the South LA region between 2010 &amp; 2021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E51409-C870-4F9A-8CD2-BC21267565CF}"/>
              </a:ext>
            </a:extLst>
          </p:cNvPr>
          <p:cNvSpPr txBox="1">
            <a:spLocks/>
          </p:cNvSpPr>
          <p:nvPr/>
        </p:nvSpPr>
        <p:spPr>
          <a:xfrm>
            <a:off x="228600" y="2126848"/>
            <a:ext cx="5562600" cy="384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3900" dirty="0">
                <a:solidFill>
                  <a:schemeClr val="bg1"/>
                </a:solidFill>
              </a:rPr>
              <a:t>Silver (J) Bus, opened in 2009</a:t>
            </a:r>
          </a:p>
          <a:p>
            <a:pPr fontAlgn="base"/>
            <a:r>
              <a:rPr lang="en-US" sz="3900" dirty="0">
                <a:solidFill>
                  <a:schemeClr val="bg1"/>
                </a:solidFill>
              </a:rPr>
              <a:t>Expo (E) Rail, opened in 2012</a:t>
            </a:r>
          </a:p>
          <a:p>
            <a:pPr fontAlgn="base"/>
            <a:r>
              <a:rPr lang="en-US" sz="3900" b="1" dirty="0">
                <a:solidFill>
                  <a:schemeClr val="bg1"/>
                </a:solidFill>
              </a:rPr>
              <a:t>Crenshaw (K) Rail, opened in 2022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CEE2E3-F373-4EB1-930B-AFBBD1351D93}"/>
              </a:ext>
            </a:extLst>
          </p:cNvPr>
          <p:cNvCxnSpPr/>
          <p:nvPr/>
        </p:nvCxnSpPr>
        <p:spPr>
          <a:xfrm>
            <a:off x="6304548" y="1844841"/>
            <a:ext cx="0" cy="4407616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34A5C8C-370A-4D13-97A8-2E07C50F7A85}"/>
              </a:ext>
            </a:extLst>
          </p:cNvPr>
          <p:cNvGrpSpPr/>
          <p:nvPr/>
        </p:nvGrpSpPr>
        <p:grpSpPr>
          <a:xfrm>
            <a:off x="1" y="6461463"/>
            <a:ext cx="13453540" cy="600053"/>
            <a:chOff x="1" y="6461463"/>
            <a:chExt cx="13453540" cy="600053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231D3C6A-CCA2-4BD8-BF4E-8C2BA5C8022B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20" name="Picture 19" descr="Image result for twitter logo">
              <a:extLst>
                <a:ext uri="{FF2B5EF4-FFF2-40B4-BE49-F238E27FC236}">
                  <a16:creationId xmlns:a16="http://schemas.microsoft.com/office/drawing/2014/main" id="{A97C3AE2-77F9-426A-A139-ADB50CE860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6F03A883-91E1-43C4-8CA0-E8D74B820523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2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D4FD6517-D8A5-47EE-A698-04F114C00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481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E770C5C-E649-4065-BB09-ED1C316F7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1" y="0"/>
            <a:ext cx="12224451" cy="685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CF9F866-AC88-400D-8330-9B1C22033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02863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A Decade of Transit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F5195-1E95-4D50-BE73-BCF8E9840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2999" y="2283735"/>
            <a:ext cx="4709746" cy="30547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b="1" dirty="0">
                <a:solidFill>
                  <a:schemeClr val="bg1"/>
                </a:solidFill>
              </a:rPr>
              <a:t>Typical home values have increased by over 150% </a:t>
            </a:r>
            <a:r>
              <a:rPr lang="en-US" sz="3900" dirty="0">
                <a:solidFill>
                  <a:schemeClr val="bg1"/>
                </a:solidFill>
              </a:rPr>
              <a:t>in the South LA region between 2010 &amp; 2021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6E51409-C870-4F9A-8CD2-BC21267565CF}"/>
              </a:ext>
            </a:extLst>
          </p:cNvPr>
          <p:cNvSpPr txBox="1">
            <a:spLocks/>
          </p:cNvSpPr>
          <p:nvPr/>
        </p:nvSpPr>
        <p:spPr>
          <a:xfrm>
            <a:off x="228600" y="2126848"/>
            <a:ext cx="5562600" cy="3843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US" sz="3900" dirty="0">
                <a:solidFill>
                  <a:schemeClr val="bg1"/>
                </a:solidFill>
              </a:rPr>
              <a:t>Silver (J) Bus, opened in 2009</a:t>
            </a:r>
          </a:p>
          <a:p>
            <a:pPr fontAlgn="base"/>
            <a:r>
              <a:rPr lang="en-US" sz="3900" dirty="0">
                <a:solidFill>
                  <a:schemeClr val="bg1"/>
                </a:solidFill>
              </a:rPr>
              <a:t>Expo (E) Rail, opened in 2012</a:t>
            </a:r>
          </a:p>
          <a:p>
            <a:pPr fontAlgn="base"/>
            <a:r>
              <a:rPr lang="en-US" sz="3900" b="1" dirty="0">
                <a:solidFill>
                  <a:schemeClr val="bg1"/>
                </a:solidFill>
              </a:rPr>
              <a:t>Crenshaw (K) Rail, opened in 2022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ECEE2E3-F373-4EB1-930B-AFBBD1351D93}"/>
              </a:ext>
            </a:extLst>
          </p:cNvPr>
          <p:cNvCxnSpPr/>
          <p:nvPr/>
        </p:nvCxnSpPr>
        <p:spPr>
          <a:xfrm>
            <a:off x="6304548" y="1844841"/>
            <a:ext cx="0" cy="4407616"/>
          </a:xfrm>
          <a:prstGeom prst="line">
            <a:avLst/>
          </a:prstGeom>
          <a:ln w="793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E8DA87-2B8A-4FE2-A373-3009C414767A}"/>
              </a:ext>
            </a:extLst>
          </p:cNvPr>
          <p:cNvGrpSpPr/>
          <p:nvPr/>
        </p:nvGrpSpPr>
        <p:grpSpPr>
          <a:xfrm>
            <a:off x="-32451" y="6477152"/>
            <a:ext cx="13453540" cy="600053"/>
            <a:chOff x="1" y="6461463"/>
            <a:chExt cx="13453540" cy="600053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2BAA546-0D24-4625-9BE5-C99EBFC6EDD5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19" name="Picture 18" descr="Image result for twitter logo">
              <a:extLst>
                <a:ext uri="{FF2B5EF4-FFF2-40B4-BE49-F238E27FC236}">
                  <a16:creationId xmlns:a16="http://schemas.microsoft.com/office/drawing/2014/main" id="{34E71DA1-FE37-45C5-BB06-DC9F8EF76C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04EEC7D8-3819-4AEE-BD68-6A1DE6B49700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1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81AE743D-BCCD-49A8-894A-C764B12250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19981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89889-6D0B-415A-B108-25CA91EB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43" y="32376"/>
            <a:ext cx="10515600" cy="968730"/>
          </a:xfrm>
        </p:spPr>
        <p:txBody>
          <a:bodyPr>
            <a:normAutofit/>
          </a:bodyPr>
          <a:lstStyle/>
          <a:p>
            <a:r>
              <a:rPr lang="en-US" sz="4800" b="1" dirty="0"/>
              <a:t>Enter SLATE-Z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0477ED-D1C1-485E-9CDA-CE7D158AC2B2}"/>
              </a:ext>
            </a:extLst>
          </p:cNvPr>
          <p:cNvSpPr/>
          <p:nvPr/>
        </p:nvSpPr>
        <p:spPr>
          <a:xfrm>
            <a:off x="4056781" y="2471750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Elected Officials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83B63E-EA0F-4F8F-A3F4-C87AC9B42FD9}"/>
              </a:ext>
            </a:extLst>
          </p:cNvPr>
          <p:cNvSpPr/>
          <p:nvPr/>
        </p:nvSpPr>
        <p:spPr>
          <a:xfrm>
            <a:off x="831870" y="1318803"/>
            <a:ext cx="1488830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Higher Education Institutions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33684D-7B11-4209-AF95-F76CB2AC837E}"/>
              </a:ext>
            </a:extLst>
          </p:cNvPr>
          <p:cNvSpPr/>
          <p:nvPr/>
        </p:nvSpPr>
        <p:spPr>
          <a:xfrm>
            <a:off x="1603649" y="3661371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Chamber of Commerce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C445D0-2172-4401-AF19-CBEFDE77BCF9}"/>
              </a:ext>
            </a:extLst>
          </p:cNvPr>
          <p:cNvSpPr/>
          <p:nvPr/>
        </p:nvSpPr>
        <p:spPr>
          <a:xfrm>
            <a:off x="3991962" y="1190620"/>
            <a:ext cx="1424354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LA Unified School District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EDD1B5-5734-436F-9473-672D2E22CC98}"/>
              </a:ext>
            </a:extLst>
          </p:cNvPr>
          <p:cNvSpPr/>
          <p:nvPr/>
        </p:nvSpPr>
        <p:spPr>
          <a:xfrm>
            <a:off x="3235824" y="3581160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Health Clinics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EF367D-C826-470B-8171-DE8BC31075A0}"/>
              </a:ext>
            </a:extLst>
          </p:cNvPr>
          <p:cNvSpPr/>
          <p:nvPr/>
        </p:nvSpPr>
        <p:spPr>
          <a:xfrm>
            <a:off x="2386610" y="955208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Job Centers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AD3B4B-A15E-4E44-A511-734F6BBC1A25}"/>
              </a:ext>
            </a:extLst>
          </p:cNvPr>
          <p:cNvSpPr/>
          <p:nvPr/>
        </p:nvSpPr>
        <p:spPr>
          <a:xfrm>
            <a:off x="2393075" y="2346846"/>
            <a:ext cx="1512277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Community Based Orgs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2318C3-EB79-463B-9F5B-FE17B92D3AF6}"/>
              </a:ext>
            </a:extLst>
          </p:cNvPr>
          <p:cNvSpPr/>
          <p:nvPr/>
        </p:nvSpPr>
        <p:spPr>
          <a:xfrm>
            <a:off x="662792" y="2616788"/>
            <a:ext cx="1512277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Small Business Incubators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C6C66-363A-4C6B-A455-8B3853A129D2}"/>
              </a:ext>
            </a:extLst>
          </p:cNvPr>
          <p:cNvSpPr txBox="1"/>
          <p:nvPr/>
        </p:nvSpPr>
        <p:spPr>
          <a:xfrm>
            <a:off x="3985" y="5620663"/>
            <a:ext cx="67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Shared Vision: </a:t>
            </a:r>
            <a:r>
              <a:rPr lang="en-US" dirty="0"/>
              <a:t>Strategically capitalize on neighborhood revitalization opportunities connected to transit oriented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84FF-94FD-45ED-B6EE-E04B486BF555}"/>
              </a:ext>
            </a:extLst>
          </p:cNvPr>
          <p:cNvSpPr txBox="1"/>
          <p:nvPr/>
        </p:nvSpPr>
        <p:spPr>
          <a:xfrm>
            <a:off x="6874636" y="1027926"/>
            <a:ext cx="516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Collect Impact Framework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AF992ED-5CEF-4261-A60B-61B60B1D38F3}"/>
              </a:ext>
            </a:extLst>
          </p:cNvPr>
          <p:cNvSpPr/>
          <p:nvPr/>
        </p:nvSpPr>
        <p:spPr>
          <a:xfrm>
            <a:off x="2952867" y="4607782"/>
            <a:ext cx="529390" cy="1058779"/>
          </a:xfrm>
          <a:prstGeom prst="down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0DD602-5672-4C05-9133-029231394D15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441F26-B598-4884-A5F8-C57BF2653F34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24" name="Picture 23" descr="Image result for twitter logo">
              <a:extLst>
                <a:ext uri="{FF2B5EF4-FFF2-40B4-BE49-F238E27FC236}">
                  <a16:creationId xmlns:a16="http://schemas.microsoft.com/office/drawing/2014/main" id="{A4387865-D1AF-4938-BB27-771588362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E45AAA26-5CF2-4F5C-AD0A-DA8DD999B065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CFF0396F-22BB-4A66-987C-56B365819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1FEE06F-D222-49BE-B8F7-24BA42CFAC72}"/>
              </a:ext>
            </a:extLst>
          </p:cNvPr>
          <p:cNvSpPr/>
          <p:nvPr/>
        </p:nvSpPr>
        <p:spPr>
          <a:xfrm>
            <a:off x="7298028" y="1861439"/>
            <a:ext cx="4546129" cy="4035153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Common Agenda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Shared Measurement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Mutually Reinforcing Activities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Continuous Communication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A “Backbone” Team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271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B89889-6D0B-415A-B108-25CA91EBC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43" y="32376"/>
            <a:ext cx="10515600" cy="968730"/>
          </a:xfrm>
        </p:spPr>
        <p:txBody>
          <a:bodyPr>
            <a:normAutofit/>
          </a:bodyPr>
          <a:lstStyle/>
          <a:p>
            <a:r>
              <a:rPr lang="en-US" sz="4800" b="1" dirty="0"/>
              <a:t>Enter SLATE-Z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140477ED-D1C1-485E-9CDA-CE7D158AC2B2}"/>
              </a:ext>
            </a:extLst>
          </p:cNvPr>
          <p:cNvSpPr/>
          <p:nvPr/>
        </p:nvSpPr>
        <p:spPr>
          <a:xfrm>
            <a:off x="4056781" y="2471750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Elected Officials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B83B63E-EA0F-4F8F-A3F4-C87AC9B42FD9}"/>
              </a:ext>
            </a:extLst>
          </p:cNvPr>
          <p:cNvSpPr/>
          <p:nvPr/>
        </p:nvSpPr>
        <p:spPr>
          <a:xfrm>
            <a:off x="831870" y="1318803"/>
            <a:ext cx="1488830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Higher Education Institutions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33684D-7B11-4209-AF95-F76CB2AC837E}"/>
              </a:ext>
            </a:extLst>
          </p:cNvPr>
          <p:cNvSpPr/>
          <p:nvPr/>
        </p:nvSpPr>
        <p:spPr>
          <a:xfrm>
            <a:off x="1603649" y="3661371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Chamber of Commerce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BC445D0-2172-4401-AF19-CBEFDE77BCF9}"/>
              </a:ext>
            </a:extLst>
          </p:cNvPr>
          <p:cNvSpPr/>
          <p:nvPr/>
        </p:nvSpPr>
        <p:spPr>
          <a:xfrm>
            <a:off x="3991962" y="1190620"/>
            <a:ext cx="1424354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LA Unified School District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7EDD1B5-5734-436F-9473-672D2E22CC98}"/>
              </a:ext>
            </a:extLst>
          </p:cNvPr>
          <p:cNvSpPr/>
          <p:nvPr/>
        </p:nvSpPr>
        <p:spPr>
          <a:xfrm>
            <a:off x="3235824" y="3581160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Health Clinics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9EF367D-C826-470B-8171-DE8BC31075A0}"/>
              </a:ext>
            </a:extLst>
          </p:cNvPr>
          <p:cNvSpPr/>
          <p:nvPr/>
        </p:nvSpPr>
        <p:spPr>
          <a:xfrm>
            <a:off x="2386610" y="955208"/>
            <a:ext cx="1512276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Job Centers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DAD3B4B-A15E-4E44-A511-734F6BBC1A25}"/>
              </a:ext>
            </a:extLst>
          </p:cNvPr>
          <p:cNvSpPr/>
          <p:nvPr/>
        </p:nvSpPr>
        <p:spPr>
          <a:xfrm>
            <a:off x="2393075" y="2346846"/>
            <a:ext cx="1512277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Community Based Orgs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42318C3-EB79-463B-9F5B-FE17B92D3AF6}"/>
              </a:ext>
            </a:extLst>
          </p:cNvPr>
          <p:cNvSpPr/>
          <p:nvPr/>
        </p:nvSpPr>
        <p:spPr>
          <a:xfrm>
            <a:off x="662792" y="2616788"/>
            <a:ext cx="1512277" cy="11781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Small Business Incubators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77C6C66-363A-4C6B-A455-8B3853A129D2}"/>
              </a:ext>
            </a:extLst>
          </p:cNvPr>
          <p:cNvSpPr txBox="1"/>
          <p:nvPr/>
        </p:nvSpPr>
        <p:spPr>
          <a:xfrm>
            <a:off x="3985" y="5620663"/>
            <a:ext cx="6701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Shared Vision: </a:t>
            </a:r>
            <a:r>
              <a:rPr lang="en-US" dirty="0"/>
              <a:t>Strategically capitalize on neighborhood revitalization opportunities connected to transit oriented development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9D84FF-94FD-45ED-B6EE-E04B486BF555}"/>
              </a:ext>
            </a:extLst>
          </p:cNvPr>
          <p:cNvSpPr txBox="1"/>
          <p:nvPr/>
        </p:nvSpPr>
        <p:spPr>
          <a:xfrm>
            <a:off x="6874636" y="1027926"/>
            <a:ext cx="5163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Collect Impact Framework</a:t>
            </a: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0AF992ED-5CEF-4261-A60B-61B60B1D38F3}"/>
              </a:ext>
            </a:extLst>
          </p:cNvPr>
          <p:cNvSpPr/>
          <p:nvPr/>
        </p:nvSpPr>
        <p:spPr>
          <a:xfrm>
            <a:off x="2952867" y="4607782"/>
            <a:ext cx="529390" cy="1058779"/>
          </a:xfrm>
          <a:prstGeom prst="downArrow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C0DD602-5672-4C05-9133-029231394D15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A3441F26-B598-4884-A5F8-C57BF2653F34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24" name="Picture 23" descr="Image result for twitter logo">
              <a:extLst>
                <a:ext uri="{FF2B5EF4-FFF2-40B4-BE49-F238E27FC236}">
                  <a16:creationId xmlns:a16="http://schemas.microsoft.com/office/drawing/2014/main" id="{A4387865-D1AF-4938-BB27-771588362C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E45AAA26-5CF2-4F5C-AD0A-DA8DD999B065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6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CFF0396F-22BB-4A66-987C-56B365819D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41FEE06F-D222-49BE-B8F7-24BA42CFAC72}"/>
              </a:ext>
            </a:extLst>
          </p:cNvPr>
          <p:cNvSpPr/>
          <p:nvPr/>
        </p:nvSpPr>
        <p:spPr>
          <a:xfrm>
            <a:off x="7298028" y="1861439"/>
            <a:ext cx="4546129" cy="4035153"/>
          </a:xfrm>
          <a:prstGeom prst="rect">
            <a:avLst/>
          </a:prstGeom>
          <a:solidFill>
            <a:srgbClr val="990000"/>
          </a:solidFill>
          <a:ln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Common Agenda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Shared Measurement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Mutually Reinforcing Activities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Continuous Communication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en-US" sz="2800" dirty="0"/>
              <a:t>A “Backbone” Team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258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2BAAD-EE72-4A0D-B4ED-4588E4D97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1" y="302496"/>
            <a:ext cx="10515600" cy="975160"/>
          </a:xfrm>
        </p:spPr>
        <p:txBody>
          <a:bodyPr>
            <a:normAutofit/>
          </a:bodyPr>
          <a:lstStyle/>
          <a:p>
            <a:r>
              <a:rPr lang="en-US" sz="4800" b="1" dirty="0"/>
              <a:t>Roadblocks with Shared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566ED0-8D88-490F-A6AC-BAD0A621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84" y="1774752"/>
            <a:ext cx="5756916" cy="3628257"/>
          </a:xfrm>
        </p:spPr>
        <p:txBody>
          <a:bodyPr/>
          <a:lstStyle/>
          <a:p>
            <a:pPr marL="0" indent="0">
              <a:buNone/>
            </a:pPr>
            <a:r>
              <a:rPr lang="en-US" sz="3600" dirty="0"/>
              <a:t>Issues Arising:</a:t>
            </a:r>
          </a:p>
          <a:p>
            <a:r>
              <a:rPr lang="en-US" dirty="0"/>
              <a:t>Unavailable/Unmeasurable Metrics</a:t>
            </a:r>
          </a:p>
          <a:p>
            <a:r>
              <a:rPr lang="en-US" dirty="0"/>
              <a:t>Metrics Unaligned with Activities</a:t>
            </a:r>
          </a:p>
          <a:p>
            <a:r>
              <a:rPr lang="en-US" dirty="0"/>
              <a:t>Centralized Location for Data Viewing</a:t>
            </a:r>
          </a:p>
          <a:p>
            <a:r>
              <a:rPr lang="en-US" dirty="0"/>
              <a:t>Communicating Impact to South LA Residents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B630F1A-C6DA-4297-BC55-79F1B95B0851}"/>
              </a:ext>
            </a:extLst>
          </p:cNvPr>
          <p:cNvGrpSpPr/>
          <p:nvPr/>
        </p:nvGrpSpPr>
        <p:grpSpPr>
          <a:xfrm>
            <a:off x="1" y="6473989"/>
            <a:ext cx="13453540" cy="600053"/>
            <a:chOff x="1" y="6461463"/>
            <a:chExt cx="13453540" cy="6000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C749C1F-6582-4606-88FC-97ED6D59F8D5}"/>
                </a:ext>
              </a:extLst>
            </p:cNvPr>
            <p:cNvSpPr/>
            <p:nvPr/>
          </p:nvSpPr>
          <p:spPr>
            <a:xfrm>
              <a:off x="1" y="6461463"/>
              <a:ext cx="12191999" cy="375006"/>
            </a:xfrm>
            <a:prstGeom prst="rect">
              <a:avLst/>
            </a:prstGeom>
            <a:solidFill>
              <a:srgbClr val="990000"/>
            </a:solidFill>
            <a:ln>
              <a:solidFill>
                <a:srgbClr val="99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dirty="0"/>
            </a:p>
          </p:txBody>
        </p:sp>
        <p:pic>
          <p:nvPicPr>
            <p:cNvPr id="7" name="Picture 6" descr="Image result for twitter logo">
              <a:extLst>
                <a:ext uri="{FF2B5EF4-FFF2-40B4-BE49-F238E27FC236}">
                  <a16:creationId xmlns:a16="http://schemas.microsoft.com/office/drawing/2014/main" id="{A2541B95-4B6F-43B3-8551-A01F52E42E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30460" y="6507518"/>
              <a:ext cx="286213" cy="2862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5">
              <a:extLst>
                <a:ext uri="{FF2B5EF4-FFF2-40B4-BE49-F238E27FC236}">
                  <a16:creationId xmlns:a16="http://schemas.microsoft.com/office/drawing/2014/main" id="{61C4AF2A-182B-42FB-B6B0-C0CF81D07F83}"/>
                </a:ext>
              </a:extLst>
            </p:cNvPr>
            <p:cNvSpPr txBox="1"/>
            <p:nvPr/>
          </p:nvSpPr>
          <p:spPr>
            <a:xfrm>
              <a:off x="11254871" y="6507518"/>
              <a:ext cx="219867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bg1"/>
                  </a:solidFill>
                </a:rPr>
                <a:t>@NDSC_LA</a:t>
              </a:r>
            </a:p>
            <a:p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2" descr="https://lh4.googleusercontent.com/f6MWZJnOjVgS5EHefeJtQJ7U1uFOh0m47caeEXy_TiC_aA0EdJOcC-B2IxueK03MhPJpBGlTOLd5Bm03Or1IQypABaAiWPOsy-nrd9CmGV_mpBq4rD7aCQbQuPOxYjlzsDpY-TosHZ08Pn0O2NDsc6z8OVyo2CO_yDdtvlWfR5JkcIskWLHfoqoOWHk=nw">
              <a:extLst>
                <a:ext uri="{FF2B5EF4-FFF2-40B4-BE49-F238E27FC236}">
                  <a16:creationId xmlns:a16="http://schemas.microsoft.com/office/drawing/2014/main" id="{AFAAA3CA-9ECC-4770-8874-53857D9F55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743" y="6461463"/>
              <a:ext cx="952400" cy="385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FD3DCF-07CC-4191-AD2C-BF3D04363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002" y="1774752"/>
            <a:ext cx="5606122" cy="37411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667534-C951-4594-A909-E6706033BF8E}"/>
              </a:ext>
            </a:extLst>
          </p:cNvPr>
          <p:cNvSpPr txBox="1"/>
          <p:nvPr/>
        </p:nvSpPr>
        <p:spPr>
          <a:xfrm>
            <a:off x="10424697" y="6113269"/>
            <a:ext cx="19295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Photo courtesy of: iStock</a:t>
            </a:r>
          </a:p>
        </p:txBody>
      </p:sp>
    </p:spTree>
    <p:extLst>
      <p:ext uri="{BB962C8B-B14F-4D97-AF65-F5344CB8AC3E}">
        <p14:creationId xmlns:p14="http://schemas.microsoft.com/office/powerpoint/2010/main" val="336012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1260</TotalTime>
  <Words>691</Words>
  <Application>Microsoft Office PowerPoint</Application>
  <PresentationFormat>Widescreen</PresentationFormat>
  <Paragraphs>126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Adobe Devanagari</vt:lpstr>
      <vt:lpstr>Arial</vt:lpstr>
      <vt:lpstr>Calibri</vt:lpstr>
      <vt:lpstr>Calibri Light</vt:lpstr>
      <vt:lpstr>Office Theme</vt:lpstr>
      <vt:lpstr>Leveraging Data for Collective Impact  in the South LA Transit Empowerment Zone (SLATE-Z)</vt:lpstr>
      <vt:lpstr>About SLATE-Z</vt:lpstr>
      <vt:lpstr>About the Neighborhood</vt:lpstr>
      <vt:lpstr>About the Neighborhood</vt:lpstr>
      <vt:lpstr>A Decade of Transit Development</vt:lpstr>
      <vt:lpstr>A Decade of Transit Development</vt:lpstr>
      <vt:lpstr>Enter SLATE-Z</vt:lpstr>
      <vt:lpstr>Enter SLATE-Z</vt:lpstr>
      <vt:lpstr>Roadblocks with Shared Measurement</vt:lpstr>
      <vt:lpstr>Solutioning Shared Measurement</vt:lpstr>
      <vt:lpstr>Lessons : Data &amp; Collective Impact Models</vt:lpstr>
      <vt:lpstr>Lessons : Data &amp; Collective Impact Models</vt:lpstr>
      <vt:lpstr>Lessons: Data &amp; Collective Impact Models</vt:lpstr>
      <vt:lpstr>Lessons: Data &amp; Collective Impact Models</vt:lpstr>
      <vt:lpstr>Thank You &amp; Stay Tuned!  Phase 1 Launch: January 2023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elly</dc:creator>
  <cp:lastModifiedBy>elly</cp:lastModifiedBy>
  <cp:revision>36</cp:revision>
  <dcterms:created xsi:type="dcterms:W3CDTF">2022-10-20T23:11:45Z</dcterms:created>
  <dcterms:modified xsi:type="dcterms:W3CDTF">2022-10-21T20:12:11Z</dcterms:modified>
</cp:coreProperties>
</file>