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7" r:id="rId4"/>
    <p:sldId id="274" r:id="rId5"/>
    <p:sldId id="275" r:id="rId6"/>
    <p:sldId id="269" r:id="rId7"/>
    <p:sldId id="270" r:id="rId8"/>
    <p:sldId id="271" r:id="rId9"/>
    <p:sldId id="261" r:id="rId10"/>
    <p:sldId id="279" r:id="rId11"/>
    <p:sldId id="278" r:id="rId12"/>
    <p:sldId id="272" r:id="rId13"/>
    <p:sldId id="263" r:id="rId14"/>
    <p:sldId id="277" r:id="rId15"/>
    <p:sldId id="265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Sitka Heading" pitchFamily="2" charset="0"/>
      <p:regular r:id="rId26"/>
      <p:bold r:id="rId27"/>
      <p:italic r:id="rId28"/>
      <p:boldItalic r:id="rId29"/>
    </p:embeddedFont>
    <p:embeddedFont>
      <p:font typeface="Sitka Text" pitchFamily="2" charset="0"/>
      <p:regular r:id="rId30"/>
      <p:bold r:id="rId31"/>
      <p:italic r:id="rId32"/>
      <p:boldItalic r:id="rId33"/>
    </p:embeddedFont>
    <p:embeddedFont>
      <p:font typeface="Trebuchet MS" panose="020B0703020202090204" pitchFamily="34" charset="0"/>
      <p:regular r:id="rId34"/>
      <p:bold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Fc58x38v7kRiX/TdmSx5mHuRW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1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47" name="Google Shape;147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April 23, 2019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490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73" name="Google Shape;273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April 23, 2019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3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28" name="Google Shape;28;p13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3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3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9CC2E5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8" name="Google Shape;38;p13"/>
          <p:cNvSpPr txBox="1"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1468099" y="3632200"/>
            <a:ext cx="722640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812798" y="4470400"/>
            <a:ext cx="8463620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812796" y="4013200"/>
            <a:ext cx="8463621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2"/>
          </p:nvPr>
        </p:nvSpPr>
        <p:spPr>
          <a:xfrm>
            <a:off x="812798" y="4527448"/>
            <a:ext cx="8463620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27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812796" y="4013200"/>
            <a:ext cx="8463621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2"/>
          </p:nvPr>
        </p:nvSpPr>
        <p:spPr>
          <a:xfrm>
            <a:off x="812798" y="4527448"/>
            <a:ext cx="8463620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 rot="5400000">
            <a:off x="3104222" y="-130833"/>
            <a:ext cx="3880773" cy="846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 rot="5400000">
            <a:off x="5996565" y="2582785"/>
            <a:ext cx="5251451" cy="130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 rot="5400000">
            <a:off x="1650424" y="-228024"/>
            <a:ext cx="5251451" cy="692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812801" y="2160589"/>
            <a:ext cx="4117479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5158939" y="2160590"/>
            <a:ext cx="411748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2"/>
          </p:nvPr>
        </p:nvSpPr>
        <p:spPr>
          <a:xfrm>
            <a:off x="812799" y="2737247"/>
            <a:ext cx="4120896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3"/>
          </p:nvPr>
        </p:nvSpPr>
        <p:spPr>
          <a:xfrm>
            <a:off x="5155520" y="2160983"/>
            <a:ext cx="41208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4"/>
          </p:nvPr>
        </p:nvSpPr>
        <p:spPr>
          <a:xfrm>
            <a:off x="5155520" y="2737247"/>
            <a:ext cx="4120896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>
            <a:off x="4761701" y="514926"/>
            <a:ext cx="4514716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2"/>
          </p:nvPr>
        </p:nvSpPr>
        <p:spPr>
          <a:xfrm>
            <a:off x="812799" y="2777069"/>
            <a:ext cx="3720243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>
            <a:spLocks noGrp="1"/>
          </p:cNvSpPr>
          <p:nvPr>
            <p:ph type="pic" idx="2"/>
          </p:nvPr>
        </p:nvSpPr>
        <p:spPr>
          <a:xfrm>
            <a:off x="812799" y="609600"/>
            <a:ext cx="8463619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812799" y="5367338"/>
            <a:ext cx="8463619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11" name="Google Shape;11;p12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" name="Google Shape;12;p12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1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" name="Google Shape;14;p12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9CC2E5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 advClick="0" advTm="0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mailto:cknott@ubalt.edu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bniajfi.org/" TargetMode="External"/><Relationship Id="rId4" Type="http://schemas.openxmlformats.org/officeDocument/2006/relationships/hyperlink" Target="https://communitychange-bniajfi.hub.arcgi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communitychange-bniajfi.hub.arcgi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unitychange-bniajfi.hub.arcgi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unitychange-bniajfi.hub.arcgi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1094067" y="125729"/>
            <a:ext cx="8587946" cy="313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</a:pPr>
            <a:r>
              <a:rPr lang="en-US" sz="3200" dirty="0">
                <a:solidFill>
                  <a:schemeClr val="accent2"/>
                </a:solidFill>
                <a:latin typeface="Sitka Heading" pitchFamily="2" charset="0"/>
              </a:rPr>
              <a:t>How Have Baltimore's Neighborhoods Changed Over the Past Decade? </a:t>
            </a:r>
            <a:br>
              <a:rPr lang="en-US" sz="3200" dirty="0">
                <a:solidFill>
                  <a:schemeClr val="accent2"/>
                </a:solidFill>
                <a:latin typeface="Sitka Heading" pitchFamily="2" charset="0"/>
              </a:rPr>
            </a:br>
            <a:br>
              <a:rPr lang="en-US" sz="3200" dirty="0">
                <a:solidFill>
                  <a:schemeClr val="accent2"/>
                </a:solidFill>
                <a:latin typeface="Sitka Heading" pitchFamily="2" charset="0"/>
              </a:rPr>
            </a:br>
            <a:r>
              <a:rPr lang="en-US" sz="2800" dirty="0">
                <a:latin typeface="Sitka Heading" pitchFamily="2" charset="0"/>
              </a:rPr>
              <a:t>Visualizations from The Baltimore Community Change 2010-2020 Project</a:t>
            </a:r>
            <a:endParaRPr sz="2800" b="1" dirty="0">
              <a:latin typeface="Sitka Heading" pitchFamily="2" charset="0"/>
              <a:sym typeface="Trebuchet MS"/>
            </a:endParaRPr>
          </a:p>
        </p:txBody>
      </p:sp>
      <p:sp>
        <p:nvSpPr>
          <p:cNvPr id="150" name="Google Shape;150;p1"/>
          <p:cNvSpPr txBox="1">
            <a:spLocks noGrp="1"/>
          </p:cNvSpPr>
          <p:nvPr>
            <p:ph type="subTitle" idx="1"/>
          </p:nvPr>
        </p:nvSpPr>
        <p:spPr>
          <a:xfrm>
            <a:off x="1240444" y="3729506"/>
            <a:ext cx="5168685" cy="172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 dirty="0">
                <a:solidFill>
                  <a:schemeClr val="bg2"/>
                </a:solidFill>
                <a:latin typeface="Sitka Text" pitchFamily="2" charset="0"/>
                <a:sym typeface="Trebuchet MS"/>
              </a:rPr>
              <a:t>Cheryl Knott</a:t>
            </a:r>
            <a:endParaRPr dirty="0">
              <a:solidFill>
                <a:schemeClr val="bg2"/>
              </a:solidFill>
              <a:latin typeface="Sitka Text" pitchFamily="2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chemeClr val="bg2"/>
                </a:solidFill>
                <a:latin typeface="Sitka Text" pitchFamily="2" charset="0"/>
                <a:sym typeface="Trebuchet MS"/>
              </a:rPr>
              <a:t>Research Manager</a:t>
            </a:r>
            <a:br>
              <a:rPr lang="en-US" sz="2000" dirty="0">
                <a:solidFill>
                  <a:schemeClr val="bg2"/>
                </a:solidFill>
                <a:latin typeface="Sitka Text" pitchFamily="2" charset="0"/>
                <a:sym typeface="Trebuchet MS"/>
              </a:rPr>
            </a:br>
            <a:r>
              <a:rPr lang="en-US" sz="2000" dirty="0">
                <a:solidFill>
                  <a:schemeClr val="bg2"/>
                </a:solidFill>
                <a:latin typeface="Sitka Text" pitchFamily="2" charset="0"/>
                <a:sym typeface="Trebuchet MS"/>
              </a:rPr>
              <a:t>Baltimore Neighborhood Indicators Alliance</a:t>
            </a:r>
            <a:endParaRPr dirty="0">
              <a:solidFill>
                <a:schemeClr val="bg2"/>
              </a:solidFill>
              <a:latin typeface="Sitka Text" pitchFamily="2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dirty="0">
              <a:solidFill>
                <a:schemeClr val="bg2"/>
              </a:solidFill>
              <a:latin typeface="Sitka Text" pitchFamily="2" charset="0"/>
              <a:sym typeface="Trebuchet M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 dirty="0">
                <a:solidFill>
                  <a:schemeClr val="bg2"/>
                </a:solidFill>
                <a:latin typeface="Sitka Text" pitchFamily="2" charset="0"/>
                <a:sym typeface="Trebuchet MS"/>
              </a:rPr>
              <a:t>NNIP Conference</a:t>
            </a:r>
            <a:endParaRPr sz="2000" b="1" dirty="0">
              <a:solidFill>
                <a:schemeClr val="bg2"/>
              </a:solidFill>
              <a:latin typeface="Sitka Text" pitchFamily="2" charset="0"/>
              <a:sym typeface="Trebuchet M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chemeClr val="bg2"/>
                </a:solidFill>
                <a:latin typeface="Sitka Text" pitchFamily="2" charset="0"/>
                <a:sym typeface="Trebuchet MS"/>
              </a:rPr>
              <a:t>October </a:t>
            </a:r>
            <a:r>
              <a:rPr lang="en-US" sz="2000" dirty="0">
                <a:solidFill>
                  <a:schemeClr val="bg2"/>
                </a:solidFill>
                <a:latin typeface="Sitka Text" pitchFamily="2" charset="0"/>
              </a:rPr>
              <a:t>27</a:t>
            </a:r>
            <a:r>
              <a:rPr lang="en-US" sz="2000" dirty="0">
                <a:solidFill>
                  <a:schemeClr val="bg2"/>
                </a:solidFill>
                <a:latin typeface="Sitka Text" pitchFamily="2" charset="0"/>
                <a:sym typeface="Trebuchet MS"/>
              </a:rPr>
              <a:t>, 2022</a:t>
            </a:r>
            <a:endParaRPr sz="2000" dirty="0">
              <a:solidFill>
                <a:schemeClr val="bg2"/>
              </a:solidFill>
              <a:latin typeface="Sitka Text" pitchFamily="2" charset="0"/>
              <a:sym typeface="Trebuchet MS"/>
            </a:endParaRPr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8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8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1" name="Google Shape;1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4678" y="125729"/>
            <a:ext cx="2131852" cy="225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b="1">
                <a:solidFill>
                  <a:srgbClr val="FFFFFF"/>
                </a:solidFill>
              </a:rPr>
              <a:t>45 Minute Commute Time</a:t>
            </a:r>
            <a:endParaRPr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1" name="Google Shape;2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6"/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3" name="Google Shape;24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900" y="304588"/>
            <a:ext cx="6771375" cy="62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A0CEA54-CBF3-0461-40F9-19D57F862555}"/>
              </a:ext>
            </a:extLst>
          </p:cNvPr>
          <p:cNvSpPr/>
          <p:nvPr/>
        </p:nvSpPr>
        <p:spPr>
          <a:xfrm>
            <a:off x="1853514" y="1910779"/>
            <a:ext cx="1346886" cy="44936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02080"/>
      </p:ext>
    </p:extLst>
  </p:cSld>
  <p:clrMapOvr>
    <a:masterClrMapping/>
  </p:clrMapOvr>
  <p:transition spd="slow"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6">
            <a:extLst>
              <a:ext uri="{FF2B5EF4-FFF2-40B4-BE49-F238E27FC236}">
                <a16:creationId xmlns:a16="http://schemas.microsoft.com/office/drawing/2014/main" id="{DECB881F-5D04-5913-430A-6DCC14A8D38E}"/>
              </a:ext>
            </a:extLst>
          </p:cNvPr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Google Shape;277;p11">
            <a:extLst>
              <a:ext uri="{FF2B5EF4-FFF2-40B4-BE49-F238E27FC236}">
                <a16:creationId xmlns:a16="http://schemas.microsoft.com/office/drawing/2014/main" id="{DF6E383A-905A-3545-BFC1-153EEB8E90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6C2839-1C49-7995-3B2A-D2ADEABEE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1"/>
          <a:stretch/>
        </p:blipFill>
        <p:spPr>
          <a:xfrm>
            <a:off x="373785" y="1575662"/>
            <a:ext cx="9608415" cy="37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90735"/>
      </p:ext>
    </p:extLst>
  </p:cSld>
  <p:clrMapOvr>
    <a:masterClrMapping/>
  </p:clrMapOvr>
  <p:transition spd="slow"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6">
            <a:extLst>
              <a:ext uri="{FF2B5EF4-FFF2-40B4-BE49-F238E27FC236}">
                <a16:creationId xmlns:a16="http://schemas.microsoft.com/office/drawing/2014/main" id="{DECB881F-5D04-5913-430A-6DCC14A8D38E}"/>
              </a:ext>
            </a:extLst>
          </p:cNvPr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Google Shape;277;p11">
            <a:extLst>
              <a:ext uri="{FF2B5EF4-FFF2-40B4-BE49-F238E27FC236}">
                <a16:creationId xmlns:a16="http://schemas.microsoft.com/office/drawing/2014/main" id="{DF6E383A-905A-3545-BFC1-153EEB8E90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FB9980-1789-528A-37C2-71EEB33E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41" y="1195976"/>
            <a:ext cx="8994231" cy="44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43720"/>
      </p:ext>
    </p:extLst>
  </p:cSld>
  <p:clrMapOvr>
    <a:masterClrMapping/>
  </p:clrMapOvr>
  <p:transition spd="slow"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7"/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482E0-49B6-9829-3BD4-80D4EB0BB5E4}"/>
              </a:ext>
            </a:extLst>
          </p:cNvPr>
          <p:cNvSpPr txBox="1"/>
          <p:nvPr/>
        </p:nvSpPr>
        <p:spPr>
          <a:xfrm>
            <a:off x="4856205" y="634289"/>
            <a:ext cx="429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itka Text" pitchFamily="2" charset="0"/>
              </a:rPr>
              <a:t>Tableau dashboard – data by quartiles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DD63E-0522-7530-785C-EA239C3BD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70" y="1186599"/>
            <a:ext cx="10364521" cy="4163525"/>
          </a:xfrm>
          <a:prstGeom prst="rect">
            <a:avLst/>
          </a:prstGeom>
        </p:spPr>
      </p:pic>
    </p:spTree>
  </p:cSld>
  <p:clrMapOvr>
    <a:masterClrMapping/>
  </p:clrMapOvr>
  <p:transition spd="slow" advClick="0"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6">
            <a:extLst>
              <a:ext uri="{FF2B5EF4-FFF2-40B4-BE49-F238E27FC236}">
                <a16:creationId xmlns:a16="http://schemas.microsoft.com/office/drawing/2014/main" id="{DECB881F-5D04-5913-430A-6DCC14A8D38E}"/>
              </a:ext>
            </a:extLst>
          </p:cNvPr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Google Shape;277;p11">
            <a:extLst>
              <a:ext uri="{FF2B5EF4-FFF2-40B4-BE49-F238E27FC236}">
                <a16:creationId xmlns:a16="http://schemas.microsoft.com/office/drawing/2014/main" id="{DF6E383A-905A-3545-BFC1-153EEB8E90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BBDC5A-D089-F281-9CF3-6B40C732A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6" y="1030707"/>
            <a:ext cx="9541244" cy="4609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0B6A3-3FC2-7F37-14EA-C888271B8E50}"/>
              </a:ext>
            </a:extLst>
          </p:cNvPr>
          <p:cNvSpPr txBox="1"/>
          <p:nvPr/>
        </p:nvSpPr>
        <p:spPr>
          <a:xfrm>
            <a:off x="716690" y="6098348"/>
            <a:ext cx="359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itka Text" pitchFamily="2" charset="0"/>
              </a:rPr>
              <a:t>Compilation of AGOL maps</a:t>
            </a:r>
          </a:p>
        </p:txBody>
      </p:sp>
    </p:spTree>
    <p:extLst>
      <p:ext uri="{BB962C8B-B14F-4D97-AF65-F5344CB8AC3E}">
        <p14:creationId xmlns:p14="http://schemas.microsoft.com/office/powerpoint/2010/main" val="3932159781"/>
      </p:ext>
    </p:extLst>
  </p:cSld>
  <p:clrMapOvr>
    <a:masterClrMapping/>
  </p:clrMapOvr>
  <p:transition spd="slow" advClick="0"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>
            <a:spLocks noGrp="1"/>
          </p:cNvSpPr>
          <p:nvPr>
            <p:ph type="ctrTitle"/>
          </p:nvPr>
        </p:nvSpPr>
        <p:spPr>
          <a:xfrm>
            <a:off x="704758" y="6587"/>
            <a:ext cx="8983829" cy="167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br>
              <a:rPr lang="en-US" sz="4400" b="1" dirty="0"/>
            </a:br>
            <a:r>
              <a:rPr lang="en-US" sz="4400" b="1" dirty="0">
                <a:latin typeface="Sitka Heading" pitchFamily="2" charset="0"/>
              </a:rPr>
              <a:t>Thank You!</a:t>
            </a:r>
            <a:endParaRPr sz="1400" dirty="0">
              <a:solidFill>
                <a:srgbClr val="595959"/>
              </a:solidFill>
              <a:latin typeface="Sitka Heading" pitchFamily="2" charset="0"/>
            </a:endParaRPr>
          </a:p>
        </p:txBody>
      </p:sp>
      <p:sp>
        <p:nvSpPr>
          <p:cNvPr id="276" name="Google Shape;276;p11"/>
          <p:cNvSpPr txBox="1">
            <a:spLocks noGrp="1"/>
          </p:cNvSpPr>
          <p:nvPr>
            <p:ph type="subTitle" idx="1"/>
          </p:nvPr>
        </p:nvSpPr>
        <p:spPr>
          <a:xfrm>
            <a:off x="2758273" y="1678977"/>
            <a:ext cx="4876800" cy="273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2000" b="1" i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2600" b="1" dirty="0">
                <a:latin typeface="Sitka Text" pitchFamily="2" charset="0"/>
              </a:rPr>
              <a:t>Cheryl Knott</a:t>
            </a:r>
            <a:br>
              <a:rPr lang="en-US" sz="2600" b="1" dirty="0">
                <a:latin typeface="Sitka Text" pitchFamily="2" charset="0"/>
              </a:rPr>
            </a:br>
            <a:r>
              <a:rPr lang="en-US" sz="2600" dirty="0">
                <a:latin typeface="Sitka Text" pitchFamily="2" charset="0"/>
                <a:hlinkClick r:id="rId3"/>
              </a:rPr>
              <a:t>cknott@ubalt.edu</a:t>
            </a:r>
            <a:r>
              <a:rPr lang="en-US" sz="2600" dirty="0">
                <a:latin typeface="Sitka Text" pitchFamily="2" charset="0"/>
              </a:rPr>
              <a:t> </a:t>
            </a:r>
            <a:endParaRPr sz="2600" dirty="0">
              <a:latin typeface="Sitka Text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2600" dirty="0">
              <a:latin typeface="Sitka Text" pitchFamily="2" charset="0"/>
            </a:endParaRPr>
          </a:p>
          <a:p>
            <a:pPr marL="0" indent="0" algn="ctr">
              <a:spcBef>
                <a:spcPts val="0"/>
              </a:spcBef>
              <a:buSzPct val="80000"/>
            </a:pPr>
            <a:r>
              <a:rPr lang="en-US" sz="2600" dirty="0">
                <a:latin typeface="Sitka Text" pitchFamily="2" charset="0"/>
                <a:hlinkClick r:id="rId4"/>
              </a:rPr>
              <a:t>https://communitychange-bniajfi.hub.arcgis.com/</a:t>
            </a:r>
            <a:r>
              <a:rPr lang="en-US" sz="2600" dirty="0">
                <a:latin typeface="Sitka Text" pitchFamily="2" charset="0"/>
              </a:rPr>
              <a:t> </a:t>
            </a:r>
            <a:br>
              <a:rPr lang="en-US" sz="2600" dirty="0">
                <a:latin typeface="Sitka Text" pitchFamily="2" charset="0"/>
              </a:rPr>
            </a:br>
            <a:endParaRPr lang="en-US" sz="2600" dirty="0">
              <a:latin typeface="Sitka Text" pitchFamily="2" charset="0"/>
            </a:endParaRPr>
          </a:p>
          <a:p>
            <a:pPr marL="0" indent="0" algn="ctr">
              <a:spcBef>
                <a:spcPts val="0"/>
              </a:spcBef>
              <a:buSzPct val="80000"/>
            </a:pPr>
            <a:r>
              <a:rPr lang="en-US" sz="2600" dirty="0">
                <a:latin typeface="Sitka Text" pitchFamily="2" charset="0"/>
                <a:hlinkClick r:id="rId5"/>
              </a:rPr>
              <a:t>https://www.bniajfi.org</a:t>
            </a:r>
            <a:r>
              <a:rPr lang="en-US" sz="2600" dirty="0">
                <a:latin typeface="Sitka Text" pitchFamily="2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2600" i="1" dirty="0">
              <a:latin typeface="Sitka Text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2600" i="1" dirty="0">
                <a:latin typeface="Sitka Text" pitchFamily="2" charset="0"/>
              </a:rPr>
              <a:t>Sponsored by:</a:t>
            </a:r>
            <a:endParaRPr sz="2600" i="1" dirty="0">
              <a:latin typeface="Sitka Text" pitchFamily="2" charset="0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2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2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32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32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3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7" name="Google Shape;27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1"/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9" name="Google Shape;279;p11"/>
          <p:cNvPicPr preferRelativeResize="0"/>
          <p:nvPr/>
        </p:nvPicPr>
        <p:blipFill rotWithShape="1">
          <a:blip r:embed="rId7">
            <a:alphaModFix/>
          </a:blip>
          <a:srcRect l="8333" t="52963" r="72500" b="36667"/>
          <a:stretch/>
        </p:blipFill>
        <p:spPr>
          <a:xfrm>
            <a:off x="4206664" y="6196312"/>
            <a:ext cx="1600408" cy="47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71615" y="4342829"/>
            <a:ext cx="4876799" cy="1672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6">
            <a:extLst>
              <a:ext uri="{FF2B5EF4-FFF2-40B4-BE49-F238E27FC236}">
                <a16:creationId xmlns:a16="http://schemas.microsoft.com/office/drawing/2014/main" id="{45A0D0BF-486B-88C9-B6D7-9966E18FA1DB}"/>
              </a:ext>
            </a:extLst>
          </p:cNvPr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71000E9-4C96-23A7-27B2-B0BA700EC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" t="3965" r="4376" b="2883"/>
          <a:stretch/>
        </p:blipFill>
        <p:spPr>
          <a:xfrm>
            <a:off x="827475" y="234778"/>
            <a:ext cx="4893277" cy="63884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67676D-BDF8-2E84-98CB-3F9BEC9F2D93}"/>
              </a:ext>
            </a:extLst>
          </p:cNvPr>
          <p:cNvSpPr txBox="1"/>
          <p:nvPr/>
        </p:nvSpPr>
        <p:spPr>
          <a:xfrm>
            <a:off x="6096000" y="2014151"/>
            <a:ext cx="2644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itka Text" pitchFamily="2" charset="0"/>
                <a:cs typeface="Sitka Banner" panose="020F0502020204030204" pitchFamily="34" charset="0"/>
              </a:rPr>
              <a:t>Baltimore lost 5.7% of its population</a:t>
            </a:r>
          </a:p>
          <a:p>
            <a:endParaRPr lang="en-US" sz="2400" dirty="0">
              <a:latin typeface="Sitka Text" pitchFamily="2" charset="0"/>
              <a:cs typeface="Sitka Banner" panose="020F0502020204030204" pitchFamily="34" charset="0"/>
            </a:endParaRPr>
          </a:p>
          <a:p>
            <a:r>
              <a:rPr lang="en-US" sz="2400" dirty="0">
                <a:latin typeface="Sitka Text" pitchFamily="2" charset="0"/>
                <a:cs typeface="Sitka Banner" panose="020F0502020204030204" pitchFamily="34" charset="0"/>
              </a:rPr>
              <a:t>…But has significant variation by neighborhood</a:t>
            </a:r>
          </a:p>
        </p:txBody>
      </p:sp>
      <p:pic>
        <p:nvPicPr>
          <p:cNvPr id="6" name="Google Shape;277;p11">
            <a:extLst>
              <a:ext uri="{FF2B5EF4-FFF2-40B4-BE49-F238E27FC236}">
                <a16:creationId xmlns:a16="http://schemas.microsoft.com/office/drawing/2014/main" id="{BABDA912-4C0D-5E0D-3DC5-9EA4A933A5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439439"/>
      </p:ext>
    </p:extLst>
  </p:cSld>
  <p:clrMapOvr>
    <a:masterClrMapping/>
  </p:clrMapOvr>
  <p:transition spd="slow"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6">
            <a:extLst>
              <a:ext uri="{FF2B5EF4-FFF2-40B4-BE49-F238E27FC236}">
                <a16:creationId xmlns:a16="http://schemas.microsoft.com/office/drawing/2014/main" id="{CB273C47-1C48-E04C-6814-94B431821C4F}"/>
              </a:ext>
            </a:extLst>
          </p:cNvPr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79484-F845-476A-457E-EA29AD56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tka Heading" pitchFamily="2" charset="0"/>
              </a:rPr>
              <a:t>Telling the Story of 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A0839-6E01-F7B1-37F9-21E29659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798" y="1728103"/>
            <a:ext cx="8463619" cy="49198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800" dirty="0">
                <a:latin typeface="Sitka Text" pitchFamily="2" charset="0"/>
              </a:rPr>
              <a:t>Six in-depth research briefs:</a:t>
            </a:r>
          </a:p>
          <a:p>
            <a:r>
              <a:rPr lang="en-US" sz="2400" dirty="0">
                <a:latin typeface="Sitka Text" pitchFamily="2" charset="0"/>
              </a:rPr>
              <a:t>Population and socio-demographics</a:t>
            </a:r>
          </a:p>
          <a:p>
            <a:r>
              <a:rPr lang="en-US" sz="2400" dirty="0">
                <a:latin typeface="Sitka Text" pitchFamily="2" charset="0"/>
              </a:rPr>
              <a:t>Housing diversity</a:t>
            </a:r>
          </a:p>
          <a:p>
            <a:r>
              <a:rPr lang="en-US" sz="2400" dirty="0">
                <a:latin typeface="Sitka Text" pitchFamily="2" charset="0"/>
              </a:rPr>
              <a:t>Housing occupancy and rehab</a:t>
            </a:r>
          </a:p>
          <a:p>
            <a:r>
              <a:rPr lang="en-US" sz="2400" dirty="0">
                <a:latin typeface="Sitka Text" pitchFamily="2" charset="0"/>
              </a:rPr>
              <a:t>Accessibility</a:t>
            </a:r>
          </a:p>
          <a:p>
            <a:r>
              <a:rPr lang="en-US" sz="2400" dirty="0">
                <a:latin typeface="Sitka Text" pitchFamily="2" charset="0"/>
              </a:rPr>
              <a:t>Connectivity</a:t>
            </a:r>
          </a:p>
          <a:p>
            <a:r>
              <a:rPr lang="en-US" sz="2400" dirty="0">
                <a:latin typeface="Sitka Text" pitchFamily="2" charset="0"/>
              </a:rPr>
              <a:t>Quality of life</a:t>
            </a:r>
          </a:p>
          <a:p>
            <a:endParaRPr lang="en-US" sz="2400" dirty="0">
              <a:latin typeface="Sitka Text" pitchFamily="2" charset="0"/>
            </a:endParaRPr>
          </a:p>
          <a:p>
            <a:pPr marL="137160" indent="0">
              <a:buNone/>
            </a:pPr>
            <a:r>
              <a:rPr lang="en-US" sz="2400" dirty="0">
                <a:latin typeface="Sitka Text" pitchFamily="2" charset="0"/>
                <a:hlinkClick r:id="rId2"/>
              </a:rPr>
              <a:t>https://communitychange-bniajfi.hub.arcgis.com/</a:t>
            </a:r>
            <a:r>
              <a:rPr lang="en-US" sz="2400" dirty="0">
                <a:latin typeface="Sitka Text" pitchFamily="2" charset="0"/>
              </a:rPr>
              <a:t> </a:t>
            </a:r>
          </a:p>
        </p:txBody>
      </p:sp>
      <p:pic>
        <p:nvPicPr>
          <p:cNvPr id="6" name="Google Shape;152;p1">
            <a:extLst>
              <a:ext uri="{FF2B5EF4-FFF2-40B4-BE49-F238E27FC236}">
                <a16:creationId xmlns:a16="http://schemas.microsoft.com/office/drawing/2014/main" id="{E8F14F83-0D91-F55A-CA55-5A3DB75828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256" y="1728103"/>
            <a:ext cx="3593935" cy="388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77;p11">
            <a:extLst>
              <a:ext uri="{FF2B5EF4-FFF2-40B4-BE49-F238E27FC236}">
                <a16:creationId xmlns:a16="http://schemas.microsoft.com/office/drawing/2014/main" id="{905F8CC7-C220-CA15-D43D-3DFA1C94E8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630459"/>
      </p:ext>
    </p:extLst>
  </p:cSld>
  <p:clrMapOvr>
    <a:masterClrMapping/>
  </p:clrMapOvr>
  <p:transition spd="slow"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6">
            <a:extLst>
              <a:ext uri="{FF2B5EF4-FFF2-40B4-BE49-F238E27FC236}">
                <a16:creationId xmlns:a16="http://schemas.microsoft.com/office/drawing/2014/main" id="{CB273C47-1C48-E04C-6814-94B431821C4F}"/>
              </a:ext>
            </a:extLst>
          </p:cNvPr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79484-F845-476A-457E-EA29AD56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tka Heading" pitchFamily="2" charset="0"/>
              </a:rPr>
              <a:t>Communication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A0839-6E01-F7B1-37F9-21E29659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798" y="1382113"/>
            <a:ext cx="8463619" cy="5129897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2800" dirty="0">
                <a:latin typeface="Sitka Text" pitchFamily="2" charset="0"/>
              </a:rPr>
              <a:t>ArcGIS Hub Site:</a:t>
            </a:r>
          </a:p>
          <a:p>
            <a:r>
              <a:rPr lang="en-US" sz="2400" dirty="0">
                <a:latin typeface="Sitka Text" pitchFamily="2" charset="0"/>
              </a:rPr>
              <a:t>Story Maps with Embedded Viz</a:t>
            </a:r>
          </a:p>
          <a:p>
            <a:pPr lvl="1"/>
            <a:r>
              <a:rPr lang="en-US" sz="2200" dirty="0">
                <a:latin typeface="Sitka Text" pitchFamily="2" charset="0"/>
              </a:rPr>
              <a:t>Interactive AGOL maps</a:t>
            </a:r>
          </a:p>
          <a:p>
            <a:pPr lvl="1"/>
            <a:r>
              <a:rPr lang="en-US" sz="2200" dirty="0">
                <a:latin typeface="Sitka Text" pitchFamily="2" charset="0"/>
              </a:rPr>
              <a:t>Operations Dashboard bar charts and tables</a:t>
            </a:r>
          </a:p>
          <a:p>
            <a:pPr lvl="1"/>
            <a:r>
              <a:rPr lang="en-US" sz="2200" dirty="0">
                <a:latin typeface="Sitka Text" pitchFamily="2" charset="0"/>
              </a:rPr>
              <a:t>Tableau charts</a:t>
            </a:r>
          </a:p>
          <a:p>
            <a:pPr lvl="1"/>
            <a:r>
              <a:rPr lang="en-US" sz="2200" dirty="0" err="1">
                <a:latin typeface="Sitka Text" pitchFamily="2" charset="0"/>
              </a:rPr>
              <a:t>Plotly</a:t>
            </a:r>
            <a:r>
              <a:rPr lang="en-US" sz="2200" dirty="0">
                <a:latin typeface="Sitka Text" pitchFamily="2" charset="0"/>
              </a:rPr>
              <a:t> line charts</a:t>
            </a:r>
          </a:p>
          <a:p>
            <a:r>
              <a:rPr lang="en-US" sz="2400" dirty="0">
                <a:latin typeface="Sitka Text" pitchFamily="2" charset="0"/>
              </a:rPr>
              <a:t>Data downloads</a:t>
            </a:r>
          </a:p>
          <a:p>
            <a:r>
              <a:rPr lang="en-US" sz="2400" dirty="0">
                <a:latin typeface="Sitka Text" pitchFamily="2" charset="0"/>
              </a:rPr>
              <a:t>Solutions database</a:t>
            </a:r>
          </a:p>
          <a:p>
            <a:r>
              <a:rPr lang="en-US" sz="2400" dirty="0">
                <a:latin typeface="Sitka Text" pitchFamily="2" charset="0"/>
              </a:rPr>
              <a:t>Compiled resources</a:t>
            </a:r>
            <a:br>
              <a:rPr lang="en-US" sz="2400" dirty="0">
                <a:latin typeface="Sitka Text" pitchFamily="2" charset="0"/>
              </a:rPr>
            </a:br>
            <a:endParaRPr lang="en-US" sz="2400" dirty="0">
              <a:latin typeface="Sitka Text" pitchFamily="2" charset="0"/>
            </a:endParaRPr>
          </a:p>
          <a:p>
            <a:pPr marL="137160" indent="0">
              <a:buNone/>
            </a:pPr>
            <a:r>
              <a:rPr lang="en-US" sz="2400" dirty="0">
                <a:latin typeface="Sitka Text" pitchFamily="2" charset="0"/>
                <a:hlinkClick r:id="rId2"/>
              </a:rPr>
              <a:t>https://communitychange-bniajfi.hub.arcgis.com/</a:t>
            </a:r>
            <a:r>
              <a:rPr lang="en-US" sz="2400" dirty="0">
                <a:latin typeface="Sitka Text" pitchFamily="2" charset="0"/>
              </a:rPr>
              <a:t> </a:t>
            </a:r>
          </a:p>
        </p:txBody>
      </p:sp>
      <p:pic>
        <p:nvPicPr>
          <p:cNvPr id="2" name="Google Shape;277;p11">
            <a:extLst>
              <a:ext uri="{FF2B5EF4-FFF2-40B4-BE49-F238E27FC236}">
                <a16:creationId xmlns:a16="http://schemas.microsoft.com/office/drawing/2014/main" id="{6F92CDB6-050B-89E5-E558-6383BEE30D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212312"/>
      </p:ext>
    </p:extLst>
  </p:cSld>
  <p:clrMapOvr>
    <a:masterClrMapping/>
  </p:clrMapOvr>
  <p:transition spd="slow"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6">
            <a:extLst>
              <a:ext uri="{FF2B5EF4-FFF2-40B4-BE49-F238E27FC236}">
                <a16:creationId xmlns:a16="http://schemas.microsoft.com/office/drawing/2014/main" id="{CB273C47-1C48-E04C-6814-94B431821C4F}"/>
              </a:ext>
            </a:extLst>
          </p:cNvPr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79484-F845-476A-457E-EA29AD56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tka Heading" pitchFamily="2" charset="0"/>
              </a:rPr>
              <a:t>Visualization 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A0839-6E01-F7B1-37F9-21E29659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798" y="1930400"/>
            <a:ext cx="8463619" cy="458161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itka Text" pitchFamily="2" charset="0"/>
              </a:rPr>
              <a:t>Convey spatial and statistical information</a:t>
            </a:r>
            <a:br>
              <a:rPr lang="en-US" sz="2800" dirty="0">
                <a:latin typeface="Sitka Text" pitchFamily="2" charset="0"/>
              </a:rPr>
            </a:br>
            <a:endParaRPr lang="en-US" sz="2800" dirty="0">
              <a:latin typeface="Sitka Text" pitchFamily="2" charset="0"/>
            </a:endParaRPr>
          </a:p>
          <a:p>
            <a:r>
              <a:rPr lang="en-US" sz="2800" dirty="0">
                <a:latin typeface="Sitka Text" pitchFamily="2" charset="0"/>
              </a:rPr>
              <a:t>Relating back to population change</a:t>
            </a:r>
            <a:br>
              <a:rPr lang="en-US" sz="2800" dirty="0">
                <a:latin typeface="Sitka Text" pitchFamily="2" charset="0"/>
              </a:rPr>
            </a:br>
            <a:endParaRPr lang="en-US" sz="2800" dirty="0">
              <a:latin typeface="Sitka Text" pitchFamily="2" charset="0"/>
            </a:endParaRPr>
          </a:p>
          <a:p>
            <a:r>
              <a:rPr lang="en-US" sz="2800" dirty="0">
                <a:latin typeface="Sitka Text" pitchFamily="2" charset="0"/>
              </a:rPr>
              <a:t>Visualization cohesion</a:t>
            </a:r>
          </a:p>
          <a:p>
            <a:pPr lvl="1"/>
            <a:r>
              <a:rPr lang="en-US" sz="2800" dirty="0">
                <a:latin typeface="Sitka Text" pitchFamily="2" charset="0"/>
              </a:rPr>
              <a:t>Red to blue diverging color scheme</a:t>
            </a:r>
          </a:p>
          <a:p>
            <a:pPr marL="137160" indent="0">
              <a:buNone/>
            </a:pPr>
            <a:br>
              <a:rPr lang="en-US" sz="2400" dirty="0">
                <a:latin typeface="Sitka Text" pitchFamily="2" charset="0"/>
              </a:rPr>
            </a:br>
            <a:endParaRPr lang="en-US" sz="2400" dirty="0">
              <a:latin typeface="Sitka Text" pitchFamily="2" charset="0"/>
            </a:endParaRPr>
          </a:p>
          <a:p>
            <a:pPr marL="137160" indent="0">
              <a:buNone/>
            </a:pPr>
            <a:r>
              <a:rPr lang="en-US" sz="2400" dirty="0">
                <a:latin typeface="Sitka Text" pitchFamily="2" charset="0"/>
                <a:hlinkClick r:id="rId2"/>
              </a:rPr>
              <a:t>https://communitychange-bniajfi.hub.arcgis.com/</a:t>
            </a:r>
            <a:r>
              <a:rPr lang="en-US" sz="2400" dirty="0">
                <a:latin typeface="Sitka Text" pitchFamily="2" charset="0"/>
              </a:rPr>
              <a:t> </a:t>
            </a:r>
          </a:p>
        </p:txBody>
      </p:sp>
      <p:pic>
        <p:nvPicPr>
          <p:cNvPr id="2" name="Google Shape;277;p11">
            <a:extLst>
              <a:ext uri="{FF2B5EF4-FFF2-40B4-BE49-F238E27FC236}">
                <a16:creationId xmlns:a16="http://schemas.microsoft.com/office/drawing/2014/main" id="{6F92CDB6-050B-89E5-E558-6383BEE30D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C8A2BD-47EC-D88D-C7E9-BBBBAE1CA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535" y="3170031"/>
            <a:ext cx="618182" cy="20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82666"/>
      </p:ext>
    </p:extLst>
  </p:cSld>
  <p:clrMapOvr>
    <a:masterClrMapping/>
  </p:clrMapOvr>
  <p:transition spd="slow"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6">
            <a:extLst>
              <a:ext uri="{FF2B5EF4-FFF2-40B4-BE49-F238E27FC236}">
                <a16:creationId xmlns:a16="http://schemas.microsoft.com/office/drawing/2014/main" id="{195B559D-9C83-298B-8B35-62476D07D483}"/>
              </a:ext>
            </a:extLst>
          </p:cNvPr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Google Shape;277;p11">
            <a:extLst>
              <a:ext uri="{FF2B5EF4-FFF2-40B4-BE49-F238E27FC236}">
                <a16:creationId xmlns:a16="http://schemas.microsoft.com/office/drawing/2014/main" id="{D86764DE-68B1-C840-F8D1-63D47EB56C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068B5B-F271-38AF-FC14-4A714B879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68" y="624167"/>
            <a:ext cx="8359549" cy="5039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427847-BA82-DD5E-5838-18AC06D1B126}"/>
              </a:ext>
            </a:extLst>
          </p:cNvPr>
          <p:cNvSpPr txBox="1"/>
          <p:nvPr/>
        </p:nvSpPr>
        <p:spPr>
          <a:xfrm>
            <a:off x="838200" y="5744970"/>
            <a:ext cx="530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itka Text" pitchFamily="2" charset="0"/>
              </a:rPr>
              <a:t>Map with slider, comparing population change </a:t>
            </a:r>
          </a:p>
          <a:p>
            <a:r>
              <a:rPr lang="en-US" sz="1800" dirty="0">
                <a:latin typeface="Sitka Text" pitchFamily="2" charset="0"/>
              </a:rPr>
              <a:t>from 2000 to 2010 and 2010 to 2020</a:t>
            </a:r>
          </a:p>
        </p:txBody>
      </p:sp>
    </p:spTree>
    <p:extLst>
      <p:ext uri="{BB962C8B-B14F-4D97-AF65-F5344CB8AC3E}">
        <p14:creationId xmlns:p14="http://schemas.microsoft.com/office/powerpoint/2010/main" val="2905407844"/>
      </p:ext>
    </p:extLst>
  </p:cSld>
  <p:clrMapOvr>
    <a:masterClrMapping/>
  </p:clrMapOvr>
  <p:transition spd="slow"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6">
            <a:extLst>
              <a:ext uri="{FF2B5EF4-FFF2-40B4-BE49-F238E27FC236}">
                <a16:creationId xmlns:a16="http://schemas.microsoft.com/office/drawing/2014/main" id="{DECB881F-5D04-5913-430A-6DCC14A8D38E}"/>
              </a:ext>
            </a:extLst>
          </p:cNvPr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Google Shape;277;p11">
            <a:extLst>
              <a:ext uri="{FF2B5EF4-FFF2-40B4-BE49-F238E27FC236}">
                <a16:creationId xmlns:a16="http://schemas.microsoft.com/office/drawing/2014/main" id="{F68A699D-0A70-69A8-A16F-1F9B798E27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EEFBC9-3941-CFA7-DBE6-E309716E7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9" y="1191345"/>
            <a:ext cx="9030453" cy="5073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A4480-6BB7-37AF-A8C7-8487DE7814D2}"/>
              </a:ext>
            </a:extLst>
          </p:cNvPr>
          <p:cNvSpPr txBox="1"/>
          <p:nvPr/>
        </p:nvSpPr>
        <p:spPr>
          <a:xfrm>
            <a:off x="680873" y="635976"/>
            <a:ext cx="850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itka Text" pitchFamily="2" charset="0"/>
              </a:rPr>
              <a:t>Visualizing statistical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848860599"/>
      </p:ext>
    </p:extLst>
  </p:cSld>
  <p:clrMapOvr>
    <a:masterClrMapping/>
  </p:clrMapOvr>
  <p:transition spd="slow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6">
            <a:extLst>
              <a:ext uri="{FF2B5EF4-FFF2-40B4-BE49-F238E27FC236}">
                <a16:creationId xmlns:a16="http://schemas.microsoft.com/office/drawing/2014/main" id="{DECB881F-5D04-5913-430A-6DCC14A8D38E}"/>
              </a:ext>
            </a:extLst>
          </p:cNvPr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Google Shape;277;p11">
            <a:extLst>
              <a:ext uri="{FF2B5EF4-FFF2-40B4-BE49-F238E27FC236}">
                <a16:creationId xmlns:a16="http://schemas.microsoft.com/office/drawing/2014/main" id="{1ECD6340-773E-40CE-A2F0-9186D338F4C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3C22D4-9971-171D-BBA5-8E6575A52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9" y="1191345"/>
            <a:ext cx="9030453" cy="50735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E3A0AD5-7B35-3E5B-4AF3-A29C249F4188}"/>
              </a:ext>
            </a:extLst>
          </p:cNvPr>
          <p:cNvSpPr/>
          <p:nvPr/>
        </p:nvSpPr>
        <p:spPr>
          <a:xfrm>
            <a:off x="1513114" y="1910778"/>
            <a:ext cx="1687286" cy="435409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55C07-B1CF-B449-6017-762FDE1CA725}"/>
              </a:ext>
            </a:extLst>
          </p:cNvPr>
          <p:cNvSpPr txBox="1"/>
          <p:nvPr/>
        </p:nvSpPr>
        <p:spPr>
          <a:xfrm>
            <a:off x="680873" y="635976"/>
            <a:ext cx="850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itka Text" pitchFamily="2" charset="0"/>
              </a:rPr>
              <a:t>Visualizing statistical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802875202"/>
      </p:ext>
    </p:extLst>
  </p:cSld>
  <p:clrMapOvr>
    <a:masterClrMapping/>
  </p:clrMapOvr>
  <p:transition spd="slow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b="1">
                <a:solidFill>
                  <a:srgbClr val="FFFFFF"/>
                </a:solidFill>
              </a:rPr>
              <a:t>45 Minute Commute Time</a:t>
            </a:r>
            <a:endParaRPr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1" name="Google Shape;2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746" y="5238563"/>
            <a:ext cx="1579784" cy="154006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6"/>
          <p:cNvSpPr txBox="1"/>
          <p:nvPr/>
        </p:nvSpPr>
        <p:spPr>
          <a:xfrm>
            <a:off x="9789398" y="174311"/>
            <a:ext cx="228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@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bniajfi</a:t>
            </a:r>
            <a:endParaRPr lang="en-US" sz="24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#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Sitka Text" pitchFamily="2" charset="0"/>
                <a:ea typeface="Trebuchet MS"/>
                <a:cs typeface="Trebuchet MS"/>
                <a:sym typeface="Trebuchet MS"/>
              </a:rPr>
              <a:t>BmoreCommunityChange</a:t>
            </a:r>
            <a:endParaRPr lang="en-US" sz="1200" b="0" i="0" u="none" strike="noStrike" cap="none" dirty="0">
              <a:solidFill>
                <a:schemeClr val="dk2"/>
              </a:solidFill>
              <a:latin typeface="Sitka Text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3" name="Google Shape;24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900" y="304588"/>
            <a:ext cx="6771375" cy="624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</p:sld>
</file>

<file path=ppt/theme/theme1.xml><?xml version="1.0" encoding="utf-8"?>
<a:theme xmlns:a="http://schemas.openxmlformats.org/drawingml/2006/main" name="Fac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4781</TotalTime>
  <Words>296</Words>
  <Application>Microsoft Macintosh PowerPoint</Application>
  <PresentationFormat>Widescreen</PresentationFormat>
  <Paragraphs>92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Sitka Heading</vt:lpstr>
      <vt:lpstr>Century Gothic</vt:lpstr>
      <vt:lpstr>Trebuchet MS</vt:lpstr>
      <vt:lpstr>Calibri</vt:lpstr>
      <vt:lpstr>Sitka Text</vt:lpstr>
      <vt:lpstr>Arial</vt:lpstr>
      <vt:lpstr>Noto Sans Symbols</vt:lpstr>
      <vt:lpstr>Facet</vt:lpstr>
      <vt:lpstr>How Have Baltimore's Neighborhoods Changed Over the Past Decade?   Visualizations from The Baltimore Community Change 2010-2020 Project</vt:lpstr>
      <vt:lpstr>PowerPoint Presentation</vt:lpstr>
      <vt:lpstr>Telling the Story of Change</vt:lpstr>
      <vt:lpstr>Communication Tools</vt:lpstr>
      <vt:lpstr>Visualization Examples</vt:lpstr>
      <vt:lpstr>PowerPoint Presentation</vt:lpstr>
      <vt:lpstr>PowerPoint Presentation</vt:lpstr>
      <vt:lpstr>PowerPoint Presentation</vt:lpstr>
      <vt:lpstr>45 Minute Commute Time</vt:lpstr>
      <vt:lpstr>45 Minute Commute Time</vt:lpstr>
      <vt:lpstr>PowerPoint Presentation</vt:lpstr>
      <vt:lpstr>PowerPoint Presentation</vt:lpstr>
      <vt:lpstr>PowerPoint Presentation</vt:lpstr>
      <vt:lpstr>PowerPoint Presentation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Have Baltimore's Neighborhoods Changed Over the Past Decade?   Findings from The Baltimore Community Change Project</dc:title>
  <dc:creator>Seema Iyer</dc:creator>
  <cp:lastModifiedBy>Cheryl Knott</cp:lastModifiedBy>
  <cp:revision>34</cp:revision>
  <dcterms:created xsi:type="dcterms:W3CDTF">2022-03-01T16:18:16Z</dcterms:created>
  <dcterms:modified xsi:type="dcterms:W3CDTF">2022-10-18T18:08:31Z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0x010100CC50ABCC9FF5F249B3176F3C7D31AF26</vt:lpwstr>
  </property>
</Properties>
</file>