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1pPr>
    <a:lvl2pPr marL="0" marR="0" indent="457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2pPr>
    <a:lvl3pPr marL="0" marR="0" indent="914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3pPr>
    <a:lvl4pPr marL="0" marR="0" indent="1371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4pPr>
    <a:lvl5pPr marL="0" marR="0" indent="18288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5pPr>
    <a:lvl6pPr marL="0" marR="0" indent="22860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6pPr>
    <a:lvl7pPr marL="0" marR="0" indent="2743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7pPr>
    <a:lvl8pPr marL="0" marR="0" indent="3200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8pPr>
    <a:lvl9pPr marL="0" marR="0" indent="3657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3000" u="none">
                <a:solidFill>
                  <a:srgbClr val="000000"/>
                </a:solidFill>
                <a:latin typeface="Helvetica Neue"/>
              </a:defRPr>
            </a:pPr>
            <a:r>
              <a:rPr b="0" i="0" strike="noStrike" sz="3000" u="none">
                <a:solidFill>
                  <a:srgbClr val="000000"/>
                </a:solidFill>
                <a:latin typeface="Helvetica Neue"/>
              </a:rPr>
              <a:t>Population by race/ethnicity (2020)</a:t>
            </a:r>
          </a:p>
        </c:rich>
      </c:tx>
      <c:layout>
        <c:manualLayout>
          <c:xMode val="edge"/>
          <c:yMode val="edge"/>
          <c:x val="0.294301"/>
          <c:y val="0"/>
          <c:w val="0.398744"/>
          <c:h val="0.113993"/>
        </c:manualLayout>
      </c:layout>
      <c:overlay val="1"/>
      <c:spPr>
        <a:noFill/>
        <a:effectLst/>
      </c:spPr>
    </c:title>
    <c:autoTitleDeleted val="1"/>
    <c:plotArea>
      <c:layout>
        <c:manualLayout>
          <c:layoutTarget val="inner"/>
          <c:xMode val="edge"/>
          <c:yMode val="edge"/>
          <c:x val="0.121461"/>
          <c:y val="0.113993"/>
          <c:w val="0.837207"/>
          <c:h val="0.703574"/>
        </c:manualLayout>
      </c:layout>
      <c:barChart>
        <c:barDir val="bar"/>
        <c:grouping val="stacked"/>
        <c:varyColors val="0"/>
        <c:ser>
          <c:idx val="0"/>
          <c:order val="0"/>
          <c:tx>
            <c:strRef>
              <c:f>Sheet1!$A$2</c:f>
              <c:strCache>
                <c:ptCount val="1"/>
                <c:pt idx="0">
                  <c:v>White alone</c:v>
                </c:pt>
              </c:strCache>
            </c:strRef>
          </c:tx>
          <c:spPr>
            <a:solidFill>
              <a:srgbClr val="2E578C"/>
            </a:solidFill>
            <a:ln w="12700" cap="flat">
              <a:noFill/>
              <a:miter lim="400000"/>
            </a:ln>
            <a:effectLst/>
          </c:spPr>
          <c:invertIfNegative val="0"/>
          <c:dLbls>
            <c:numFmt formatCode="#,##0%" sourceLinked="0"/>
            <c:txPr>
              <a:bodyPr/>
              <a:lstStyle/>
              <a:p>
                <a:pPr>
                  <a:defRPr b="0" i="0" strike="noStrike" sz="3000" u="none">
                    <a:solidFill>
                      <a:srgbClr val="FFFFFF"/>
                    </a:solidFill>
                    <a:latin typeface="Helvetica Neue"/>
                  </a:defRPr>
                </a:pPr>
              </a:p>
            </c:txPr>
            <c:dLblPos val="ctr"/>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Sheet1!$B$2:$E$2</c:f>
              <c:numCache>
                <c:ptCount val="4"/>
                <c:pt idx="0">
                  <c:v>0.660000</c:v>
                </c:pt>
                <c:pt idx="1">
                  <c:v>0.840000</c:v>
                </c:pt>
                <c:pt idx="2">
                  <c:v>0.900000</c:v>
                </c:pt>
                <c:pt idx="3">
                  <c:v>0.900000</c:v>
                </c:pt>
              </c:numCache>
            </c:numRef>
          </c:val>
        </c:ser>
        <c:ser>
          <c:idx val="1"/>
          <c:order val="1"/>
          <c:tx>
            <c:strRef>
              <c:f>Sheet1!$A$3</c:f>
              <c:strCache>
                <c:ptCount val="1"/>
                <c:pt idx="0">
                  <c:v>Black alone</c:v>
                </c:pt>
              </c:strCache>
            </c:strRef>
          </c:tx>
          <c:spPr>
            <a:solidFill>
              <a:srgbClr val="5D9648"/>
            </a:solidFill>
            <a:ln w="12700" cap="flat">
              <a:noFill/>
              <a:miter lim="400000"/>
            </a:ln>
            <a:effectLst/>
          </c:spPr>
          <c:invertIfNegative val="0"/>
          <c:dLbls>
            <c:numFmt formatCode="#,##0%" sourceLinked="0"/>
            <c:txPr>
              <a:bodyPr/>
              <a:lstStyle/>
              <a:p>
                <a:pPr>
                  <a:defRPr b="0" i="0" strike="noStrike" sz="2000" u="none">
                    <a:solidFill>
                      <a:srgbClr val="FFFFFF"/>
                    </a:solidFill>
                    <a:latin typeface="Helvetica Neue"/>
                  </a:defRPr>
                </a:pPr>
              </a:p>
            </c:txPr>
            <c:dLblPos val="ctr"/>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Sheet1!$B$3:$E$3</c:f>
              <c:numCache>
                <c:ptCount val="4"/>
                <c:pt idx="0">
                  <c:v>0.110000</c:v>
                </c:pt>
                <c:pt idx="1">
                  <c:v>0.020000</c:v>
                </c:pt>
                <c:pt idx="2">
                  <c:v>0.010000</c:v>
                </c:pt>
                <c:pt idx="3">
                  <c:v>0.000000</c:v>
                </c:pt>
              </c:numCache>
            </c:numRef>
          </c:val>
        </c:ser>
        <c:ser>
          <c:idx val="2"/>
          <c:order val="2"/>
          <c:tx>
            <c:strRef>
              <c:f>Sheet1!$A$4</c:f>
              <c:strCache>
                <c:ptCount val="1"/>
                <c:pt idx="0">
                  <c:v>Latino (any race)</c:v>
                </c:pt>
              </c:strCache>
            </c:strRef>
          </c:tx>
          <c:spPr>
            <a:solidFill>
              <a:srgbClr val="E7A13D"/>
            </a:solidFill>
            <a:ln w="12700" cap="flat">
              <a:noFill/>
              <a:miter lim="400000"/>
            </a:ln>
            <a:effectLst/>
          </c:spPr>
          <c:invertIfNegative val="0"/>
          <c:dLbls>
            <c:numFmt formatCode="#,##0%" sourceLinked="0"/>
            <c:txPr>
              <a:bodyPr/>
              <a:lstStyle/>
              <a:p>
                <a:pPr>
                  <a:defRPr b="0" i="0" strike="noStrike" sz="2000" u="none">
                    <a:solidFill>
                      <a:srgbClr val="FFFFFF"/>
                    </a:solidFill>
                    <a:latin typeface="Helvetica Neue"/>
                  </a:defRPr>
                </a:pPr>
              </a:p>
            </c:txPr>
            <c:dLblPos val="ctr"/>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Sheet1!$B$4:$E$4</c:f>
              <c:numCache>
                <c:ptCount val="4"/>
                <c:pt idx="0">
                  <c:v>0.160000</c:v>
                </c:pt>
                <c:pt idx="1">
                  <c:v>0.090000</c:v>
                </c:pt>
                <c:pt idx="2">
                  <c:v>0.060000</c:v>
                </c:pt>
                <c:pt idx="3">
                  <c:v>0.040000</c:v>
                </c:pt>
              </c:numCache>
            </c:numRef>
          </c:val>
        </c:ser>
        <c:ser>
          <c:idx val="3"/>
          <c:order val="3"/>
          <c:tx>
            <c:strRef>
              <c:f>Sheet1!$A$5</c:f>
              <c:strCache>
                <c:ptCount val="1"/>
                <c:pt idx="0">
                  <c:v>All other races/ethnicities</c:v>
                </c:pt>
              </c:strCache>
            </c:strRef>
          </c:tx>
          <c:spPr>
            <a:solidFill>
              <a:srgbClr val="BC2D30"/>
            </a:solidFill>
            <a:ln w="12700" cap="flat">
              <a:noFill/>
              <a:miter lim="400000"/>
            </a:ln>
            <a:effectLst/>
          </c:spPr>
          <c:invertIfNegative val="0"/>
          <c:dLbls>
            <c:numFmt formatCode="#,##0%" sourceLinked="0"/>
            <c:txPr>
              <a:bodyPr/>
              <a:lstStyle/>
              <a:p>
                <a:pPr>
                  <a:defRPr b="0" i="0" strike="noStrike" sz="2000" u="none">
                    <a:solidFill>
                      <a:srgbClr val="FFFFFF"/>
                    </a:solidFill>
                    <a:latin typeface="Helvetica Neue"/>
                  </a:defRPr>
                </a:pPr>
              </a:p>
            </c:txPr>
            <c:dLblPos val="ctr"/>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Sheet1!$B$5:$E$5</c:f>
              <c:numCache>
                <c:ptCount val="4"/>
                <c:pt idx="0">
                  <c:v>0.070000</c:v>
                </c:pt>
                <c:pt idx="1">
                  <c:v>0.050000</c:v>
                </c:pt>
                <c:pt idx="2">
                  <c:v>0.030000</c:v>
                </c:pt>
                <c:pt idx="3">
                  <c:v>0.060000</c:v>
                </c:pt>
              </c:numCache>
            </c:numRef>
          </c:val>
        </c:ser>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b="0" i="0" strike="noStrike" sz="247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b"/>
        <c:majorGridlines>
          <c:spPr>
            <a:ln w="6350" cap="flat">
              <a:solidFill>
                <a:srgbClr val="B8B8B8"/>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b="0" i="0" strike="noStrike" sz="2470" u="none">
                <a:solidFill>
                  <a:srgbClr val="000000"/>
                </a:solidFill>
                <a:latin typeface="Helvetica Neue"/>
              </a:defRPr>
            </a:pPr>
          </a:p>
        </c:txPr>
        <c:crossAx val="2094734552"/>
        <c:crosses val="autoZero"/>
        <c:crossBetween val="between"/>
        <c:majorUnit val="0.25"/>
        <c:minorUnit val="0.125"/>
      </c:valAx>
      <c:spPr>
        <a:noFill/>
        <a:ln w="12700" cap="flat">
          <a:noFill/>
          <a:miter lim="400000"/>
        </a:ln>
        <a:effectLst/>
      </c:spPr>
    </c:plotArea>
    <c:legend>
      <c:legendPos val="b"/>
      <c:layout>
        <c:manualLayout>
          <c:xMode val="edge"/>
          <c:yMode val="edge"/>
          <c:x val="0.0834269"/>
          <c:y val="0.935677"/>
          <c:w val="0.916573"/>
          <c:h val="0.0643232"/>
        </c:manualLayout>
      </c:layout>
      <c:overlay val="1"/>
      <c:spPr>
        <a:noFill/>
        <a:ln w="12700" cap="flat">
          <a:noFill/>
          <a:miter lim="400000"/>
        </a:ln>
        <a:effectLst/>
      </c:spPr>
      <c:txPr>
        <a:bodyPr rot="0"/>
        <a:lstStyle/>
        <a:p>
          <a:pPr>
            <a:defRPr b="0" i="0" strike="noStrike" sz="247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2950" u="none">
                <a:solidFill>
                  <a:srgbClr val="000000"/>
                </a:solidFill>
                <a:latin typeface="Helvetica Neue"/>
              </a:defRPr>
            </a:pPr>
            <a:r>
              <a:rPr b="0" i="0" strike="noStrike" sz="2950" u="none">
                <a:solidFill>
                  <a:srgbClr val="000000"/>
                </a:solidFill>
                <a:latin typeface="Helvetica Neue"/>
              </a:rPr>
              <a:t>Share of adults who say they are…</a:t>
            </a:r>
          </a:p>
        </c:rich>
      </c:tx>
      <c:layout>
        <c:manualLayout>
          <c:xMode val="edge"/>
          <c:yMode val="edge"/>
          <c:x val="0.244556"/>
          <c:y val="0"/>
          <c:w val="0.510887"/>
          <c:h val="0.084445"/>
        </c:manualLayout>
      </c:layout>
      <c:overlay val="1"/>
      <c:spPr>
        <a:noFill/>
        <a:effectLst/>
      </c:spPr>
    </c:title>
    <c:autoTitleDeleted val="1"/>
    <c:plotArea>
      <c:layout>
        <c:manualLayout>
          <c:layoutTarget val="inner"/>
          <c:xMode val="edge"/>
          <c:yMode val="edge"/>
          <c:x val="0.0184696"/>
          <c:y val="0.084445"/>
          <c:w val="0.97653"/>
          <c:h val="0.763322"/>
        </c:manualLayout>
      </c:layout>
      <c:barChart>
        <c:barDir val="col"/>
        <c:grouping val="clustered"/>
        <c:varyColors val="0"/>
        <c:ser>
          <c:idx val="0"/>
          <c:order val="0"/>
          <c:tx>
            <c:strRef>
              <c:f>Sheet1!$A$2</c:f>
              <c:strCache>
                <c:ptCount val="1"/>
                <c:pt idx="0">
                  <c:v>Financially insecure</c:v>
                </c:pt>
              </c:strCache>
            </c:strRef>
          </c:tx>
          <c:spPr>
            <a:solidFill>
              <a:srgbClr val="3E73D1"/>
            </a:solidFill>
            <a:ln w="12700" cap="flat">
              <a:noFill/>
              <a:miter lim="400000"/>
            </a:ln>
            <a:effectLst/>
          </c:spPr>
          <c:invertIfNegative val="0"/>
          <c:dLbls>
            <c:numFmt formatCode="#,##0%" sourceLinked="0"/>
            <c:txPr>
              <a:bodyPr/>
              <a:lstStyle/>
              <a:p>
                <a:pPr>
                  <a:defRPr b="0" i="0" strike="noStrike" sz="2400" u="none">
                    <a:solidFill>
                      <a:srgbClr val="FFFFFF"/>
                    </a:solidFill>
                    <a:latin typeface="Helvetica Neue"/>
                  </a:defRPr>
                </a:pPr>
              </a:p>
            </c:txPr>
            <c:dLblPos val="inEnd"/>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Sheet1!$B$2:$E$2</c:f>
              <c:numCache>
                <c:ptCount val="4"/>
                <c:pt idx="0">
                  <c:v>0.330000</c:v>
                </c:pt>
                <c:pt idx="1">
                  <c:v>0.330000</c:v>
                </c:pt>
                <c:pt idx="2">
                  <c:v>0.290000</c:v>
                </c:pt>
                <c:pt idx="3">
                  <c:v>0.240000</c:v>
                </c:pt>
              </c:numCache>
            </c:numRef>
          </c:val>
        </c:ser>
        <c:ser>
          <c:idx val="1"/>
          <c:order val="1"/>
          <c:tx>
            <c:strRef>
              <c:f>Sheet1!$A$3</c:f>
              <c:strCache>
                <c:ptCount val="1"/>
                <c:pt idx="0">
                  <c:v>Food insecure</c:v>
                </c:pt>
              </c:strCache>
            </c:strRef>
          </c:tx>
          <c:spPr>
            <a:solidFill>
              <a:srgbClr val="32C5B9"/>
            </a:solidFill>
            <a:ln w="12700" cap="flat">
              <a:noFill/>
              <a:miter lim="400000"/>
            </a:ln>
            <a:effectLst/>
          </c:spPr>
          <c:invertIfNegative val="0"/>
          <c:dLbls>
            <c:numFmt formatCode="#,##0%" sourceLinked="0"/>
            <c:txPr>
              <a:bodyPr/>
              <a:lstStyle/>
              <a:p>
                <a:pPr>
                  <a:defRPr b="0" i="0" strike="noStrike" sz="2400" u="none">
                    <a:solidFill>
                      <a:srgbClr val="FFFFFF"/>
                    </a:solidFill>
                    <a:latin typeface="Helvetica Neue"/>
                  </a:defRPr>
                </a:pPr>
              </a:p>
            </c:txPr>
            <c:dLblPos val="inEnd"/>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Sheet1!$B$3:$E$3</c:f>
              <c:numCache>
                <c:ptCount val="4"/>
                <c:pt idx="0">
                  <c:v>0.140000</c:v>
                </c:pt>
                <c:pt idx="1">
                  <c:v>0.140000</c:v>
                </c:pt>
                <c:pt idx="2">
                  <c:v>0.090000</c:v>
                </c:pt>
                <c:pt idx="3">
                  <c:v>0.060000</c:v>
                </c:pt>
              </c:numCache>
            </c:numRef>
          </c:val>
        </c:ser>
        <c:ser>
          <c:idx val="2"/>
          <c:order val="2"/>
          <c:tx>
            <c:strRef>
              <c:f>Sheet1!$A$4</c:f>
              <c:strCache>
                <c:ptCount val="1"/>
                <c:pt idx="0">
                  <c:v>Housing insecure</c:v>
                </c:pt>
              </c:strCache>
            </c:strRef>
          </c:tx>
          <c:spPr>
            <a:solidFill>
              <a:schemeClr val="accent3">
                <a:hueOff val="945267"/>
                <a:satOff val="49643"/>
                <a:lumOff val="-19255"/>
              </a:schemeClr>
            </a:solidFill>
            <a:ln w="12700" cap="flat">
              <a:noFill/>
              <a:miter lim="400000"/>
            </a:ln>
            <a:effectLst/>
          </c:spPr>
          <c:invertIfNegative val="0"/>
          <c:dLbls>
            <c:numFmt formatCode="#,##0%" sourceLinked="0"/>
            <c:txPr>
              <a:bodyPr/>
              <a:lstStyle/>
              <a:p>
                <a:pPr>
                  <a:defRPr b="0" i="0" strike="noStrike" sz="2400" u="none">
                    <a:solidFill>
                      <a:srgbClr val="FFFFFF"/>
                    </a:solidFill>
                    <a:latin typeface="Helvetica Neue"/>
                  </a:defRPr>
                </a:pPr>
              </a:p>
            </c:txPr>
            <c:dLblPos val="inEnd"/>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Sheet1!$B$4:$E$4</c:f>
              <c:numCache>
                <c:ptCount val="4"/>
                <c:pt idx="0">
                  <c:v>0.080000</c:v>
                </c:pt>
                <c:pt idx="1">
                  <c:v>0.080000</c:v>
                </c:pt>
                <c:pt idx="2">
                  <c:v>0.060000</c:v>
                </c:pt>
                <c:pt idx="3">
                  <c:v>0.060000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b="0" i="0" strike="noStrike" sz="20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6350" cap="flat">
              <a:solidFill>
                <a:srgbClr val="B8B8B8"/>
              </a:solidFill>
              <a:prstDash val="solid"/>
              <a:miter lim="400000"/>
            </a:ln>
          </c:spPr>
        </c:majorGridlines>
        <c:numFmt formatCode="General" sourceLinked="0"/>
        <c:majorTickMark val="none"/>
        <c:minorTickMark val="none"/>
        <c:tickLblPos val="none"/>
        <c:spPr>
          <a:ln w="12700" cap="flat">
            <a:noFill/>
            <a:prstDash val="solid"/>
            <a:miter lim="400000"/>
          </a:ln>
        </c:spPr>
        <c:txPr>
          <a:bodyPr rot="0"/>
          <a:lstStyle/>
          <a:p>
            <a:pPr>
              <a:defRPr b="0" i="0" strike="noStrike" sz="2000" u="none">
                <a:solidFill>
                  <a:srgbClr val="000000"/>
                </a:solidFill>
                <a:latin typeface="Helvetica Neue"/>
              </a:defRPr>
            </a:pPr>
          </a:p>
        </c:txPr>
        <c:crossAx val="2094734552"/>
        <c:crosses val="autoZero"/>
        <c:crossBetween val="between"/>
        <c:majorUnit val="0.1"/>
        <c:minorUnit val="0.05"/>
      </c:valAx>
      <c:spPr>
        <a:noFill/>
        <a:ln w="12700" cap="flat">
          <a:noFill/>
          <a:miter lim="400000"/>
        </a:ln>
        <a:effectLst/>
      </c:spPr>
    </c:plotArea>
    <c:legend>
      <c:legendPos val="b"/>
      <c:layout>
        <c:manualLayout>
          <c:xMode val="edge"/>
          <c:yMode val="edge"/>
          <c:x val="0.00526032"/>
          <c:y val="0.94024"/>
          <c:w val="0.989479"/>
          <c:h val="0.0597601"/>
        </c:manualLayout>
      </c:layout>
      <c:overlay val="1"/>
      <c:spPr>
        <a:noFill/>
        <a:ln w="12700" cap="flat">
          <a:noFill/>
          <a:miter lim="400000"/>
        </a:ln>
        <a:effectLst/>
      </c:spPr>
      <c:txPr>
        <a:bodyPr rot="0"/>
        <a:lstStyle/>
        <a:p>
          <a:pPr>
            <a:defRPr b="0" i="0" strike="noStrike" sz="270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2950" u="none">
                <a:solidFill>
                  <a:srgbClr val="000000"/>
                </a:solidFill>
                <a:latin typeface="Helvetica Neue"/>
              </a:defRPr>
            </a:pPr>
            <a:r>
              <a:rPr b="0" i="0" strike="noStrike" sz="2950" u="none">
                <a:solidFill>
                  <a:srgbClr val="000000"/>
                </a:solidFill>
                <a:latin typeface="Helvetica Neue"/>
              </a:rPr>
              <a:t>Share of adults in Type One Towns who say they are … by race/ethnicity</a:t>
            </a:r>
          </a:p>
        </c:rich>
      </c:tx>
      <c:layout>
        <c:manualLayout>
          <c:xMode val="edge"/>
          <c:yMode val="edge"/>
          <c:x val="0.00044317"/>
          <c:y val="0"/>
          <c:w val="0.999114"/>
          <c:h val="0.115906"/>
        </c:manualLayout>
      </c:layout>
      <c:overlay val="1"/>
      <c:spPr>
        <a:noFill/>
        <a:effectLst/>
      </c:spPr>
    </c:title>
    <c:autoTitleDeleted val="1"/>
    <c:plotArea>
      <c:layout>
        <c:manualLayout>
          <c:layoutTarget val="inner"/>
          <c:xMode val="edge"/>
          <c:yMode val="edge"/>
          <c:x val="0.184304"/>
          <c:y val="0.115906"/>
          <c:w val="0.810696"/>
          <c:h val="0.713253"/>
        </c:manualLayout>
      </c:layout>
      <c:barChart>
        <c:barDir val="bar"/>
        <c:grouping val="clustered"/>
        <c:varyColors val="0"/>
        <c:ser>
          <c:idx val="0"/>
          <c:order val="0"/>
          <c:tx>
            <c:strRef>
              <c:f>Sheet1!$A$2</c:f>
              <c:strCache>
                <c:ptCount val="1"/>
                <c:pt idx="0">
                  <c:v>Housing insecure</c:v>
                </c:pt>
              </c:strCache>
            </c:strRef>
          </c:tx>
          <c:spPr>
            <a:solidFill>
              <a:srgbClr val="3E73D1"/>
            </a:solidFill>
            <a:ln w="12700" cap="flat">
              <a:noFill/>
              <a:miter lim="400000"/>
            </a:ln>
            <a:effectLst/>
          </c:spPr>
          <c:invertIfNegative val="0"/>
          <c:dLbls>
            <c:numFmt formatCode="#,##0%" sourceLinked="0"/>
            <c:txPr>
              <a:bodyPr/>
              <a:lstStyle/>
              <a:p>
                <a:pPr>
                  <a:defRPr b="0" i="0" strike="noStrike" sz="2950" u="none">
                    <a:solidFill>
                      <a:srgbClr val="FFFFFF"/>
                    </a:solidFill>
                    <a:latin typeface="Helvetica Neue"/>
                  </a:defRPr>
                </a:pPr>
              </a:p>
            </c:txPr>
            <c:dLblPos val="inEnd"/>
            <c:showLegendKey val="0"/>
            <c:showVal val="1"/>
            <c:showCatName val="0"/>
            <c:showSerName val="0"/>
            <c:showPercent val="0"/>
            <c:showBubbleSize val="0"/>
            <c:showLeaderLines val="0"/>
          </c:dLbls>
          <c:cat>
            <c:strRef>
              <c:f>Sheet1!$B$1:$E$1</c:f>
              <c:strCache>
                <c:ptCount val="4"/>
                <c:pt idx="0">
                  <c:v>White</c:v>
                </c:pt>
                <c:pt idx="1">
                  <c:v>Black</c:v>
                </c:pt>
                <c:pt idx="2">
                  <c:v>Latino</c:v>
                </c:pt>
                <c:pt idx="3">
                  <c:v>Native Amer.</c:v>
                </c:pt>
              </c:strCache>
            </c:strRef>
          </c:cat>
          <c:val>
            <c:numRef>
              <c:f>Sheet1!$B$2:$E$2</c:f>
              <c:numCache>
                <c:ptCount val="4"/>
                <c:pt idx="0">
                  <c:v>0.060000</c:v>
                </c:pt>
                <c:pt idx="1">
                  <c:v>0.160000</c:v>
                </c:pt>
                <c:pt idx="2">
                  <c:v>0.150000</c:v>
                </c:pt>
                <c:pt idx="3">
                  <c:v>0.160000</c:v>
                </c:pt>
              </c:numCache>
            </c:numRef>
          </c:val>
        </c:ser>
        <c:ser>
          <c:idx val="1"/>
          <c:order val="1"/>
          <c:tx>
            <c:strRef>
              <c:f>Sheet1!$A$3</c:f>
              <c:strCache>
                <c:ptCount val="1"/>
                <c:pt idx="0">
                  <c:v>Financially insecure</c:v>
                </c:pt>
              </c:strCache>
            </c:strRef>
          </c:tx>
          <c:spPr>
            <a:solidFill>
              <a:srgbClr val="32C5B9"/>
            </a:solidFill>
            <a:ln w="12700" cap="flat">
              <a:noFill/>
              <a:miter lim="400000"/>
            </a:ln>
            <a:effectLst/>
          </c:spPr>
          <c:invertIfNegative val="0"/>
          <c:dLbls>
            <c:numFmt formatCode="#,##0%" sourceLinked="0"/>
            <c:txPr>
              <a:bodyPr/>
              <a:lstStyle/>
              <a:p>
                <a:pPr>
                  <a:defRPr b="0" i="0" strike="noStrike" sz="2950" u="none">
                    <a:solidFill>
                      <a:srgbClr val="FFFFFF"/>
                    </a:solidFill>
                    <a:latin typeface="Helvetica Neue"/>
                  </a:defRPr>
                </a:pPr>
              </a:p>
            </c:txPr>
            <c:dLblPos val="inEnd"/>
            <c:showLegendKey val="0"/>
            <c:showVal val="1"/>
            <c:showCatName val="0"/>
            <c:showSerName val="0"/>
            <c:showPercent val="0"/>
            <c:showBubbleSize val="0"/>
            <c:showLeaderLines val="0"/>
          </c:dLbls>
          <c:cat>
            <c:strRef>
              <c:f>Sheet1!$B$1:$E$1</c:f>
              <c:strCache>
                <c:ptCount val="4"/>
                <c:pt idx="0">
                  <c:v>White</c:v>
                </c:pt>
                <c:pt idx="1">
                  <c:v>Black</c:v>
                </c:pt>
                <c:pt idx="2">
                  <c:v>Latino</c:v>
                </c:pt>
                <c:pt idx="3">
                  <c:v>Native Amer.</c:v>
                </c:pt>
              </c:strCache>
            </c:strRef>
          </c:cat>
          <c:val>
            <c:numRef>
              <c:f>Sheet1!$B$3:$E$3</c:f>
              <c:numCache>
                <c:ptCount val="4"/>
                <c:pt idx="0">
                  <c:v>0.320000</c:v>
                </c:pt>
                <c:pt idx="1">
                  <c:v>0.530000</c:v>
                </c:pt>
                <c:pt idx="2">
                  <c:v>0.380000</c:v>
                </c:pt>
                <c:pt idx="3">
                  <c:v>0.640000</c:v>
                </c:pt>
              </c:numCache>
            </c:numRef>
          </c:val>
        </c:ser>
        <c:ser>
          <c:idx val="2"/>
          <c:order val="2"/>
          <c:tx>
            <c:strRef>
              <c:f>Sheet1!$A$4</c:f>
              <c:strCache>
                <c:ptCount val="1"/>
                <c:pt idx="0">
                  <c:v>Food insecure</c:v>
                </c:pt>
              </c:strCache>
            </c:strRef>
          </c:tx>
          <c:spPr>
            <a:solidFill>
              <a:schemeClr val="accent3">
                <a:hueOff val="945267"/>
                <a:satOff val="49643"/>
                <a:lumOff val="-19255"/>
              </a:schemeClr>
            </a:solidFill>
            <a:ln w="12700" cap="flat">
              <a:noFill/>
              <a:miter lim="400000"/>
            </a:ln>
            <a:effectLst/>
          </c:spPr>
          <c:invertIfNegative val="0"/>
          <c:dLbls>
            <c:numFmt formatCode="#,##0%" sourceLinked="0"/>
            <c:txPr>
              <a:bodyPr/>
              <a:lstStyle/>
              <a:p>
                <a:pPr>
                  <a:defRPr b="0" i="0" strike="noStrike" sz="2950" u="none">
                    <a:solidFill>
                      <a:srgbClr val="FFFFFF"/>
                    </a:solidFill>
                    <a:latin typeface="Helvetica Neue"/>
                  </a:defRPr>
                </a:pPr>
              </a:p>
            </c:txPr>
            <c:dLblPos val="inEnd"/>
            <c:showLegendKey val="0"/>
            <c:showVal val="1"/>
            <c:showCatName val="0"/>
            <c:showSerName val="0"/>
            <c:showPercent val="0"/>
            <c:showBubbleSize val="0"/>
            <c:showLeaderLines val="0"/>
          </c:dLbls>
          <c:cat>
            <c:strRef>
              <c:f>Sheet1!$B$1:$E$1</c:f>
              <c:strCache>
                <c:ptCount val="4"/>
                <c:pt idx="0">
                  <c:v>White</c:v>
                </c:pt>
                <c:pt idx="1">
                  <c:v>Black</c:v>
                </c:pt>
                <c:pt idx="2">
                  <c:v>Latino</c:v>
                </c:pt>
                <c:pt idx="3">
                  <c:v>Native Amer.</c:v>
                </c:pt>
              </c:strCache>
            </c:strRef>
          </c:cat>
          <c:val>
            <c:numRef>
              <c:f>Sheet1!$B$4:$E$4</c:f>
              <c:numCache>
                <c:ptCount val="4"/>
                <c:pt idx="0">
                  <c:v>0.110000</c:v>
                </c:pt>
                <c:pt idx="1">
                  <c:v>0.340000</c:v>
                </c:pt>
                <c:pt idx="2">
                  <c:v>0.280000</c:v>
                </c:pt>
                <c:pt idx="3">
                  <c:v>0.520000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b="0" i="0" strike="noStrike" sz="27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b"/>
        <c:majorGridlines>
          <c:spPr>
            <a:ln w="6350" cap="flat">
              <a:solidFill>
                <a:srgbClr val="B8B8B8"/>
              </a:solidFill>
              <a:prstDash val="solid"/>
              <a:miter lim="400000"/>
            </a:ln>
          </c:spPr>
        </c:majorGridlines>
        <c:numFmt formatCode="#,##0%" sourceLinked="0"/>
        <c:majorTickMark val="none"/>
        <c:minorTickMark val="none"/>
        <c:tickLblPos val="none"/>
        <c:spPr>
          <a:ln w="12700" cap="flat">
            <a:noFill/>
            <a:prstDash val="solid"/>
            <a:miter lim="400000"/>
          </a:ln>
        </c:spPr>
        <c:txPr>
          <a:bodyPr rot="0"/>
          <a:lstStyle/>
          <a:p>
            <a:pPr>
              <a:defRPr b="0" i="0" strike="noStrike" sz="2000" u="none">
                <a:solidFill>
                  <a:srgbClr val="000000"/>
                </a:solidFill>
                <a:latin typeface="Helvetica Neue"/>
              </a:defRPr>
            </a:pPr>
          </a:p>
        </c:txPr>
        <c:crossAx val="2094734552"/>
        <c:crosses val="autoZero"/>
        <c:crossBetween val="between"/>
        <c:majorUnit val="0.175"/>
        <c:minorUnit val="0.0875"/>
      </c:valAx>
      <c:spPr>
        <a:noFill/>
        <a:ln w="12700" cap="flat">
          <a:noFill/>
          <a:miter lim="400000"/>
        </a:ln>
        <a:effectLst/>
      </c:spPr>
    </c:plotArea>
    <c:legend>
      <c:legendPos val="b"/>
      <c:layout>
        <c:manualLayout>
          <c:xMode val="edge"/>
          <c:yMode val="edge"/>
          <c:x val="0.059589"/>
          <c:y val="0.862791"/>
          <c:w val="0.540073"/>
          <c:h val="0.137209"/>
        </c:manualLayout>
      </c:layout>
      <c:overlay val="1"/>
      <c:spPr>
        <a:noFill/>
        <a:ln w="12700" cap="flat">
          <a:noFill/>
          <a:miter lim="400000"/>
        </a:ln>
        <a:effectLst/>
      </c:spPr>
      <c:txPr>
        <a:bodyPr rot="0"/>
        <a:lstStyle/>
        <a:p>
          <a:pPr>
            <a:defRPr b="0" i="0" strike="noStrike" sz="280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2650" u="none">
                <a:solidFill>
                  <a:srgbClr val="000000"/>
                </a:solidFill>
                <a:latin typeface="Helvetica Neue"/>
              </a:defRPr>
            </a:pPr>
            <a:r>
              <a:rPr b="0" i="0" strike="noStrike" sz="2650" u="none">
                <a:solidFill>
                  <a:srgbClr val="000000"/>
                </a:solidFill>
                <a:latin typeface="Helvetica Neue"/>
              </a:rPr>
              <a:t>Lyme disease case rate per 100,000 (2020)</a:t>
            </a:r>
          </a:p>
        </c:rich>
      </c:tx>
      <c:layout>
        <c:manualLayout>
          <c:xMode val="edge"/>
          <c:yMode val="edge"/>
          <c:x val="0.174171"/>
          <c:y val="0"/>
          <c:w val="0.651658"/>
          <c:h val="0.182409"/>
        </c:manualLayout>
      </c:layout>
      <c:overlay val="1"/>
      <c:spPr>
        <a:noFill/>
        <a:effectLst/>
      </c:spPr>
    </c:title>
    <c:autoTitleDeleted val="1"/>
    <c:plotArea>
      <c:layout>
        <c:manualLayout>
          <c:layoutTarget val="inner"/>
          <c:xMode val="edge"/>
          <c:yMode val="edge"/>
          <c:x val="0.019841"/>
          <c:y val="0.182409"/>
          <c:w val="0.975159"/>
          <c:h val="0.699696"/>
        </c:manualLayout>
      </c:layout>
      <c:barChart>
        <c:barDir val="col"/>
        <c:grouping val="clustered"/>
        <c:varyColors val="0"/>
        <c:ser>
          <c:idx val="0"/>
          <c:order val="0"/>
          <c:tx>
            <c:strRef>
              <c:f>Sheet1!$A$2</c:f>
              <c:strCache>
                <c:ptCount val="1"/>
                <c:pt idx="0">
                  <c:v>Region 1</c:v>
                </c:pt>
              </c:strCache>
            </c:strRef>
          </c:tx>
          <c:spPr>
            <a:solidFill>
              <a:srgbClr val="4D8178"/>
            </a:solidFill>
            <a:ln w="12700" cap="flat">
              <a:noFill/>
              <a:miter lim="400000"/>
            </a:ln>
            <a:effectLst/>
          </c:spPr>
          <c:invertIfNegative val="0"/>
          <c:dLbls>
            <c:numFmt formatCode="#,##0" sourceLinked="0"/>
            <c:txPr>
              <a:bodyPr/>
              <a:lstStyle/>
              <a:p>
                <a:pPr>
                  <a:defRPr b="0" i="0" strike="noStrike" sz="2650" u="none">
                    <a:solidFill>
                      <a:srgbClr val="FFFFFF"/>
                    </a:solidFill>
                    <a:latin typeface="Helvetica Neue"/>
                  </a:defRPr>
                </a:pPr>
              </a:p>
            </c:txPr>
            <c:dLblPos val="inEnd"/>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Sheet1!$B$2:$E$2</c:f>
              <c:numCache>
                <c:ptCount val="4"/>
                <c:pt idx="0">
                  <c:v>17.200000</c:v>
                </c:pt>
                <c:pt idx="1">
                  <c:v>50.200000</c:v>
                </c:pt>
                <c:pt idx="2">
                  <c:v>54.900000</c:v>
                </c:pt>
                <c:pt idx="3">
                  <c:v>48.100000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8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6350" cap="flat">
              <a:solidFill>
                <a:srgbClr val="B8B8B8"/>
              </a:solidFill>
              <a:prstDash val="solid"/>
              <a:miter lim="400000"/>
            </a:ln>
          </c:spPr>
        </c:majorGridlines>
        <c:numFmt formatCode="General" sourceLinked="0"/>
        <c:majorTickMark val="none"/>
        <c:minorTickMark val="none"/>
        <c:tickLblPos val="none"/>
        <c:spPr>
          <a:ln w="12700" cap="flat">
            <a:noFill/>
            <a:prstDash val="solid"/>
            <a:miter lim="400000"/>
          </a:ln>
        </c:spPr>
        <c:txPr>
          <a:bodyPr rot="0"/>
          <a:lstStyle/>
          <a:p>
            <a:pPr>
              <a:defRPr b="0" i="0" strike="noStrike" sz="1800" u="none">
                <a:solidFill>
                  <a:srgbClr val="000000"/>
                </a:solidFill>
                <a:latin typeface="Helvetica Neue"/>
              </a:defRPr>
            </a:pPr>
          </a:p>
        </c:txPr>
        <c:crossAx val="2094734552"/>
        <c:crosses val="autoZero"/>
        <c:crossBetween val="between"/>
        <c:majorUnit val="15"/>
        <c:minorUnit val="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2650" u="none">
                <a:solidFill>
                  <a:srgbClr val="000000"/>
                </a:solidFill>
                <a:latin typeface="Helvetica Neue"/>
              </a:defRPr>
            </a:pPr>
            <a:r>
              <a:rPr b="0" i="0" strike="noStrike" sz="2650" u="none">
                <a:solidFill>
                  <a:srgbClr val="000000"/>
                </a:solidFill>
                <a:latin typeface="Helvetica Neue"/>
              </a:rPr>
              <a:t>Share of children with blood-lead levels &gt;= 3.5μg per dL (2020)</a:t>
            </a:r>
          </a:p>
        </c:rich>
      </c:tx>
      <c:layout>
        <c:manualLayout>
          <c:xMode val="edge"/>
          <c:yMode val="edge"/>
          <c:x val="0.0160469"/>
          <c:y val="0"/>
          <c:w val="0.967906"/>
          <c:h val="0.179185"/>
        </c:manualLayout>
      </c:layout>
      <c:overlay val="1"/>
      <c:spPr>
        <a:noFill/>
        <a:effectLst/>
      </c:spPr>
    </c:title>
    <c:autoTitleDeleted val="1"/>
    <c:plotArea>
      <c:layout>
        <c:manualLayout>
          <c:layoutTarget val="inner"/>
          <c:xMode val="edge"/>
          <c:yMode val="edge"/>
          <c:x val="0.0216464"/>
          <c:y val="0.179185"/>
          <c:w val="0.973354"/>
          <c:h val="0.698278"/>
        </c:manualLayout>
      </c:layout>
      <c:barChart>
        <c:barDir val="col"/>
        <c:grouping val="clustered"/>
        <c:varyColors val="0"/>
        <c:ser>
          <c:idx val="0"/>
          <c:order val="0"/>
          <c:tx>
            <c:strRef>
              <c:f>Sheet1!$A$2</c:f>
              <c:strCache>
                <c:ptCount val="1"/>
                <c:pt idx="0">
                  <c:v>Region 1</c:v>
                </c:pt>
              </c:strCache>
            </c:strRef>
          </c:tx>
          <c:spPr>
            <a:solidFill>
              <a:srgbClr val="4D8178"/>
            </a:solidFill>
            <a:ln w="12700" cap="flat">
              <a:noFill/>
              <a:miter lim="400000"/>
            </a:ln>
            <a:effectLst/>
          </c:spPr>
          <c:invertIfNegative val="0"/>
          <c:dLbls>
            <c:numFmt formatCode="#,##0%" sourceLinked="0"/>
            <c:txPr>
              <a:bodyPr/>
              <a:lstStyle/>
              <a:p>
                <a:pPr>
                  <a:defRPr b="0" i="0" strike="noStrike" sz="2950" u="none">
                    <a:solidFill>
                      <a:srgbClr val="FFFFFF"/>
                    </a:solidFill>
                    <a:latin typeface="Helvetica Neue"/>
                  </a:defRPr>
                </a:pPr>
              </a:p>
            </c:txPr>
            <c:dLblPos val="inEnd"/>
            <c:showLegendKey val="0"/>
            <c:showVal val="1"/>
            <c:showCatName val="0"/>
            <c:showSerName val="0"/>
            <c:showPercent val="0"/>
            <c:showBubbleSize val="0"/>
            <c:showLeaderLines val="0"/>
          </c:dLbls>
          <c:cat>
            <c:strRef>
              <c:f>Sheet1!$B$1:$E$1</c:f>
              <c:strCache>
                <c:ptCount val="4"/>
                <c:pt idx="0">
                  <c:v>CT</c:v>
                </c:pt>
                <c:pt idx="1">
                  <c:v>Type One</c:v>
                </c:pt>
                <c:pt idx="2">
                  <c:v>Type Two</c:v>
                </c:pt>
                <c:pt idx="3">
                  <c:v>Type Three</c:v>
                </c:pt>
              </c:strCache>
            </c:strRef>
          </c:cat>
          <c:val>
            <c:numRef>
              <c:f>Sheet1!$B$2:$E$2</c:f>
              <c:numCache>
                <c:ptCount val="4"/>
                <c:pt idx="0">
                  <c:v>0.050000</c:v>
                </c:pt>
                <c:pt idx="1">
                  <c:v>0.070000</c:v>
                </c:pt>
                <c:pt idx="2">
                  <c:v>0.060000</c:v>
                </c:pt>
                <c:pt idx="3">
                  <c:v>0.030000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0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6350" cap="flat">
              <a:solidFill>
                <a:srgbClr val="B8B8B8"/>
              </a:solidFill>
              <a:prstDash val="solid"/>
              <a:miter lim="400000"/>
            </a:ln>
          </c:spPr>
        </c:majorGridlines>
        <c:numFmt formatCode="General" sourceLinked="0"/>
        <c:majorTickMark val="none"/>
        <c:minorTickMark val="none"/>
        <c:tickLblPos val="none"/>
        <c:spPr>
          <a:ln w="12700" cap="flat">
            <a:noFill/>
            <a:prstDash val="solid"/>
            <a:miter lim="400000"/>
          </a:ln>
        </c:spPr>
        <c:txPr>
          <a:bodyPr rot="0"/>
          <a:lstStyle/>
          <a:p>
            <a:pPr>
              <a:defRPr b="0" i="0" strike="noStrike" sz="2000" u="none">
                <a:solidFill>
                  <a:srgbClr val="000000"/>
                </a:solidFill>
                <a:latin typeface="Helvetica Neue"/>
              </a:defRPr>
            </a:pPr>
          </a:p>
        </c:txPr>
        <c:crossAx val="2094734552"/>
        <c:crosses val="autoZero"/>
        <c:crossBetween val="between"/>
        <c:majorUnit val="0.0175"/>
        <c:minorUnit val="0.0087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Use this slide to introduce the report and why we did it. CTORH helps rural areas better understand the health of their residents and can assist with grant writing and funding opportunities to improve health outcomes.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No standard definition. States have their own, and HRSA has one. In our analysis, we used all of CTORH’s towns and added the remaining HRSA towns, since those are also eligible for grants and other funding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This report is an update to the 2015 report which grouped towns geographically. The result was no meaningful differences between those rural regions. CT is the third smallest state by area with 169 individual towns. There’s not as much geographic disparity here as much as an urban/suburban one. So we wanted to incorporate demographics into our method of grouping the towns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19200" y="11986162"/>
            <a:ext cx="21945599" cy="605791"/>
          </a:xfrm>
          <a:prstGeom prst="rect">
            <a:avLst/>
          </a:prstGeom>
        </p:spPr>
        <p:txBody>
          <a:bodyPr/>
          <a:lstStyle>
            <a:lvl1pPr marL="0" indent="0" algn="r" defTabSz="825500">
              <a:lnSpc>
                <a:spcPct val="150000"/>
              </a:lnSpc>
              <a:spcBef>
                <a:spcPts val="0"/>
              </a:spcBef>
              <a:buSzTx/>
              <a:buNone/>
              <a:defRPr i="1" spc="-29" sz="3000">
                <a:latin typeface="Georgia"/>
                <a:ea typeface="Georgia"/>
                <a:cs typeface="Georgia"/>
                <a:sym typeface="Georgia"/>
              </a:defRPr>
            </a:lvl1pPr>
          </a:lstStyle>
          <a:p>
            <a:pPr/>
            <a:r>
              <a:t>Author and Date</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defRPr spc="-128" sz="12800">
                <a:latin typeface="+mj-lt"/>
                <a:ea typeface="+mj-ea"/>
                <a:cs typeface="+mj-cs"/>
                <a:sym typeface="Helvetica Neue Black Condensed"/>
              </a:defRPr>
            </a:lvl1pPr>
          </a:lstStyle>
          <a:p>
            <a:pPr/>
            <a:r>
              <a:t>Presentation Title</a:t>
            </a:r>
          </a:p>
        </p:txBody>
      </p:sp>
      <p:sp>
        <p:nvSpPr>
          <p:cNvPr id="13" name="Body Level One…"/>
          <p:cNvSpPr txBox="1"/>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i="1" spc="-59" sz="6000">
                <a:latin typeface="Georgia"/>
                <a:ea typeface="Georgia"/>
                <a:cs typeface="Georgia"/>
                <a:sym typeface="Georgia"/>
              </a:defRPr>
            </a:lvl1pPr>
            <a:lvl2pPr marL="0" indent="457200" algn="ctr" defTabSz="825500">
              <a:lnSpc>
                <a:spcPct val="100000"/>
              </a:lnSpc>
              <a:spcBef>
                <a:spcPts val="0"/>
              </a:spcBef>
              <a:buSzTx/>
              <a:buNone/>
              <a:defRPr i="1" spc="-59" sz="6000">
                <a:latin typeface="Georgia"/>
                <a:ea typeface="Georgia"/>
                <a:cs typeface="Georgia"/>
                <a:sym typeface="Georgia"/>
              </a:defRPr>
            </a:lvl2pPr>
            <a:lvl3pPr marL="0" indent="914400" algn="ctr" defTabSz="825500">
              <a:lnSpc>
                <a:spcPct val="100000"/>
              </a:lnSpc>
              <a:spcBef>
                <a:spcPts val="0"/>
              </a:spcBef>
              <a:buSzTx/>
              <a:buNone/>
              <a:defRPr i="1" spc="-59" sz="6000">
                <a:latin typeface="Georgia"/>
                <a:ea typeface="Georgia"/>
                <a:cs typeface="Georgia"/>
                <a:sym typeface="Georgia"/>
              </a:defRPr>
            </a:lvl3pPr>
            <a:lvl4pPr marL="0" indent="1371600" algn="ctr" defTabSz="825500">
              <a:lnSpc>
                <a:spcPct val="100000"/>
              </a:lnSpc>
              <a:spcBef>
                <a:spcPts val="0"/>
              </a:spcBef>
              <a:buSzTx/>
              <a:buNone/>
              <a:defRPr i="1" spc="-59" sz="6000">
                <a:latin typeface="Georgia"/>
                <a:ea typeface="Georgia"/>
                <a:cs typeface="Georgia"/>
                <a:sym typeface="Georgia"/>
              </a:defRPr>
            </a:lvl4pPr>
            <a:lvl5pPr marL="0" indent="1828800" algn="ctr" defTabSz="825500">
              <a:lnSpc>
                <a:spcPct val="100000"/>
              </a:lnSpc>
              <a:spcBef>
                <a:spcPts val="0"/>
              </a:spcBef>
              <a:buSzTx/>
              <a:buNone/>
              <a:defRPr i="1" spc="-59" sz="6000">
                <a:latin typeface="Georgia"/>
                <a:ea typeface="Georgia"/>
                <a:cs typeface="Georgia"/>
                <a:sym typeface="Georgia"/>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mj-lt"/>
                <a:ea typeface="+mj-ea"/>
                <a:cs typeface="+mj-cs"/>
                <a:sym typeface="Helvetica Neue Black Condensed"/>
              </a:defRPr>
            </a:lvl1pPr>
            <a:lvl2pPr marL="0" indent="457200" algn="ctr" defTabSz="2438400">
              <a:lnSpc>
                <a:spcPct val="80000"/>
              </a:lnSpc>
              <a:spcBef>
                <a:spcPts val="0"/>
              </a:spcBef>
              <a:buSzTx/>
              <a:buNone/>
              <a:defRPr sz="12800">
                <a:latin typeface="+mj-lt"/>
                <a:ea typeface="+mj-ea"/>
                <a:cs typeface="+mj-cs"/>
                <a:sym typeface="Helvetica Neue Black Condensed"/>
              </a:defRPr>
            </a:lvl2pPr>
            <a:lvl3pPr marL="0" indent="914400" algn="ctr" defTabSz="2438400">
              <a:lnSpc>
                <a:spcPct val="80000"/>
              </a:lnSpc>
              <a:spcBef>
                <a:spcPts val="0"/>
              </a:spcBef>
              <a:buSzTx/>
              <a:buNone/>
              <a:defRPr sz="12800">
                <a:latin typeface="+mj-lt"/>
                <a:ea typeface="+mj-ea"/>
                <a:cs typeface="+mj-cs"/>
                <a:sym typeface="Helvetica Neue Black Condensed"/>
              </a:defRPr>
            </a:lvl3pPr>
            <a:lvl4pPr marL="0" indent="1371600" algn="ctr" defTabSz="2438400">
              <a:lnSpc>
                <a:spcPct val="80000"/>
              </a:lnSpc>
              <a:spcBef>
                <a:spcPts val="0"/>
              </a:spcBef>
              <a:buSzTx/>
              <a:buNone/>
              <a:defRPr sz="12800">
                <a:latin typeface="+mj-lt"/>
                <a:ea typeface="+mj-ea"/>
                <a:cs typeface="+mj-cs"/>
                <a:sym typeface="Helvetica Neue Black Condensed"/>
              </a:defRPr>
            </a:lvl4pPr>
            <a:lvl5pPr marL="0" indent="1828800" algn="ctr" defTabSz="2438400">
              <a:lnSpc>
                <a:spcPct val="80000"/>
              </a:lnSpc>
              <a:spcBef>
                <a:spcPts val="0"/>
              </a:spcBef>
              <a:buSzTx/>
              <a:buNone/>
              <a:defRPr sz="12800">
                <a:latin typeface="+mj-lt"/>
                <a:ea typeface="+mj-ea"/>
                <a:cs typeface="+mj-cs"/>
                <a:sym typeface="Helvetica Neue Black Condensed"/>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19200" y="8462239"/>
            <a:ext cx="21945602" cy="832613"/>
          </a:xfrm>
          <a:prstGeom prst="rect">
            <a:avLst/>
          </a:prstGeom>
        </p:spPr>
        <p:txBody>
          <a:bodyPr/>
          <a:lstStyle>
            <a:lvl1pPr marL="0" indent="0" defTabSz="825500">
              <a:lnSpc>
                <a:spcPct val="100000"/>
              </a:lnSpc>
              <a:spcBef>
                <a:spcPts val="0"/>
              </a:spcBef>
              <a:buSzTx/>
              <a:buNone/>
              <a:defRPr spc="-44" sz="4400"/>
            </a:lvl1pPr>
          </a:lstStyle>
          <a:p>
            <a:pPr/>
            <a:r>
              <a:t>Fact information</a:t>
            </a:r>
          </a:p>
        </p:txBody>
      </p:sp>
      <p:sp>
        <p:nvSpPr>
          <p:cNvPr id="107" name="Body Level One…"/>
          <p:cNvSpPr txBox="1"/>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sz="4400">
                <a:latin typeface="Graphik Semibold"/>
                <a:ea typeface="Graphik Semibold"/>
                <a:cs typeface="Graphik Semibold"/>
                <a:sym typeface="Graphik Semibold"/>
              </a:defRPr>
            </a:lvl1pPr>
          </a:lstStyle>
          <a:p>
            <a:pPr/>
            <a:r>
              <a:t>Attribution</a:t>
            </a:r>
          </a:p>
        </p:txBody>
      </p:sp>
      <p:sp>
        <p:nvSpPr>
          <p:cNvPr id="116" name="Body Level One…"/>
          <p:cNvSpPr txBox="1"/>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Sea against sky at sunset 2"/>
          <p:cNvSpPr/>
          <p:nvPr>
            <p:ph type="pic" sz="quarter" idx="21"/>
          </p:nvPr>
        </p:nvSpPr>
        <p:spPr>
          <a:xfrm>
            <a:off x="15744825" y="5581752"/>
            <a:ext cx="7365408" cy="8280401"/>
          </a:xfrm>
          <a:prstGeom prst="rect">
            <a:avLst/>
          </a:prstGeom>
        </p:spPr>
        <p:txBody>
          <a:bodyPr lIns="91439" tIns="45719" rIns="91439" bIns="45719">
            <a:noAutofit/>
          </a:bodyPr>
          <a:lstStyle/>
          <a:p>
            <a:pPr/>
          </a:p>
        </p:txBody>
      </p:sp>
      <p:sp>
        <p:nvSpPr>
          <p:cNvPr id="125" name="Sea against sky at sunset 1"/>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Beach and sea at sunset"/>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each and sea at sunset"/>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Beach and sea at sunset"/>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29"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5" y="4585102"/>
            <a:ext cx="9757338" cy="2540001"/>
          </a:xfrm>
          <a:prstGeom prst="rect">
            <a:avLst/>
          </a:prstGeom>
        </p:spPr>
        <p:txBody>
          <a:bodyPr anchor="b"/>
          <a:lstStyle/>
          <a:p>
            <a:pPr/>
            <a:r>
              <a:t>Slide Title</a:t>
            </a:r>
          </a:p>
        </p:txBody>
      </p:sp>
      <p:sp>
        <p:nvSpPr>
          <p:cNvPr id="33" name="Sea against sky at sunset"/>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defTabSz="825500">
              <a:lnSpc>
                <a:spcPct val="100000"/>
              </a:lnSpc>
              <a:spcBef>
                <a:spcPts val="0"/>
              </a:spcBef>
              <a:buSzTx/>
              <a:buNone/>
              <a:defRPr spc="-44" sz="4400"/>
            </a:lvl1pPr>
            <a:lvl2pPr marL="0" indent="457200" defTabSz="825500">
              <a:lnSpc>
                <a:spcPct val="100000"/>
              </a:lnSpc>
              <a:spcBef>
                <a:spcPts val="0"/>
              </a:spcBef>
              <a:buSzTx/>
              <a:buNone/>
              <a:defRPr spc="-44" sz="4400"/>
            </a:lvl2pPr>
            <a:lvl3pPr marL="0" indent="914400" defTabSz="825500">
              <a:lnSpc>
                <a:spcPct val="100000"/>
              </a:lnSpc>
              <a:spcBef>
                <a:spcPts val="0"/>
              </a:spcBef>
              <a:buSzTx/>
              <a:buNone/>
              <a:defRPr spc="-44" sz="4400"/>
            </a:lvl3pPr>
            <a:lvl4pPr marL="0" indent="1371600" defTabSz="825500">
              <a:lnSpc>
                <a:spcPct val="100000"/>
              </a:lnSpc>
              <a:spcBef>
                <a:spcPts val="0"/>
              </a:spcBef>
              <a:buSzTx/>
              <a:buNone/>
              <a:defRPr spc="-44" sz="4400"/>
            </a:lvl4pPr>
            <a:lvl5pPr marL="0" indent="1828800" defTabSz="825500">
              <a:lnSpc>
                <a:spcPct val="100000"/>
              </a:lnSpc>
              <a:spcBef>
                <a:spcPts val="0"/>
              </a:spcBef>
              <a:buSzTx/>
              <a:buNone/>
              <a:defRPr spc="-44" sz="44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defTabSz="825500">
              <a:lnSpc>
                <a:spcPct val="100000"/>
              </a:lnSpc>
              <a:spcBef>
                <a:spcPts val="0"/>
              </a:spcBef>
              <a:buSzTx/>
              <a:buNone/>
              <a:defRPr spc="-44" sz="4400"/>
            </a:lvl1pPr>
          </a:lstStyle>
          <a:p>
            <a:pPr/>
            <a:r>
              <a:t>Slide Subtitle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4"/>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Sea against sky at sunset"/>
          <p:cNvSpPr/>
          <p:nvPr>
            <p:ph type="pic" idx="21"/>
          </p:nvPr>
        </p:nvSpPr>
        <p:spPr>
          <a:xfrm>
            <a:off x="12192644" y="718588"/>
            <a:ext cx="10972801" cy="12329624"/>
          </a:xfrm>
          <a:prstGeom prst="rect">
            <a:avLst/>
          </a:prstGeom>
        </p:spPr>
        <p:txBody>
          <a:bodyPr lIns="91439" tIns="45719" rIns="91439" bIns="45719">
            <a:noAutofit/>
          </a:bodyPr>
          <a:lstStyle/>
          <a:p>
            <a:pPr/>
          </a:p>
        </p:txBody>
      </p:sp>
      <p:sp>
        <p:nvSpPr>
          <p:cNvPr id="62" name="Slide Subtitle"/>
          <p:cNvSpPr txBox="1"/>
          <p:nvPr>
            <p:ph type="body" sz="quarter" idx="22" hasCustomPrompt="1"/>
          </p:nvPr>
        </p:nvSpPr>
        <p:spPr>
          <a:xfrm>
            <a:off x="1219200" y="2387600"/>
            <a:ext cx="9757569" cy="832612"/>
          </a:xfrm>
          <a:prstGeom prst="rect">
            <a:avLst/>
          </a:prstGeom>
        </p:spPr>
        <p:txBody>
          <a:bodyPr/>
          <a:lstStyle>
            <a:lvl1pPr marL="0" indent="0" defTabSz="825500">
              <a:lnSpc>
                <a:spcPct val="100000"/>
              </a:lnSpc>
              <a:spcBef>
                <a:spcPts val="0"/>
              </a:spcBef>
              <a:buSzTx/>
              <a:buNone/>
              <a:defRPr spc="-44" sz="4400"/>
            </a:lvl1pPr>
          </a:lstStyle>
          <a:p>
            <a:pPr/>
            <a:r>
              <a:t>Slide Subtitle</a:t>
            </a:r>
          </a:p>
        </p:txBody>
      </p:sp>
      <p:sp>
        <p:nvSpPr>
          <p:cNvPr id="63" name="Body Level One…"/>
          <p:cNvSpPr txBox="1"/>
          <p:nvPr>
            <p:ph type="body" sz="half" idx="1" hasCustomPrompt="1"/>
          </p:nvPr>
        </p:nvSpPr>
        <p:spPr>
          <a:xfrm>
            <a:off x="1219200" y="4023221"/>
            <a:ext cx="9757569" cy="8384679"/>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1200403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19200" y="3242270"/>
            <a:ext cx="21945600" cy="6604001"/>
          </a:xfrm>
          <a:prstGeom prst="rect">
            <a:avLst/>
          </a:prstGeom>
        </p:spPr>
        <p:txBody>
          <a:bodyPr anchor="ctr"/>
          <a:lstStyle>
            <a:lvl1pPr>
              <a:defRPr spc="0" sz="12800"/>
            </a:lvl1pPr>
          </a:lstStyle>
          <a:p>
            <a:pPr/>
            <a:r>
              <a:t>Section Title</a:t>
            </a:r>
          </a:p>
        </p:txBody>
      </p:sp>
      <p:sp>
        <p:nvSpPr>
          <p:cNvPr id="7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19200" y="2384648"/>
            <a:ext cx="21945602" cy="832613"/>
          </a:xfrm>
          <a:prstGeom prst="rect">
            <a:avLst/>
          </a:prstGeom>
        </p:spPr>
        <p:txBody>
          <a:bodyPr/>
          <a:lstStyle>
            <a:lvl1pPr marL="0" indent="0" defTabSz="825500">
              <a:lnSpc>
                <a:spcPct val="100000"/>
              </a:lnSpc>
              <a:spcBef>
                <a:spcPts val="0"/>
              </a:spcBef>
              <a:buSzTx/>
              <a:buNone/>
              <a:defRPr spc="-44" sz="4400"/>
            </a:lvl1pPr>
          </a:lstStyle>
          <a:p>
            <a:pPr/>
            <a:r>
              <a:t>Slide Subtitle</a:t>
            </a:r>
          </a:p>
        </p:txBody>
      </p:sp>
      <p:sp>
        <p:nvSpPr>
          <p:cNvPr id="8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p>
            <a:pPr/>
            <a:r>
              <a:t>Agenda Title</a:t>
            </a:r>
          </a:p>
        </p:txBody>
      </p:sp>
      <p:sp>
        <p:nvSpPr>
          <p:cNvPr id="8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457200" defTabSz="825500">
              <a:lnSpc>
                <a:spcPct val="100000"/>
              </a:lnSpc>
              <a:buSzTx/>
              <a:buNone/>
              <a:defRPr spc="-136" sz="6800">
                <a:latin typeface="Canela Deck Regular"/>
                <a:ea typeface="Canela Deck Regular"/>
                <a:cs typeface="Canela Deck Regular"/>
                <a:sym typeface="Canela Deck Regular"/>
              </a:defRPr>
            </a:lvl2pPr>
            <a:lvl3pPr marL="0" indent="914400" defTabSz="825500">
              <a:lnSpc>
                <a:spcPct val="100000"/>
              </a:lnSpc>
              <a:buSzTx/>
              <a:buNone/>
              <a:defRPr spc="-136" sz="6800">
                <a:latin typeface="Canela Deck Regular"/>
                <a:ea typeface="Canela Deck Regular"/>
                <a:cs typeface="Canela Deck Regular"/>
                <a:sym typeface="Canela Deck Regular"/>
              </a:defRPr>
            </a:lvl3pPr>
            <a:lvl4pPr marL="0" indent="1371600" defTabSz="825500">
              <a:lnSpc>
                <a:spcPct val="100000"/>
              </a:lnSpc>
              <a:buSzTx/>
              <a:buNone/>
              <a:defRPr spc="-136" sz="6800">
                <a:latin typeface="Canela Deck Regular"/>
                <a:ea typeface="Canela Deck Regular"/>
                <a:cs typeface="Canela Deck Regular"/>
                <a:sym typeface="Canela Deck Regular"/>
              </a:defRPr>
            </a:lvl4pPr>
            <a:lvl5pPr marL="0" indent="182880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219200" y="2387115"/>
            <a:ext cx="21945602" cy="832613"/>
          </a:xfrm>
          <a:prstGeom prst="rect">
            <a:avLst/>
          </a:prstGeom>
        </p:spPr>
        <p:txBody>
          <a:bodyPr/>
          <a:lstStyle>
            <a:lvl1pPr marL="0" indent="0" defTabSz="825500">
              <a:lnSpc>
                <a:spcPct val="100000"/>
              </a:lnSpc>
              <a:spcBef>
                <a:spcPts val="0"/>
              </a:spcBef>
              <a:buSzTx/>
              <a:buNone/>
              <a:defRPr spc="-44" sz="4400"/>
            </a:lvl1pPr>
          </a:lstStyle>
          <a:p>
            <a:pPr/>
            <a:r>
              <a:t>Agenda Subtitle</a:t>
            </a:r>
          </a:p>
        </p:txBody>
      </p:sp>
      <p:sp>
        <p:nvSpPr>
          <p:cNvPr id="9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9pPr>
    </p:titleStyle>
    <p:bodyStyle>
      <a:lvl1pPr marL="4468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1pPr>
      <a:lvl2pPr marL="9929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2pPr>
      <a:lvl3pPr marL="15390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3pPr>
      <a:lvl4pPr marL="20851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4pPr>
      <a:lvl5pPr marL="26312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5pPr>
      <a:lvl6pPr marL="31773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6pPr>
      <a:lvl7pPr marL="37234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7pPr>
      <a:lvl8pPr marL="42695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8pPr>
      <a:lvl9pPr marL="4815609" marR="0" indent="-446809" algn="l" defTabSz="2438338" rtl="0" latinLnBrk="0">
        <a:lnSpc>
          <a:spcPct val="120000"/>
        </a:lnSpc>
        <a:spcBef>
          <a:spcPts val="2400"/>
        </a:spcBef>
        <a:spcAft>
          <a:spcPts val="0"/>
        </a:spcAft>
        <a:buClrTx/>
        <a:buSzPct val="150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4.xml"/><Relationship Id="rId3" Type="http://schemas.openxmlformats.org/officeDocument/2006/relationships/chart" Target="../charts/char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Kelly Davila | Senior Research Associate | DataHaven October 26, 2022"/>
          <p:cNvSpPr txBox="1"/>
          <p:nvPr>
            <p:ph type="body" idx="21"/>
          </p:nvPr>
        </p:nvSpPr>
        <p:spPr>
          <a:xfrm>
            <a:off x="1219200" y="11383869"/>
            <a:ext cx="21945599" cy="1208084"/>
          </a:xfrm>
          <a:prstGeom prst="rect">
            <a:avLst/>
          </a:prstGeom>
          <a:extLst>
            <a:ext uri="{C572A759-6A51-4108-AA02-DFA0A04FC94B}">
              <ma14:wrappingTextBoxFlag xmlns:ma14="http://schemas.microsoft.com/office/mac/drawingml/2011/main" val="1"/>
            </a:ext>
          </a:extLst>
        </p:spPr>
        <p:txBody>
          <a:bodyPr/>
          <a:lstStyle/>
          <a:p>
            <a:pPr>
              <a:defRPr i="0">
                <a:latin typeface="Helvetica Neue UltraLight"/>
                <a:ea typeface="Helvetica Neue UltraLight"/>
                <a:cs typeface="Helvetica Neue UltraLight"/>
                <a:sym typeface="Helvetica Neue UltraLight"/>
              </a:defRPr>
            </a:pPr>
            <a:r>
              <a:t>Kelly Davila | Senior Research Associate | DataHaven</a:t>
            </a:r>
            <a:br/>
            <a:r>
              <a:t>October 26, 2022</a:t>
            </a:r>
          </a:p>
        </p:txBody>
      </p:sp>
      <p:sp>
        <p:nvSpPr>
          <p:cNvPr id="152" name="Rural Health in Connecticut"/>
          <p:cNvSpPr txBox="1"/>
          <p:nvPr>
            <p:ph type="ctrTitle"/>
          </p:nvPr>
        </p:nvSpPr>
        <p:spPr>
          <a:prstGeom prst="rect">
            <a:avLst/>
          </a:prstGeom>
        </p:spPr>
        <p:txBody>
          <a:bodyPr/>
          <a:lstStyle>
            <a:lvl1pPr algn="r"/>
          </a:lstStyle>
          <a:p>
            <a:pPr/>
            <a:r>
              <a:t>Rural Health in Connecticut</a:t>
            </a:r>
          </a:p>
        </p:txBody>
      </p:sp>
      <p:sp>
        <p:nvSpPr>
          <p:cNvPr id="153" name="Providing small towns with actionable data to improve health outcomes"/>
          <p:cNvSpPr txBox="1"/>
          <p:nvPr>
            <p:ph type="subTitle" sz="quarter" idx="1"/>
          </p:nvPr>
        </p:nvSpPr>
        <p:spPr>
          <a:prstGeom prst="rect">
            <a:avLst/>
          </a:prstGeom>
        </p:spPr>
        <p:txBody>
          <a:bodyPr/>
          <a:lstStyle>
            <a:lvl1pPr algn="r">
              <a:defRPr i="0">
                <a:latin typeface="Helvetica Neue UltraLight"/>
                <a:ea typeface="Helvetica Neue UltraLight"/>
                <a:cs typeface="Helvetica Neue UltraLight"/>
                <a:sym typeface="Helvetica Neue UltraLight"/>
              </a:defRPr>
            </a:lvl1pPr>
          </a:lstStyle>
          <a:p>
            <a:pPr/>
            <a:r>
              <a:t>Providing small towns with actionable data to improve health outcomes</a:t>
            </a:r>
          </a:p>
        </p:txBody>
      </p:sp>
    </p:spTree>
  </p:cSld>
  <p:clrMapOvr>
    <a:masterClrMapping/>
  </p:clrMapOvr>
  <p:transition xmlns:p14="http://schemas.microsoft.com/office/powerpoint/2010/main" spd="med" advClick="0" advTm="20000"/>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Racial Inequities are Prevalent Between Cluster Types"/>
          <p:cNvSpPr txBox="1"/>
          <p:nvPr>
            <p:ph type="title"/>
          </p:nvPr>
        </p:nvSpPr>
        <p:spPr>
          <a:prstGeom prst="rect">
            <a:avLst/>
          </a:prstGeom>
        </p:spPr>
        <p:txBody>
          <a:bodyPr/>
          <a:lstStyle>
            <a:lvl1pPr algn="r" defTabSz="1487424">
              <a:defRPr spc="-78" sz="7808">
                <a:latin typeface="+mj-lt"/>
                <a:ea typeface="+mj-ea"/>
                <a:cs typeface="+mj-cs"/>
                <a:sym typeface="Helvetica Neue Black Condensed"/>
              </a:defRPr>
            </a:lvl1pPr>
          </a:lstStyle>
          <a:p>
            <a:pPr/>
            <a:r>
              <a:t>Racial Inequities are Prevalent Between Cluster Types</a:t>
            </a:r>
          </a:p>
        </p:txBody>
      </p:sp>
      <p:sp>
        <p:nvSpPr>
          <p:cNvPr id="213" name="Due to data limitations and population shares, we cannot disaggregate Type Two and Type Three Towns by race/ethnicity…"/>
          <p:cNvSpPr txBox="1"/>
          <p:nvPr/>
        </p:nvSpPr>
        <p:spPr>
          <a:xfrm>
            <a:off x="13120185" y="3528338"/>
            <a:ext cx="10051606" cy="82406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Due to data limitations and population shares, we cannot disaggregate Type Two and Type Three Towns by race/ethnicity</a:t>
            </a:r>
          </a:p>
          <a:p>
            <a:pPr marL="546100" indent="-546100" algn="l" defTabSz="2438338">
              <a:lnSpc>
                <a:spcPct val="120000"/>
              </a:lnSpc>
              <a:spcBef>
                <a:spcPts val="2400"/>
              </a:spcBef>
              <a:buSzPct val="100000"/>
              <a:buChar char="•"/>
              <a:defRPr sz="3600"/>
            </a:pPr>
            <a:r>
              <a:t>Black, Latino, and Native American adults are 2.5 times more likely to be housing-insecure</a:t>
            </a:r>
          </a:p>
          <a:p>
            <a:pPr marL="546100" indent="-546100" algn="l" defTabSz="2438338">
              <a:lnSpc>
                <a:spcPct val="120000"/>
              </a:lnSpc>
              <a:spcBef>
                <a:spcPts val="2400"/>
              </a:spcBef>
              <a:buSzPct val="100000"/>
              <a:buChar char="•"/>
              <a:defRPr sz="3600"/>
            </a:pPr>
            <a:r>
              <a:t>Nearly twice as many Native American adults than white adults in Type One Towns are financially insecure</a:t>
            </a:r>
          </a:p>
          <a:p>
            <a:pPr marL="546100" indent="-546100" algn="l" defTabSz="2438338">
              <a:lnSpc>
                <a:spcPct val="120000"/>
              </a:lnSpc>
              <a:spcBef>
                <a:spcPts val="2400"/>
              </a:spcBef>
              <a:buSzPct val="100000"/>
              <a:buChar char="•"/>
              <a:defRPr sz="3600"/>
            </a:pPr>
            <a:r>
              <a:t>Food insecurity affects a third of Black and Latino adults, and more than half of Native American adults in Type One Towns</a:t>
            </a:r>
          </a:p>
        </p:txBody>
      </p:sp>
      <p:sp>
        <p:nvSpPr>
          <p:cNvPr id="214" name="Financial, housing, and food insecurity"/>
          <p:cNvSpPr txBox="1"/>
          <p:nvPr/>
        </p:nvSpPr>
        <p:spPr>
          <a:xfrm>
            <a:off x="1219199" y="2369061"/>
            <a:ext cx="21945602"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r" defTabSz="825500">
              <a:lnSpc>
                <a:spcPct val="100000"/>
              </a:lnSpc>
              <a:defRPr b="1" spc="-44" sz="4400">
                <a:latin typeface="Helvetica Neue"/>
                <a:ea typeface="Helvetica Neue"/>
                <a:cs typeface="Helvetica Neue"/>
                <a:sym typeface="Helvetica Neue"/>
              </a:defRPr>
            </a:lvl1pPr>
          </a:lstStyle>
          <a:p>
            <a:pPr/>
            <a:r>
              <a:t>Financial, housing, and food insecurity</a:t>
            </a:r>
          </a:p>
        </p:txBody>
      </p:sp>
      <p:sp>
        <p:nvSpPr>
          <p:cNvPr id="215" name="DCWS 2015-2021 pooled data"/>
          <p:cNvSpPr txBox="1"/>
          <p:nvPr/>
        </p:nvSpPr>
        <p:spPr>
          <a:xfrm>
            <a:off x="155427" y="13120894"/>
            <a:ext cx="421386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DCWS 2015-2021 pooled data</a:t>
            </a:r>
          </a:p>
        </p:txBody>
      </p:sp>
      <p:graphicFrame>
        <p:nvGraphicFramePr>
          <p:cNvPr id="216" name="Share of adults in Type One Towns who say they are … by race/ethnicity"/>
          <p:cNvGraphicFramePr/>
          <p:nvPr/>
        </p:nvGraphicFramePr>
        <p:xfrm>
          <a:off x="173658" y="2631727"/>
          <a:ext cx="12077058" cy="10147869"/>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0" advTm="20000"/>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Health Disparities are Apparent by Cluster"/>
          <p:cNvSpPr txBox="1"/>
          <p:nvPr>
            <p:ph type="title"/>
          </p:nvPr>
        </p:nvSpPr>
        <p:spPr>
          <a:prstGeom prst="rect">
            <a:avLst/>
          </a:prstGeom>
        </p:spPr>
        <p:txBody>
          <a:bodyPr/>
          <a:lstStyle>
            <a:lvl1pPr defTabSz="1926336">
              <a:defRPr spc="-101" sz="10112">
                <a:latin typeface="+mj-lt"/>
                <a:ea typeface="+mj-ea"/>
                <a:cs typeface="+mj-cs"/>
                <a:sym typeface="Helvetica Neue Black Condensed"/>
              </a:defRPr>
            </a:lvl1pPr>
          </a:lstStyle>
          <a:p>
            <a:pPr/>
            <a:r>
              <a:t>Health Disparities are Apparent by Cluster</a:t>
            </a:r>
          </a:p>
        </p:txBody>
      </p:sp>
      <p:sp>
        <p:nvSpPr>
          <p:cNvPr id="219" name="Overall uninsured rates and disability rates in rural towns are comparable to the state average, but health risks vary by cluster.…"/>
          <p:cNvSpPr txBox="1"/>
          <p:nvPr/>
        </p:nvSpPr>
        <p:spPr>
          <a:xfrm>
            <a:off x="1077316" y="2990990"/>
            <a:ext cx="9119951" cy="8065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400"/>
            </a:pPr>
            <a:r>
              <a:t>Overall uninsured rates and disability rates in rural towns are comparable to the state average, but health risks vary by cluster.</a:t>
            </a:r>
          </a:p>
          <a:p>
            <a:pPr marL="546100" indent="-546100" algn="l" defTabSz="2438338">
              <a:lnSpc>
                <a:spcPct val="120000"/>
              </a:lnSpc>
              <a:spcBef>
                <a:spcPts val="2400"/>
              </a:spcBef>
              <a:buSzPct val="100000"/>
              <a:buChar char="•"/>
              <a:defRPr sz="3400"/>
            </a:pPr>
            <a:r>
              <a:t>Black and Latino adults in Type One Towns are more twice as likely as white adults to have no medical home.</a:t>
            </a:r>
          </a:p>
          <a:p>
            <a:pPr marL="546100" indent="-546100" algn="l" defTabSz="2438338">
              <a:lnSpc>
                <a:spcPct val="120000"/>
              </a:lnSpc>
              <a:spcBef>
                <a:spcPts val="2400"/>
              </a:spcBef>
              <a:buSzPct val="100000"/>
              <a:buChar char="•"/>
              <a:defRPr sz="3400"/>
            </a:pPr>
            <a:r>
              <a:t>Adults in Type One Towns are more likely to delay receiving medical care than adults in other rural towns. Within Type One Towns, Black and Native American adults are about twice as likely as white adults to have delayed care.</a:t>
            </a:r>
          </a:p>
        </p:txBody>
      </p:sp>
      <p:pic>
        <p:nvPicPr>
          <p:cNvPr id="220" name="skip_delay_care.png" descr="skip_delay_care.png"/>
          <p:cNvPicPr>
            <a:picLocks noChangeAspect="1"/>
          </p:cNvPicPr>
          <p:nvPr/>
        </p:nvPicPr>
        <p:blipFill>
          <a:blip r:embed="rId2">
            <a:extLst/>
          </a:blip>
          <a:stretch>
            <a:fillRect/>
          </a:stretch>
        </p:blipFill>
        <p:spPr>
          <a:xfrm>
            <a:off x="11812839" y="2967592"/>
            <a:ext cx="12477018" cy="9803372"/>
          </a:xfrm>
          <a:prstGeom prst="rect">
            <a:avLst/>
          </a:prstGeom>
          <a:ln w="12700">
            <a:miter lim="400000"/>
          </a:ln>
        </p:spPr>
      </p:pic>
      <p:sp>
        <p:nvSpPr>
          <p:cNvPr id="221" name="DCWS 2015-2021 pooled data"/>
          <p:cNvSpPr txBox="1"/>
          <p:nvPr/>
        </p:nvSpPr>
        <p:spPr>
          <a:xfrm>
            <a:off x="19828510" y="13065736"/>
            <a:ext cx="4213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DCWS 2015-2021 pooled data</a:t>
            </a:r>
          </a:p>
        </p:txBody>
      </p:sp>
    </p:spTree>
  </p:cSld>
  <p:clrMapOvr>
    <a:masterClrMapping/>
  </p:clrMapOvr>
  <p:transition xmlns:p14="http://schemas.microsoft.com/office/powerpoint/2010/main" spd="med" advClick="0" advTm="20000"/>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Health Disparities are Apparent by Cluster"/>
          <p:cNvSpPr txBox="1"/>
          <p:nvPr>
            <p:ph type="title"/>
          </p:nvPr>
        </p:nvSpPr>
        <p:spPr>
          <a:prstGeom prst="rect">
            <a:avLst/>
          </a:prstGeom>
        </p:spPr>
        <p:txBody>
          <a:bodyPr/>
          <a:lstStyle>
            <a:lvl1pPr defTabSz="1926336">
              <a:defRPr spc="-101" sz="10112">
                <a:latin typeface="+mj-lt"/>
                <a:ea typeface="+mj-ea"/>
                <a:cs typeface="+mj-cs"/>
                <a:sym typeface="Helvetica Neue Black Condensed"/>
              </a:defRPr>
            </a:lvl1pPr>
          </a:lstStyle>
          <a:p>
            <a:pPr/>
            <a:r>
              <a:t>Health Disparities are Apparent by Cluster</a:t>
            </a:r>
          </a:p>
        </p:txBody>
      </p:sp>
      <p:sp>
        <p:nvSpPr>
          <p:cNvPr id="224" name="Adults in Type One Towns have elevated rates of diagnosed depression and poor mental health compared to other rural towns and the CT average.…"/>
          <p:cNvSpPr txBox="1"/>
          <p:nvPr/>
        </p:nvSpPr>
        <p:spPr>
          <a:xfrm>
            <a:off x="911842" y="2750846"/>
            <a:ext cx="9119950" cy="10236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400"/>
            </a:pPr>
            <a:r>
              <a:t>Adults in Type One Towns have elevated rates of diagnosed depression and poor mental health compared to other rural towns and the CT average.</a:t>
            </a:r>
          </a:p>
          <a:p>
            <a:pPr marL="546100" indent="-546100" algn="l" defTabSz="2438338">
              <a:lnSpc>
                <a:spcPct val="120000"/>
              </a:lnSpc>
              <a:spcBef>
                <a:spcPts val="2400"/>
              </a:spcBef>
              <a:buSzPct val="100000"/>
              <a:buChar char="•"/>
              <a:defRPr sz="3400"/>
            </a:pPr>
            <a:r>
              <a:t>Adults in Type One Towns also report higher rates of smoking and binge drinking than the CT average. Adults in wealthier Type Three Towns also report elevated rates of binge drinking.</a:t>
            </a:r>
          </a:p>
          <a:p>
            <a:pPr marL="546100" indent="-546100" algn="l" defTabSz="2438338">
              <a:lnSpc>
                <a:spcPct val="120000"/>
              </a:lnSpc>
              <a:spcBef>
                <a:spcPts val="2400"/>
              </a:spcBef>
              <a:buSzPct val="100000"/>
              <a:buChar char="•"/>
              <a:defRPr sz="3400"/>
            </a:pPr>
            <a:r>
              <a:t>Adults in Type Two Towns (higher shares of seniors) have elevated rates of high blood pressure and high cholesterol, and are more likely to be on BP meds. </a:t>
            </a:r>
          </a:p>
          <a:p>
            <a:pPr marL="546100" indent="-546100" algn="l" defTabSz="2438338">
              <a:lnSpc>
                <a:spcPct val="120000"/>
              </a:lnSpc>
              <a:spcBef>
                <a:spcPts val="2400"/>
              </a:spcBef>
              <a:buSzPct val="100000"/>
              <a:buChar char="•"/>
              <a:defRPr sz="3400"/>
            </a:pPr>
            <a:r>
              <a:t>Disparities in hospital encounters are common in many clinical features.</a:t>
            </a:r>
          </a:p>
        </p:txBody>
      </p:sp>
      <p:pic>
        <p:nvPicPr>
          <p:cNvPr id="225" name="orh_chime_plot.png" descr="orh_chime_plot.png"/>
          <p:cNvPicPr>
            <a:picLocks noChangeAspect="1"/>
          </p:cNvPicPr>
          <p:nvPr/>
        </p:nvPicPr>
        <p:blipFill>
          <a:blip r:embed="rId2">
            <a:extLst/>
          </a:blip>
          <a:srcRect l="0" t="0" r="0" b="51913"/>
          <a:stretch>
            <a:fillRect/>
          </a:stretch>
        </p:blipFill>
        <p:spPr>
          <a:xfrm>
            <a:off x="10620784" y="3666529"/>
            <a:ext cx="13274223" cy="6383111"/>
          </a:xfrm>
          <a:prstGeom prst="rect">
            <a:avLst/>
          </a:prstGeom>
          <a:ln w="12700">
            <a:miter lim="400000"/>
          </a:ln>
        </p:spPr>
      </p:pic>
      <p:pic>
        <p:nvPicPr>
          <p:cNvPr id="226" name="orh_chime_plot.png" descr="orh_chime_plot.png"/>
          <p:cNvPicPr>
            <a:picLocks noChangeAspect="1"/>
          </p:cNvPicPr>
          <p:nvPr/>
        </p:nvPicPr>
        <p:blipFill>
          <a:blip r:embed="rId2">
            <a:extLst/>
          </a:blip>
          <a:srcRect l="30166" t="93579" r="8931" b="0"/>
          <a:stretch>
            <a:fillRect/>
          </a:stretch>
        </p:blipFill>
        <p:spPr>
          <a:xfrm>
            <a:off x="13685348" y="10040169"/>
            <a:ext cx="9371070" cy="987920"/>
          </a:xfrm>
          <a:prstGeom prst="rect">
            <a:avLst/>
          </a:prstGeom>
          <a:ln w="12700">
            <a:miter lim="400000"/>
          </a:ln>
        </p:spPr>
      </p:pic>
      <p:sp>
        <p:nvSpPr>
          <p:cNvPr id="227" name="DataHaven analysis of CHIME ED encounters, 2018-2021"/>
          <p:cNvSpPr txBox="1"/>
          <p:nvPr/>
        </p:nvSpPr>
        <p:spPr>
          <a:xfrm>
            <a:off x="16528640" y="13120894"/>
            <a:ext cx="768797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DataHaven analysis of CHIME ED encounters, 2018-2021</a:t>
            </a:r>
          </a:p>
        </p:txBody>
      </p:sp>
    </p:spTree>
  </p:cSld>
  <p:clrMapOvr>
    <a:masterClrMapping/>
  </p:clrMapOvr>
  <p:transition xmlns:p14="http://schemas.microsoft.com/office/powerpoint/2010/main" spd="med" advClick="0" advTm="20000"/>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ome Environmental Issues Disproportionally Affect Rural Towns"/>
          <p:cNvSpPr txBox="1"/>
          <p:nvPr>
            <p:ph type="title"/>
          </p:nvPr>
        </p:nvSpPr>
        <p:spPr>
          <a:prstGeom prst="rect">
            <a:avLst/>
          </a:prstGeom>
        </p:spPr>
        <p:txBody>
          <a:bodyPr/>
          <a:lstStyle>
            <a:lvl1pPr defTabSz="1243583">
              <a:defRPr spc="-65" sz="6528">
                <a:latin typeface="+mj-lt"/>
                <a:ea typeface="+mj-ea"/>
                <a:cs typeface="+mj-cs"/>
                <a:sym typeface="Helvetica Neue Black Condensed"/>
              </a:defRPr>
            </a:lvl1pPr>
          </a:lstStyle>
          <a:p>
            <a:pPr/>
            <a:r>
              <a:t>Some Environmental Issues Disproportionally Affect Rural Towns</a:t>
            </a:r>
          </a:p>
        </p:txBody>
      </p:sp>
      <p:graphicFrame>
        <p:nvGraphicFramePr>
          <p:cNvPr id="230" name="Lyme disease case rate per 100,000 (2020)"/>
          <p:cNvGraphicFramePr/>
          <p:nvPr/>
        </p:nvGraphicFramePr>
        <p:xfrm>
          <a:off x="1059646" y="8003807"/>
          <a:ext cx="9911743" cy="3672937"/>
        </p:xfrm>
        <a:graphic xmlns:a="http://schemas.openxmlformats.org/drawingml/2006/main">
          <a:graphicData uri="http://schemas.openxmlformats.org/drawingml/2006/chart">
            <c:chart xmlns:c="http://schemas.openxmlformats.org/drawingml/2006/chart" r:id="rId2"/>
          </a:graphicData>
        </a:graphic>
      </p:graphicFrame>
      <p:graphicFrame>
        <p:nvGraphicFramePr>
          <p:cNvPr id="231" name="Share of children with blood-lead levels &gt;= 3.5μg per dL (2020)"/>
          <p:cNvGraphicFramePr/>
          <p:nvPr/>
        </p:nvGraphicFramePr>
        <p:xfrm>
          <a:off x="1123847" y="2586879"/>
          <a:ext cx="9768546" cy="3876801"/>
        </p:xfrm>
        <a:graphic xmlns:a="http://schemas.openxmlformats.org/drawingml/2006/main">
          <a:graphicData uri="http://schemas.openxmlformats.org/drawingml/2006/chart">
            <c:chart xmlns:c="http://schemas.openxmlformats.org/drawingml/2006/chart" r:id="rId3"/>
          </a:graphicData>
        </a:graphic>
      </p:graphicFrame>
      <p:sp>
        <p:nvSpPr>
          <p:cNvPr id="232" name="Greater shares of children in Type One and Type Two Towns have elevated blood-lead levels.…"/>
          <p:cNvSpPr txBox="1"/>
          <p:nvPr/>
        </p:nvSpPr>
        <p:spPr>
          <a:xfrm>
            <a:off x="14186575" y="2623268"/>
            <a:ext cx="9119951" cy="8065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400"/>
            </a:pPr>
            <a:r>
              <a:t>Greater shares of children in Type One and Type Two Towns have elevated blood-lead levels.</a:t>
            </a:r>
          </a:p>
          <a:p>
            <a:pPr marL="546100" indent="-546100" algn="l" defTabSz="2438338">
              <a:lnSpc>
                <a:spcPct val="120000"/>
              </a:lnSpc>
              <a:spcBef>
                <a:spcPts val="2400"/>
              </a:spcBef>
              <a:buSzPct val="100000"/>
              <a:buChar char="•"/>
              <a:defRPr sz="3400"/>
            </a:pPr>
            <a:r>
              <a:t>Ticks are generally more common in wooded or rural areas, and as a result each rural cluster has confirmed Lyme disease case rates nearly three times greater than the state average.</a:t>
            </a:r>
          </a:p>
          <a:p>
            <a:pPr marL="546100" indent="-546100" algn="l" defTabSz="2438338">
              <a:lnSpc>
                <a:spcPct val="120000"/>
              </a:lnSpc>
              <a:spcBef>
                <a:spcPts val="2400"/>
              </a:spcBef>
              <a:buSzPct val="100000"/>
              <a:buChar char="•"/>
              <a:defRPr sz="3400"/>
            </a:pPr>
            <a:r>
              <a:t>Lyme disease case rates are on the rise, and will likely get worse as New England gets warmer as a result of climate change. Rural towns will be more affected than urban areas.</a:t>
            </a:r>
          </a:p>
        </p:txBody>
      </p:sp>
      <p:sp>
        <p:nvSpPr>
          <p:cNvPr id="233" name="DataHaven analysis of childhood lead poisoning surveillance data and Lyme disease case data from CTDPH"/>
          <p:cNvSpPr txBox="1"/>
          <p:nvPr/>
        </p:nvSpPr>
        <p:spPr>
          <a:xfrm>
            <a:off x="170005" y="13144725"/>
            <a:ext cx="1422349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DataHaven analysis of childhood lead poisoning surveillance data and Lyme disease case data from CTDPH</a:t>
            </a:r>
          </a:p>
        </p:txBody>
      </p:sp>
    </p:spTree>
  </p:cSld>
  <p:clrMapOvr>
    <a:masterClrMapping/>
  </p:clrMapOvr>
  <p:transition xmlns:p14="http://schemas.microsoft.com/office/powerpoint/2010/main" spd="med" advClick="0" advTm="20000"/>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Health Inequities Result in Disparate Mortality"/>
          <p:cNvSpPr txBox="1"/>
          <p:nvPr>
            <p:ph type="title"/>
          </p:nvPr>
        </p:nvSpPr>
        <p:spPr>
          <a:prstGeom prst="rect">
            <a:avLst/>
          </a:prstGeom>
        </p:spPr>
        <p:txBody>
          <a:bodyPr/>
          <a:lstStyle>
            <a:lvl1pPr defTabSz="1755648">
              <a:defRPr spc="-92" sz="9216">
                <a:latin typeface="+mj-lt"/>
                <a:ea typeface="+mj-ea"/>
                <a:cs typeface="+mj-cs"/>
                <a:sym typeface="Helvetica Neue Black Condensed"/>
              </a:defRPr>
            </a:lvl1pPr>
          </a:lstStyle>
          <a:p>
            <a:pPr/>
            <a:r>
              <a:t>Health Inequities Result in Disparate Mortality</a:t>
            </a:r>
          </a:p>
        </p:txBody>
      </p:sp>
      <p:pic>
        <p:nvPicPr>
          <p:cNvPr id="236" name="ypll_top_causes.png" descr="ypll_top_causes.png"/>
          <p:cNvPicPr>
            <a:picLocks noChangeAspect="1"/>
          </p:cNvPicPr>
          <p:nvPr/>
        </p:nvPicPr>
        <p:blipFill>
          <a:blip r:embed="rId2">
            <a:extLst/>
          </a:blip>
          <a:stretch>
            <a:fillRect/>
          </a:stretch>
        </p:blipFill>
        <p:spPr>
          <a:xfrm>
            <a:off x="10764298" y="3528696"/>
            <a:ext cx="12954001" cy="9715501"/>
          </a:xfrm>
          <a:prstGeom prst="rect">
            <a:avLst/>
          </a:prstGeom>
          <a:ln w="12700">
            <a:miter lim="400000"/>
          </a:ln>
        </p:spPr>
      </p:pic>
      <p:sp>
        <p:nvSpPr>
          <p:cNvPr id="237" name="Type One Towns exceed the premature mortality rate across many clinical features, notably lung cancer (recall elevated smoking rates) and overdose.…"/>
          <p:cNvSpPr txBox="1"/>
          <p:nvPr/>
        </p:nvSpPr>
        <p:spPr>
          <a:xfrm>
            <a:off x="966999" y="2585371"/>
            <a:ext cx="9119951" cy="10236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400"/>
            </a:pPr>
            <a:r>
              <a:t>Type One Towns exceed the premature mortality rate across many clinical features, notably lung cancer (recall elevated smoking rates) and overdose.</a:t>
            </a:r>
          </a:p>
          <a:p>
            <a:pPr marL="546100" indent="-546100" algn="l" defTabSz="2438338">
              <a:lnSpc>
                <a:spcPct val="120000"/>
              </a:lnSpc>
              <a:spcBef>
                <a:spcPts val="2400"/>
              </a:spcBef>
              <a:buSzPct val="100000"/>
              <a:buChar char="•"/>
              <a:defRPr sz="3400"/>
            </a:pPr>
            <a:r>
              <a:t>Cumulatively, there were 500 overdose deaths in Type One Towns between 2017 and 2021, compared to 65 in Type Two Towns and 107 in Type One Towns.</a:t>
            </a:r>
          </a:p>
          <a:p>
            <a:pPr marL="546100" indent="-546100" algn="l" defTabSz="2438338">
              <a:lnSpc>
                <a:spcPct val="120000"/>
              </a:lnSpc>
              <a:spcBef>
                <a:spcPts val="2400"/>
              </a:spcBef>
              <a:buSzPct val="100000"/>
              <a:buChar char="•"/>
              <a:defRPr sz="3400"/>
            </a:pPr>
            <a:r>
              <a:t>Fentanyl has established a foothold across Connecticut and is now found in more than 90% of overdoses statewide.</a:t>
            </a:r>
          </a:p>
          <a:p>
            <a:pPr marL="546100" indent="-546100" algn="l" defTabSz="2438338">
              <a:lnSpc>
                <a:spcPct val="120000"/>
              </a:lnSpc>
              <a:spcBef>
                <a:spcPts val="2400"/>
              </a:spcBef>
              <a:buSzPct val="100000"/>
              <a:buChar char="•"/>
              <a:defRPr sz="3400"/>
            </a:pPr>
            <a:r>
              <a:t>Type Two Towns have high rates of premature mortality due to motor vehicle crashes. Recall these towns have greater drive times to health care facilities.</a:t>
            </a:r>
          </a:p>
        </p:txBody>
      </p:sp>
      <p:sp>
        <p:nvSpPr>
          <p:cNvPr id="238" name="DataHaven analysis of record-level mortality data from CTDPH, 2015-2021"/>
          <p:cNvSpPr txBox="1"/>
          <p:nvPr/>
        </p:nvSpPr>
        <p:spPr>
          <a:xfrm>
            <a:off x="14364816" y="13144726"/>
            <a:ext cx="988283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DataHaven analysis of record-level mortality data from CTDPH, 2015-2021</a:t>
            </a:r>
          </a:p>
        </p:txBody>
      </p:sp>
    </p:spTree>
  </p:cSld>
  <p:clrMapOvr>
    <a:masterClrMapping/>
  </p:clrMapOvr>
  <p:transition xmlns:p14="http://schemas.microsoft.com/office/powerpoint/2010/main" spd="med" advClick="0" advTm="20000"/>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Health Inequities Result in Disparate Mortality"/>
          <p:cNvSpPr txBox="1"/>
          <p:nvPr>
            <p:ph type="title"/>
          </p:nvPr>
        </p:nvSpPr>
        <p:spPr>
          <a:prstGeom prst="rect">
            <a:avLst/>
          </a:prstGeom>
        </p:spPr>
        <p:txBody>
          <a:bodyPr/>
          <a:lstStyle>
            <a:lvl1pPr defTabSz="1755648">
              <a:defRPr spc="-92" sz="9216">
                <a:latin typeface="+mj-lt"/>
                <a:ea typeface="+mj-ea"/>
                <a:cs typeface="+mj-cs"/>
                <a:sym typeface="Helvetica Neue Black Condensed"/>
              </a:defRPr>
            </a:lvl1pPr>
          </a:lstStyle>
          <a:p>
            <a:pPr/>
            <a:r>
              <a:t>Health Inequities Result in Disparate Mortality</a:t>
            </a:r>
          </a:p>
        </p:txBody>
      </p:sp>
      <p:pic>
        <p:nvPicPr>
          <p:cNvPr id="241" name="ypll_all_causes.png" descr="ypll_all_causes.png"/>
          <p:cNvPicPr>
            <a:picLocks noChangeAspect="1"/>
          </p:cNvPicPr>
          <p:nvPr/>
        </p:nvPicPr>
        <p:blipFill>
          <a:blip r:embed="rId2">
            <a:extLst/>
          </a:blip>
          <a:stretch>
            <a:fillRect/>
          </a:stretch>
        </p:blipFill>
        <p:spPr>
          <a:xfrm>
            <a:off x="11438341" y="5297095"/>
            <a:ext cx="12512862" cy="5362655"/>
          </a:xfrm>
          <a:prstGeom prst="rect">
            <a:avLst/>
          </a:prstGeom>
          <a:ln w="12700">
            <a:miter lim="400000"/>
          </a:ln>
        </p:spPr>
      </p:pic>
      <p:sp>
        <p:nvSpPr>
          <p:cNvPr id="242" name="YPLL is 11% greater in Type One Towns than the state average, due in part to wide disparities in health care access and resources.…"/>
          <p:cNvSpPr txBox="1"/>
          <p:nvPr/>
        </p:nvSpPr>
        <p:spPr>
          <a:xfrm>
            <a:off x="636050" y="2859766"/>
            <a:ext cx="10300249" cy="96145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400"/>
            </a:pPr>
            <a:r>
              <a:t>YPLL is 11% greater in Type One Towns than the state average, due in part to wide disparities in health care access and resources.</a:t>
            </a:r>
          </a:p>
          <a:p>
            <a:pPr marL="546100" indent="-546100" algn="l" defTabSz="2438338">
              <a:lnSpc>
                <a:spcPct val="120000"/>
              </a:lnSpc>
              <a:spcBef>
                <a:spcPts val="2400"/>
              </a:spcBef>
              <a:buSzPct val="100000"/>
              <a:buChar char="•"/>
              <a:defRPr sz="3400"/>
            </a:pPr>
            <a:r>
              <a:t>Wraparound supports and culturally competent health care can help improve community health, including preventable outcomes as a result of smoking, binge drinking, or lacking prenatal care.</a:t>
            </a:r>
          </a:p>
          <a:p>
            <a:pPr marL="546100" indent="-546100" algn="l" defTabSz="2438338">
              <a:lnSpc>
                <a:spcPct val="120000"/>
              </a:lnSpc>
              <a:spcBef>
                <a:spcPts val="2400"/>
              </a:spcBef>
              <a:buSzPct val="100000"/>
              <a:buChar char="•"/>
              <a:defRPr sz="3400"/>
            </a:pPr>
            <a:r>
              <a:t>Hospital closures and consolidations will continue to negatively affect rural communities. State legislation can help prevent full closure of rural hospitals, especially labor and delivery units.</a:t>
            </a:r>
          </a:p>
          <a:p>
            <a:pPr marL="546100" indent="-546100" algn="l" defTabSz="2438338">
              <a:lnSpc>
                <a:spcPct val="120000"/>
              </a:lnSpc>
              <a:spcBef>
                <a:spcPts val="2400"/>
              </a:spcBef>
              <a:buSzPct val="100000"/>
              <a:buChar char="•"/>
              <a:defRPr sz="3400"/>
            </a:pPr>
            <a:r>
              <a:t>Workforce development will be necessary to ensure rural areas are adequately staffed with healthcare professionals.</a:t>
            </a:r>
          </a:p>
        </p:txBody>
      </p:sp>
      <p:sp>
        <p:nvSpPr>
          <p:cNvPr id="243" name="DataHaven analysis of record-level mortality data from CTDPH, 2015-2021"/>
          <p:cNvSpPr txBox="1"/>
          <p:nvPr/>
        </p:nvSpPr>
        <p:spPr>
          <a:xfrm>
            <a:off x="14364816" y="13144725"/>
            <a:ext cx="988283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DataHaven analysis of record-level mortality data from CTDPH, 2015-2021</a:t>
            </a:r>
          </a:p>
        </p:txBody>
      </p:sp>
    </p:spTree>
  </p:cSld>
  <p:clrMapOvr>
    <a:masterClrMapping/>
  </p:clrMapOvr>
  <p:transition xmlns:p14="http://schemas.microsoft.com/office/powerpoint/2010/main" spd="med" advClick="0" advTm="20000"/>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Defining “Rural” Towns"/>
          <p:cNvSpPr txBox="1"/>
          <p:nvPr>
            <p:ph type="title"/>
          </p:nvPr>
        </p:nvSpPr>
        <p:spPr>
          <a:prstGeom prst="rect">
            <a:avLst/>
          </a:prstGeom>
        </p:spPr>
        <p:txBody>
          <a:bodyPr/>
          <a:lstStyle>
            <a:lvl1pPr algn="r" defTabSz="2023872">
              <a:defRPr spc="-106" sz="10624">
                <a:latin typeface="+mj-lt"/>
                <a:ea typeface="+mj-ea"/>
                <a:cs typeface="+mj-cs"/>
                <a:sym typeface="Helvetica Neue Black Condensed"/>
              </a:defRPr>
            </a:lvl1pPr>
          </a:lstStyle>
          <a:p>
            <a:pPr/>
            <a:r>
              <a:t>Defining “Rural” Towns</a:t>
            </a:r>
          </a:p>
        </p:txBody>
      </p:sp>
      <p:sp>
        <p:nvSpPr>
          <p:cNvPr id="158" name="169 towns in Connecticut…"/>
          <p:cNvSpPr txBox="1"/>
          <p:nvPr/>
        </p:nvSpPr>
        <p:spPr>
          <a:xfrm>
            <a:off x="16352801" y="3408605"/>
            <a:ext cx="7361491" cy="62368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169 towns in Connecticut</a:t>
            </a:r>
          </a:p>
          <a:p>
            <a:pPr marL="546100" indent="-546100" algn="l" defTabSz="2438338">
              <a:lnSpc>
                <a:spcPct val="120000"/>
              </a:lnSpc>
              <a:spcBef>
                <a:spcPts val="2400"/>
              </a:spcBef>
              <a:buSzPct val="100000"/>
              <a:buChar char="•"/>
              <a:defRPr sz="3600"/>
            </a:pPr>
            <a:r>
              <a:t>68 towns rural as defined by the Connecticut Office of Rural Health</a:t>
            </a:r>
          </a:p>
          <a:p>
            <a:pPr marL="546100" indent="-546100" algn="l" defTabSz="2438338">
              <a:lnSpc>
                <a:spcPct val="120000"/>
              </a:lnSpc>
              <a:spcBef>
                <a:spcPts val="2400"/>
              </a:spcBef>
              <a:buSzPct val="100000"/>
              <a:buChar char="•"/>
              <a:defRPr sz="3600"/>
            </a:pPr>
            <a:r>
              <a:t>Additional 9 towns added per Health Resources and Services Administration (HRSA) definition</a:t>
            </a:r>
          </a:p>
          <a:p>
            <a:pPr marL="546100" indent="-546100" algn="l" defTabSz="2438338">
              <a:lnSpc>
                <a:spcPct val="120000"/>
              </a:lnSpc>
              <a:spcBef>
                <a:spcPts val="2400"/>
              </a:spcBef>
              <a:buSzPct val="100000"/>
              <a:buChar char="•"/>
              <a:defRPr sz="3600"/>
            </a:pPr>
            <a:r>
              <a:t>~508K people in 77 rural towns,  14% state population (2020)</a:t>
            </a:r>
          </a:p>
        </p:txBody>
      </p:sp>
      <p:pic>
        <p:nvPicPr>
          <p:cNvPr id="159" name="nnip_map.png" descr="nnip_map.png"/>
          <p:cNvPicPr>
            <a:picLocks noChangeAspect="1"/>
          </p:cNvPicPr>
          <p:nvPr/>
        </p:nvPicPr>
        <p:blipFill>
          <a:blip r:embed="rId3">
            <a:extLst/>
          </a:blip>
          <a:srcRect l="24180" t="5172" r="23608" b="6784"/>
          <a:stretch>
            <a:fillRect/>
          </a:stretch>
        </p:blipFill>
        <p:spPr>
          <a:xfrm>
            <a:off x="513857" y="2510338"/>
            <a:ext cx="15263601" cy="11060067"/>
          </a:xfrm>
          <a:prstGeom prst="rect">
            <a:avLst/>
          </a:prstGeom>
          <a:ln w="12700">
            <a:miter lim="400000"/>
          </a:ln>
        </p:spPr>
      </p:pic>
    </p:spTree>
  </p:cSld>
  <p:clrMapOvr>
    <a:masterClrMapping/>
  </p:clrMapOvr>
  <p:transition xmlns:p14="http://schemas.microsoft.com/office/powerpoint/2010/main" spd="med" advClick="0" advTm="20000"/>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Aggregating Towns"/>
          <p:cNvSpPr txBox="1"/>
          <p:nvPr>
            <p:ph type="title"/>
          </p:nvPr>
        </p:nvSpPr>
        <p:spPr>
          <a:prstGeom prst="rect">
            <a:avLst/>
          </a:prstGeom>
        </p:spPr>
        <p:txBody>
          <a:bodyPr/>
          <a:lstStyle>
            <a:lvl1pPr algn="l" defTabSz="2023872">
              <a:defRPr spc="-106" sz="10624">
                <a:latin typeface="+mj-lt"/>
                <a:ea typeface="+mj-ea"/>
                <a:cs typeface="+mj-cs"/>
                <a:sym typeface="Helvetica Neue Black Condensed"/>
              </a:defRPr>
            </a:lvl1pPr>
          </a:lstStyle>
          <a:p>
            <a:pPr/>
            <a:r>
              <a:t>Aggregating Towns</a:t>
            </a:r>
          </a:p>
        </p:txBody>
      </p:sp>
      <p:sp>
        <p:nvSpPr>
          <p:cNvPr id="164" name="Some rural towns are less than one Census tract. Aggregation necessary to minimize MOE and disaggregate by demographics.…"/>
          <p:cNvSpPr txBox="1"/>
          <p:nvPr/>
        </p:nvSpPr>
        <p:spPr>
          <a:xfrm>
            <a:off x="1023497" y="3270888"/>
            <a:ext cx="11096806" cy="82406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Some rural towns are less than one Census tract. Aggregation necessary to minimize MOE and disaggregate by demographics.</a:t>
            </a:r>
          </a:p>
          <a:p>
            <a:pPr marL="546100" indent="-546100" algn="l" defTabSz="2438338">
              <a:lnSpc>
                <a:spcPct val="120000"/>
              </a:lnSpc>
              <a:spcBef>
                <a:spcPts val="2400"/>
              </a:spcBef>
              <a:buSzPct val="100000"/>
              <a:buChar char="•"/>
              <a:defRPr sz="3600"/>
            </a:pPr>
            <a:r>
              <a:t>2015 assessment relied on limited public data, web surveys and data requested from public health departments, grouped geographically (NW, SW, E, CRV).</a:t>
            </a:r>
          </a:p>
          <a:p>
            <a:pPr marL="546100" indent="-546100" algn="l" defTabSz="2438338">
              <a:lnSpc>
                <a:spcPct val="120000"/>
              </a:lnSpc>
              <a:spcBef>
                <a:spcPts val="2400"/>
              </a:spcBef>
              <a:buSzPct val="100000"/>
              <a:buChar char="•"/>
              <a:defRPr sz="3600"/>
            </a:pPr>
            <a:r>
              <a:t>As a small state with strong municipal governance, regional groupings can mask disparity.</a:t>
            </a:r>
          </a:p>
          <a:p>
            <a:pPr marL="546100" indent="-546100" algn="l" defTabSz="2438338">
              <a:lnSpc>
                <a:spcPct val="120000"/>
              </a:lnSpc>
              <a:spcBef>
                <a:spcPts val="2400"/>
              </a:spcBef>
              <a:buSzPct val="100000"/>
              <a:buChar char="•"/>
              <a:defRPr sz="3600"/>
            </a:pPr>
            <a:r>
              <a:t>For our report, we chose to group towns into demographically-based clusters.</a:t>
            </a:r>
          </a:p>
        </p:txBody>
      </p:sp>
      <p:pic>
        <p:nvPicPr>
          <p:cNvPr id="165" name="nnip_map.png" descr="nnip_map.png"/>
          <p:cNvPicPr>
            <a:picLocks noChangeAspect="1"/>
          </p:cNvPicPr>
          <p:nvPr/>
        </p:nvPicPr>
        <p:blipFill>
          <a:blip r:embed="rId3">
            <a:extLst/>
          </a:blip>
          <a:srcRect l="24063" t="5419" r="45787" b="6409"/>
          <a:stretch>
            <a:fillRect/>
          </a:stretch>
        </p:blipFill>
        <p:spPr>
          <a:xfrm>
            <a:off x="17064776" y="3169144"/>
            <a:ext cx="7351401" cy="9238502"/>
          </a:xfrm>
          <a:prstGeom prst="rect">
            <a:avLst/>
          </a:prstGeom>
          <a:ln w="12700">
            <a:miter lim="400000"/>
          </a:ln>
        </p:spPr>
      </p:pic>
      <p:sp>
        <p:nvSpPr>
          <p:cNvPr id="166" name="Line"/>
          <p:cNvSpPr/>
          <p:nvPr/>
        </p:nvSpPr>
        <p:spPr>
          <a:xfrm flipV="1">
            <a:off x="17316002" y="5825086"/>
            <a:ext cx="3950200" cy="401127"/>
          </a:xfrm>
          <a:prstGeom prst="line">
            <a:avLst/>
          </a:prstGeom>
          <a:ln w="25400">
            <a:solidFill>
              <a:srgbClr val="000000"/>
            </a:solidFill>
            <a:miter lim="400000"/>
            <a:tailEnd type="triangle"/>
          </a:ln>
        </p:spPr>
        <p:txBody>
          <a:bodyPr lIns="50800" tIns="50800" rIns="50800" bIns="50800" anchor="ctr"/>
          <a:lstStyle/>
          <a:p>
            <a:pPr/>
          </a:p>
        </p:txBody>
      </p:sp>
      <p:sp>
        <p:nvSpPr>
          <p:cNvPr id="167" name="Line"/>
          <p:cNvSpPr/>
          <p:nvPr/>
        </p:nvSpPr>
        <p:spPr>
          <a:xfrm>
            <a:off x="17761653" y="3060964"/>
            <a:ext cx="1981486" cy="415197"/>
          </a:xfrm>
          <a:prstGeom prst="line">
            <a:avLst/>
          </a:prstGeom>
          <a:ln w="25400">
            <a:solidFill>
              <a:srgbClr val="000000"/>
            </a:solidFill>
            <a:miter lim="400000"/>
            <a:tailEnd type="triangle"/>
          </a:ln>
        </p:spPr>
        <p:txBody>
          <a:bodyPr lIns="50800" tIns="50800" rIns="50800" bIns="50800" anchor="ctr"/>
          <a:lstStyle/>
          <a:p>
            <a:pPr/>
          </a:p>
        </p:txBody>
      </p:sp>
      <p:sp>
        <p:nvSpPr>
          <p:cNvPr id="168" name="Harwinton Pop: 5,428 Pct white: 96% Med HH Inc: $111K"/>
          <p:cNvSpPr txBox="1"/>
          <p:nvPr/>
        </p:nvSpPr>
        <p:spPr>
          <a:xfrm>
            <a:off x="14666316" y="6009350"/>
            <a:ext cx="3482162" cy="1697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pPr>
            <a:r>
              <a:rPr b="1" u="sng">
                <a:latin typeface="Helvetica Neue"/>
                <a:ea typeface="Helvetica Neue"/>
                <a:cs typeface="Helvetica Neue"/>
                <a:sym typeface="Helvetica Neue"/>
              </a:rPr>
              <a:t>Harwinton</a:t>
            </a:r>
            <a:br/>
            <a:r>
              <a:rPr b="1">
                <a:latin typeface="Helvetica Neue"/>
                <a:ea typeface="Helvetica Neue"/>
                <a:cs typeface="Helvetica Neue"/>
                <a:sym typeface="Helvetica Neue"/>
              </a:rPr>
              <a:t>Pop</a:t>
            </a:r>
            <a:r>
              <a:t>: 5,428</a:t>
            </a:r>
            <a:br/>
            <a:r>
              <a:rPr b="1">
                <a:latin typeface="Helvetica Neue"/>
                <a:ea typeface="Helvetica Neue"/>
                <a:cs typeface="Helvetica Neue"/>
                <a:sym typeface="Helvetica Neue"/>
              </a:rPr>
              <a:t>Pct white</a:t>
            </a:r>
            <a:r>
              <a:t>: 96%</a:t>
            </a:r>
            <a:br/>
            <a:r>
              <a:rPr b="1">
                <a:latin typeface="Helvetica Neue"/>
                <a:ea typeface="Helvetica Neue"/>
                <a:cs typeface="Helvetica Neue"/>
                <a:sym typeface="Helvetica Neue"/>
              </a:rPr>
              <a:t>Med HH Inc</a:t>
            </a:r>
            <a:r>
              <a:t>: $111K</a:t>
            </a:r>
          </a:p>
        </p:txBody>
      </p:sp>
      <p:sp>
        <p:nvSpPr>
          <p:cNvPr id="169" name="North Canaan Pop: 3,269 Pct white: 86% Med HH Inc: $63K"/>
          <p:cNvSpPr txBox="1"/>
          <p:nvPr/>
        </p:nvSpPr>
        <p:spPr>
          <a:xfrm>
            <a:off x="15029208" y="2580790"/>
            <a:ext cx="3124099" cy="1697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pPr>
            <a:r>
              <a:rPr b="1" u="sng">
                <a:latin typeface="Helvetica Neue"/>
                <a:ea typeface="Helvetica Neue"/>
                <a:cs typeface="Helvetica Neue"/>
                <a:sym typeface="Helvetica Neue"/>
              </a:rPr>
              <a:t>North Canaan</a:t>
            </a:r>
            <a:br/>
            <a:r>
              <a:rPr b="1">
                <a:latin typeface="Helvetica Neue"/>
                <a:ea typeface="Helvetica Neue"/>
                <a:cs typeface="Helvetica Neue"/>
                <a:sym typeface="Helvetica Neue"/>
              </a:rPr>
              <a:t>Pop</a:t>
            </a:r>
            <a:r>
              <a:t>: 3,269</a:t>
            </a:r>
            <a:br/>
            <a:r>
              <a:rPr b="1">
                <a:latin typeface="Helvetica Neue"/>
                <a:ea typeface="Helvetica Neue"/>
                <a:cs typeface="Helvetica Neue"/>
                <a:sym typeface="Helvetica Neue"/>
              </a:rPr>
              <a:t>Pct white</a:t>
            </a:r>
            <a:r>
              <a:t>: 86%</a:t>
            </a:r>
            <a:br/>
            <a:r>
              <a:rPr b="1">
                <a:latin typeface="Helvetica Neue"/>
                <a:ea typeface="Helvetica Neue"/>
                <a:cs typeface="Helvetica Neue"/>
                <a:sym typeface="Helvetica Neue"/>
              </a:rPr>
              <a:t>Med HH Inc</a:t>
            </a:r>
            <a:r>
              <a:t>: $63K</a:t>
            </a:r>
          </a:p>
        </p:txBody>
      </p:sp>
      <p:sp>
        <p:nvSpPr>
          <p:cNvPr id="170" name="2020 ACS 5Y estimates"/>
          <p:cNvSpPr txBox="1"/>
          <p:nvPr/>
        </p:nvSpPr>
        <p:spPr>
          <a:xfrm>
            <a:off x="20987282" y="13074844"/>
            <a:ext cx="325922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2020 ACS 5Y estimates</a:t>
            </a:r>
          </a:p>
        </p:txBody>
      </p:sp>
    </p:spTree>
  </p:cSld>
  <p:clrMapOvr>
    <a:masterClrMapping/>
  </p:clrMapOvr>
  <p:transition xmlns:p14="http://schemas.microsoft.com/office/powerpoint/2010/main" spd="med" advClick="0" advTm="20000"/>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hree Rural Cluster Types"/>
          <p:cNvSpPr txBox="1"/>
          <p:nvPr>
            <p:ph type="title"/>
          </p:nvPr>
        </p:nvSpPr>
        <p:spPr>
          <a:prstGeom prst="rect">
            <a:avLst/>
          </a:prstGeom>
        </p:spPr>
        <p:txBody>
          <a:bodyPr/>
          <a:lstStyle>
            <a:lvl1pPr algn="r" defTabSz="2023872">
              <a:defRPr spc="-106" sz="10624">
                <a:latin typeface="+mj-lt"/>
                <a:ea typeface="+mj-ea"/>
                <a:cs typeface="+mj-cs"/>
                <a:sym typeface="Helvetica Neue Black Condensed"/>
              </a:defRPr>
            </a:lvl1pPr>
          </a:lstStyle>
          <a:p>
            <a:pPr/>
            <a:r>
              <a:t>Three Rural Cluster Types</a:t>
            </a:r>
          </a:p>
        </p:txBody>
      </p:sp>
      <p:sp>
        <p:nvSpPr>
          <p:cNvPr id="175" name="K-means, elbow method, inputs: 2020 ACS 5Y estimates"/>
          <p:cNvSpPr txBox="1"/>
          <p:nvPr/>
        </p:nvSpPr>
        <p:spPr>
          <a:xfrm>
            <a:off x="16556786" y="13074844"/>
            <a:ext cx="763402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K-means, elbow method, inputs: 2020 ACS 5Y estimates</a:t>
            </a:r>
          </a:p>
        </p:txBody>
      </p:sp>
      <p:pic>
        <p:nvPicPr>
          <p:cNvPr id="176" name="nnip_clusters.png" descr="nnip_clusters.png"/>
          <p:cNvPicPr>
            <a:picLocks noChangeAspect="1"/>
          </p:cNvPicPr>
          <p:nvPr/>
        </p:nvPicPr>
        <p:blipFill>
          <a:blip r:embed="rId2">
            <a:extLst/>
          </a:blip>
          <a:srcRect l="5052" t="18318" r="5052" b="15372"/>
          <a:stretch>
            <a:fillRect/>
          </a:stretch>
        </p:blipFill>
        <p:spPr>
          <a:xfrm>
            <a:off x="259401" y="2457339"/>
            <a:ext cx="14199759" cy="10474182"/>
          </a:xfrm>
          <a:prstGeom prst="rect">
            <a:avLst/>
          </a:prstGeom>
          <a:ln w="12700">
            <a:miter lim="400000"/>
          </a:ln>
        </p:spPr>
      </p:pic>
      <p:sp>
        <p:nvSpPr>
          <p:cNvPr id="177" name="Factor analysis of 8 socioeconomic inputs reduced to 3 most descriptive (age, income, educational attainment).…"/>
          <p:cNvSpPr txBox="1"/>
          <p:nvPr/>
        </p:nvSpPr>
        <p:spPr>
          <a:xfrm>
            <a:off x="15287416" y="2945949"/>
            <a:ext cx="8802211" cy="69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Factor analysis of 8 socioeconomic inputs reduced to 3 most descriptive (age, income, educational attainment).</a:t>
            </a:r>
          </a:p>
          <a:p>
            <a:pPr marL="546100" indent="-546100" algn="l" defTabSz="2438338">
              <a:lnSpc>
                <a:spcPct val="120000"/>
              </a:lnSpc>
              <a:spcBef>
                <a:spcPts val="2400"/>
              </a:spcBef>
              <a:buSzPct val="100000"/>
              <a:buChar char="•"/>
              <a:defRPr sz="3600"/>
            </a:pPr>
            <a:r>
              <a:t>Type One: greater share of adults with HS or less education (39%, CT avg 35%)</a:t>
            </a:r>
          </a:p>
          <a:p>
            <a:pPr marL="546100" indent="-546100" algn="l" defTabSz="2438338">
              <a:lnSpc>
                <a:spcPct val="120000"/>
              </a:lnSpc>
              <a:spcBef>
                <a:spcPts val="2400"/>
              </a:spcBef>
              <a:buSzPct val="100000"/>
              <a:buChar char="•"/>
              <a:defRPr sz="3600"/>
            </a:pPr>
            <a:r>
              <a:t>Type Two: greater share of population over age 65 (30%, CT avg 17%)</a:t>
            </a:r>
          </a:p>
          <a:p>
            <a:pPr marL="546100" indent="-546100" algn="l" defTabSz="2438338">
              <a:lnSpc>
                <a:spcPct val="120000"/>
              </a:lnSpc>
              <a:spcBef>
                <a:spcPts val="2400"/>
              </a:spcBef>
              <a:buSzPct val="100000"/>
              <a:buChar char="•"/>
              <a:defRPr sz="3600"/>
            </a:pPr>
            <a:r>
              <a:t>Type Three: very high HH income ($121K, CT avg $80K)</a:t>
            </a:r>
          </a:p>
        </p:txBody>
      </p:sp>
    </p:spTree>
  </p:cSld>
  <p:clrMapOvr>
    <a:masterClrMapping/>
  </p:clrMapOvr>
  <p:transition xmlns:p14="http://schemas.microsoft.com/office/powerpoint/2010/main" spd="med" advClick="0" advTm="20000"/>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ome Challenges are Shared by Many Rural Towns"/>
          <p:cNvSpPr txBox="1"/>
          <p:nvPr>
            <p:ph type="title"/>
          </p:nvPr>
        </p:nvSpPr>
        <p:spPr>
          <a:prstGeom prst="rect">
            <a:avLst/>
          </a:prstGeom>
        </p:spPr>
        <p:txBody>
          <a:bodyPr/>
          <a:lstStyle>
            <a:lvl1pPr algn="l" defTabSz="1584959">
              <a:defRPr spc="-83" sz="8320">
                <a:latin typeface="+mj-lt"/>
                <a:ea typeface="+mj-ea"/>
                <a:cs typeface="+mj-cs"/>
                <a:sym typeface="Helvetica Neue Black Condensed"/>
              </a:defRPr>
            </a:lvl1pPr>
          </a:lstStyle>
          <a:p>
            <a:pPr/>
            <a:r>
              <a:t>Some Challenges are Shared by Many Rural Towns</a:t>
            </a:r>
          </a:p>
        </p:txBody>
      </p:sp>
      <p:sp>
        <p:nvSpPr>
          <p:cNvPr id="180" name="Long distances to health care faciliti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b="1">
                <a:latin typeface="Helvetica Neue"/>
                <a:ea typeface="Helvetica Neue"/>
                <a:cs typeface="Helvetica Neue"/>
                <a:sym typeface="Helvetica Neue"/>
              </a:defRPr>
            </a:lvl1pPr>
          </a:lstStyle>
          <a:p>
            <a:pPr/>
            <a:r>
              <a:t>Long distances to health care facilities</a:t>
            </a:r>
          </a:p>
        </p:txBody>
      </p:sp>
      <p:pic>
        <p:nvPicPr>
          <p:cNvPr id="181" name="distance_to_facilities.png" descr="distance_to_facilities.png"/>
          <p:cNvPicPr>
            <a:picLocks noChangeAspect="1"/>
          </p:cNvPicPr>
          <p:nvPr/>
        </p:nvPicPr>
        <p:blipFill>
          <a:blip r:embed="rId2">
            <a:extLst/>
          </a:blip>
          <a:stretch>
            <a:fillRect/>
          </a:stretch>
        </p:blipFill>
        <p:spPr>
          <a:xfrm>
            <a:off x="11734846" y="2942299"/>
            <a:ext cx="12596727" cy="10797195"/>
          </a:xfrm>
          <a:prstGeom prst="rect">
            <a:avLst/>
          </a:prstGeom>
          <a:ln w="12700">
            <a:miter lim="400000"/>
          </a:ln>
        </p:spPr>
      </p:pic>
      <p:sp>
        <p:nvSpPr>
          <p:cNvPr id="182" name="Shout out to Camille for running a 15 hour process for one chart"/>
          <p:cNvSpPr txBox="1"/>
          <p:nvPr/>
        </p:nvSpPr>
        <p:spPr>
          <a:xfrm>
            <a:off x="180666" y="13117748"/>
            <a:ext cx="850483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Shout out to Camille for running a 15 hour process for one chart</a:t>
            </a:r>
          </a:p>
        </p:txBody>
      </p:sp>
      <p:sp>
        <p:nvSpPr>
          <p:cNvPr id="183" name="Used point-location data for several facility types in CT (caveat: RI, MA, NY omitted for data limitation purposes)…"/>
          <p:cNvSpPr txBox="1"/>
          <p:nvPr/>
        </p:nvSpPr>
        <p:spPr>
          <a:xfrm>
            <a:off x="1203696" y="4023471"/>
            <a:ext cx="8504835" cy="75727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Used point-location data for several facility types in CT (caveat: RI, MA, NY omitted for data limitation purposes)</a:t>
            </a:r>
          </a:p>
          <a:p>
            <a:pPr marL="546100" indent="-546100" algn="l" defTabSz="2438338">
              <a:lnSpc>
                <a:spcPct val="120000"/>
              </a:lnSpc>
              <a:spcBef>
                <a:spcPts val="2400"/>
              </a:spcBef>
              <a:buSzPct val="100000"/>
              <a:buChar char="•"/>
              <a:defRPr sz="3600"/>
            </a:pPr>
            <a:r>
              <a:t>Generated distance and drive times from each facility to population weighted centers of all CT towns</a:t>
            </a:r>
          </a:p>
          <a:p>
            <a:pPr marL="546100" indent="-546100" algn="l" defTabSz="2438338">
              <a:lnSpc>
                <a:spcPct val="120000"/>
              </a:lnSpc>
              <a:spcBef>
                <a:spcPts val="2400"/>
              </a:spcBef>
              <a:buSzPct val="100000"/>
              <a:buChar char="•"/>
              <a:defRPr sz="3600"/>
            </a:pPr>
            <a:r>
              <a:t>Aggregated by cluster, median drive times shown at right</a:t>
            </a:r>
          </a:p>
          <a:p>
            <a:pPr marL="546100" indent="-546100" algn="l" defTabSz="2438338">
              <a:lnSpc>
                <a:spcPct val="120000"/>
              </a:lnSpc>
              <a:spcBef>
                <a:spcPts val="2400"/>
              </a:spcBef>
              <a:buSzPct val="100000"/>
              <a:buChar char="•"/>
              <a:defRPr sz="3600"/>
            </a:pPr>
            <a:r>
              <a:t>Type Two Towns often face greater drive times</a:t>
            </a:r>
          </a:p>
        </p:txBody>
      </p:sp>
    </p:spTree>
  </p:cSld>
  <p:clrMapOvr>
    <a:masterClrMapping/>
  </p:clrMapOvr>
  <p:transition xmlns:p14="http://schemas.microsoft.com/office/powerpoint/2010/main" spd="med" advClick="0" advTm="20000"/>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Screen Shot 2022-10-18 at 12.31.08 PM.png" descr="Screen Shot 2022-10-18 at 12.31.08 PM.png"/>
          <p:cNvPicPr>
            <a:picLocks noChangeAspect="1"/>
          </p:cNvPicPr>
          <p:nvPr/>
        </p:nvPicPr>
        <p:blipFill>
          <a:blip r:embed="rId2">
            <a:extLst/>
          </a:blip>
          <a:srcRect l="0" t="7275" r="0" b="0"/>
          <a:stretch>
            <a:fillRect/>
          </a:stretch>
        </p:blipFill>
        <p:spPr>
          <a:xfrm>
            <a:off x="15920613" y="2154306"/>
            <a:ext cx="8228148" cy="3666901"/>
          </a:xfrm>
          <a:prstGeom prst="rect">
            <a:avLst/>
          </a:prstGeom>
          <a:ln w="12700">
            <a:solidFill>
              <a:srgbClr val="000000"/>
            </a:solidFill>
            <a:miter lim="400000"/>
          </a:ln>
        </p:spPr>
      </p:pic>
      <p:pic>
        <p:nvPicPr>
          <p:cNvPr id="186" name="Screen Shot 2022-10-18 at 12.31.41 PM.png" descr="Screen Shot 2022-10-18 at 12.31.41 PM.png"/>
          <p:cNvPicPr>
            <a:picLocks noChangeAspect="1"/>
          </p:cNvPicPr>
          <p:nvPr/>
        </p:nvPicPr>
        <p:blipFill>
          <a:blip r:embed="rId3">
            <a:extLst/>
          </a:blip>
          <a:srcRect l="30930" t="47154" r="3322" b="0"/>
          <a:stretch>
            <a:fillRect/>
          </a:stretch>
        </p:blipFill>
        <p:spPr>
          <a:xfrm>
            <a:off x="11767896" y="4686880"/>
            <a:ext cx="7965723" cy="6516751"/>
          </a:xfrm>
          <a:prstGeom prst="rect">
            <a:avLst/>
          </a:prstGeom>
          <a:ln w="12700">
            <a:solidFill>
              <a:srgbClr val="000000"/>
            </a:solidFill>
            <a:miter lim="400000"/>
          </a:ln>
        </p:spPr>
      </p:pic>
      <p:sp>
        <p:nvSpPr>
          <p:cNvPr id="187" name="Some Challenges are Shared by Many Rural Towns"/>
          <p:cNvSpPr txBox="1"/>
          <p:nvPr>
            <p:ph type="title"/>
          </p:nvPr>
        </p:nvSpPr>
        <p:spPr>
          <a:prstGeom prst="rect">
            <a:avLst/>
          </a:prstGeom>
        </p:spPr>
        <p:txBody>
          <a:bodyPr/>
          <a:lstStyle>
            <a:lvl1pPr algn="l" defTabSz="1584959">
              <a:defRPr spc="-83" sz="8320">
                <a:latin typeface="+mj-lt"/>
                <a:ea typeface="+mj-ea"/>
                <a:cs typeface="+mj-cs"/>
                <a:sym typeface="Helvetica Neue Black Condensed"/>
              </a:defRPr>
            </a:lvl1pPr>
          </a:lstStyle>
          <a:p>
            <a:pPr/>
            <a:r>
              <a:t>Some Challenges are Shared by Many Rural Towns</a:t>
            </a:r>
          </a:p>
        </p:txBody>
      </p:sp>
      <p:sp>
        <p:nvSpPr>
          <p:cNvPr id="188" name="Hospital closures and consolidatio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b="1">
                <a:latin typeface="Helvetica Neue"/>
                <a:ea typeface="Helvetica Neue"/>
                <a:cs typeface="Helvetica Neue"/>
                <a:sym typeface="Helvetica Neue"/>
              </a:defRPr>
            </a:lvl1pPr>
          </a:lstStyle>
          <a:p>
            <a:pPr/>
            <a:r>
              <a:t>Hospital closures and consolidations</a:t>
            </a:r>
          </a:p>
        </p:txBody>
      </p:sp>
      <p:sp>
        <p:nvSpPr>
          <p:cNvPr id="189" name="Only 4 hospitals serving rural areas in CT (20 more statewide)…"/>
          <p:cNvSpPr txBox="1"/>
          <p:nvPr/>
        </p:nvSpPr>
        <p:spPr>
          <a:xfrm>
            <a:off x="1203696" y="3689517"/>
            <a:ext cx="9718531" cy="82406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Only 4 hospitals serving rural areas in CT (20 more statewide)</a:t>
            </a:r>
          </a:p>
          <a:p>
            <a:pPr marL="546100" indent="-546100" algn="l" defTabSz="2438338">
              <a:lnSpc>
                <a:spcPct val="120000"/>
              </a:lnSpc>
              <a:spcBef>
                <a:spcPts val="2400"/>
              </a:spcBef>
              <a:buSzPct val="100000"/>
              <a:buChar char="•"/>
              <a:defRPr sz="3600"/>
            </a:pPr>
            <a:r>
              <a:t>Only 6 hospitals in CT remain independent in 2022</a:t>
            </a:r>
          </a:p>
          <a:p>
            <a:pPr marL="546100" indent="-546100" algn="l" defTabSz="2438338">
              <a:lnSpc>
                <a:spcPct val="120000"/>
              </a:lnSpc>
              <a:spcBef>
                <a:spcPts val="2400"/>
              </a:spcBef>
              <a:buSzPct val="100000"/>
              <a:buChar char="•"/>
              <a:defRPr sz="3600"/>
            </a:pPr>
            <a:r>
              <a:t>Hospital mergers and acquisitions result in closures of “duplicative” services across networks. Closures must be approved, but services are often scaled back before official approval.</a:t>
            </a:r>
          </a:p>
          <a:p>
            <a:pPr marL="546100" indent="-546100" algn="l" defTabSz="2438338">
              <a:lnSpc>
                <a:spcPct val="120000"/>
              </a:lnSpc>
              <a:spcBef>
                <a:spcPts val="2400"/>
              </a:spcBef>
              <a:buSzPct val="100000"/>
              <a:buChar char="•"/>
              <a:defRPr sz="3600"/>
            </a:pPr>
            <a:r>
              <a:t>Rural towns face the brunt of closures, especially in labor and delivery units.</a:t>
            </a:r>
          </a:p>
        </p:txBody>
      </p:sp>
      <p:pic>
        <p:nvPicPr>
          <p:cNvPr id="190" name="Screen Shot 2022-10-18 at 12.42.14 PM.png" descr="Screen Shot 2022-10-18 at 12.42.14 PM.png"/>
          <p:cNvPicPr>
            <a:picLocks noChangeAspect="1"/>
          </p:cNvPicPr>
          <p:nvPr/>
        </p:nvPicPr>
        <p:blipFill>
          <a:blip r:embed="rId4">
            <a:extLst/>
          </a:blip>
          <a:stretch>
            <a:fillRect/>
          </a:stretch>
        </p:blipFill>
        <p:spPr>
          <a:xfrm>
            <a:off x="17257204" y="9269008"/>
            <a:ext cx="6785016" cy="4288975"/>
          </a:xfrm>
          <a:prstGeom prst="rect">
            <a:avLst/>
          </a:prstGeom>
          <a:ln w="12700">
            <a:solidFill>
              <a:srgbClr val="000000"/>
            </a:solidFill>
            <a:miter lim="400000"/>
          </a:ln>
        </p:spPr>
      </p:pic>
      <p:sp>
        <p:nvSpPr>
          <p:cNvPr id="191" name="Katy Golvala for CT Mirror"/>
          <p:cNvSpPr txBox="1"/>
          <p:nvPr/>
        </p:nvSpPr>
        <p:spPr>
          <a:xfrm>
            <a:off x="13552740" y="11426231"/>
            <a:ext cx="349300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Katy Golvala for CT Mirror</a:t>
            </a:r>
          </a:p>
        </p:txBody>
      </p:sp>
    </p:spTree>
  </p:cSld>
  <p:clrMapOvr>
    <a:masterClrMapping/>
  </p:clrMapOvr>
  <p:transition xmlns:p14="http://schemas.microsoft.com/office/powerpoint/2010/main" spd="med" advClick="0" advTm="20000"/>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ome Challenges are Shared by Many Rural Towns"/>
          <p:cNvSpPr txBox="1"/>
          <p:nvPr>
            <p:ph type="title"/>
          </p:nvPr>
        </p:nvSpPr>
        <p:spPr>
          <a:prstGeom prst="rect">
            <a:avLst/>
          </a:prstGeom>
        </p:spPr>
        <p:txBody>
          <a:bodyPr/>
          <a:lstStyle>
            <a:lvl1pPr algn="l" defTabSz="1584959">
              <a:defRPr spc="-83" sz="8320">
                <a:latin typeface="+mj-lt"/>
                <a:ea typeface="+mj-ea"/>
                <a:cs typeface="+mj-cs"/>
                <a:sym typeface="Helvetica Neue Black Condensed"/>
              </a:defRPr>
            </a:lvl1pPr>
          </a:lstStyle>
          <a:p>
            <a:pPr/>
            <a:r>
              <a:t>Some Challenges are Shared by Many Rural Towns</a:t>
            </a:r>
          </a:p>
        </p:txBody>
      </p:sp>
      <p:sp>
        <p:nvSpPr>
          <p:cNvPr id="194" name="In addition to long drive times to hospitals, 4 rural towns have basic ambulance service but no first responders…"/>
          <p:cNvSpPr txBox="1"/>
          <p:nvPr/>
        </p:nvSpPr>
        <p:spPr>
          <a:xfrm>
            <a:off x="1203696" y="3355563"/>
            <a:ext cx="9718531" cy="89085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In addition to long drive times to hospitals, 4 rural towns have basic ambulance service but no first responders</a:t>
            </a:r>
          </a:p>
          <a:p>
            <a:pPr marL="546100" indent="-546100" algn="l" defTabSz="2438338">
              <a:lnSpc>
                <a:spcPct val="120000"/>
              </a:lnSpc>
              <a:spcBef>
                <a:spcPts val="2400"/>
              </a:spcBef>
              <a:buSzPct val="100000"/>
              <a:buChar char="•"/>
              <a:defRPr sz="3600"/>
            </a:pPr>
            <a:r>
              <a:t>Rural counties in CT have fewer primary care providers, dentists, and mental health per capita compared to urban counties</a:t>
            </a:r>
          </a:p>
          <a:p>
            <a:pPr marL="546100" indent="-546100" algn="l" defTabSz="2438338">
              <a:lnSpc>
                <a:spcPct val="120000"/>
              </a:lnSpc>
              <a:spcBef>
                <a:spcPts val="2400"/>
              </a:spcBef>
              <a:buSzPct val="100000"/>
              <a:buChar char="•"/>
              <a:defRPr sz="3600"/>
            </a:pPr>
            <a:r>
              <a:t>Few substance use treatment facilities serve rural areas—fewer still that provide MAT</a:t>
            </a:r>
          </a:p>
          <a:p>
            <a:pPr marL="546100" indent="-546100" algn="l" defTabSz="2438338">
              <a:lnSpc>
                <a:spcPct val="120000"/>
              </a:lnSpc>
              <a:spcBef>
                <a:spcPts val="2400"/>
              </a:spcBef>
              <a:buSzPct val="100000"/>
              <a:buChar char="•"/>
              <a:defRPr sz="3600"/>
            </a:pPr>
            <a:r>
              <a:t>Due in part to low wages, lack of organized labor efforts, and high turnover, HRSA estimates workforce shortages in LPNs and RNs statewide</a:t>
            </a:r>
          </a:p>
        </p:txBody>
      </p:sp>
      <p:pic>
        <p:nvPicPr>
          <p:cNvPr id="195" name="Screen Shot 2022-10-18 at 1.06.37 PM.png" descr="Screen Shot 2022-10-18 at 1.06.37 PM.png"/>
          <p:cNvPicPr>
            <a:picLocks noChangeAspect="1"/>
          </p:cNvPicPr>
          <p:nvPr/>
        </p:nvPicPr>
        <p:blipFill>
          <a:blip r:embed="rId2">
            <a:extLst/>
          </a:blip>
          <a:stretch>
            <a:fillRect/>
          </a:stretch>
        </p:blipFill>
        <p:spPr>
          <a:xfrm>
            <a:off x="12595306" y="7721402"/>
            <a:ext cx="7937501" cy="4203701"/>
          </a:xfrm>
          <a:prstGeom prst="rect">
            <a:avLst/>
          </a:prstGeom>
          <a:ln w="12700">
            <a:solidFill>
              <a:srgbClr val="000000"/>
            </a:solidFill>
            <a:miter lim="400000"/>
          </a:ln>
        </p:spPr>
      </p:pic>
      <p:pic>
        <p:nvPicPr>
          <p:cNvPr id="196" name="Screen Shot 2022-10-18 at 1.06.53 PM.png" descr="Screen Shot 2022-10-18 at 1.06.53 PM.png"/>
          <p:cNvPicPr>
            <a:picLocks noChangeAspect="1"/>
          </p:cNvPicPr>
          <p:nvPr/>
        </p:nvPicPr>
        <p:blipFill>
          <a:blip r:embed="rId3">
            <a:extLst/>
          </a:blip>
          <a:stretch>
            <a:fillRect/>
          </a:stretch>
        </p:blipFill>
        <p:spPr>
          <a:xfrm>
            <a:off x="15676404" y="2814920"/>
            <a:ext cx="7937501" cy="4368801"/>
          </a:xfrm>
          <a:prstGeom prst="rect">
            <a:avLst/>
          </a:prstGeom>
          <a:ln w="12700">
            <a:solidFill>
              <a:srgbClr val="000000"/>
            </a:solidFill>
            <a:miter lim="400000"/>
          </a:ln>
        </p:spPr>
      </p:pic>
      <p:sp>
        <p:nvSpPr>
          <p:cNvPr id="197" name="Health care workforce shortages"/>
          <p:cNvSpPr txBox="1"/>
          <p:nvPr/>
        </p:nvSpPr>
        <p:spPr>
          <a:xfrm>
            <a:off x="1219200" y="2384648"/>
            <a:ext cx="21945602"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b="1" spc="-44" sz="4400">
                <a:latin typeface="Helvetica Neue"/>
                <a:ea typeface="Helvetica Neue"/>
                <a:cs typeface="Helvetica Neue"/>
                <a:sym typeface="Helvetica Neue"/>
              </a:defRPr>
            </a:lvl1pPr>
          </a:lstStyle>
          <a:p>
            <a:pPr/>
            <a:r>
              <a:t>Health care workforce shortages</a:t>
            </a:r>
          </a:p>
        </p:txBody>
      </p:sp>
      <p:sp>
        <p:nvSpPr>
          <p:cNvPr id="198" name="Erica E. Phillips and Lisa Backus for CT Mirror"/>
          <p:cNvSpPr txBox="1"/>
          <p:nvPr/>
        </p:nvSpPr>
        <p:spPr>
          <a:xfrm>
            <a:off x="18143180" y="13130117"/>
            <a:ext cx="610118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Erica E. Phillips and Lisa Backus for CT Mirror</a:t>
            </a:r>
          </a:p>
        </p:txBody>
      </p:sp>
    </p:spTree>
  </p:cSld>
  <p:clrMapOvr>
    <a:masterClrMapping/>
  </p:clrMapOvr>
  <p:transition xmlns:p14="http://schemas.microsoft.com/office/powerpoint/2010/main" spd="med" advClick="0" advTm="20000"/>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Racial Inequities are Prevalent Between Cluster Types"/>
          <p:cNvSpPr txBox="1"/>
          <p:nvPr>
            <p:ph type="title"/>
          </p:nvPr>
        </p:nvSpPr>
        <p:spPr>
          <a:prstGeom prst="rect">
            <a:avLst/>
          </a:prstGeom>
        </p:spPr>
        <p:txBody>
          <a:bodyPr/>
          <a:lstStyle>
            <a:lvl1pPr algn="r" defTabSz="1487424">
              <a:defRPr spc="-78" sz="7808">
                <a:latin typeface="+mj-lt"/>
                <a:ea typeface="+mj-ea"/>
                <a:cs typeface="+mj-cs"/>
                <a:sym typeface="Helvetica Neue Black Condensed"/>
              </a:defRPr>
            </a:lvl1pPr>
          </a:lstStyle>
          <a:p>
            <a:pPr/>
            <a:r>
              <a:t>Racial Inequities are Prevalent Between Cluster Types</a:t>
            </a:r>
          </a:p>
        </p:txBody>
      </p:sp>
      <p:sp>
        <p:nvSpPr>
          <p:cNvPr id="201" name="Approx. 508K people live in rural towns, including 291K in Type One Towns, 61K in Type Two Towns, and 151K in Type Three Towns…"/>
          <p:cNvSpPr txBox="1"/>
          <p:nvPr/>
        </p:nvSpPr>
        <p:spPr>
          <a:xfrm>
            <a:off x="15556300" y="3580857"/>
            <a:ext cx="7822720" cy="7935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Approx. 508K people live in rural towns, including 291K in Type One Towns, 61K in Type Two Towns, and 151K in Type Three Towns</a:t>
            </a:r>
          </a:p>
          <a:p>
            <a:pPr marL="546100" indent="-546100" algn="l" defTabSz="2438338">
              <a:lnSpc>
                <a:spcPct val="120000"/>
              </a:lnSpc>
              <a:spcBef>
                <a:spcPts val="2400"/>
              </a:spcBef>
              <a:buSzPct val="100000"/>
              <a:buChar char="•"/>
              <a:defRPr sz="3600"/>
            </a:pPr>
            <a:r>
              <a:t>Type One Towns less racially diverse than CT but more diverse than other cluster types</a:t>
            </a:r>
          </a:p>
          <a:p>
            <a:pPr marL="546100" indent="-546100" algn="l" defTabSz="2438338">
              <a:lnSpc>
                <a:spcPct val="120000"/>
              </a:lnSpc>
              <a:spcBef>
                <a:spcPts val="2400"/>
              </a:spcBef>
              <a:buSzPct val="100000"/>
              <a:buChar char="•"/>
              <a:defRPr sz="3600"/>
            </a:pPr>
            <a:r>
              <a:t>Greater shares of Black, Latino, and Native American residents in Type One Towns, affecting disaggregation by race/ethnicity in other clusters</a:t>
            </a:r>
          </a:p>
        </p:txBody>
      </p:sp>
      <p:sp>
        <p:nvSpPr>
          <p:cNvPr id="202" name="Demographics and housing"/>
          <p:cNvSpPr txBox="1"/>
          <p:nvPr/>
        </p:nvSpPr>
        <p:spPr>
          <a:xfrm>
            <a:off x="1219199" y="2369061"/>
            <a:ext cx="21945602"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r" defTabSz="825500">
              <a:lnSpc>
                <a:spcPct val="100000"/>
              </a:lnSpc>
              <a:defRPr b="1" spc="-44" sz="4400">
                <a:latin typeface="Helvetica Neue"/>
                <a:ea typeface="Helvetica Neue"/>
                <a:cs typeface="Helvetica Neue"/>
                <a:sym typeface="Helvetica Neue"/>
              </a:defRPr>
            </a:lvl1pPr>
          </a:lstStyle>
          <a:p>
            <a:pPr/>
            <a:r>
              <a:t>Demographics and housing</a:t>
            </a:r>
          </a:p>
        </p:txBody>
      </p:sp>
      <p:graphicFrame>
        <p:nvGraphicFramePr>
          <p:cNvPr id="203" name="Population by race/ethnicity (2020)"/>
          <p:cNvGraphicFramePr/>
          <p:nvPr/>
        </p:nvGraphicFramePr>
        <p:xfrm>
          <a:off x="198811" y="2562101"/>
          <a:ext cx="14813109" cy="7182431"/>
        </p:xfrm>
        <a:graphic xmlns:a="http://schemas.openxmlformats.org/drawingml/2006/main">
          <a:graphicData uri="http://schemas.openxmlformats.org/drawingml/2006/chart">
            <c:chart xmlns:c="http://schemas.openxmlformats.org/drawingml/2006/chart" r:id="rId2"/>
          </a:graphicData>
        </a:graphic>
      </p:graphicFrame>
      <p:sp>
        <p:nvSpPr>
          <p:cNvPr id="204" name="2020 ACS 5Y estimates"/>
          <p:cNvSpPr txBox="1"/>
          <p:nvPr/>
        </p:nvSpPr>
        <p:spPr>
          <a:xfrm>
            <a:off x="172234" y="13097869"/>
            <a:ext cx="325922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2020 ACS 5Y estimates</a:t>
            </a:r>
          </a:p>
        </p:txBody>
      </p:sp>
    </p:spTree>
  </p:cSld>
  <p:clrMapOvr>
    <a:masterClrMapping/>
  </p:clrMapOvr>
  <p:transition xmlns:p14="http://schemas.microsoft.com/office/powerpoint/2010/main" spd="med" advClick="0" advTm="20000"/>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acial Inequities are Prevalent Between Cluster Types"/>
          <p:cNvSpPr txBox="1"/>
          <p:nvPr>
            <p:ph type="title"/>
          </p:nvPr>
        </p:nvSpPr>
        <p:spPr>
          <a:prstGeom prst="rect">
            <a:avLst/>
          </a:prstGeom>
        </p:spPr>
        <p:txBody>
          <a:bodyPr/>
          <a:lstStyle>
            <a:lvl1pPr algn="r" defTabSz="1487424">
              <a:defRPr spc="-78" sz="7808">
                <a:latin typeface="+mj-lt"/>
                <a:ea typeface="+mj-ea"/>
                <a:cs typeface="+mj-cs"/>
                <a:sym typeface="Helvetica Neue Black Condensed"/>
              </a:defRPr>
            </a:lvl1pPr>
          </a:lstStyle>
          <a:p>
            <a:pPr/>
            <a:r>
              <a:t>Racial Inequities are Prevalent Between Cluster Types</a:t>
            </a:r>
          </a:p>
        </p:txBody>
      </p:sp>
      <p:sp>
        <p:nvSpPr>
          <p:cNvPr id="207" name="Poverty rates in Type One Towns track with CT average (10%), higher than Type Two (5%) or Type Three Towns (4%). Similar trends seen in households receiving SNAP benefits.…"/>
          <p:cNvSpPr txBox="1"/>
          <p:nvPr/>
        </p:nvSpPr>
        <p:spPr>
          <a:xfrm>
            <a:off x="13212287" y="3450484"/>
            <a:ext cx="10051606" cy="79358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6100" indent="-546100" algn="l" defTabSz="2438338">
              <a:lnSpc>
                <a:spcPct val="120000"/>
              </a:lnSpc>
              <a:spcBef>
                <a:spcPts val="2400"/>
              </a:spcBef>
              <a:buSzPct val="100000"/>
              <a:buChar char="•"/>
              <a:defRPr sz="3600"/>
            </a:pPr>
            <a:r>
              <a:t>Poverty rates in Type One Towns track with CT average (10%), higher than Type Two (5%) or Type Three Towns (4%). Similar trends seen in households receiving SNAP benefits.</a:t>
            </a:r>
          </a:p>
          <a:p>
            <a:pPr marL="546100" indent="-546100" algn="l" defTabSz="2438338">
              <a:lnSpc>
                <a:spcPct val="120000"/>
              </a:lnSpc>
              <a:spcBef>
                <a:spcPts val="2400"/>
              </a:spcBef>
              <a:buSzPct val="100000"/>
              <a:buChar char="•"/>
              <a:defRPr sz="3600"/>
            </a:pPr>
            <a:r>
              <a:t>When looking at total shares, trends in financial, food, and housing insecurity appear similar across each cluster type, due in part to the large white population in each.</a:t>
            </a:r>
          </a:p>
          <a:p>
            <a:pPr marL="546100" indent="-546100" algn="l" defTabSz="2438338">
              <a:lnSpc>
                <a:spcPct val="120000"/>
              </a:lnSpc>
              <a:spcBef>
                <a:spcPts val="2400"/>
              </a:spcBef>
              <a:buSzPct val="100000"/>
              <a:buChar char="•"/>
              <a:defRPr sz="3600"/>
            </a:pPr>
            <a:r>
              <a:t>Only Type One Towns have sufficient populations by race/ethnicity to disaggregate these values…</a:t>
            </a:r>
          </a:p>
        </p:txBody>
      </p:sp>
      <p:sp>
        <p:nvSpPr>
          <p:cNvPr id="208" name="Financial, housing, and food insecurity"/>
          <p:cNvSpPr txBox="1"/>
          <p:nvPr/>
        </p:nvSpPr>
        <p:spPr>
          <a:xfrm>
            <a:off x="1219199" y="2369061"/>
            <a:ext cx="21945602"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r" defTabSz="825500">
              <a:lnSpc>
                <a:spcPct val="100000"/>
              </a:lnSpc>
              <a:defRPr b="1" spc="-44" sz="4400">
                <a:latin typeface="Helvetica Neue"/>
                <a:ea typeface="Helvetica Neue"/>
                <a:cs typeface="Helvetica Neue"/>
                <a:sym typeface="Helvetica Neue"/>
              </a:defRPr>
            </a:lvl1pPr>
          </a:lstStyle>
          <a:p>
            <a:pPr/>
            <a:r>
              <a:t>Financial, housing, and food insecurity</a:t>
            </a:r>
          </a:p>
        </p:txBody>
      </p:sp>
      <p:graphicFrame>
        <p:nvGraphicFramePr>
          <p:cNvPr id="209" name="Share of adults who say they are…"/>
          <p:cNvGraphicFramePr/>
          <p:nvPr/>
        </p:nvGraphicFramePr>
        <p:xfrm>
          <a:off x="801932" y="3325526"/>
          <a:ext cx="11448784" cy="8664785"/>
        </p:xfrm>
        <a:graphic xmlns:a="http://schemas.openxmlformats.org/drawingml/2006/main">
          <a:graphicData uri="http://schemas.openxmlformats.org/drawingml/2006/chart">
            <c:chart xmlns:c="http://schemas.openxmlformats.org/drawingml/2006/chart" r:id="rId2"/>
          </a:graphicData>
        </a:graphic>
      </p:graphicFrame>
      <p:sp>
        <p:nvSpPr>
          <p:cNvPr id="210" name="DCWS 2015-2021 pooled data"/>
          <p:cNvSpPr txBox="1"/>
          <p:nvPr/>
        </p:nvSpPr>
        <p:spPr>
          <a:xfrm>
            <a:off x="155427" y="13120894"/>
            <a:ext cx="421386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DCWS 2015-2021 pooled data</a:t>
            </a:r>
          </a:p>
        </p:txBody>
      </p:sp>
    </p:spTree>
  </p:cSld>
  <p:clrMapOvr>
    <a:masterClrMapping/>
  </p:clrMapOvr>
  <p:transition xmlns:p14="http://schemas.microsoft.com/office/powerpoint/2010/main" spd="med" advClick="0" advTm="20000"/>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Black Condensed"/>
        <a:ea typeface="Helvetica Neue Black Condensed"/>
        <a:cs typeface="Helvetica Neue Black Condense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Black Condensed"/>
        <a:ea typeface="Helvetica Neue Black Condensed"/>
        <a:cs typeface="Helvetica Neue Black Condense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