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7" r:id="rId4"/>
  </p:sldMasterIdLst>
  <p:notesMasterIdLst>
    <p:notesMasterId r:id="rId14"/>
  </p:notesMasterIdLst>
  <p:handoutMasterIdLst>
    <p:handoutMasterId r:id="rId15"/>
  </p:handoutMasterIdLst>
  <p:sldIdLst>
    <p:sldId id="256" r:id="rId5"/>
    <p:sldId id="303" r:id="rId6"/>
    <p:sldId id="258" r:id="rId7"/>
    <p:sldId id="304" r:id="rId8"/>
    <p:sldId id="273" r:id="rId9"/>
    <p:sldId id="290" r:id="rId10"/>
    <p:sldId id="301" r:id="rId11"/>
    <p:sldId id="305" r:id="rId12"/>
    <p:sldId id="28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userDrawn="1">
          <p15:clr>
            <a:srgbClr val="A4A3A4"/>
          </p15:clr>
        </p15:guide>
        <p15:guide id="2" pos="15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1094A-4F69-FBE2-E38F-2FB2AF348BA3}" name="Leah Hendey" initials="LH" userId="b2ddf4cdec23bce0" providerId="Windows Live"/>
  <p188:author id="{B2D19BE5-ECDD-BC57-EDE6-68A04A0C9720}" name="Campbell, Cole" initials="CC" userId="S::CCampbell@urban.org::2362ed3b-75c1-4965-afd1-e067c54c5d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itingolo, Rob" initials="PR" lastIdx="1" clrIdx="0"/>
  <p:cmAuthor id="1" name="Leah Hendey" initials="L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8" autoAdjust="0"/>
    <p:restoredTop sz="73000" autoAdjust="0"/>
  </p:normalViewPr>
  <p:slideViewPr>
    <p:cSldViewPr snapToGrid="0" snapToObjects="1">
      <p:cViewPr varScale="1">
        <p:scale>
          <a:sx n="52" d="100"/>
          <a:sy n="52" d="100"/>
        </p:scale>
        <p:origin x="640" y="92"/>
      </p:cViewPr>
      <p:guideLst>
        <p:guide orient="horz" pos="72"/>
        <p:guide pos="153"/>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4" d="100"/>
          <a:sy n="54" d="100"/>
        </p:scale>
        <p:origin x="219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storresrod\Downloads\Snip_10NOV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orresrod\Downloads\Snip_10NOV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386055256737038E-2"/>
          <c:y val="0.10853891214836482"/>
          <c:w val="0.96646917402198662"/>
          <c:h val="0.86125800073724068"/>
        </c:manualLayout>
      </c:layout>
      <c:barChart>
        <c:barDir val="col"/>
        <c:grouping val="stacked"/>
        <c:varyColors val="0"/>
        <c:ser>
          <c:idx val="0"/>
          <c:order val="0"/>
          <c:spPr>
            <a:solidFill>
              <a:sysClr val="window" lastClr="FFFFFF">
                <a:lumMod val="75000"/>
              </a:sysClr>
            </a:solidFill>
            <a:ln>
              <a:noFill/>
            </a:ln>
            <a:effectLst/>
          </c:spPr>
          <c:invertIfNegative val="0"/>
          <c:dPt>
            <c:idx val="1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C6E9-4B14-A0B0-C6EEA8A03DCC}"/>
              </c:ext>
            </c:extLst>
          </c:dPt>
          <c:dPt>
            <c:idx val="14"/>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C6E9-4B14-A0B0-C6EEA8A03DCC}"/>
              </c:ext>
            </c:extLst>
          </c:dPt>
          <c:dPt>
            <c:idx val="15"/>
            <c:invertIfNegative val="0"/>
            <c:bubble3D val="0"/>
            <c:spPr>
              <a:solidFill>
                <a:srgbClr val="FFC000"/>
              </a:solidFill>
              <a:ln>
                <a:noFill/>
              </a:ln>
              <a:effectLst/>
            </c:spPr>
            <c:extLst>
              <c:ext xmlns:c16="http://schemas.microsoft.com/office/drawing/2014/chart" uri="{C3380CC4-5D6E-409C-BE32-E72D297353CC}">
                <c16:uniqueId val="{00000013-1752-4624-A26B-A440057FE92C}"/>
              </c:ext>
            </c:extLst>
          </c:dPt>
          <c:dPt>
            <c:idx val="16"/>
            <c:invertIfNegative val="0"/>
            <c:bubble3D val="0"/>
            <c:spPr>
              <a:solidFill>
                <a:srgbClr val="FFFFFF">
                  <a:lumMod val="85000"/>
                </a:srgbClr>
              </a:solidFill>
              <a:ln>
                <a:noFill/>
              </a:ln>
              <a:effectLst/>
            </c:spPr>
            <c:extLst>
              <c:ext xmlns:c16="http://schemas.microsoft.com/office/drawing/2014/chart" uri="{C3380CC4-5D6E-409C-BE32-E72D297353CC}">
                <c16:uniqueId val="{00000005-C6E9-4B14-A0B0-C6EEA8A03DC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Sheet5!$A$2:$A$32</c:f>
              <c:numCache>
                <c:formatCode>General</c:formatCode>
                <c:ptCount val="31"/>
                <c:pt idx="0">
                  <c:v>0</c:v>
                </c:pt>
                <c:pt idx="1">
                  <c:v>0</c:v>
                </c:pt>
                <c:pt idx="2">
                  <c:v>1</c:v>
                </c:pt>
                <c:pt idx="3">
                  <c:v>1</c:v>
                </c:pt>
                <c:pt idx="4">
                  <c:v>1</c:v>
                </c:pt>
                <c:pt idx="5">
                  <c:v>1</c:v>
                </c:pt>
                <c:pt idx="6">
                  <c:v>1</c:v>
                </c:pt>
                <c:pt idx="7">
                  <c:v>2</c:v>
                </c:pt>
                <c:pt idx="8">
                  <c:v>2</c:v>
                </c:pt>
                <c:pt idx="9">
                  <c:v>2</c:v>
                </c:pt>
                <c:pt idx="10">
                  <c:v>2</c:v>
                </c:pt>
                <c:pt idx="11">
                  <c:v>2</c:v>
                </c:pt>
                <c:pt idx="12">
                  <c:v>2</c:v>
                </c:pt>
                <c:pt idx="13">
                  <c:v>2</c:v>
                </c:pt>
                <c:pt idx="14">
                  <c:v>3</c:v>
                </c:pt>
                <c:pt idx="15">
                  <c:v>3</c:v>
                </c:pt>
                <c:pt idx="16">
                  <c:v>4</c:v>
                </c:pt>
                <c:pt idx="17">
                  <c:v>4</c:v>
                </c:pt>
                <c:pt idx="18">
                  <c:v>4</c:v>
                </c:pt>
                <c:pt idx="19">
                  <c:v>4</c:v>
                </c:pt>
                <c:pt idx="20">
                  <c:v>5</c:v>
                </c:pt>
                <c:pt idx="21">
                  <c:v>5</c:v>
                </c:pt>
                <c:pt idx="22">
                  <c:v>5</c:v>
                </c:pt>
                <c:pt idx="23">
                  <c:v>5</c:v>
                </c:pt>
                <c:pt idx="24">
                  <c:v>5</c:v>
                </c:pt>
                <c:pt idx="25">
                  <c:v>5</c:v>
                </c:pt>
                <c:pt idx="26">
                  <c:v>6</c:v>
                </c:pt>
                <c:pt idx="27">
                  <c:v>6</c:v>
                </c:pt>
                <c:pt idx="28">
                  <c:v>7</c:v>
                </c:pt>
                <c:pt idx="29">
                  <c:v>8</c:v>
                </c:pt>
                <c:pt idx="30">
                  <c:v>10</c:v>
                </c:pt>
              </c:numCache>
            </c:numRef>
          </c:val>
          <c:extLst>
            <c:ext xmlns:c16="http://schemas.microsoft.com/office/drawing/2014/chart" uri="{C3380CC4-5D6E-409C-BE32-E72D297353CC}">
              <c16:uniqueId val="{00000007-C6E9-4B14-A0B0-C6EEA8A03DCC}"/>
            </c:ext>
          </c:extLst>
        </c:ser>
        <c:dLbls>
          <c:dLblPos val="inEnd"/>
          <c:showLegendKey val="0"/>
          <c:showVal val="1"/>
          <c:showCatName val="0"/>
          <c:showSerName val="0"/>
          <c:showPercent val="0"/>
          <c:showBubbleSize val="0"/>
        </c:dLbls>
        <c:gapWidth val="150"/>
        <c:overlap val="100"/>
        <c:axId val="291968015"/>
        <c:axId val="294312895"/>
      </c:barChart>
      <c:catAx>
        <c:axId val="291968015"/>
        <c:scaling>
          <c:orientation val="minMax"/>
        </c:scaling>
        <c:delete val="1"/>
        <c:axPos val="b"/>
        <c:majorTickMark val="out"/>
        <c:minorTickMark val="none"/>
        <c:tickLblPos val="nextTo"/>
        <c:crossAx val="294312895"/>
        <c:crosses val="autoZero"/>
        <c:auto val="1"/>
        <c:lblAlgn val="ctr"/>
        <c:lblOffset val="100"/>
        <c:noMultiLvlLbl val="0"/>
      </c:catAx>
      <c:valAx>
        <c:axId val="294312895"/>
        <c:scaling>
          <c:orientation val="minMax"/>
          <c:max val="10"/>
        </c:scaling>
        <c:delete val="0"/>
        <c:axPos val="l"/>
        <c:numFmt formatCode="General" sourceLinked="1"/>
        <c:majorTickMark val="none"/>
        <c:minorTickMark val="none"/>
        <c:tickLblPos val="nextTo"/>
        <c:spPr>
          <a:noFill/>
          <a:ln>
            <a:solidFill>
              <a:srgbClr val="00B6DE"/>
            </a:solid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1968015"/>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Partners with Each Data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197603713019013E-2"/>
          <c:y val="5.0925885452819272E-2"/>
          <c:w val="0.94880239628698104"/>
          <c:h val="0.92923750026955088"/>
        </c:manualLayout>
      </c:layout>
      <c:barChart>
        <c:barDir val="col"/>
        <c:grouping val="stacked"/>
        <c:varyColors val="0"/>
        <c:dLbls>
          <c:dLblPos val="ctr"/>
          <c:showLegendKey val="0"/>
          <c:showVal val="1"/>
          <c:showCatName val="0"/>
          <c:showSerName val="0"/>
          <c:showPercent val="0"/>
          <c:showBubbleSize val="0"/>
        </c:dLbls>
        <c:gapWidth val="150"/>
        <c:overlap val="100"/>
        <c:axId val="380093775"/>
        <c:axId val="149855679"/>
      </c:barChart>
      <c:catAx>
        <c:axId val="380093775"/>
        <c:scaling>
          <c:orientation val="minMax"/>
        </c:scaling>
        <c:delete val="1"/>
        <c:axPos val="b"/>
        <c:majorTickMark val="out"/>
        <c:minorTickMark val="none"/>
        <c:tickLblPos val="nextTo"/>
        <c:crossAx val="149855679"/>
        <c:crosses val="autoZero"/>
        <c:auto val="1"/>
        <c:lblAlgn val="ctr"/>
        <c:lblOffset val="100"/>
        <c:noMultiLvlLbl val="0"/>
      </c:catAx>
      <c:valAx>
        <c:axId val="149855679"/>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09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t>Percent</a:t>
            </a:r>
            <a:r>
              <a:rPr lang="en-US" sz="2000" b="1" baseline="0"/>
              <a:t> of Partners with Each Data</a:t>
            </a:r>
            <a:endParaRPr lang="en-US" sz="2000" b="1"/>
          </a:p>
        </c:rich>
      </c:tx>
      <c:layout>
        <c:manualLayout>
          <c:xMode val="edge"/>
          <c:yMode val="edge"/>
          <c:x val="0.31463919239507077"/>
          <c:y val="6.31706863413726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111111111111108E-2"/>
          <c:y val="5.0925925925925923E-2"/>
          <c:w val="0.93888888888888888"/>
          <c:h val="0.89814814814814814"/>
        </c:manualLayout>
      </c:layout>
      <c:barChart>
        <c:barDir val="col"/>
        <c:grouping val="stacked"/>
        <c:varyColors val="0"/>
        <c:dLbls>
          <c:dLblPos val="ctr"/>
          <c:showLegendKey val="0"/>
          <c:showVal val="1"/>
          <c:showCatName val="0"/>
          <c:showSerName val="0"/>
          <c:showPercent val="0"/>
          <c:showBubbleSize val="0"/>
        </c:dLbls>
        <c:gapWidth val="150"/>
        <c:overlap val="100"/>
        <c:axId val="380093775"/>
        <c:axId val="149855679"/>
      </c:barChart>
      <c:catAx>
        <c:axId val="380093775"/>
        <c:scaling>
          <c:orientation val="minMax"/>
        </c:scaling>
        <c:delete val="1"/>
        <c:axPos val="b"/>
        <c:majorTickMark val="out"/>
        <c:minorTickMark val="none"/>
        <c:tickLblPos val="nextTo"/>
        <c:crossAx val="149855679"/>
        <c:crosses val="autoZero"/>
        <c:auto val="1"/>
        <c:lblAlgn val="ctr"/>
        <c:lblOffset val="100"/>
        <c:noMultiLvlLbl val="0"/>
      </c:catAx>
      <c:valAx>
        <c:axId val="149855679"/>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009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Percent of Partner</a:t>
            </a:r>
            <a:r>
              <a:rPr lang="en-US" sz="1400" baseline="0"/>
              <a:t> Organizations</a:t>
            </a:r>
            <a:r>
              <a:rPr lang="en-US" sz="1400"/>
              <a:t> with Each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887046484514434E-2"/>
          <c:y val="8.4120234594422541E-2"/>
          <c:w val="0.96411295351548554"/>
          <c:h val="0.59664780833222719"/>
        </c:manualLayout>
      </c:layout>
      <c:barChart>
        <c:barDir val="col"/>
        <c:grouping val="clustered"/>
        <c:varyColors val="0"/>
        <c:ser>
          <c:idx val="0"/>
          <c:order val="0"/>
          <c:spPr>
            <a:solidFill>
              <a:srgbClr val="00B6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Sheet2!$B$1:$K$1</c:f>
              <c:strCache>
                <c:ptCount val="10"/>
                <c:pt idx="0">
                  <c:v>Schools</c:v>
                </c:pt>
                <c:pt idx="1">
                  <c:v>Property Characteristics</c:v>
                </c:pt>
                <c:pt idx="2">
                  <c:v>Property Sales</c:v>
                </c:pt>
                <c:pt idx="3">
                  <c:v>Distressed Properties</c:v>
                </c:pt>
                <c:pt idx="4">
                  <c:v>Public Assistance</c:v>
                </c:pt>
                <c:pt idx="5">
                  <c:v>Crime &amp; Safety</c:v>
                </c:pt>
                <c:pt idx="6">
                  <c:v>Business</c:v>
                </c:pt>
                <c:pt idx="7">
                  <c:v>Vital Stats</c:v>
                </c:pt>
                <c:pt idx="8">
                  <c:v>Adult Health</c:v>
                </c:pt>
                <c:pt idx="9">
                  <c:v>Child Health</c:v>
                </c:pt>
              </c:strCache>
            </c:strRef>
          </c:cat>
          <c:val>
            <c:numRef>
              <c:f>Sheet2!$B$36:$K$36</c:f>
              <c:numCache>
                <c:formatCode>0%</c:formatCode>
                <c:ptCount val="10"/>
                <c:pt idx="0">
                  <c:v>0.54545454545454541</c:v>
                </c:pt>
                <c:pt idx="1">
                  <c:v>0.45454545454545453</c:v>
                </c:pt>
                <c:pt idx="2">
                  <c:v>0.39393939393939392</c:v>
                </c:pt>
                <c:pt idx="3">
                  <c:v>0.39393939393939392</c:v>
                </c:pt>
                <c:pt idx="4">
                  <c:v>0.36363636363636365</c:v>
                </c:pt>
                <c:pt idx="5">
                  <c:v>0.36363636363636365</c:v>
                </c:pt>
                <c:pt idx="6">
                  <c:v>0.36363636363636365</c:v>
                </c:pt>
                <c:pt idx="7">
                  <c:v>0.30303030303030304</c:v>
                </c:pt>
                <c:pt idx="8">
                  <c:v>0.21212121212121213</c:v>
                </c:pt>
                <c:pt idx="9">
                  <c:v>0.12121212121212122</c:v>
                </c:pt>
              </c:numCache>
            </c:numRef>
          </c:val>
          <c:extLst>
            <c:ext xmlns:c16="http://schemas.microsoft.com/office/drawing/2014/chart" uri="{C3380CC4-5D6E-409C-BE32-E72D297353CC}">
              <c16:uniqueId val="{00000000-3643-47F8-8756-C9EBC320D94F}"/>
            </c:ext>
          </c:extLst>
        </c:ser>
        <c:dLbls>
          <c:dLblPos val="outEnd"/>
          <c:showLegendKey val="0"/>
          <c:showVal val="1"/>
          <c:showCatName val="0"/>
          <c:showSerName val="0"/>
          <c:showPercent val="0"/>
          <c:showBubbleSize val="0"/>
        </c:dLbls>
        <c:gapWidth val="219"/>
        <c:overlap val="-27"/>
        <c:axId val="118265296"/>
        <c:axId val="118266960"/>
      </c:barChart>
      <c:catAx>
        <c:axId val="11826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266960"/>
        <c:crosses val="autoZero"/>
        <c:auto val="1"/>
        <c:lblAlgn val="ctr"/>
        <c:lblOffset val="100"/>
        <c:noMultiLvlLbl val="0"/>
      </c:catAx>
      <c:valAx>
        <c:axId val="118266960"/>
        <c:scaling>
          <c:orientation val="minMax"/>
        </c:scaling>
        <c:delete val="1"/>
        <c:axPos val="l"/>
        <c:numFmt formatCode="0%" sourceLinked="1"/>
        <c:majorTickMark val="none"/>
        <c:minorTickMark val="none"/>
        <c:tickLblPos val="nextTo"/>
        <c:crossAx val="11826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0.15254</cdr:x>
      <cdr:y>0.23054</cdr:y>
    </cdr:from>
    <cdr:to>
      <cdr:x>0.34813</cdr:x>
      <cdr:y>0.42128</cdr:y>
    </cdr:to>
    <cdr:sp macro="" textlink="">
      <cdr:nvSpPr>
        <cdr:cNvPr id="2" name="TextBox 1">
          <a:extLst xmlns:a="http://schemas.openxmlformats.org/drawingml/2006/main">
            <a:ext uri="{FF2B5EF4-FFF2-40B4-BE49-F238E27FC236}">
              <a16:creationId xmlns:a16="http://schemas.microsoft.com/office/drawing/2014/main" id="{646FA461-74F6-42FD-BF3D-3470B218AA44}"/>
            </a:ext>
          </a:extLst>
        </cdr:cNvPr>
        <cdr:cNvSpPr txBox="1"/>
      </cdr:nvSpPr>
      <cdr:spPr>
        <a:xfrm xmlns:a="http://schemas.openxmlformats.org/drawingml/2006/main">
          <a:off x="1271042" y="1066339"/>
          <a:ext cx="1629779" cy="8822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Century Gothic" panose="020B0502020202020204" pitchFamily="34" charset="0"/>
            </a:rPr>
            <a:t>Median: 3</a:t>
          </a:r>
        </a:p>
        <a:p xmlns:a="http://schemas.openxmlformats.org/drawingml/2006/main">
          <a:r>
            <a:rPr lang="en-US" sz="1400" dirty="0">
              <a:latin typeface="Century Gothic" panose="020B0502020202020204" pitchFamily="34" charset="0"/>
            </a:rPr>
            <a:t>Average: 3.5</a:t>
          </a:r>
        </a:p>
        <a:p xmlns:a="http://schemas.openxmlformats.org/drawingml/2006/main">
          <a:r>
            <a:rPr lang="en-US" sz="1400" dirty="0">
              <a:latin typeface="Century Gothic" panose="020B0502020202020204" pitchFamily="34" charset="0"/>
            </a:rPr>
            <a:t>Max: 10</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AFCE78-9EF6-4517-AC62-9BB7A8D75B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AD2C230-9380-4E4E-AA00-DF1A216A576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1FFD50F-35C3-472F-A449-7E56A03BCD0B}" type="datetimeFigureOut">
              <a:rPr lang="en-US" smtClean="0"/>
              <a:t>3/13/2024</a:t>
            </a:fld>
            <a:endParaRPr lang="en-US"/>
          </a:p>
        </p:txBody>
      </p:sp>
      <p:sp>
        <p:nvSpPr>
          <p:cNvPr id="4" name="Footer Placeholder 3">
            <a:extLst>
              <a:ext uri="{FF2B5EF4-FFF2-40B4-BE49-F238E27FC236}">
                <a16:creationId xmlns:a16="http://schemas.microsoft.com/office/drawing/2014/main" id="{0278027E-8130-4153-B3F9-D1C365E2C38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4CDB18-4E0F-4971-AC3F-E6FC54AD7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6E91DC6-663B-469F-B56D-8A92E459128F}" type="slidenum">
              <a:rPr lang="en-US" smtClean="0"/>
              <a:t>‹#›</a:t>
            </a:fld>
            <a:endParaRPr lang="en-US"/>
          </a:p>
        </p:txBody>
      </p:sp>
    </p:spTree>
    <p:extLst>
      <p:ext uri="{BB962C8B-B14F-4D97-AF65-F5344CB8AC3E}">
        <p14:creationId xmlns:p14="http://schemas.microsoft.com/office/powerpoint/2010/main" val="4016701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3/13/2024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a:p>
        </p:txBody>
      </p:sp>
    </p:spTree>
    <p:extLst>
      <p:ext uri="{BB962C8B-B14F-4D97-AF65-F5344CB8AC3E}">
        <p14:creationId xmlns:p14="http://schemas.microsoft.com/office/powerpoint/2010/main" val="241159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So therefore, we ask NNIP partners to report out annually on the local administrative data that they maintain, including the sources, time period of coverage, and geographic level of their files.</a:t>
            </a:r>
          </a:p>
          <a:p>
            <a:pPr marL="0" marR="0" lvl="0" indent="0">
              <a:lnSpc>
                <a:spcPct val="107000"/>
              </a:lnSpc>
              <a:spcBef>
                <a:spcPts val="0"/>
              </a:spcBef>
              <a:spcAft>
                <a:spcPts val="80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We’ve been doing the data inventory annually since 1996!</a:t>
            </a:r>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419520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reason why we do a data inventory is both for you and for us.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partners, it is a chance for self-assessment, to reflect on the data that you have, the data you would like to have, and to think about how you could use the data you have in your work.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network, it helps improve and strengthen us. Helps identify cross-site opportunities to see which partners have data available in certain areas. </a:t>
            </a:r>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a:p>
        </p:txBody>
      </p:sp>
    </p:spTree>
    <p:extLst>
      <p:ext uri="{BB962C8B-B14F-4D97-AF65-F5344CB8AC3E}">
        <p14:creationId xmlns:p14="http://schemas.microsoft.com/office/powerpoint/2010/main" val="42242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30 cities updated their data inventory this year!</a:t>
            </a: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all for taking the time to update the data. We sincerely appreciate you updating it. </a:t>
            </a:r>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a:p>
        </p:txBody>
      </p:sp>
    </p:spTree>
    <p:extLst>
      <p:ext uri="{BB962C8B-B14F-4D97-AF65-F5344CB8AC3E}">
        <p14:creationId xmlns:p14="http://schemas.microsoft.com/office/powerpoint/2010/main" val="45237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develop a score called the Small-geography Neighborhood Indicator Performance (SNIP) from partner’s data inventory, which assesses how well the network is doing to assemble, transform, and maintain neighborhood-level data and to encourage partners to continue and expand on the hard work of obtaining and maintain data across topics. </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score is based on the ten components displayed on this slide. We narrowed the list to ten subcategories, from the 23 data subcategories in the overall inventory, to represent topic areas that are important to having a broad understanding of neighborhood data.</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a:p>
        </p:txBody>
      </p:sp>
    </p:spTree>
    <p:extLst>
      <p:ext uri="{BB962C8B-B14F-4D97-AF65-F5344CB8AC3E}">
        <p14:creationId xmlns:p14="http://schemas.microsoft.com/office/powerpoint/2010/main" val="244214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SNIP creates a standardized scale for each organization which can be to compare across partners and places. </a:t>
            </a: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each component, if you have the data in house, at a small geography, and it is current and recent per one of these years, then you get a point towards your SNIP.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Small geographies are defined as one the following: Address/parcel, Block group, Census tract, School, ZIP code, and other sub city/county geographies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100" dirty="0">
                <a:effectLst/>
                <a:latin typeface="Calibri" panose="020F0502020204030204" pitchFamily="34" charset="0"/>
                <a:ea typeface="Calibri" panose="020F0502020204030204" pitchFamily="34" charset="0"/>
                <a:cs typeface="Times New Roman" panose="02020603050405020304" pitchFamily="18" charset="0"/>
              </a:rPr>
              <a:t>. ward). The “school” geography applies only to school and student data.</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Recent data is different for the various components based on assumptions made for each one. For example, due to the length of time it takes for public health departments to process vital statistics, typically the most recent data one can acquire are two to three years old.</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a:p>
        </p:txBody>
      </p:sp>
    </p:spTree>
    <p:extLst>
      <p:ext uri="{BB962C8B-B14F-4D97-AF65-F5344CB8AC3E}">
        <p14:creationId xmlns:p14="http://schemas.microsoft.com/office/powerpoint/2010/main" val="142379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computing a SNIP score for each partner that updated their data inventory, we add them up to see how the network is doing.</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chart shows the distribution of every organization’s scores. Our top scoring organization had a perfect 10/10, which we will recognize shortly. The linear distribution average score was a 3.5, which is similar to the 3.6 from 2022. The median is 3.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C0A19E-F03E-4439-8473-00B692EFD3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98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then determined the percent of partner organizations that reported each category of data.</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chart shows us that not all data are equally common. School and property characteristic data were the most common reported, while child and adult health were the lowest.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C0A19E-F03E-4439-8473-00B692EFD3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89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Congrats to Data Driven Detroit for a perfect 10 SNIP score!</a:t>
            </a: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to everyone for doing the data inventory! </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quick note that we will be reaching out individually with your SNIP scores and uploading the general report to the website sometime next week.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a:p>
        </p:txBody>
      </p:sp>
    </p:spTree>
    <p:extLst>
      <p:ext uri="{BB962C8B-B14F-4D97-AF65-F5344CB8AC3E}">
        <p14:creationId xmlns:p14="http://schemas.microsoft.com/office/powerpoint/2010/main" val="1278247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1"/>
            <a:ext cx="12192000" cy="1404732"/>
          </a:xfrm>
          <a:prstGeom prst="rect">
            <a:avLst/>
          </a:prstGeom>
        </p:spPr>
      </p:pic>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9621079" y="5246044"/>
            <a:ext cx="2129184" cy="935097"/>
          </a:xfrm>
          <a:prstGeom prst="rect">
            <a:avLst/>
          </a:prstGeom>
        </p:spPr>
      </p:pic>
      <p:sp>
        <p:nvSpPr>
          <p:cNvPr id="11"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ADD SUBTITLE HERE</a:t>
            </a:r>
            <a:br>
              <a:rPr lang="en-US"/>
            </a:br>
            <a:r>
              <a:rPr lang="en-US"/>
              <a:t>SECOND LINE OF TEXT IF NEEDED</a:t>
            </a:r>
          </a:p>
        </p:txBody>
      </p:sp>
      <p:sp>
        <p:nvSpPr>
          <p:cNvPr id="12" name="Title 1"/>
          <p:cNvSpPr>
            <a:spLocks noGrp="1"/>
          </p:cNvSpPr>
          <p:nvPr>
            <p:ph type="ctrTitle" hasCustomPrompt="1"/>
          </p:nvPr>
        </p:nvSpPr>
        <p:spPr>
          <a:xfrm>
            <a:off x="902472" y="1947533"/>
            <a:ext cx="10485120" cy="1366771"/>
          </a:xfrm>
          <a:prstGeom prst="rect">
            <a:avLst/>
          </a:prstGeom>
          <a:ln>
            <a:noFill/>
          </a:ln>
        </p:spPr>
        <p:txBody>
          <a:bodyPr/>
          <a:lstStyle>
            <a:lvl1pPr algn="l">
              <a:defRPr sz="4000" b="1" baseline="0">
                <a:solidFill>
                  <a:srgbClr val="273691"/>
                </a:solidFill>
                <a:latin typeface="+mj-lt"/>
              </a:defRPr>
            </a:lvl1pPr>
          </a:lstStyle>
          <a:p>
            <a:r>
              <a:rPr lang="en-US"/>
              <a:t>CLICK TO ADD TITLE </a:t>
            </a:r>
            <a:br>
              <a:rPr lang="en-US"/>
            </a:br>
            <a:r>
              <a:rPr lang="en-US"/>
              <a:t>TWO LINES OF TEXT IF NEEDED</a:t>
            </a:r>
          </a:p>
        </p:txBody>
      </p:sp>
      <p:sp>
        <p:nvSpPr>
          <p:cNvPr id="13" name="Text Placeholder 14"/>
          <p:cNvSpPr>
            <a:spLocks noGrp="1"/>
          </p:cNvSpPr>
          <p:nvPr>
            <p:ph type="body" sz="quarter" idx="10" hasCustomPrompt="1"/>
          </p:nvPr>
        </p:nvSpPr>
        <p:spPr>
          <a:xfrm>
            <a:off x="902469" y="4455384"/>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a:t>CLICK TO ADD </a:t>
            </a:r>
            <a:br>
              <a:rPr lang="en-US"/>
            </a:br>
            <a:r>
              <a:rPr lang="en-US"/>
              <a:t>MONTH XX, 20XX</a:t>
            </a:r>
            <a:br>
              <a:rPr lang="en-US"/>
            </a:br>
            <a:r>
              <a:rPr lang="en-US"/>
              <a:t>PRESENTER’S NAME</a:t>
            </a:r>
            <a:br>
              <a:rPr lang="en-US"/>
            </a:br>
            <a:r>
              <a:rPr lang="en-US"/>
              <a:t>EVENT TITLE</a:t>
            </a:r>
          </a:p>
          <a:p>
            <a:pPr lvl="4"/>
            <a:endParaRPr lang="en-US"/>
          </a:p>
        </p:txBody>
      </p:sp>
      <p:sp>
        <p:nvSpPr>
          <p:cNvPr id="3" name="TextBox 2">
            <a:extLst>
              <a:ext uri="{FF2B5EF4-FFF2-40B4-BE49-F238E27FC236}">
                <a16:creationId xmlns:a16="http://schemas.microsoft.com/office/drawing/2014/main" id="{CC720CB3-36EB-6A19-153F-441FE51B2C36}"/>
              </a:ext>
            </a:extLst>
          </p:cNvPr>
          <p:cNvSpPr txBox="1"/>
          <p:nvPr userDrawn="1"/>
        </p:nvSpPr>
        <p:spPr>
          <a:xfrm>
            <a:off x="354420" y="-661574"/>
            <a:ext cx="1595418"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lvl="0"/>
            <a:r>
              <a:rPr lang="en-US" sz="1600">
                <a:solidFill>
                  <a:schemeClr val="bg1"/>
                </a:solidFill>
              </a:rPr>
              <a:t>Title Slide A</a:t>
            </a:r>
          </a:p>
        </p:txBody>
      </p:sp>
      <p:sp>
        <p:nvSpPr>
          <p:cNvPr id="4" name="TextBox 3">
            <a:extLst>
              <a:ext uri="{FF2B5EF4-FFF2-40B4-BE49-F238E27FC236}">
                <a16:creationId xmlns:a16="http://schemas.microsoft.com/office/drawing/2014/main" id="{A8E0E834-83D2-36E6-6655-1A89C0A4E003}"/>
              </a:ext>
            </a:extLst>
          </p:cNvPr>
          <p:cNvSpPr txBox="1"/>
          <p:nvPr userDrawn="1"/>
        </p:nvSpPr>
        <p:spPr>
          <a:xfrm>
            <a:off x="-167640" y="6357658"/>
            <a:ext cx="12390120" cy="533544"/>
          </a:xfrm>
          <a:prstGeom prst="rect">
            <a:avLst/>
          </a:prstGeom>
          <a:solidFill>
            <a:schemeClr val="bg2"/>
          </a:solidFill>
          <a:ln w="6350">
            <a:noFill/>
          </a:ln>
        </p:spPr>
        <p:txBody>
          <a:bodyPr wrap="square" lIns="121920" tIns="182880" rIns="243840" bIns="182880" anchor="ctr" anchorCtr="0">
            <a:spAutoFit/>
          </a:bodyPr>
          <a:lstStyle/>
          <a:p>
            <a:pPr algn="r"/>
            <a:r>
              <a:rPr lang="en-US" sz="1067" b="0" i="0" spc="227" baseline="0">
                <a:solidFill>
                  <a:schemeClr val="bg1"/>
                </a:solidFill>
                <a:effectLst/>
                <a:latin typeface="+mj-lt"/>
              </a:rPr>
              <a:t>BETTER DATA.BETTER DECISIONS. BETTER COMMUNITIES.</a:t>
            </a:r>
          </a:p>
        </p:txBody>
      </p:sp>
    </p:spTree>
    <p:extLst>
      <p:ext uri="{BB962C8B-B14F-4D97-AF65-F5344CB8AC3E}">
        <p14:creationId xmlns:p14="http://schemas.microsoft.com/office/powerpoint/2010/main" val="191639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9105913" y="6414967"/>
            <a:ext cx="2844800" cy="267188"/>
          </a:xfrm>
          <a:prstGeom prst="rect">
            <a:avLst/>
          </a:prstGeom>
        </p:spPr>
        <p:txBody>
          <a:bodyPr/>
          <a:lstStyle>
            <a:lvl1pPr algn="r">
              <a:defRPr sz="1200"/>
            </a:lvl1pPr>
          </a:lstStyle>
          <a:p>
            <a:fld id="{2066355A-084C-D24E-9AD2-7E4FC41EA627}" type="slidenum">
              <a:rPr lang="en-US" smtClean="0"/>
              <a:pPr/>
              <a:t>‹#›</a:t>
            </a:fld>
            <a:endParaRPr lang="en-US"/>
          </a:p>
        </p:txBody>
      </p:sp>
      <p:sp>
        <p:nvSpPr>
          <p:cNvPr id="12" name="Content Placeholder 2"/>
          <p:cNvSpPr>
            <a:spLocks noGrp="1"/>
          </p:cNvSpPr>
          <p:nvPr>
            <p:ph idx="1"/>
          </p:nvPr>
        </p:nvSpPr>
        <p:spPr>
          <a:xfrm>
            <a:off x="855135" y="1863120"/>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335842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NNIP Data Inventory Analysis</a:t>
            </a:r>
          </a:p>
        </p:txBody>
      </p:sp>
      <p:sp>
        <p:nvSpPr>
          <p:cNvPr id="15" name="Text Placeholder 14"/>
          <p:cNvSpPr>
            <a:spLocks noGrp="1"/>
          </p:cNvSpPr>
          <p:nvPr>
            <p:ph type="body" sz="quarter" idx="10"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Rob </a:t>
            </a:r>
            <a:r>
              <a:rPr lang="en-US" dirty="0" err="1"/>
              <a:t>Pitingolo</a:t>
            </a:r>
            <a:r>
              <a:rPr lang="en-US" dirty="0"/>
              <a:t>, The Urban Institute</a:t>
            </a:r>
          </a:p>
          <a:p>
            <a:pPr lvl="0"/>
            <a:r>
              <a:rPr lang="en-US" dirty="0"/>
              <a:t>NNIP Partnership Meeting</a:t>
            </a:r>
          </a:p>
          <a:p>
            <a:pPr lvl="0"/>
            <a:r>
              <a:rPr lang="en-US" dirty="0"/>
              <a:t>October 2014</a:t>
            </a:r>
          </a:p>
          <a:p>
            <a:pPr lvl="4"/>
            <a:endParaRPr lang="en-US" dirty="0"/>
          </a:p>
        </p:txBody>
      </p:sp>
    </p:spTree>
    <p:extLst>
      <p:ext uri="{BB962C8B-B14F-4D97-AF65-F5344CB8AC3E}">
        <p14:creationId xmlns:p14="http://schemas.microsoft.com/office/powerpoint/2010/main" val="340329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090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0119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52682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icture Placeholder 13"/>
          <p:cNvSpPr>
            <a:spLocks noGrp="1"/>
          </p:cNvSpPr>
          <p:nvPr>
            <p:ph type="pic" sz="quarter" idx="10"/>
          </p:nvPr>
        </p:nvSpPr>
        <p:spPr>
          <a:xfrm>
            <a:off x="3" y="0"/>
            <a:ext cx="3204308"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07712"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855138" y="1863121"/>
            <a:ext cx="5487169"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500" dirty="0"/>
          </a:p>
        </p:txBody>
      </p:sp>
      <p:sp>
        <p:nvSpPr>
          <p:cNvPr id="8"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902472" y="4630328"/>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Add Subtitle Here</a:t>
            </a:r>
            <a:br>
              <a:rPr lang="en-US"/>
            </a:br>
            <a:r>
              <a:rPr lang="en-US"/>
              <a:t>Second Line Of Text If Needed</a:t>
            </a:r>
          </a:p>
        </p:txBody>
      </p:sp>
      <p:sp>
        <p:nvSpPr>
          <p:cNvPr id="12" name="Title 1"/>
          <p:cNvSpPr>
            <a:spLocks noGrp="1"/>
          </p:cNvSpPr>
          <p:nvPr>
            <p:ph type="ctrTitle" hasCustomPrompt="1"/>
          </p:nvPr>
        </p:nvSpPr>
        <p:spPr>
          <a:xfrm>
            <a:off x="902469" y="2478010"/>
            <a:ext cx="10485120" cy="1942127"/>
          </a:xfrm>
          <a:prstGeom prst="rect">
            <a:avLst/>
          </a:prstGeom>
          <a:ln>
            <a:noFill/>
          </a:ln>
        </p:spPr>
        <p:txBody>
          <a:bodyPr>
            <a:noAutofit/>
          </a:bodyPr>
          <a:lstStyle>
            <a:lvl1pPr algn="l">
              <a:defRPr sz="5867" b="0" cap="none" baseline="0">
                <a:solidFill>
                  <a:srgbClr val="273691"/>
                </a:solidFill>
                <a:latin typeface="+mj-lt"/>
              </a:defRPr>
            </a:lvl1pPr>
          </a:lstStyle>
          <a:p>
            <a:r>
              <a:rPr lang="en-US"/>
              <a:t>Click to Add Title </a:t>
            </a:r>
            <a:br>
              <a:rPr lang="en-US"/>
            </a:br>
            <a:r>
              <a:rPr lang="en-US"/>
              <a:t>Two Lines of Text If Needed</a:t>
            </a:r>
          </a:p>
        </p:txBody>
      </p:sp>
      <p:sp>
        <p:nvSpPr>
          <p:cNvPr id="13" name="Text Placeholder 14"/>
          <p:cNvSpPr>
            <a:spLocks noGrp="1"/>
          </p:cNvSpPr>
          <p:nvPr>
            <p:ph type="body" sz="quarter" idx="10" hasCustomPrompt="1"/>
          </p:nvPr>
        </p:nvSpPr>
        <p:spPr>
          <a:xfrm>
            <a:off x="902469" y="778777"/>
            <a:ext cx="7315200" cy="1699233"/>
          </a:xfrm>
          <a:prstGeom prst="rect">
            <a:avLst/>
          </a:prstGeom>
          <a:ln>
            <a:noFill/>
          </a:ln>
        </p:spPr>
        <p:txBody>
          <a:bodyPr vert="horz" anchor="b"/>
          <a:lstStyle>
            <a:lvl1pPr marL="0" indent="0">
              <a:buNone/>
              <a:defRPr sz="1800" baseline="0">
                <a:solidFill>
                  <a:srgbClr val="00B6DE"/>
                </a:solidFill>
              </a:defRPr>
            </a:lvl1pPr>
            <a:lvl5pPr marL="1828754" indent="0" algn="l">
              <a:buFont typeface="Arial"/>
              <a:buNone/>
              <a:defRPr sz="1800"/>
            </a:lvl5pPr>
          </a:lstStyle>
          <a:p>
            <a:pPr lvl="0"/>
            <a:r>
              <a:rPr lang="en-US"/>
              <a:t>CLICK TO ADD </a:t>
            </a:r>
            <a:br>
              <a:rPr lang="en-US"/>
            </a:br>
            <a:r>
              <a:rPr lang="en-US"/>
              <a:t>MONTH XX, 20XX</a:t>
            </a:r>
            <a:br>
              <a:rPr lang="en-US"/>
            </a:br>
            <a:r>
              <a:rPr lang="en-US"/>
              <a:t>PRESENTER’S NAME</a:t>
            </a:r>
            <a:br>
              <a:rPr lang="en-US"/>
            </a:br>
            <a:r>
              <a:rPr lang="en-US"/>
              <a:t>EVENT TITLE</a:t>
            </a:r>
          </a:p>
        </p:txBody>
      </p:sp>
      <p:sp>
        <p:nvSpPr>
          <p:cNvPr id="3" name="TextBox 2">
            <a:extLst>
              <a:ext uri="{FF2B5EF4-FFF2-40B4-BE49-F238E27FC236}">
                <a16:creationId xmlns:a16="http://schemas.microsoft.com/office/drawing/2014/main" id="{CC720CB3-36EB-6A19-153F-441FE51B2C36}"/>
              </a:ext>
            </a:extLst>
          </p:cNvPr>
          <p:cNvSpPr txBox="1"/>
          <p:nvPr userDrawn="1"/>
        </p:nvSpPr>
        <p:spPr>
          <a:xfrm>
            <a:off x="354420" y="-661574"/>
            <a:ext cx="1588758"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lvl="0"/>
            <a:r>
              <a:rPr lang="en-US" sz="1600">
                <a:solidFill>
                  <a:schemeClr val="bg1"/>
                </a:solidFill>
              </a:rPr>
              <a:t>Title Slide B</a:t>
            </a:r>
          </a:p>
        </p:txBody>
      </p:sp>
      <p:pic>
        <p:nvPicPr>
          <p:cNvPr id="16" name="Picture 15" descr="TitlePage_Header_Img_v1.jpg">
            <a:extLst>
              <a:ext uri="{FF2B5EF4-FFF2-40B4-BE49-F238E27FC236}">
                <a16:creationId xmlns:a16="http://schemas.microsoft.com/office/drawing/2014/main" id="{B34AD437-8D5F-CA5A-3A31-99323D9357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9646136" y="379510"/>
            <a:ext cx="2129184" cy="935097"/>
          </a:xfrm>
          <a:prstGeom prst="rect">
            <a:avLst/>
          </a:prstGeom>
        </p:spPr>
      </p:pic>
      <p:sp>
        <p:nvSpPr>
          <p:cNvPr id="17" name="TextBox 16">
            <a:extLst>
              <a:ext uri="{FF2B5EF4-FFF2-40B4-BE49-F238E27FC236}">
                <a16:creationId xmlns:a16="http://schemas.microsoft.com/office/drawing/2014/main" id="{78ACD652-49F7-A657-267F-449C75FD22F3}"/>
              </a:ext>
            </a:extLst>
          </p:cNvPr>
          <p:cNvSpPr txBox="1"/>
          <p:nvPr userDrawn="1"/>
        </p:nvSpPr>
        <p:spPr>
          <a:xfrm>
            <a:off x="-167640" y="6357658"/>
            <a:ext cx="12390120" cy="533544"/>
          </a:xfrm>
          <a:prstGeom prst="rect">
            <a:avLst/>
          </a:prstGeom>
          <a:solidFill>
            <a:schemeClr val="bg2"/>
          </a:solidFill>
          <a:ln w="6350">
            <a:noFill/>
          </a:ln>
        </p:spPr>
        <p:txBody>
          <a:bodyPr wrap="square" lIns="121920" tIns="182880" rIns="243840" bIns="182880" anchor="ctr" anchorCtr="0">
            <a:spAutoFit/>
          </a:bodyPr>
          <a:lstStyle/>
          <a:p>
            <a:pPr algn="r"/>
            <a:endParaRPr lang="en-US" sz="1067" b="0" i="0" spc="227" baseline="0">
              <a:solidFill>
                <a:schemeClr val="bg1"/>
              </a:solidFill>
              <a:effectLst/>
              <a:latin typeface="+mj-lt"/>
            </a:endParaRPr>
          </a:p>
        </p:txBody>
      </p:sp>
      <p:sp>
        <p:nvSpPr>
          <p:cNvPr id="2" name="TextBox 1">
            <a:extLst>
              <a:ext uri="{FF2B5EF4-FFF2-40B4-BE49-F238E27FC236}">
                <a16:creationId xmlns:a16="http://schemas.microsoft.com/office/drawing/2014/main" id="{E544C287-3776-ED4F-743F-FF28502BD049}"/>
              </a:ext>
            </a:extLst>
          </p:cNvPr>
          <p:cNvSpPr txBox="1"/>
          <p:nvPr userDrawn="1"/>
        </p:nvSpPr>
        <p:spPr>
          <a:xfrm>
            <a:off x="-167640" y="9153410"/>
            <a:ext cx="12390120" cy="533544"/>
          </a:xfrm>
          <a:prstGeom prst="rect">
            <a:avLst/>
          </a:prstGeom>
          <a:solidFill>
            <a:schemeClr val="bg2"/>
          </a:solidFill>
          <a:ln w="6350">
            <a:noFill/>
          </a:ln>
        </p:spPr>
        <p:txBody>
          <a:bodyPr wrap="square" lIns="121920" tIns="182880" rIns="243840" bIns="182880" anchor="ctr" anchorCtr="0">
            <a:spAutoFit/>
          </a:bodyPr>
          <a:lstStyle/>
          <a:p>
            <a:pPr algn="r"/>
            <a:r>
              <a:rPr lang="en-US" sz="1067" b="0" i="0" spc="227" baseline="0">
                <a:solidFill>
                  <a:schemeClr val="bg1"/>
                </a:solidFill>
                <a:effectLst/>
                <a:latin typeface="+mj-lt"/>
              </a:rPr>
              <a:t>BETTER DATA.BETTER DECISIONS. BETTER COMMUNITIES.</a:t>
            </a:r>
          </a:p>
        </p:txBody>
      </p:sp>
    </p:spTree>
    <p:extLst>
      <p:ext uri="{BB962C8B-B14F-4D97-AF65-F5344CB8AC3E}">
        <p14:creationId xmlns:p14="http://schemas.microsoft.com/office/powerpoint/2010/main" val="541925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016000" y="1914292"/>
            <a:ext cx="105664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1016000" y="3932375"/>
            <a:ext cx="105664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902697" y="2133462"/>
            <a:ext cx="9381065"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6929" y="3266096"/>
            <a:ext cx="4120896" cy="1112520"/>
          </a:xfrm>
          <a:prstGeom prst="rect">
            <a:avLst/>
          </a:prstGeom>
        </p:spPr>
      </p:pic>
      <p:sp>
        <p:nvSpPr>
          <p:cNvPr id="8" name="Text Placeholder 4"/>
          <p:cNvSpPr>
            <a:spLocks noGrp="1"/>
          </p:cNvSpPr>
          <p:nvPr>
            <p:ph type="body" sz="quarter" idx="10" hasCustomPrompt="1"/>
          </p:nvPr>
        </p:nvSpPr>
        <p:spPr>
          <a:xfrm>
            <a:off x="1902697" y="4810394"/>
            <a:ext cx="9381065"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fld id="{2066355A-084C-D24E-9AD2-7E4FC41EA627}" type="slidenum">
              <a:rPr lang="en-US" smtClean="0"/>
              <a:pPr/>
              <a:t>‹#›</a:t>
            </a:fld>
            <a:endParaRPr lang="en-US"/>
          </a:p>
        </p:txBody>
      </p:sp>
      <p:sp>
        <p:nvSpPr>
          <p:cNvPr id="2" name="Title 1"/>
          <p:cNvSpPr>
            <a:spLocks noGrp="1"/>
          </p:cNvSpPr>
          <p:nvPr>
            <p:ph type="title" hasCustomPrompt="1"/>
          </p:nvPr>
        </p:nvSpPr>
        <p:spPr/>
        <p:txBody>
          <a:bodyPr wrap="square" rIns="91440" anchor="b">
            <a:normAutofit/>
          </a:bodyPr>
          <a:lstStyle>
            <a:lvl1pPr>
              <a:defRPr sz="4267"/>
            </a:lvl1pPr>
          </a:lstStyle>
          <a:p>
            <a:r>
              <a:rPr lang="en-US"/>
              <a:t>Click To Edit Master Title Style</a:t>
            </a:r>
          </a:p>
        </p:txBody>
      </p:sp>
      <p:sp>
        <p:nvSpPr>
          <p:cNvPr id="5" name="Text Placeholder 4">
            <a:extLst>
              <a:ext uri="{FF2B5EF4-FFF2-40B4-BE49-F238E27FC236}">
                <a16:creationId xmlns:a16="http://schemas.microsoft.com/office/drawing/2014/main" id="{4871378E-900D-AC01-4A40-A77D299826EA}"/>
              </a:ext>
            </a:extLst>
          </p:cNvPr>
          <p:cNvSpPr>
            <a:spLocks noGrp="1"/>
          </p:cNvSpPr>
          <p:nvPr>
            <p:ph type="body" sz="quarter" idx="13"/>
          </p:nvPr>
        </p:nvSpPr>
        <p:spPr>
          <a:xfrm>
            <a:off x="474133" y="1803401"/>
            <a:ext cx="9729216" cy="4368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354420" y="-661574"/>
            <a:ext cx="1897269"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lvl="0"/>
            <a:r>
              <a:rPr lang="en-US" sz="1600">
                <a:solidFill>
                  <a:schemeClr val="bg1"/>
                </a:solidFill>
              </a:rPr>
              <a:t>Title &amp; Content</a:t>
            </a:r>
          </a:p>
        </p:txBody>
      </p:sp>
    </p:spTree>
    <p:extLst>
      <p:ext uri="{BB962C8B-B14F-4D97-AF65-F5344CB8AC3E}">
        <p14:creationId xmlns:p14="http://schemas.microsoft.com/office/powerpoint/2010/main" val="612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fld id="{2066355A-084C-D24E-9AD2-7E4FC41EA627}" type="slidenum">
              <a:rPr lang="en-US" smtClean="0"/>
              <a:pPr/>
              <a:t>‹#›</a:t>
            </a:fld>
            <a:endParaRPr lang="en-US"/>
          </a:p>
        </p:txBody>
      </p:sp>
      <p:sp>
        <p:nvSpPr>
          <p:cNvPr id="2" name="Title 1"/>
          <p:cNvSpPr>
            <a:spLocks noGrp="1"/>
          </p:cNvSpPr>
          <p:nvPr>
            <p:ph type="title" hasCustomPrompt="1"/>
          </p:nvPr>
        </p:nvSpPr>
        <p:spPr/>
        <p:txBody>
          <a:bodyPr>
            <a:normAutofit/>
          </a:bodyPr>
          <a:lstStyle>
            <a:lvl1pPr>
              <a:defRPr sz="4267"/>
            </a:lvl1pPr>
          </a:lstStyle>
          <a:p>
            <a:r>
              <a:rPr lang="en-US"/>
              <a:t>Click To Edit Master Title Style</a:t>
            </a:r>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354421" y="-661574"/>
            <a:ext cx="1412266"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lvl="0"/>
            <a:r>
              <a:rPr lang="en-US" sz="1600">
                <a:solidFill>
                  <a:schemeClr val="bg1"/>
                </a:solidFill>
              </a:rPr>
              <a:t>Title Only</a:t>
            </a:r>
          </a:p>
        </p:txBody>
      </p:sp>
    </p:spTree>
    <p:extLst>
      <p:ext uri="{BB962C8B-B14F-4D97-AF65-F5344CB8AC3E}">
        <p14:creationId xmlns:p14="http://schemas.microsoft.com/office/powerpoint/2010/main" val="199481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fld id="{2066355A-084C-D24E-9AD2-7E4FC41EA627}" type="slidenum">
              <a:rPr lang="en-US" smtClean="0"/>
              <a:pPr/>
              <a:t>‹#›</a:t>
            </a:fld>
            <a:endParaRPr lang="en-US"/>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354420" y="-661574"/>
            <a:ext cx="1051872"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lvl="0"/>
            <a:r>
              <a:rPr lang="en-US" sz="1600">
                <a:solidFill>
                  <a:schemeClr val="bg1"/>
                </a:solidFill>
              </a:rPr>
              <a:t>Blank</a:t>
            </a:r>
          </a:p>
        </p:txBody>
      </p:sp>
    </p:spTree>
    <p:extLst>
      <p:ext uri="{BB962C8B-B14F-4D97-AF65-F5344CB8AC3E}">
        <p14:creationId xmlns:p14="http://schemas.microsoft.com/office/powerpoint/2010/main" val="31424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 Large 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FC7D99-15E0-C495-8280-CFD519372246}"/>
              </a:ext>
            </a:extLst>
          </p:cNvPr>
          <p:cNvSpPr/>
          <p:nvPr userDrawn="1"/>
        </p:nvSpPr>
        <p:spPr>
          <a:xfrm>
            <a:off x="10306493" y="0"/>
            <a:ext cx="1885508" cy="1063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Picture Placeholder 9">
            <a:extLst>
              <a:ext uri="{FF2B5EF4-FFF2-40B4-BE49-F238E27FC236}">
                <a16:creationId xmlns:a16="http://schemas.microsoft.com/office/drawing/2014/main" id="{7C011B3F-1842-6C5A-2FC1-2673E536F59F}"/>
              </a:ext>
            </a:extLst>
          </p:cNvPr>
          <p:cNvSpPr>
            <a:spLocks noGrp="1"/>
          </p:cNvSpPr>
          <p:nvPr>
            <p:ph type="pic" sz="quarter" idx="13"/>
          </p:nvPr>
        </p:nvSpPr>
        <p:spPr>
          <a:xfrm>
            <a:off x="6532593" y="-16256"/>
            <a:ext cx="5670697" cy="6874255"/>
          </a:xfrm>
          <a:prstGeom prst="rect">
            <a:avLst/>
          </a:prstGeom>
          <a:solidFill>
            <a:schemeClr val="bg2">
              <a:lumMod val="20000"/>
              <a:lumOff val="80000"/>
            </a:schemeClr>
          </a:solidFill>
        </p:spPr>
        <p:txBody>
          <a:bodyPr vert="horz" tIns="0" bIns="822960" anchor="ctr"/>
          <a:lstStyle>
            <a:lvl1pPr marL="0" indent="0" algn="ctr">
              <a:buNone/>
              <a:defRPr sz="2500"/>
            </a:lvl1pPr>
          </a:lstStyle>
          <a:p>
            <a:endParaRPr lang="en-US"/>
          </a:p>
        </p:txBody>
      </p:sp>
      <p:sp>
        <p:nvSpPr>
          <p:cNvPr id="13"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fld id="{2066355A-084C-D24E-9AD2-7E4FC41EA627}" type="slidenum">
              <a:rPr lang="en-US" smtClean="0"/>
              <a:pPr/>
              <a:t>‹#›</a:t>
            </a:fld>
            <a:endParaRPr lang="en-US"/>
          </a:p>
        </p:txBody>
      </p:sp>
      <p:sp>
        <p:nvSpPr>
          <p:cNvPr id="2" name="Title 1"/>
          <p:cNvSpPr>
            <a:spLocks noGrp="1"/>
          </p:cNvSpPr>
          <p:nvPr>
            <p:ph type="title" hasCustomPrompt="1"/>
          </p:nvPr>
        </p:nvSpPr>
        <p:spPr>
          <a:xfrm>
            <a:off x="474920" y="1228142"/>
            <a:ext cx="5621080" cy="1214457"/>
          </a:xfrm>
        </p:spPr>
        <p:txBody>
          <a:bodyPr anchor="b">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3CA8ECB4-9748-4779-EC7D-FEEC8D9F5A15}"/>
              </a:ext>
            </a:extLst>
          </p:cNvPr>
          <p:cNvSpPr>
            <a:spLocks noGrp="1"/>
          </p:cNvSpPr>
          <p:nvPr>
            <p:ph type="body" sz="quarter" idx="14" hasCustomPrompt="1"/>
          </p:nvPr>
        </p:nvSpPr>
        <p:spPr>
          <a:xfrm>
            <a:off x="457200" y="2675091"/>
            <a:ext cx="5638800" cy="3497109"/>
          </a:xfrm>
        </p:spPr>
        <p:txBody>
          <a:bodyPr>
            <a:normAutofit/>
          </a:bodyPr>
          <a:lstStyle>
            <a:lvl1pPr marL="0" indent="0">
              <a:buNone/>
              <a:defRPr sz="2400"/>
            </a:lvl1pPr>
            <a:lvl2pPr marL="0" indent="-304792">
              <a:defRPr sz="2400"/>
            </a:lvl2pPr>
            <a:lvl3pPr marL="609585">
              <a:defRPr sz="2400"/>
            </a:lvl3pPr>
            <a:lvl4pPr marL="914377">
              <a:defRPr sz="2400"/>
            </a:lvl4pPr>
            <a:lvl5pPr marL="1219170">
              <a:defRPr sz="2400"/>
            </a:lvl5pPr>
          </a:lstStyle>
          <a:p>
            <a:pPr lvl="0"/>
            <a:r>
              <a:rPr lang="en-US"/>
              <a:t>First level does not have bullet</a:t>
            </a:r>
          </a:p>
          <a:p>
            <a:pPr lvl="1"/>
            <a:r>
              <a:rPr lang="en-US"/>
              <a:t>Indent to start bullets</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34E61589-F1E1-DB37-25CF-52A1152A41DB}"/>
              </a:ext>
            </a:extLst>
          </p:cNvPr>
          <p:cNvSpPr txBox="1"/>
          <p:nvPr userDrawn="1"/>
        </p:nvSpPr>
        <p:spPr>
          <a:xfrm>
            <a:off x="354421" y="-661574"/>
            <a:ext cx="3167036"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lvl="0"/>
            <a:r>
              <a:rPr lang="en-US" sz="1600">
                <a:solidFill>
                  <a:schemeClr val="bg1"/>
                </a:solidFill>
              </a:rPr>
              <a:t>Title &amp; Content – Large Image</a:t>
            </a:r>
          </a:p>
        </p:txBody>
      </p:sp>
    </p:spTree>
    <p:extLst>
      <p:ext uri="{BB962C8B-B14F-4D97-AF65-F5344CB8AC3E}">
        <p14:creationId xmlns:p14="http://schemas.microsoft.com/office/powerpoint/2010/main" val="220030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Large 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FC7D99-15E0-C495-8280-CFD519372246}"/>
              </a:ext>
            </a:extLst>
          </p:cNvPr>
          <p:cNvSpPr/>
          <p:nvPr userDrawn="1"/>
        </p:nvSpPr>
        <p:spPr>
          <a:xfrm>
            <a:off x="10284179" y="-10749"/>
            <a:ext cx="1919111" cy="1128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Picture Placeholder 9"/>
          <p:cNvSpPr>
            <a:spLocks noGrp="1"/>
          </p:cNvSpPr>
          <p:nvPr>
            <p:ph type="pic" sz="quarter" idx="13"/>
          </p:nvPr>
        </p:nvSpPr>
        <p:spPr>
          <a:xfrm>
            <a:off x="6532593" y="-16256"/>
            <a:ext cx="5670697" cy="6874255"/>
          </a:xfrm>
          <a:prstGeom prst="rect">
            <a:avLst/>
          </a:prstGeom>
          <a:solidFill>
            <a:schemeClr val="bg2">
              <a:lumMod val="20000"/>
              <a:lumOff val="80000"/>
            </a:schemeClr>
          </a:solidFill>
        </p:spPr>
        <p:txBody>
          <a:bodyPr vert="horz" tIns="0" bIns="822960" anchor="ctr"/>
          <a:lstStyle>
            <a:lvl1pPr marL="0" indent="0" algn="ctr">
              <a:buNone/>
              <a:defRPr sz="2500"/>
            </a:lvl1pPr>
          </a:lstStyle>
          <a:p>
            <a:endParaRPr lang="en-US"/>
          </a:p>
        </p:txBody>
      </p:sp>
      <p:sp>
        <p:nvSpPr>
          <p:cNvPr id="13"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fld id="{2066355A-084C-D24E-9AD2-7E4FC41EA627}" type="slidenum">
              <a:rPr lang="en-US" smtClean="0"/>
              <a:pPr/>
              <a:t>‹#›</a:t>
            </a:fld>
            <a:endParaRPr lang="en-US"/>
          </a:p>
        </p:txBody>
      </p:sp>
      <p:sp>
        <p:nvSpPr>
          <p:cNvPr id="2" name="Title 1"/>
          <p:cNvSpPr>
            <a:spLocks noGrp="1"/>
          </p:cNvSpPr>
          <p:nvPr>
            <p:ph type="title" hasCustomPrompt="1"/>
          </p:nvPr>
        </p:nvSpPr>
        <p:spPr>
          <a:xfrm>
            <a:off x="474920" y="724205"/>
            <a:ext cx="5621080" cy="4944059"/>
          </a:xfrm>
        </p:spPr>
        <p:txBody>
          <a:bodyPr anchor="ctr">
            <a:normAutofit/>
          </a:bodyPr>
          <a:lstStyle>
            <a:lvl1pPr>
              <a:defRPr sz="3200"/>
            </a:lvl1pPr>
          </a:lstStyle>
          <a:p>
            <a:r>
              <a:rPr lang="en-US"/>
              <a:t>Click To Edit Master Title Style</a:t>
            </a:r>
          </a:p>
        </p:txBody>
      </p:sp>
      <p:sp>
        <p:nvSpPr>
          <p:cNvPr id="9" name="TextBox 8">
            <a:extLst>
              <a:ext uri="{FF2B5EF4-FFF2-40B4-BE49-F238E27FC236}">
                <a16:creationId xmlns:a16="http://schemas.microsoft.com/office/drawing/2014/main" id="{34E61589-F1E1-DB37-25CF-52A1152A41DB}"/>
              </a:ext>
            </a:extLst>
          </p:cNvPr>
          <p:cNvSpPr txBox="1"/>
          <p:nvPr userDrawn="1"/>
        </p:nvSpPr>
        <p:spPr>
          <a:xfrm>
            <a:off x="354420" y="-661574"/>
            <a:ext cx="2631081"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lvl="0"/>
            <a:r>
              <a:rPr lang="en-US" sz="1600">
                <a:solidFill>
                  <a:schemeClr val="bg1"/>
                </a:solidFill>
              </a:rPr>
              <a:t>Title Only - Large Image</a:t>
            </a:r>
          </a:p>
        </p:txBody>
      </p:sp>
    </p:spTree>
    <p:extLst>
      <p:ext uri="{BB962C8B-B14F-4D97-AF65-F5344CB8AC3E}">
        <p14:creationId xmlns:p14="http://schemas.microsoft.com/office/powerpoint/2010/main" val="414989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title" hasCustomPrompt="1"/>
          </p:nvPr>
        </p:nvSpPr>
        <p:spPr>
          <a:xfrm>
            <a:off x="1016000" y="1914293"/>
            <a:ext cx="10566400" cy="1920287"/>
          </a:xfrm>
          <a:prstGeom prst="rect">
            <a:avLst/>
          </a:prstGeom>
          <a:ln>
            <a:noFill/>
          </a:ln>
        </p:spPr>
        <p:txBody>
          <a:bodyPr vert="horz"/>
          <a:lstStyle>
            <a:lvl1pPr algn="l">
              <a:defRPr sz="4000" b="1" baseline="0">
                <a:solidFill>
                  <a:srgbClr val="FFFFFF"/>
                </a:solidFill>
              </a:defRPr>
            </a:lvl1pPr>
          </a:lstStyle>
          <a:p>
            <a:r>
              <a:rPr lang="en-US"/>
              <a:t>CLICK HERE TO ADD</a:t>
            </a:r>
            <a:br>
              <a:rPr lang="en-US"/>
            </a:br>
            <a:r>
              <a:rPr lang="en-US"/>
              <a:t>TRANSITION SLIDE TITLE</a:t>
            </a:r>
            <a:br>
              <a:rPr lang="en-US"/>
            </a:br>
            <a:r>
              <a:rPr lang="en-US"/>
              <a:t>THIRD LINE IF NEEDED</a:t>
            </a:r>
          </a:p>
        </p:txBody>
      </p:sp>
      <p:sp>
        <p:nvSpPr>
          <p:cNvPr id="7" name="Text Placeholder 4"/>
          <p:cNvSpPr>
            <a:spLocks noGrp="1"/>
          </p:cNvSpPr>
          <p:nvPr>
            <p:ph type="body" sz="quarter" idx="10" hasCustomPrompt="1"/>
          </p:nvPr>
        </p:nvSpPr>
        <p:spPr>
          <a:xfrm>
            <a:off x="1016000" y="3932375"/>
            <a:ext cx="10566400" cy="1054344"/>
          </a:xfrm>
          <a:prstGeom prst="rect">
            <a:avLst/>
          </a:prstGeom>
        </p:spPr>
        <p:txBody>
          <a:bodyPr vert="horz"/>
          <a:lstStyle>
            <a:lvl1pPr marL="0" indent="0">
              <a:buNone/>
              <a:defRPr sz="2800">
                <a:solidFill>
                  <a:srgbClr val="FFFFFF"/>
                </a:solidFill>
              </a:defRPr>
            </a:lvl1pPr>
          </a:lstStyle>
          <a:p>
            <a:pPr lvl="0"/>
            <a:r>
              <a:rPr lang="en-US"/>
              <a:t>CLICK HERE TO ADD SUBTITLE</a:t>
            </a:r>
            <a:br>
              <a:rPr lang="en-US"/>
            </a:br>
            <a:r>
              <a:rPr lang="en-US"/>
              <a:t>SECOND LINE IF NEEDED</a:t>
            </a:r>
          </a:p>
        </p:txBody>
      </p:sp>
    </p:spTree>
    <p:extLst>
      <p:ext uri="{BB962C8B-B14F-4D97-AF65-F5344CB8AC3E}">
        <p14:creationId xmlns:p14="http://schemas.microsoft.com/office/powerpoint/2010/main" val="139545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0676" y="1642975"/>
            <a:ext cx="9381065" cy="787545"/>
          </a:xfrm>
          <a:prstGeom prst="rect">
            <a:avLst/>
          </a:prstGeom>
          <a:noFill/>
          <a:ln>
            <a:noFill/>
          </a:ln>
        </p:spPr>
        <p:txBody>
          <a:bodyPr vert="horz"/>
          <a:lstStyle>
            <a:lvl1pPr algn="l">
              <a:defRPr sz="5333" b="1">
                <a:solidFill>
                  <a:srgbClr val="273691"/>
                </a:solidFill>
              </a:defRPr>
            </a:lvl1pPr>
          </a:lstStyle>
          <a:p>
            <a:r>
              <a:rPr lang="en-US"/>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0675" y="2687320"/>
            <a:ext cx="4120896" cy="1483360"/>
          </a:xfrm>
          <a:prstGeom prst="rect">
            <a:avLst/>
          </a:prstGeom>
        </p:spPr>
      </p:pic>
      <p:sp>
        <p:nvSpPr>
          <p:cNvPr id="8" name="Text Placeholder 4"/>
          <p:cNvSpPr>
            <a:spLocks noGrp="1"/>
          </p:cNvSpPr>
          <p:nvPr>
            <p:ph type="body" sz="quarter" idx="10" hasCustomPrompt="1"/>
          </p:nvPr>
        </p:nvSpPr>
        <p:spPr>
          <a:xfrm>
            <a:off x="1400676" y="4373693"/>
            <a:ext cx="9381065" cy="696795"/>
          </a:xfrm>
          <a:prstGeom prst="rect">
            <a:avLst/>
          </a:prstGeom>
        </p:spPr>
        <p:txBody>
          <a:bodyPr vert="horz"/>
          <a:lstStyle>
            <a:lvl1pPr marL="0" indent="0">
              <a:buNone/>
              <a:defRPr sz="2133" baseline="0">
                <a:solidFill>
                  <a:srgbClr val="00B6DE"/>
                </a:solidFill>
              </a:defRPr>
            </a:lvl1pPr>
          </a:lstStyle>
          <a:p>
            <a:pPr lvl="0"/>
            <a:r>
              <a:rPr lang="en-US"/>
              <a:t>Click to add custom contact information</a:t>
            </a:r>
          </a:p>
        </p:txBody>
      </p:sp>
      <p:sp>
        <p:nvSpPr>
          <p:cNvPr id="3" name="TextBox 2">
            <a:extLst>
              <a:ext uri="{FF2B5EF4-FFF2-40B4-BE49-F238E27FC236}">
                <a16:creationId xmlns:a16="http://schemas.microsoft.com/office/drawing/2014/main" id="{1D5A9DE5-0651-24A1-38AC-2D7FAD2815CD}"/>
              </a:ext>
            </a:extLst>
          </p:cNvPr>
          <p:cNvSpPr txBox="1"/>
          <p:nvPr userDrawn="1"/>
        </p:nvSpPr>
        <p:spPr>
          <a:xfrm>
            <a:off x="-167640" y="6357658"/>
            <a:ext cx="12390120" cy="533544"/>
          </a:xfrm>
          <a:prstGeom prst="rect">
            <a:avLst/>
          </a:prstGeom>
          <a:solidFill>
            <a:schemeClr val="bg2"/>
          </a:solidFill>
          <a:ln w="6350">
            <a:noFill/>
          </a:ln>
        </p:spPr>
        <p:txBody>
          <a:bodyPr wrap="square" lIns="121920" tIns="182880" rIns="243840" bIns="182880" anchor="ctr" anchorCtr="0">
            <a:spAutoFit/>
          </a:bodyPr>
          <a:lstStyle/>
          <a:p>
            <a:pPr algn="r"/>
            <a:endParaRPr lang="en-US" sz="1067" b="0" i="0" spc="227" baseline="0">
              <a:solidFill>
                <a:schemeClr val="bg1"/>
              </a:solidFill>
              <a:effectLst/>
              <a:latin typeface="+mj-lt"/>
            </a:endParaRPr>
          </a:p>
        </p:txBody>
      </p:sp>
    </p:spTree>
    <p:extLst>
      <p:ext uri="{BB962C8B-B14F-4D97-AF65-F5344CB8AC3E}">
        <p14:creationId xmlns:p14="http://schemas.microsoft.com/office/powerpoint/2010/main" val="177262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74920" y="387515"/>
            <a:ext cx="9729216" cy="1169551"/>
          </a:xfrm>
          <a:prstGeom prst="rect">
            <a:avLst/>
          </a:prstGeom>
        </p:spPr>
        <p:txBody>
          <a:bodyPr vert="horz" lIns="0" tIns="45720" rIns="91440" bIns="45720" rtlCol="0" anchor="b">
            <a:normAutofit/>
          </a:bodyPr>
          <a:lstStyle/>
          <a:p>
            <a:r>
              <a:rPr lang="en-US"/>
              <a:t>Click To Edit Master Title</a:t>
            </a:r>
          </a:p>
        </p:txBody>
      </p:sp>
      <p:pic>
        <p:nvPicPr>
          <p:cNvPr id="7" name="Picture 6" descr="A blue and white flag with text&#10;&#10;Description automatically generated with medium confidence">
            <a:extLst>
              <a:ext uri="{FF2B5EF4-FFF2-40B4-BE49-F238E27FC236}">
                <a16:creationId xmlns:a16="http://schemas.microsoft.com/office/drawing/2014/main" id="{A0CA5C5D-C4BD-BD64-0E0A-0EF3141632D5}"/>
              </a:ext>
            </a:extLst>
          </p:cNvPr>
          <p:cNvPicPr>
            <a:picLocks noChangeAspect="1"/>
          </p:cNvPicPr>
          <p:nvPr userDrawn="1"/>
        </p:nvPicPr>
        <p:blipFill>
          <a:blip r:embed="rId25"/>
          <a:stretch>
            <a:fillRect/>
          </a:stretch>
        </p:blipFill>
        <p:spPr>
          <a:xfrm>
            <a:off x="10477274" y="400638"/>
            <a:ext cx="1285527" cy="462685"/>
          </a:xfrm>
          <a:prstGeom prst="rect">
            <a:avLst/>
          </a:prstGeom>
        </p:spPr>
      </p:pic>
      <p:sp>
        <p:nvSpPr>
          <p:cNvPr id="8" name="Text Placeholder 7">
            <a:extLst>
              <a:ext uri="{FF2B5EF4-FFF2-40B4-BE49-F238E27FC236}">
                <a16:creationId xmlns:a16="http://schemas.microsoft.com/office/drawing/2014/main" id="{B21290DD-E96A-6240-624E-38051193560D}"/>
              </a:ext>
            </a:extLst>
          </p:cNvPr>
          <p:cNvSpPr>
            <a:spLocks noGrp="1"/>
          </p:cNvSpPr>
          <p:nvPr>
            <p:ph type="body" idx="1"/>
          </p:nvPr>
        </p:nvSpPr>
        <p:spPr>
          <a:xfrm>
            <a:off x="457200" y="1826684"/>
            <a:ext cx="9746936" cy="4349749"/>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EF18FA51-65DA-4B1A-D8AE-650A21F308E9}"/>
              </a:ext>
            </a:extLst>
          </p:cNvPr>
          <p:cNvSpPr txBox="1"/>
          <p:nvPr userDrawn="1"/>
        </p:nvSpPr>
        <p:spPr>
          <a:xfrm>
            <a:off x="474921" y="6372821"/>
            <a:ext cx="5071325" cy="256545"/>
          </a:xfrm>
          <a:prstGeom prst="callout1">
            <a:avLst>
              <a:gd name="adj1" fmla="val -20549"/>
              <a:gd name="adj2" fmla="val -156"/>
              <a:gd name="adj3" fmla="val -21115"/>
              <a:gd name="adj4" fmla="val 96031"/>
            </a:avLst>
          </a:prstGeom>
          <a:noFill/>
          <a:ln w="6350">
            <a:solidFill>
              <a:schemeClr val="bg1">
                <a:lumMod val="85000"/>
              </a:schemeClr>
            </a:solidFill>
          </a:ln>
        </p:spPr>
        <p:txBody>
          <a:bodyPr wrap="none" lIns="0">
            <a:spAutoFit/>
          </a:bodyPr>
          <a:lstStyle/>
          <a:p>
            <a:r>
              <a:rPr lang="en-US" sz="1067" b="0" i="0" spc="227" baseline="0">
                <a:solidFill>
                  <a:schemeClr val="tx2"/>
                </a:solidFill>
                <a:effectLst/>
                <a:latin typeface="+mj-lt"/>
              </a:rPr>
              <a:t>NATIONAL NEIGHBORHOOD INDICATORS PARTNERSHIP</a:t>
            </a:r>
          </a:p>
        </p:txBody>
      </p:sp>
    </p:spTree>
    <p:extLst>
      <p:ext uri="{BB962C8B-B14F-4D97-AF65-F5344CB8AC3E}">
        <p14:creationId xmlns:p14="http://schemas.microsoft.com/office/powerpoint/2010/main" val="604109778"/>
      </p:ext>
    </p:extLst>
  </p:cSld>
  <p:clrMap bg1="lt1" tx1="dk1" bg2="lt2" tx2="dk2" accent1="accent1" accent2="accent2" accent3="accent3" accent4="accent4" accent5="accent5" accent6="accent6" hlink="hlink" folHlink="folHlink"/>
  <p:sldLayoutIdLst>
    <p:sldLayoutId id="2147493528" r:id="rId1"/>
    <p:sldLayoutId id="2147493529" r:id="rId2"/>
    <p:sldLayoutId id="2147493530" r:id="rId3"/>
    <p:sldLayoutId id="2147493531" r:id="rId4"/>
    <p:sldLayoutId id="2147493532" r:id="rId5"/>
    <p:sldLayoutId id="2147493533" r:id="rId6"/>
    <p:sldLayoutId id="2147493534" r:id="rId7"/>
    <p:sldLayoutId id="2147493535" r:id="rId8"/>
    <p:sldLayoutId id="2147493536" r:id="rId9"/>
    <p:sldLayoutId id="2147493537" r:id="rId10"/>
    <p:sldLayoutId id="2147493538" r:id="rId11"/>
    <p:sldLayoutId id="2147493539" r:id="rId12"/>
    <p:sldLayoutId id="2147493540" r:id="rId13"/>
    <p:sldLayoutId id="2147493467" r:id="rId14"/>
    <p:sldLayoutId id="2147493457" r:id="rId15"/>
    <p:sldLayoutId id="2147493484" r:id="rId16"/>
    <p:sldLayoutId id="2147493470" r:id="rId17"/>
    <p:sldLayoutId id="2147493481" r:id="rId18"/>
    <p:sldLayoutId id="2147493482" r:id="rId19"/>
    <p:sldLayoutId id="2147493477" r:id="rId20"/>
    <p:sldLayoutId id="2147493471" r:id="rId21"/>
    <p:sldLayoutId id="2147493475" r:id="rId22"/>
    <p:sldLayoutId id="2147493474" r:id="rId23"/>
  </p:sldLayoutIdLst>
  <p:txStyles>
    <p:titleStyle>
      <a:lvl1pPr marL="0" indent="0" algn="l" defTabSz="609570" rtl="0" eaLnBrk="1" latinLnBrk="0" hangingPunct="1">
        <a:spcBef>
          <a:spcPct val="0"/>
        </a:spcBef>
        <a:buNone/>
        <a:defRPr lang="en-US" sz="5333" b="1" i="0" kern="1200" baseline="0" dirty="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457177" indent="-457177" algn="l" defTabSz="609570" rtl="0" eaLnBrk="1" latinLnBrk="0" hangingPunct="1">
        <a:spcBef>
          <a:spcPts val="800"/>
        </a:spcBef>
        <a:buClr>
          <a:schemeClr val="bg2"/>
        </a:buClr>
        <a:buFont typeface="Wingdings" pitchFamily="2" charset="2"/>
        <a:buChar char="§"/>
        <a:defRPr sz="3733" kern="1200">
          <a:solidFill>
            <a:schemeClr val="tx1"/>
          </a:solidFill>
          <a:latin typeface="+mn-lt"/>
          <a:ea typeface="+mn-ea"/>
          <a:cs typeface="+mn-cs"/>
        </a:defRPr>
      </a:lvl1pPr>
      <a:lvl2pPr marL="990551" indent="-380982" algn="l" defTabSz="609570" rtl="0" eaLnBrk="1" latinLnBrk="0" hangingPunct="1">
        <a:spcBef>
          <a:spcPts val="800"/>
        </a:spcBef>
        <a:buClr>
          <a:schemeClr val="bg2"/>
        </a:buClr>
        <a:buFont typeface="Wingdings" pitchFamily="2" charset="2"/>
        <a:buChar char="§"/>
        <a:defRPr sz="3200" b="0" i="0" kern="1200">
          <a:solidFill>
            <a:schemeClr val="tx1"/>
          </a:solidFill>
          <a:latin typeface="+mn-lt"/>
          <a:ea typeface="+mn-ea"/>
          <a:cs typeface="+mn-cs"/>
        </a:defRPr>
      </a:lvl2pPr>
      <a:lvl3pPr marL="1523923" indent="-304784" algn="l" defTabSz="609570" rtl="0" eaLnBrk="1" latinLnBrk="0" hangingPunct="1">
        <a:spcBef>
          <a:spcPts val="800"/>
        </a:spcBef>
        <a:buClr>
          <a:schemeClr val="bg2"/>
        </a:buClr>
        <a:buFont typeface="Wingdings" pitchFamily="2" charset="2"/>
        <a:buChar char="§"/>
        <a:defRPr sz="3200" i="0" kern="1200">
          <a:solidFill>
            <a:schemeClr val="tx1"/>
          </a:solidFill>
          <a:latin typeface="+mn-lt"/>
          <a:ea typeface="+mn-ea"/>
          <a:cs typeface="+mn-cs"/>
        </a:defRPr>
      </a:lvl3pPr>
      <a:lvl4pPr marL="2133493" indent="-304784" algn="l" defTabSz="609570" rtl="0" eaLnBrk="1" latinLnBrk="0" hangingPunct="1">
        <a:spcBef>
          <a:spcPts val="800"/>
        </a:spcBef>
        <a:buClr>
          <a:schemeClr val="bg2"/>
        </a:buClr>
        <a:buFont typeface="Wingdings" pitchFamily="2" charset="2"/>
        <a:buChar char="§"/>
        <a:defRPr sz="3200" i="1" kern="1200">
          <a:solidFill>
            <a:schemeClr val="tx1"/>
          </a:solidFill>
          <a:latin typeface="+mn-lt"/>
          <a:ea typeface="+mn-ea"/>
          <a:cs typeface="+mn-cs"/>
        </a:defRPr>
      </a:lvl4pPr>
      <a:lvl5pPr marL="2743063" indent="-304784" algn="l" defTabSz="609570" rtl="0" eaLnBrk="1" latinLnBrk="0" hangingPunct="1">
        <a:spcBef>
          <a:spcPts val="800"/>
        </a:spcBef>
        <a:buClr>
          <a:schemeClr val="bg2"/>
        </a:buClr>
        <a:buFont typeface="Wingdings" pitchFamily="2" charset="2"/>
        <a:buChar char="§"/>
        <a:defRPr sz="3200" i="1"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16">
          <p15:clr>
            <a:srgbClr val="5ACBF0"/>
          </p15:clr>
        </p15:guide>
        <p15:guide id="4" orient="horz" pos="2916">
          <p15:clr>
            <a:srgbClr val="5ACBF0"/>
          </p15:clr>
        </p15:guide>
        <p15:guide id="5" orient="horz" pos="852">
          <p15:clr>
            <a:srgbClr val="5ACBF0"/>
          </p15:clr>
        </p15:guide>
        <p15:guide id="6" orient="horz" pos="301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B21CD8-D353-47CE-8FC8-D902FB465B5A}"/>
              </a:ext>
            </a:extLst>
          </p:cNvPr>
          <p:cNvSpPr>
            <a:spLocks noGrp="1"/>
          </p:cNvSpPr>
          <p:nvPr>
            <p:ph type="subTitle" idx="1"/>
          </p:nvPr>
        </p:nvSpPr>
        <p:spPr/>
        <p:txBody>
          <a:bodyPr/>
          <a:lstStyle/>
          <a:p>
            <a:endParaRPr lang="en-US"/>
          </a:p>
        </p:txBody>
      </p:sp>
      <p:sp>
        <p:nvSpPr>
          <p:cNvPr id="5" name="Title 4"/>
          <p:cNvSpPr>
            <a:spLocks noGrp="1"/>
          </p:cNvSpPr>
          <p:nvPr>
            <p:ph type="ctrTitle"/>
          </p:nvPr>
        </p:nvSpPr>
        <p:spPr>
          <a:xfrm>
            <a:off x="902472" y="2982759"/>
            <a:ext cx="10485120" cy="1942127"/>
          </a:xfrm>
        </p:spPr>
        <p:txBody>
          <a:bodyPr>
            <a:normAutofit fontScale="90000"/>
          </a:bodyPr>
          <a:lstStyle/>
          <a:p>
            <a:r>
              <a:rPr lang="en-US" dirty="0"/>
              <a:t>NNIP Data Inventory </a:t>
            </a:r>
            <a:br>
              <a:rPr lang="en-US" dirty="0"/>
            </a:br>
            <a:r>
              <a:rPr lang="en-US" dirty="0"/>
              <a:t>&amp; SNIP Score Update</a:t>
            </a:r>
            <a:br>
              <a:rPr lang="en-US" dirty="0"/>
            </a:br>
            <a:endParaRPr lang="en-US" dirty="0"/>
          </a:p>
        </p:txBody>
      </p:sp>
      <p:sp>
        <p:nvSpPr>
          <p:cNvPr id="7" name="Text Placeholder 6"/>
          <p:cNvSpPr>
            <a:spLocks noGrp="1"/>
          </p:cNvSpPr>
          <p:nvPr>
            <p:ph type="body" sz="quarter" idx="10"/>
          </p:nvPr>
        </p:nvSpPr>
        <p:spPr/>
        <p:txBody>
          <a:bodyPr/>
          <a:lstStyle/>
          <a:p>
            <a:r>
              <a:rPr lang="en-US" altLang="en-US" dirty="0"/>
              <a:t>Cole Campbell</a:t>
            </a:r>
          </a:p>
          <a:p>
            <a:r>
              <a:rPr lang="en-US" altLang="en-US" dirty="0"/>
              <a:t>Urban Institute</a:t>
            </a:r>
          </a:p>
          <a:p>
            <a:r>
              <a:rPr lang="en-US" altLang="en-US" dirty="0"/>
              <a:t>March 6, 2024</a:t>
            </a:r>
          </a:p>
          <a:p>
            <a:endParaRPr lang="en-US" dirty="0"/>
          </a:p>
        </p:txBody>
      </p:sp>
      <p:sp>
        <p:nvSpPr>
          <p:cNvPr id="13" name="Title 4"/>
          <p:cNvSpPr txBox="1">
            <a:spLocks/>
          </p:cNvSpPr>
          <p:nvPr/>
        </p:nvSpPr>
        <p:spPr>
          <a:xfrm>
            <a:off x="1992646" y="1910546"/>
            <a:ext cx="7863840" cy="1366771"/>
          </a:xfrm>
          <a:prstGeom prst="rect">
            <a:avLst/>
          </a:prstGeom>
          <a:ln>
            <a:noFill/>
          </a:ln>
        </p:spPr>
        <p:txBody>
          <a:bodyPr/>
          <a:lstStyle>
            <a:lvl1pPr algn="l" defTabSz="457200" rtl="0" eaLnBrk="1" latinLnBrk="0" hangingPunct="1">
              <a:spcBef>
                <a:spcPct val="0"/>
              </a:spcBef>
              <a:buNone/>
              <a:defRPr sz="4000" b="1" kern="1200" baseline="0">
                <a:solidFill>
                  <a:srgbClr val="273691"/>
                </a:solidFill>
                <a:latin typeface="+mj-lt"/>
                <a:ea typeface="+mj-ea"/>
                <a:cs typeface="+mj-cs"/>
              </a:defRPr>
            </a:lvl1pPr>
          </a:lstStyle>
          <a:p>
            <a:endParaRPr lang="en-US" dirty="0"/>
          </a:p>
        </p:txBody>
      </p:sp>
      <p:sp>
        <p:nvSpPr>
          <p:cNvPr id="14" name="Text Placeholder 6"/>
          <p:cNvSpPr txBox="1">
            <a:spLocks/>
          </p:cNvSpPr>
          <p:nvPr/>
        </p:nvSpPr>
        <p:spPr>
          <a:xfrm>
            <a:off x="2353255" y="5394609"/>
            <a:ext cx="5486400" cy="1699233"/>
          </a:xfrm>
          <a:prstGeom prst="rect">
            <a:avLst/>
          </a:prstGeom>
          <a:ln>
            <a:noFill/>
          </a:ln>
        </p:spPr>
        <p:txBody>
          <a:bodyPr vert="horz"/>
          <a:lstStyle>
            <a:lvl1pPr marL="0" indent="0" algn="l" defTabSz="457200" rtl="0" eaLnBrk="1" latinLnBrk="0" hangingPunct="1">
              <a:spcBef>
                <a:spcPct val="20000"/>
              </a:spcBef>
              <a:buFont typeface="Arial"/>
              <a:buNone/>
              <a:defRPr sz="1800" kern="1200" baseline="0">
                <a:solidFill>
                  <a:srgbClr val="00B6D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8768456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A247-AF86-4E69-9711-AF29DDEAD614}"/>
              </a:ext>
            </a:extLst>
          </p:cNvPr>
          <p:cNvSpPr>
            <a:spLocks noGrp="1"/>
          </p:cNvSpPr>
          <p:nvPr>
            <p:ph type="title"/>
          </p:nvPr>
        </p:nvSpPr>
        <p:spPr/>
        <p:txBody>
          <a:bodyPr vert="horz" lIns="0" tIns="45720" rIns="91440" bIns="45720" rtlCol="0" anchor="b">
            <a:normAutofit/>
          </a:bodyPr>
          <a:lstStyle/>
          <a:p>
            <a:pPr>
              <a:lnSpc>
                <a:spcPct val="90000"/>
              </a:lnSpc>
            </a:pPr>
            <a:r>
              <a:rPr lang="en-US" sz="4000" b="1" i="0" kern="1200" baseline="0" dirty="0">
                <a:latin typeface="Lato" panose="020F0502020204030203" pitchFamily="34" charset="0"/>
                <a:ea typeface="Lato" panose="020F0502020204030203" pitchFamily="34" charset="0"/>
                <a:cs typeface="Lato" panose="020F0502020204030203" pitchFamily="34" charset="0"/>
              </a:rPr>
              <a:t>Local data is central to the NNIP mission</a:t>
            </a:r>
          </a:p>
        </p:txBody>
      </p:sp>
      <p:sp>
        <p:nvSpPr>
          <p:cNvPr id="15" name="Content Placeholder 2"/>
          <p:cNvSpPr txBox="1">
            <a:spLocks/>
          </p:cNvSpPr>
          <p:nvPr/>
        </p:nvSpPr>
        <p:spPr>
          <a:xfrm>
            <a:off x="5902201" y="1755361"/>
            <a:ext cx="4176867" cy="193164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2" name="Title 1">
            <a:extLst>
              <a:ext uri="{FF2B5EF4-FFF2-40B4-BE49-F238E27FC236}">
                <a16:creationId xmlns:a16="http://schemas.microsoft.com/office/drawing/2014/main" id="{31E41660-0811-4566-9358-69278D0E953C}"/>
              </a:ext>
            </a:extLst>
          </p:cNvPr>
          <p:cNvSpPr txBox="1">
            <a:spLocks/>
          </p:cNvSpPr>
          <p:nvPr/>
        </p:nvSpPr>
        <p:spPr>
          <a:xfrm>
            <a:off x="3494716" y="128103"/>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endParaRPr lang="en-US" dirty="0"/>
          </a:p>
        </p:txBody>
      </p:sp>
      <p:sp>
        <p:nvSpPr>
          <p:cNvPr id="17" name="Content Placeholder 2"/>
          <p:cNvSpPr txBox="1">
            <a:spLocks/>
          </p:cNvSpPr>
          <p:nvPr/>
        </p:nvSpPr>
        <p:spPr>
          <a:xfrm>
            <a:off x="4965927" y="4246577"/>
            <a:ext cx="1011732" cy="357377"/>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74904">
              <a:spcBef>
                <a:spcPts val="492"/>
              </a:spcBef>
              <a:spcAft>
                <a:spcPts val="656"/>
              </a:spcAft>
              <a:buNone/>
            </a:pPr>
            <a:r>
              <a:rPr lang="en-US" sz="1312" b="1" kern="1200">
                <a:solidFill>
                  <a:schemeClr val="bg1"/>
                </a:solidFill>
                <a:latin typeface="+mn-lt"/>
                <a:ea typeface="+mn-ea"/>
                <a:cs typeface="+mn-cs"/>
              </a:rPr>
              <a:t>Vital Stats</a:t>
            </a:r>
            <a:endParaRPr lang="en-US" sz="1600" b="1">
              <a:solidFill>
                <a:schemeClr val="bg1"/>
              </a:solidFill>
            </a:endParaRPr>
          </a:p>
        </p:txBody>
      </p:sp>
      <p:sp>
        <p:nvSpPr>
          <p:cNvPr id="18" name="Content Placeholder 2"/>
          <p:cNvSpPr txBox="1">
            <a:spLocks/>
          </p:cNvSpPr>
          <p:nvPr/>
        </p:nvSpPr>
        <p:spPr>
          <a:xfrm>
            <a:off x="4945802" y="5044386"/>
            <a:ext cx="1011732" cy="357377"/>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74904">
              <a:spcBef>
                <a:spcPts val="492"/>
              </a:spcBef>
              <a:spcAft>
                <a:spcPts val="656"/>
              </a:spcAft>
              <a:buNone/>
            </a:pPr>
            <a:r>
              <a:rPr lang="en-US" sz="1312" b="1" kern="1200">
                <a:solidFill>
                  <a:schemeClr val="bg1"/>
                </a:solidFill>
                <a:latin typeface="+mn-lt"/>
                <a:ea typeface="+mn-ea"/>
                <a:cs typeface="+mn-cs"/>
              </a:rPr>
              <a:t>Housing</a:t>
            </a:r>
            <a:endParaRPr lang="en-US" sz="1600" b="1">
              <a:solidFill>
                <a:schemeClr val="bg1"/>
              </a:solidFill>
            </a:endParaRPr>
          </a:p>
        </p:txBody>
      </p:sp>
      <p:sp>
        <p:nvSpPr>
          <p:cNvPr id="19" name="Content Placeholder 2"/>
          <p:cNvSpPr txBox="1">
            <a:spLocks/>
          </p:cNvSpPr>
          <p:nvPr/>
        </p:nvSpPr>
        <p:spPr>
          <a:xfrm>
            <a:off x="5955008" y="4305852"/>
            <a:ext cx="1011732" cy="357377"/>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74904">
              <a:spcBef>
                <a:spcPts val="492"/>
              </a:spcBef>
              <a:spcAft>
                <a:spcPts val="656"/>
              </a:spcAft>
              <a:buNone/>
            </a:pPr>
            <a:r>
              <a:rPr lang="en-US" sz="1312" b="1" kern="1200">
                <a:solidFill>
                  <a:schemeClr val="bg1"/>
                </a:solidFill>
                <a:latin typeface="+mn-lt"/>
                <a:ea typeface="+mn-ea"/>
                <a:cs typeface="+mn-cs"/>
              </a:rPr>
              <a:t>Crime</a:t>
            </a:r>
            <a:endParaRPr lang="en-US" sz="1600" b="1">
              <a:solidFill>
                <a:schemeClr val="bg1"/>
              </a:solidFill>
            </a:endParaRPr>
          </a:p>
        </p:txBody>
      </p:sp>
      <p:sp>
        <p:nvSpPr>
          <p:cNvPr id="20" name="Content Placeholder 2"/>
          <p:cNvSpPr txBox="1">
            <a:spLocks/>
          </p:cNvSpPr>
          <p:nvPr/>
        </p:nvSpPr>
        <p:spPr>
          <a:xfrm>
            <a:off x="5977659" y="3714192"/>
            <a:ext cx="1011732" cy="357377"/>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74904">
              <a:spcBef>
                <a:spcPts val="492"/>
              </a:spcBef>
              <a:spcAft>
                <a:spcPts val="656"/>
              </a:spcAft>
              <a:buNone/>
            </a:pPr>
            <a:r>
              <a:rPr lang="en-US" sz="1312" b="1" kern="1200">
                <a:solidFill>
                  <a:schemeClr val="bg1"/>
                </a:solidFill>
                <a:latin typeface="+mn-lt"/>
                <a:ea typeface="+mn-ea"/>
                <a:cs typeface="+mn-cs"/>
              </a:rPr>
              <a:t>Health</a:t>
            </a:r>
            <a:endParaRPr lang="en-US" sz="1600" b="1">
              <a:solidFill>
                <a:schemeClr val="bg1"/>
              </a:solidFill>
            </a:endParaRPr>
          </a:p>
        </p:txBody>
      </p:sp>
      <p:sp>
        <p:nvSpPr>
          <p:cNvPr id="14" name="Content Placeholder 2">
            <a:extLst>
              <a:ext uri="{FF2B5EF4-FFF2-40B4-BE49-F238E27FC236}">
                <a16:creationId xmlns:a16="http://schemas.microsoft.com/office/drawing/2014/main" id="{BDF3EF36-C8DC-4E3A-8BC1-067C6F2E8AC0}"/>
              </a:ext>
            </a:extLst>
          </p:cNvPr>
          <p:cNvSpPr txBox="1">
            <a:spLocks/>
          </p:cNvSpPr>
          <p:nvPr/>
        </p:nvSpPr>
        <p:spPr>
          <a:xfrm>
            <a:off x="1263922" y="1863120"/>
            <a:ext cx="4360749" cy="48915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74904">
              <a:spcBef>
                <a:spcPts val="492"/>
              </a:spcBef>
              <a:spcAft>
                <a:spcPts val="656"/>
              </a:spcAft>
              <a:buNone/>
            </a:pPr>
            <a:r>
              <a:rPr lang="en-US" sz="2050" kern="1200">
                <a:solidFill>
                  <a:schemeClr val="tx1"/>
                </a:solidFill>
                <a:latin typeface="+mn-lt"/>
                <a:ea typeface="+mn-ea"/>
                <a:cs typeface="+mn-cs"/>
              </a:rPr>
              <a:t>Local data should be…</a:t>
            </a:r>
            <a:endParaRPr lang="en-US"/>
          </a:p>
        </p:txBody>
      </p:sp>
      <p:sp>
        <p:nvSpPr>
          <p:cNvPr id="16" name="Content Placeholder 2">
            <a:extLst>
              <a:ext uri="{FF2B5EF4-FFF2-40B4-BE49-F238E27FC236}">
                <a16:creationId xmlns:a16="http://schemas.microsoft.com/office/drawing/2014/main" id="{94C46626-9C4E-495F-91D8-856D85B61766}"/>
              </a:ext>
            </a:extLst>
          </p:cNvPr>
          <p:cNvSpPr txBox="1">
            <a:spLocks/>
          </p:cNvSpPr>
          <p:nvPr/>
        </p:nvSpPr>
        <p:spPr>
          <a:xfrm>
            <a:off x="1762115" y="4799810"/>
            <a:ext cx="3203812" cy="48915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74904">
              <a:spcBef>
                <a:spcPts val="492"/>
              </a:spcBef>
              <a:spcAft>
                <a:spcPts val="656"/>
              </a:spcAft>
              <a:buNone/>
            </a:pPr>
            <a:r>
              <a:rPr lang="en-US" sz="2050" kern="1200">
                <a:solidFill>
                  <a:schemeClr val="tx1"/>
                </a:solidFill>
                <a:latin typeface="+mn-lt"/>
                <a:ea typeface="+mn-ea"/>
                <a:cs typeface="+mn-cs"/>
              </a:rPr>
              <a:t>Small Geography</a:t>
            </a:r>
            <a:br>
              <a:rPr lang="en-US" sz="2050" kern="1200">
                <a:solidFill>
                  <a:schemeClr val="tx1"/>
                </a:solidFill>
                <a:latin typeface="+mn-lt"/>
                <a:ea typeface="+mn-ea"/>
                <a:cs typeface="+mn-cs"/>
              </a:rPr>
            </a:br>
            <a:r>
              <a:rPr lang="en-US" sz="1476" kern="1200">
                <a:solidFill>
                  <a:schemeClr val="tx1"/>
                </a:solidFill>
                <a:latin typeface="+mn-lt"/>
                <a:ea typeface="+mn-ea"/>
                <a:cs typeface="+mn-cs"/>
              </a:rPr>
              <a:t>Tract, Block Grp, Zip, Parcel</a:t>
            </a:r>
            <a:endParaRPr lang="en-US" sz="1800"/>
          </a:p>
        </p:txBody>
      </p:sp>
      <p:sp>
        <p:nvSpPr>
          <p:cNvPr id="21" name="Content Placeholder 2">
            <a:extLst>
              <a:ext uri="{FF2B5EF4-FFF2-40B4-BE49-F238E27FC236}">
                <a16:creationId xmlns:a16="http://schemas.microsoft.com/office/drawing/2014/main" id="{FF02671D-C714-4E0D-B0BA-D5801B236CE5}"/>
              </a:ext>
            </a:extLst>
          </p:cNvPr>
          <p:cNvSpPr txBox="1">
            <a:spLocks/>
          </p:cNvSpPr>
          <p:nvPr/>
        </p:nvSpPr>
        <p:spPr>
          <a:xfrm>
            <a:off x="6221069" y="4799809"/>
            <a:ext cx="3203812" cy="48915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74904">
              <a:spcBef>
                <a:spcPts val="492"/>
              </a:spcBef>
              <a:spcAft>
                <a:spcPts val="656"/>
              </a:spcAft>
              <a:buNone/>
            </a:pPr>
            <a:r>
              <a:rPr lang="en-US" sz="2050" kern="1200">
                <a:solidFill>
                  <a:schemeClr val="tx1"/>
                </a:solidFill>
                <a:latin typeface="+mn-lt"/>
                <a:ea typeface="+mn-ea"/>
                <a:cs typeface="+mn-cs"/>
              </a:rPr>
              <a:t>Recurring &amp; Up-to-Date</a:t>
            </a:r>
            <a:endParaRPr lang="en-US"/>
          </a:p>
        </p:txBody>
      </p:sp>
      <p:pic>
        <p:nvPicPr>
          <p:cNvPr id="22" name="Picture 4" descr="Planning at head office">
            <a:extLst>
              <a:ext uri="{FF2B5EF4-FFF2-40B4-BE49-F238E27FC236}">
                <a16:creationId xmlns:a16="http://schemas.microsoft.com/office/drawing/2014/main" id="{A9DDC745-9107-46FC-87CC-80F7A6BC8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638" y="2419679"/>
            <a:ext cx="2371759" cy="23717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update scrabble">
            <a:extLst>
              <a:ext uri="{FF2B5EF4-FFF2-40B4-BE49-F238E27FC236}">
                <a16:creationId xmlns:a16="http://schemas.microsoft.com/office/drawing/2014/main" id="{CEE978B2-4CAC-4660-A7D0-E7DA4E96D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22" y="2497958"/>
            <a:ext cx="3352307" cy="223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3753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9850" y="330802"/>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Why update the data inventory?</a:t>
            </a:r>
          </a:p>
        </p:txBody>
      </p:sp>
      <p:sp>
        <p:nvSpPr>
          <p:cNvPr id="2" name="Title 1">
            <a:extLst>
              <a:ext uri="{FF2B5EF4-FFF2-40B4-BE49-F238E27FC236}">
                <a16:creationId xmlns:a16="http://schemas.microsoft.com/office/drawing/2014/main" id="{76492463-B3F5-4AED-B523-BA84D5CBF93D}"/>
              </a:ext>
            </a:extLst>
          </p:cNvPr>
          <p:cNvSpPr>
            <a:spLocks noGrp="1"/>
          </p:cNvSpPr>
          <p:nvPr>
            <p:ph type="title"/>
          </p:nvPr>
        </p:nvSpPr>
        <p:spPr/>
        <p:txBody>
          <a:bodyPr>
            <a:normAutofit/>
          </a:bodyPr>
          <a:lstStyle/>
          <a:p>
            <a:r>
              <a:rPr lang="en-US" sz="4000" dirty="0"/>
              <a:t>Why update the data inventory?</a:t>
            </a:r>
          </a:p>
        </p:txBody>
      </p:sp>
      <p:sp>
        <p:nvSpPr>
          <p:cNvPr id="9" name="Content Placeholder 2"/>
          <p:cNvSpPr txBox="1">
            <a:spLocks/>
          </p:cNvSpPr>
          <p:nvPr/>
        </p:nvSpPr>
        <p:spPr>
          <a:xfrm>
            <a:off x="708338" y="1757617"/>
            <a:ext cx="9226345" cy="4119249"/>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Self-assessment for partners</a:t>
            </a:r>
          </a:p>
          <a:p>
            <a:r>
              <a:rPr lang="en-US" dirty="0"/>
              <a:t>Improve the network</a:t>
            </a:r>
          </a:p>
          <a:p>
            <a:pPr lvl="1"/>
            <a:r>
              <a:rPr lang="en-US" dirty="0"/>
              <a:t>Identify cross-site opportunities</a:t>
            </a:r>
          </a:p>
          <a:p>
            <a:pPr lvl="1"/>
            <a:r>
              <a:rPr lang="en-US" dirty="0"/>
              <a:t>Understand patterns in data available</a:t>
            </a:r>
          </a:p>
          <a:p>
            <a:pPr lvl="1"/>
            <a:r>
              <a:rPr lang="en-US" dirty="0"/>
              <a:t>Further the NNIP mission</a:t>
            </a:r>
          </a:p>
        </p:txBody>
      </p:sp>
      <p:sp>
        <p:nvSpPr>
          <p:cNvPr id="15" name="Content Placeholder 2"/>
          <p:cNvSpPr txBox="1">
            <a:spLocks/>
          </p:cNvSpPr>
          <p:nvPr/>
        </p:nvSpPr>
        <p:spPr>
          <a:xfrm>
            <a:off x="5902201" y="1755361"/>
            <a:ext cx="4176867" cy="193164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7" name="Content Placeholder 2"/>
          <p:cNvSpPr txBox="1">
            <a:spLocks/>
          </p:cNvSpPr>
          <p:nvPr/>
        </p:nvSpPr>
        <p:spPr>
          <a:xfrm>
            <a:off x="4893300" y="4477835"/>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Vital Stats</a:t>
            </a:r>
          </a:p>
        </p:txBody>
      </p:sp>
      <p:sp>
        <p:nvSpPr>
          <p:cNvPr id="18" name="Content Placeholder 2"/>
          <p:cNvSpPr txBox="1">
            <a:spLocks/>
          </p:cNvSpPr>
          <p:nvPr/>
        </p:nvSpPr>
        <p:spPr>
          <a:xfrm>
            <a:off x="4868927" y="544405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Housing</a:t>
            </a:r>
          </a:p>
        </p:txBody>
      </p:sp>
      <p:sp>
        <p:nvSpPr>
          <p:cNvPr id="19" name="Content Placeholder 2"/>
          <p:cNvSpPr txBox="1">
            <a:spLocks/>
          </p:cNvSpPr>
          <p:nvPr/>
        </p:nvSpPr>
        <p:spPr>
          <a:xfrm>
            <a:off x="6091164" y="4549622"/>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Crime</a:t>
            </a:r>
          </a:p>
        </p:txBody>
      </p:sp>
      <p:sp>
        <p:nvSpPr>
          <p:cNvPr id="20" name="Content Placeholder 2"/>
          <p:cNvSpPr txBox="1">
            <a:spLocks/>
          </p:cNvSpPr>
          <p:nvPr/>
        </p:nvSpPr>
        <p:spPr>
          <a:xfrm>
            <a:off x="6118596" y="383307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Health</a:t>
            </a:r>
          </a:p>
        </p:txBody>
      </p:sp>
    </p:spTree>
    <p:extLst>
      <p:ext uri="{BB962C8B-B14F-4D97-AF65-F5344CB8AC3E}">
        <p14:creationId xmlns:p14="http://schemas.microsoft.com/office/powerpoint/2010/main" val="412454150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3611E-C5C7-489F-B600-66F745AA506A}"/>
              </a:ext>
            </a:extLst>
          </p:cNvPr>
          <p:cNvSpPr>
            <a:spLocks noGrp="1"/>
          </p:cNvSpPr>
          <p:nvPr>
            <p:ph type="title"/>
          </p:nvPr>
        </p:nvSpPr>
        <p:spPr/>
        <p:txBody>
          <a:bodyPr>
            <a:noAutofit/>
          </a:bodyPr>
          <a:lstStyle/>
          <a:p>
            <a:r>
              <a:rPr lang="en-US" sz="4000" dirty="0"/>
              <a:t>Thank you partners for updating your data inventories this year!</a:t>
            </a:r>
          </a:p>
        </p:txBody>
      </p:sp>
      <p:sp>
        <p:nvSpPr>
          <p:cNvPr id="15" name="Content Placeholder 2"/>
          <p:cNvSpPr txBox="1">
            <a:spLocks/>
          </p:cNvSpPr>
          <p:nvPr/>
        </p:nvSpPr>
        <p:spPr>
          <a:xfrm>
            <a:off x="5902201" y="1755361"/>
            <a:ext cx="4176867" cy="193164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7" name="Content Placeholder 2"/>
          <p:cNvSpPr txBox="1">
            <a:spLocks/>
          </p:cNvSpPr>
          <p:nvPr/>
        </p:nvSpPr>
        <p:spPr>
          <a:xfrm>
            <a:off x="4893300" y="4477835"/>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Vital Stats</a:t>
            </a:r>
          </a:p>
        </p:txBody>
      </p:sp>
      <p:sp>
        <p:nvSpPr>
          <p:cNvPr id="19" name="Content Placeholder 2"/>
          <p:cNvSpPr txBox="1">
            <a:spLocks/>
          </p:cNvSpPr>
          <p:nvPr/>
        </p:nvSpPr>
        <p:spPr>
          <a:xfrm>
            <a:off x="6091164" y="4549622"/>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Crime</a:t>
            </a:r>
          </a:p>
        </p:txBody>
      </p:sp>
      <p:sp>
        <p:nvSpPr>
          <p:cNvPr id="20" name="Content Placeholder 2"/>
          <p:cNvSpPr txBox="1">
            <a:spLocks/>
          </p:cNvSpPr>
          <p:nvPr/>
        </p:nvSpPr>
        <p:spPr>
          <a:xfrm>
            <a:off x="6118596" y="383307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Health</a:t>
            </a:r>
          </a:p>
        </p:txBody>
      </p:sp>
      <p:sp>
        <p:nvSpPr>
          <p:cNvPr id="11" name="Title 1">
            <a:extLst>
              <a:ext uri="{FF2B5EF4-FFF2-40B4-BE49-F238E27FC236}">
                <a16:creationId xmlns:a16="http://schemas.microsoft.com/office/drawing/2014/main" id="{56EF3CD2-4972-4E87-B6F8-AAAFBA8C7A84}"/>
              </a:ext>
            </a:extLst>
          </p:cNvPr>
          <p:cNvSpPr txBox="1">
            <a:spLocks/>
          </p:cNvSpPr>
          <p:nvPr/>
        </p:nvSpPr>
        <p:spPr>
          <a:xfrm>
            <a:off x="262118" y="91252"/>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endParaRPr lang="en-US" dirty="0"/>
          </a:p>
        </p:txBody>
      </p:sp>
      <p:sp>
        <p:nvSpPr>
          <p:cNvPr id="13" name="Content Placeholder 2">
            <a:extLst>
              <a:ext uri="{FF2B5EF4-FFF2-40B4-BE49-F238E27FC236}">
                <a16:creationId xmlns:a16="http://schemas.microsoft.com/office/drawing/2014/main" id="{352D8D6E-B5A6-4891-9BAC-1553595D314C}"/>
              </a:ext>
            </a:extLst>
          </p:cNvPr>
          <p:cNvSpPr txBox="1">
            <a:spLocks/>
          </p:cNvSpPr>
          <p:nvPr/>
        </p:nvSpPr>
        <p:spPr>
          <a:xfrm>
            <a:off x="484889" y="1590762"/>
            <a:ext cx="2597906" cy="4203572"/>
          </a:xfrm>
          <a:prstGeom prst="rect">
            <a:avLst/>
          </a:prstGeom>
        </p:spPr>
        <p:txBody>
          <a:bodyPr anchor="t"/>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Atlanta</a:t>
            </a:r>
          </a:p>
          <a:p>
            <a:r>
              <a:rPr lang="en-US" sz="2400" dirty="0"/>
              <a:t>Baltimore</a:t>
            </a:r>
          </a:p>
          <a:p>
            <a:r>
              <a:rPr lang="en-US" sz="2400" dirty="0"/>
              <a:t>Boston</a:t>
            </a:r>
          </a:p>
          <a:p>
            <a:r>
              <a:rPr lang="en-US" sz="2400" dirty="0"/>
              <a:t>Charlotte</a:t>
            </a:r>
          </a:p>
          <a:p>
            <a:r>
              <a:rPr lang="en-US" sz="2400" dirty="0"/>
              <a:t>Chicago</a:t>
            </a:r>
          </a:p>
          <a:p>
            <a:r>
              <a:rPr lang="en-US" sz="2400" dirty="0"/>
              <a:t>Cleveland</a:t>
            </a:r>
          </a:p>
          <a:p>
            <a:r>
              <a:rPr lang="en-US" sz="2400" dirty="0"/>
              <a:t>Columbus</a:t>
            </a:r>
          </a:p>
          <a:p>
            <a:r>
              <a:rPr lang="en-US" sz="2400" dirty="0"/>
              <a:t>Detroit</a:t>
            </a:r>
          </a:p>
        </p:txBody>
      </p:sp>
      <p:sp>
        <p:nvSpPr>
          <p:cNvPr id="14" name="Content Placeholder 2">
            <a:extLst>
              <a:ext uri="{FF2B5EF4-FFF2-40B4-BE49-F238E27FC236}">
                <a16:creationId xmlns:a16="http://schemas.microsoft.com/office/drawing/2014/main" id="{FAE0A8EA-334B-4CE0-8377-013079188B15}"/>
              </a:ext>
            </a:extLst>
          </p:cNvPr>
          <p:cNvSpPr txBox="1">
            <a:spLocks/>
          </p:cNvSpPr>
          <p:nvPr/>
        </p:nvSpPr>
        <p:spPr>
          <a:xfrm>
            <a:off x="3014492" y="1590762"/>
            <a:ext cx="2779141" cy="4263097"/>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Durham</a:t>
            </a:r>
          </a:p>
          <a:p>
            <a:r>
              <a:rPr lang="en-US" sz="2400" dirty="0"/>
              <a:t>Grand Rapids</a:t>
            </a:r>
          </a:p>
          <a:p>
            <a:r>
              <a:rPr lang="en-US" sz="2400" dirty="0"/>
              <a:t>*Hartford</a:t>
            </a:r>
          </a:p>
          <a:p>
            <a:r>
              <a:rPr lang="en-US" sz="2400" dirty="0"/>
              <a:t>Houston</a:t>
            </a:r>
          </a:p>
          <a:p>
            <a:r>
              <a:rPr lang="en-US" sz="2400" dirty="0"/>
              <a:t>Indianapolis</a:t>
            </a:r>
          </a:p>
          <a:p>
            <a:r>
              <a:rPr lang="en-US" sz="2400" dirty="0"/>
              <a:t>Kansas City</a:t>
            </a:r>
          </a:p>
          <a:p>
            <a:r>
              <a:rPr lang="en-US" sz="2400" dirty="0"/>
              <a:t>Los Angeles</a:t>
            </a:r>
          </a:p>
          <a:p>
            <a:r>
              <a:rPr lang="en-US" sz="2400" dirty="0"/>
              <a:t>Memphis</a:t>
            </a:r>
          </a:p>
          <a:p>
            <a:endParaRPr lang="en-US" sz="2200" dirty="0"/>
          </a:p>
        </p:txBody>
      </p:sp>
      <p:sp>
        <p:nvSpPr>
          <p:cNvPr id="16" name="Content Placeholder 2">
            <a:extLst>
              <a:ext uri="{FF2B5EF4-FFF2-40B4-BE49-F238E27FC236}">
                <a16:creationId xmlns:a16="http://schemas.microsoft.com/office/drawing/2014/main" id="{B01AABE7-2DC2-4518-B03D-DA3EBD1DC4C9}"/>
              </a:ext>
            </a:extLst>
          </p:cNvPr>
          <p:cNvSpPr txBox="1">
            <a:spLocks/>
          </p:cNvSpPr>
          <p:nvPr/>
        </p:nvSpPr>
        <p:spPr>
          <a:xfrm>
            <a:off x="5724589" y="1590760"/>
            <a:ext cx="2667378" cy="4263092"/>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Miami</a:t>
            </a:r>
          </a:p>
          <a:p>
            <a:r>
              <a:rPr lang="en-US" sz="2400" dirty="0"/>
              <a:t>Milwaukee</a:t>
            </a:r>
          </a:p>
          <a:p>
            <a:r>
              <a:rPr lang="en-US" sz="2400" dirty="0"/>
              <a:t>Minneapolis</a:t>
            </a:r>
          </a:p>
          <a:p>
            <a:r>
              <a:rPr lang="en-US" sz="2400" dirty="0"/>
              <a:t>New Haven</a:t>
            </a:r>
          </a:p>
          <a:p>
            <a:r>
              <a:rPr lang="en-US" sz="2400" dirty="0"/>
              <a:t>New Orleans</a:t>
            </a:r>
          </a:p>
          <a:p>
            <a:r>
              <a:rPr lang="en-US" sz="2400" dirty="0"/>
              <a:t>New York</a:t>
            </a:r>
          </a:p>
          <a:p>
            <a:r>
              <a:rPr lang="en-US" sz="2400" dirty="0"/>
              <a:t>Oakland</a:t>
            </a:r>
          </a:p>
          <a:p>
            <a:r>
              <a:rPr lang="en-US" sz="2400" dirty="0"/>
              <a:t>Philadelphia</a:t>
            </a:r>
          </a:p>
          <a:p>
            <a:endParaRPr lang="en-US" sz="2200" dirty="0"/>
          </a:p>
        </p:txBody>
      </p:sp>
      <p:sp>
        <p:nvSpPr>
          <p:cNvPr id="21" name="Content Placeholder 2">
            <a:extLst>
              <a:ext uri="{FF2B5EF4-FFF2-40B4-BE49-F238E27FC236}">
                <a16:creationId xmlns:a16="http://schemas.microsoft.com/office/drawing/2014/main" id="{D7BBF973-A68D-4813-8B80-EF5544A56185}"/>
              </a:ext>
            </a:extLst>
          </p:cNvPr>
          <p:cNvSpPr txBox="1">
            <a:spLocks/>
          </p:cNvSpPr>
          <p:nvPr/>
        </p:nvSpPr>
        <p:spPr>
          <a:xfrm>
            <a:off x="8319673" y="1590762"/>
            <a:ext cx="3060900"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Pinellas County</a:t>
            </a:r>
          </a:p>
          <a:p>
            <a:r>
              <a:rPr lang="en-US" sz="2400" dirty="0"/>
              <a:t>Pittsburgh</a:t>
            </a:r>
          </a:p>
          <a:p>
            <a:r>
              <a:rPr lang="en-US" sz="2400" dirty="0"/>
              <a:t>San Antonio</a:t>
            </a:r>
          </a:p>
          <a:p>
            <a:r>
              <a:rPr lang="en-US" sz="2400" dirty="0"/>
              <a:t>Seattle</a:t>
            </a:r>
          </a:p>
          <a:p>
            <a:r>
              <a:rPr lang="en-US" sz="2400" dirty="0"/>
              <a:t>St. Louis</a:t>
            </a:r>
          </a:p>
          <a:p>
            <a:r>
              <a:rPr lang="en-US" sz="2400" dirty="0"/>
              <a:t>Washington, DC</a:t>
            </a:r>
          </a:p>
        </p:txBody>
      </p:sp>
      <p:sp>
        <p:nvSpPr>
          <p:cNvPr id="3" name="TextBox 2">
            <a:extLst>
              <a:ext uri="{FF2B5EF4-FFF2-40B4-BE49-F238E27FC236}">
                <a16:creationId xmlns:a16="http://schemas.microsoft.com/office/drawing/2014/main" id="{F1683EB0-59EE-4317-A5DD-97D2E39136D9}"/>
              </a:ext>
            </a:extLst>
          </p:cNvPr>
          <p:cNvSpPr txBox="1"/>
          <p:nvPr/>
        </p:nvSpPr>
        <p:spPr>
          <a:xfrm>
            <a:off x="4726833" y="5937533"/>
            <a:ext cx="2133600" cy="400110"/>
          </a:xfrm>
          <a:prstGeom prst="rect">
            <a:avLst/>
          </a:prstGeom>
          <a:noFill/>
        </p:spPr>
        <p:txBody>
          <a:bodyPr wrap="square" rtlCol="0">
            <a:spAutoFit/>
          </a:bodyPr>
          <a:lstStyle/>
          <a:p>
            <a:r>
              <a:rPr lang="en-US" sz="2000" dirty="0"/>
              <a:t>*New partner</a:t>
            </a:r>
          </a:p>
        </p:txBody>
      </p:sp>
    </p:spTree>
    <p:extLst>
      <p:ext uri="{BB962C8B-B14F-4D97-AF65-F5344CB8AC3E}">
        <p14:creationId xmlns:p14="http://schemas.microsoft.com/office/powerpoint/2010/main" val="1767253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6722" y="153167"/>
            <a:ext cx="7589855" cy="1073516"/>
          </a:xfrm>
          <a:prstGeom prst="rect">
            <a:avLst/>
          </a:prstGeom>
          <a:ln>
            <a:noFill/>
          </a:ln>
        </p:spPr>
        <p:txBody>
          <a:bodyPr/>
          <a:lstStyle>
            <a:lvl1pPr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Small-geography Neighborhood Indicator Performance (SNIP)</a:t>
            </a:r>
          </a:p>
        </p:txBody>
      </p:sp>
      <p:sp>
        <p:nvSpPr>
          <p:cNvPr id="33" name="Title 32">
            <a:extLst>
              <a:ext uri="{FF2B5EF4-FFF2-40B4-BE49-F238E27FC236}">
                <a16:creationId xmlns:a16="http://schemas.microsoft.com/office/drawing/2014/main" id="{CFF5CECD-3153-49FF-B028-B4788447FE58}"/>
              </a:ext>
            </a:extLst>
          </p:cNvPr>
          <p:cNvSpPr>
            <a:spLocks noGrp="1"/>
          </p:cNvSpPr>
          <p:nvPr>
            <p:ph type="title"/>
          </p:nvPr>
        </p:nvSpPr>
        <p:spPr>
          <a:xfrm>
            <a:off x="474920" y="191430"/>
            <a:ext cx="9729216" cy="1169551"/>
          </a:xfrm>
        </p:spPr>
        <p:txBody>
          <a:bodyPr>
            <a:noAutofit/>
          </a:bodyPr>
          <a:lstStyle/>
          <a:p>
            <a:r>
              <a:rPr lang="en-US" sz="4000" dirty="0"/>
              <a:t>Small-geography Neighborhood Indicator Performance (SNIP)</a:t>
            </a:r>
          </a:p>
        </p:txBody>
      </p:sp>
      <p:pic>
        <p:nvPicPr>
          <p:cNvPr id="10" name="Picture 2" descr="http://www.womans.org/assets/images/galleries/pregnancy_childbirth/birth_newb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45" y="2020224"/>
            <a:ext cx="1532107" cy="102140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https://figures.boundless.com/5829/raw/crim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http://blovelyevents.com/wp-content/uploads/2013/08/back-to-school-party-app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141" y="3419478"/>
            <a:ext cx="1792961" cy="11881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pediatriciansareawesome.wikispaces.com/file/view/charleston_pediatrician001.jpg/222403228/311x466/charleston_pediatrician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21" y="2048140"/>
            <a:ext cx="1390803" cy="20837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ttp://www.madisoncountyhealthdept.org/Images/AdultHo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242" y="3475685"/>
            <a:ext cx="1455031" cy="9990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http://blog.patrickhalpinehomes.com/files/2013/06/homes-for-sale-in-Glenda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870" y="4957011"/>
            <a:ext cx="1553396" cy="1032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2" descr="http://southvalleyny.com/yahoo_site_admin/assets/images/iStock_000005681825XSmall.15384743_st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5329" y="4957011"/>
            <a:ext cx="1327600" cy="9957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1215631" y="3025482"/>
            <a:ext cx="1105533"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Vital Stats</a:t>
            </a:r>
          </a:p>
        </p:txBody>
      </p:sp>
      <p:sp>
        <p:nvSpPr>
          <p:cNvPr id="23" name="Content Placeholder 2"/>
          <p:cNvSpPr txBox="1">
            <a:spLocks/>
          </p:cNvSpPr>
          <p:nvPr/>
        </p:nvSpPr>
        <p:spPr>
          <a:xfrm>
            <a:off x="3066809" y="2909134"/>
            <a:ext cx="2644141"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Crime and Public Safety</a:t>
            </a:r>
          </a:p>
        </p:txBody>
      </p:sp>
      <p:sp>
        <p:nvSpPr>
          <p:cNvPr id="24" name="Content Placeholder 2"/>
          <p:cNvSpPr txBox="1">
            <a:spLocks/>
          </p:cNvSpPr>
          <p:nvPr/>
        </p:nvSpPr>
        <p:spPr>
          <a:xfrm>
            <a:off x="6131778" y="4105983"/>
            <a:ext cx="1390803"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Child Health</a:t>
            </a:r>
          </a:p>
        </p:txBody>
      </p:sp>
      <p:sp>
        <p:nvSpPr>
          <p:cNvPr id="25" name="Content Placeholder 2"/>
          <p:cNvSpPr txBox="1">
            <a:spLocks/>
          </p:cNvSpPr>
          <p:nvPr/>
        </p:nvSpPr>
        <p:spPr>
          <a:xfrm>
            <a:off x="8741933" y="3726775"/>
            <a:ext cx="1840696"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Distressed Property</a:t>
            </a:r>
          </a:p>
        </p:txBody>
      </p:sp>
      <p:sp>
        <p:nvSpPr>
          <p:cNvPr id="26" name="Content Placeholder 2"/>
          <p:cNvSpPr txBox="1">
            <a:spLocks/>
          </p:cNvSpPr>
          <p:nvPr/>
        </p:nvSpPr>
        <p:spPr>
          <a:xfrm>
            <a:off x="8748086" y="5820241"/>
            <a:ext cx="1859223"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Public Assistance</a:t>
            </a:r>
          </a:p>
        </p:txBody>
      </p:sp>
      <p:sp>
        <p:nvSpPr>
          <p:cNvPr id="27" name="Content Placeholder 2"/>
          <p:cNvSpPr txBox="1">
            <a:spLocks/>
          </p:cNvSpPr>
          <p:nvPr/>
        </p:nvSpPr>
        <p:spPr>
          <a:xfrm>
            <a:off x="5955493" y="5948215"/>
            <a:ext cx="1743375"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Business Licenses</a:t>
            </a:r>
          </a:p>
        </p:txBody>
      </p:sp>
      <p:sp>
        <p:nvSpPr>
          <p:cNvPr id="28" name="Content Placeholder 2"/>
          <p:cNvSpPr txBox="1">
            <a:spLocks/>
          </p:cNvSpPr>
          <p:nvPr/>
        </p:nvSpPr>
        <p:spPr>
          <a:xfrm>
            <a:off x="933111" y="4652853"/>
            <a:ext cx="1792961"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School Enrollment</a:t>
            </a:r>
          </a:p>
        </p:txBody>
      </p:sp>
      <p:sp>
        <p:nvSpPr>
          <p:cNvPr id="29" name="Content Placeholder 2"/>
          <p:cNvSpPr txBox="1">
            <a:spLocks/>
          </p:cNvSpPr>
          <p:nvPr/>
        </p:nvSpPr>
        <p:spPr>
          <a:xfrm>
            <a:off x="972648" y="5985005"/>
            <a:ext cx="1792961"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Property Data</a:t>
            </a:r>
          </a:p>
        </p:txBody>
      </p:sp>
      <p:sp>
        <p:nvSpPr>
          <p:cNvPr id="30" name="Content Placeholder 2"/>
          <p:cNvSpPr txBox="1">
            <a:spLocks/>
          </p:cNvSpPr>
          <p:nvPr/>
        </p:nvSpPr>
        <p:spPr>
          <a:xfrm>
            <a:off x="3576880" y="5985005"/>
            <a:ext cx="1743375"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Home Sales</a:t>
            </a:r>
          </a:p>
        </p:txBody>
      </p:sp>
      <p:sp>
        <p:nvSpPr>
          <p:cNvPr id="31" name="Content Placeholder 2"/>
          <p:cNvSpPr txBox="1">
            <a:spLocks/>
          </p:cNvSpPr>
          <p:nvPr/>
        </p:nvSpPr>
        <p:spPr>
          <a:xfrm>
            <a:off x="3547379" y="4431781"/>
            <a:ext cx="1743375"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Adult Health</a:t>
            </a:r>
          </a:p>
        </p:txBody>
      </p:sp>
      <p:pic>
        <p:nvPicPr>
          <p:cNvPr id="4100" name="Picture 4" descr="http://i.dailymail.co.uk/i/pix/2013/07/24/article-0-1AE594AA000005DC-218_964x6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1726" y="2284114"/>
            <a:ext cx="2229885" cy="14827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ine art of people in uniform&#10;&#10;Description automatically generated">
            <a:extLst>
              <a:ext uri="{FF2B5EF4-FFF2-40B4-BE49-F238E27FC236}">
                <a16:creationId xmlns:a16="http://schemas.microsoft.com/office/drawing/2014/main" id="{18E03A59-FD49-46DC-A560-E4A2A635BC6B}"/>
              </a:ext>
            </a:extLst>
          </p:cNvPr>
          <p:cNvPicPr>
            <a:picLocks noChangeAspect="1"/>
          </p:cNvPicPr>
          <p:nvPr/>
        </p:nvPicPr>
        <p:blipFill>
          <a:blip r:embed="rId10"/>
          <a:stretch>
            <a:fillRect/>
          </a:stretch>
        </p:blipFill>
        <p:spPr>
          <a:xfrm>
            <a:off x="3422914" y="1840960"/>
            <a:ext cx="2051305" cy="1073516"/>
          </a:xfrm>
          <a:prstGeom prst="rect">
            <a:avLst/>
          </a:prstGeom>
        </p:spPr>
      </p:pic>
      <p:pic>
        <p:nvPicPr>
          <p:cNvPr id="5" name="Picture 4" descr="A store front with signs on the windows&#10;&#10;Description automatically generated">
            <a:extLst>
              <a:ext uri="{FF2B5EF4-FFF2-40B4-BE49-F238E27FC236}">
                <a16:creationId xmlns:a16="http://schemas.microsoft.com/office/drawing/2014/main" id="{7DC3B546-41FA-4B6C-B06B-F781751D11B8}"/>
              </a:ext>
            </a:extLst>
          </p:cNvPr>
          <p:cNvPicPr>
            <a:picLocks noChangeAspect="1"/>
          </p:cNvPicPr>
          <p:nvPr/>
        </p:nvPicPr>
        <p:blipFill>
          <a:blip r:embed="rId11"/>
          <a:stretch>
            <a:fillRect/>
          </a:stretch>
        </p:blipFill>
        <p:spPr>
          <a:xfrm>
            <a:off x="6008870" y="4596159"/>
            <a:ext cx="1689998" cy="1249299"/>
          </a:xfrm>
          <a:prstGeom prst="rect">
            <a:avLst/>
          </a:prstGeom>
        </p:spPr>
      </p:pic>
      <p:pic>
        <p:nvPicPr>
          <p:cNvPr id="9" name="Picture 8" descr="A person holding a baby and looking at a computer screen&#10;&#10;Description automatically generated">
            <a:extLst>
              <a:ext uri="{FF2B5EF4-FFF2-40B4-BE49-F238E27FC236}">
                <a16:creationId xmlns:a16="http://schemas.microsoft.com/office/drawing/2014/main" id="{BB433AED-9F74-47DB-9153-51E6EA9990E8}"/>
              </a:ext>
            </a:extLst>
          </p:cNvPr>
          <p:cNvPicPr>
            <a:picLocks noChangeAspect="1"/>
          </p:cNvPicPr>
          <p:nvPr/>
        </p:nvPicPr>
        <p:blipFill>
          <a:blip r:embed="rId12"/>
          <a:stretch>
            <a:fillRect/>
          </a:stretch>
        </p:blipFill>
        <p:spPr>
          <a:xfrm>
            <a:off x="8741933" y="4485843"/>
            <a:ext cx="1865376" cy="1243584"/>
          </a:xfrm>
          <a:prstGeom prst="rect">
            <a:avLst/>
          </a:prstGeom>
        </p:spPr>
      </p:pic>
      <p:sp>
        <p:nvSpPr>
          <p:cNvPr id="32" name="Subtitle 2">
            <a:extLst>
              <a:ext uri="{FF2B5EF4-FFF2-40B4-BE49-F238E27FC236}">
                <a16:creationId xmlns:a16="http://schemas.microsoft.com/office/drawing/2014/main" id="{C98F635E-42A0-4162-AC87-4010FF94C543}"/>
              </a:ext>
            </a:extLst>
          </p:cNvPr>
          <p:cNvSpPr txBox="1">
            <a:spLocks/>
          </p:cNvSpPr>
          <p:nvPr/>
        </p:nvSpPr>
        <p:spPr>
          <a:xfrm>
            <a:off x="193430" y="1457418"/>
            <a:ext cx="3229484" cy="590722"/>
          </a:xfrm>
          <a:prstGeom prst="rect">
            <a:avLst/>
          </a:prstGeom>
          <a:noFill/>
          <a:ln w="0">
            <a:noFill/>
          </a:ln>
        </p:spPr>
        <p:txBody>
          <a:bodyPr/>
          <a:lstStyle>
            <a:lvl1pPr marL="0" indent="0" algn="l" defTabSz="457200" rtl="0" eaLnBrk="1" latinLnBrk="0" hangingPunct="1">
              <a:spcBef>
                <a:spcPct val="20000"/>
              </a:spcBef>
              <a:buFont typeface="Arial"/>
              <a:buNone/>
              <a:defRPr sz="2600" kern="1200">
                <a:solidFill>
                  <a:srgbClr val="27369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aseline="0" dirty="0"/>
              <a:t>SNIP Components:</a:t>
            </a:r>
            <a:endParaRPr lang="en-US" dirty="0"/>
          </a:p>
        </p:txBody>
      </p:sp>
    </p:spTree>
    <p:extLst>
      <p:ext uri="{BB962C8B-B14F-4D97-AF65-F5344CB8AC3E}">
        <p14:creationId xmlns:p14="http://schemas.microsoft.com/office/powerpoint/2010/main" val="3760911220"/>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3482" y="128103"/>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Methodology</a:t>
            </a:r>
          </a:p>
        </p:txBody>
      </p:sp>
      <p:sp>
        <p:nvSpPr>
          <p:cNvPr id="6" name="Title 5">
            <a:extLst>
              <a:ext uri="{FF2B5EF4-FFF2-40B4-BE49-F238E27FC236}">
                <a16:creationId xmlns:a16="http://schemas.microsoft.com/office/drawing/2014/main" id="{8D09DE48-47D1-4A64-9EEA-5E1E0D47D7C0}"/>
              </a:ext>
            </a:extLst>
          </p:cNvPr>
          <p:cNvSpPr>
            <a:spLocks noGrp="1"/>
          </p:cNvSpPr>
          <p:nvPr>
            <p:ph type="title"/>
          </p:nvPr>
        </p:nvSpPr>
        <p:spPr/>
        <p:txBody>
          <a:bodyPr/>
          <a:lstStyle/>
          <a:p>
            <a:r>
              <a:rPr lang="en-US" dirty="0"/>
              <a:t>Methodology</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206636909"/>
              </p:ext>
            </p:extLst>
          </p:nvPr>
        </p:nvGraphicFramePr>
        <p:xfrm>
          <a:off x="7804266" y="1816478"/>
          <a:ext cx="3451727" cy="4257040"/>
        </p:xfrm>
        <a:graphic>
          <a:graphicData uri="http://schemas.openxmlformats.org/drawingml/2006/table">
            <a:tbl>
              <a:tblPr firstRow="1" bandRow="1">
                <a:tableStyleId>{5C22544A-7EE6-4342-B048-85BDC9FD1C3A}</a:tableStyleId>
              </a:tblPr>
              <a:tblGrid>
                <a:gridCol w="954187">
                  <a:extLst>
                    <a:ext uri="{9D8B030D-6E8A-4147-A177-3AD203B41FA5}">
                      <a16:colId xmlns:a16="http://schemas.microsoft.com/office/drawing/2014/main" val="3398605024"/>
                    </a:ext>
                  </a:extLst>
                </a:gridCol>
                <a:gridCol w="2497540">
                  <a:extLst>
                    <a:ext uri="{9D8B030D-6E8A-4147-A177-3AD203B41FA5}">
                      <a16:colId xmlns:a16="http://schemas.microsoft.com/office/drawing/2014/main" val="3283380615"/>
                    </a:ext>
                  </a:extLst>
                </a:gridCol>
              </a:tblGrid>
              <a:tr h="538480">
                <a:tc>
                  <a:txBody>
                    <a:bodyPr/>
                    <a:lstStyle/>
                    <a:p>
                      <a:pPr algn="ctr"/>
                      <a:r>
                        <a:rPr lang="en-US" sz="1500" dirty="0"/>
                        <a:t>Recent As Of…</a:t>
                      </a:r>
                    </a:p>
                  </a:txBody>
                  <a:tcPr anchor="ctr"/>
                </a:tc>
                <a:tc>
                  <a:txBody>
                    <a:bodyPr/>
                    <a:lstStyle/>
                    <a:p>
                      <a:pPr algn="ctr"/>
                      <a:r>
                        <a:rPr lang="en-US" sz="1500" dirty="0"/>
                        <a:t>Data Element</a:t>
                      </a:r>
                    </a:p>
                  </a:txBody>
                  <a:tcPr anchor="ctr"/>
                </a:tc>
                <a:extLst>
                  <a:ext uri="{0D108BD9-81ED-4DB2-BD59-A6C34878D82A}">
                    <a16:rowId xmlns:a16="http://schemas.microsoft.com/office/drawing/2014/main" val="1714365829"/>
                  </a:ext>
                </a:extLst>
              </a:tr>
              <a:tr h="370840">
                <a:tc rowSpan="5">
                  <a:txBody>
                    <a:bodyPr/>
                    <a:lstStyle/>
                    <a:p>
                      <a:pPr algn="ctr"/>
                      <a:r>
                        <a:rPr lang="en-US" sz="1500" dirty="0"/>
                        <a:t>2022</a:t>
                      </a:r>
                    </a:p>
                  </a:txBody>
                  <a:tcPr anchor="ctr"/>
                </a:tc>
                <a:tc>
                  <a:txBody>
                    <a:bodyPr/>
                    <a:lstStyle/>
                    <a:p>
                      <a:r>
                        <a:rPr lang="en-US" sz="1500" dirty="0"/>
                        <a:t>Enrollment (K-12)</a:t>
                      </a:r>
                    </a:p>
                  </a:txBody>
                  <a:tcPr anchor="ctr"/>
                </a:tc>
                <a:extLst>
                  <a:ext uri="{0D108BD9-81ED-4DB2-BD59-A6C34878D82A}">
                    <a16:rowId xmlns:a16="http://schemas.microsoft.com/office/drawing/2014/main" val="728742461"/>
                  </a:ext>
                </a:extLst>
              </a:tr>
              <a:tr h="37084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Crime and Public Safety</a:t>
                      </a:r>
                    </a:p>
                  </a:txBody>
                  <a:tcPr anchor="ctr"/>
                </a:tc>
                <a:extLst>
                  <a:ext uri="{0D108BD9-81ED-4DB2-BD59-A6C34878D82A}">
                    <a16:rowId xmlns:a16="http://schemas.microsoft.com/office/drawing/2014/main" val="297656115"/>
                  </a:ext>
                </a:extLst>
              </a:tr>
              <a:tr h="370840">
                <a:tc vMerge="1">
                  <a:txBody>
                    <a:bodyPr/>
                    <a:lstStyle/>
                    <a:p>
                      <a:endParaRPr lang="en-US" dirty="0"/>
                    </a:p>
                  </a:txBody>
                  <a:tcPr/>
                </a:tc>
                <a:tc>
                  <a:txBody>
                    <a:bodyPr/>
                    <a:lstStyle/>
                    <a:p>
                      <a:r>
                        <a:rPr lang="en-US" sz="1500" dirty="0"/>
                        <a:t>Property Characteristics</a:t>
                      </a:r>
                    </a:p>
                  </a:txBody>
                  <a:tcPr anchor="ctr"/>
                </a:tc>
                <a:extLst>
                  <a:ext uri="{0D108BD9-81ED-4DB2-BD59-A6C34878D82A}">
                    <a16:rowId xmlns:a16="http://schemas.microsoft.com/office/drawing/2014/main" val="2896984502"/>
                  </a:ext>
                </a:extLst>
              </a:tr>
              <a:tr h="370840">
                <a:tc vMerge="1">
                  <a:txBody>
                    <a:bodyPr/>
                    <a:lstStyle/>
                    <a:p>
                      <a:endParaRPr lang="en-US" dirty="0"/>
                    </a:p>
                  </a:txBody>
                  <a:tcPr/>
                </a:tc>
                <a:tc>
                  <a:txBody>
                    <a:bodyPr/>
                    <a:lstStyle/>
                    <a:p>
                      <a:r>
                        <a:rPr lang="en-US" sz="1500" dirty="0"/>
                        <a:t>Home Sales</a:t>
                      </a:r>
                    </a:p>
                  </a:txBody>
                  <a:tcPr anchor="ctr"/>
                </a:tc>
                <a:extLst>
                  <a:ext uri="{0D108BD9-81ED-4DB2-BD59-A6C34878D82A}">
                    <a16:rowId xmlns:a16="http://schemas.microsoft.com/office/drawing/2014/main" val="3942157254"/>
                  </a:ext>
                </a:extLst>
              </a:tr>
              <a:tr h="370840">
                <a:tc vMerge="1">
                  <a:txBody>
                    <a:bodyPr/>
                    <a:lstStyle/>
                    <a:p>
                      <a:endParaRPr lang="en-US" dirty="0"/>
                    </a:p>
                  </a:txBody>
                  <a:tcPr/>
                </a:tc>
                <a:tc>
                  <a:txBody>
                    <a:bodyPr/>
                    <a:lstStyle/>
                    <a:p>
                      <a:r>
                        <a:rPr lang="en-US" sz="1500" dirty="0"/>
                        <a:t>Distressed Property</a:t>
                      </a:r>
                    </a:p>
                  </a:txBody>
                  <a:tcPr anchor="ctr"/>
                </a:tc>
                <a:extLst>
                  <a:ext uri="{0D108BD9-81ED-4DB2-BD59-A6C34878D82A}">
                    <a16:rowId xmlns:a16="http://schemas.microsoft.com/office/drawing/2014/main" val="3036189716"/>
                  </a:ext>
                </a:extLst>
              </a:tr>
              <a:tr h="370840">
                <a:tc rowSpan="4">
                  <a:txBody>
                    <a:bodyPr/>
                    <a:lstStyle/>
                    <a:p>
                      <a:pPr algn="ctr"/>
                      <a:r>
                        <a:rPr lang="en-US" sz="1500" dirty="0"/>
                        <a:t>2021</a:t>
                      </a:r>
                    </a:p>
                  </a:txBody>
                  <a:tcPr anchor="ctr"/>
                </a:tc>
                <a:tc>
                  <a:txBody>
                    <a:bodyPr/>
                    <a:lstStyle/>
                    <a:p>
                      <a:r>
                        <a:rPr lang="en-US" sz="1500" dirty="0"/>
                        <a:t>Child Health</a:t>
                      </a:r>
                    </a:p>
                  </a:txBody>
                  <a:tcPr anchor="ctr"/>
                </a:tc>
                <a:extLst>
                  <a:ext uri="{0D108BD9-81ED-4DB2-BD59-A6C34878D82A}">
                    <a16:rowId xmlns:a16="http://schemas.microsoft.com/office/drawing/2014/main" val="1590397481"/>
                  </a:ext>
                </a:extLst>
              </a:tr>
              <a:tr h="370840">
                <a:tc vMerge="1">
                  <a:txBody>
                    <a:bodyPr/>
                    <a:lstStyle/>
                    <a:p>
                      <a:endParaRPr lang="en-US" dirty="0"/>
                    </a:p>
                  </a:txBody>
                  <a:tcPr/>
                </a:tc>
                <a:tc>
                  <a:txBody>
                    <a:bodyPr/>
                    <a:lstStyle/>
                    <a:p>
                      <a:r>
                        <a:rPr lang="en-US" sz="1500" dirty="0"/>
                        <a:t>Adult Health</a:t>
                      </a:r>
                    </a:p>
                  </a:txBody>
                  <a:tcPr anchor="ctr"/>
                </a:tc>
                <a:extLst>
                  <a:ext uri="{0D108BD9-81ED-4DB2-BD59-A6C34878D82A}">
                    <a16:rowId xmlns:a16="http://schemas.microsoft.com/office/drawing/2014/main" val="1413898835"/>
                  </a:ext>
                </a:extLst>
              </a:tr>
              <a:tr h="370840">
                <a:tc vMerge="1">
                  <a:txBody>
                    <a:bodyPr/>
                    <a:lstStyle/>
                    <a:p>
                      <a:endParaRPr lang="en-US" dirty="0"/>
                    </a:p>
                  </a:txBody>
                  <a:tcPr/>
                </a:tc>
                <a:tc>
                  <a:txBody>
                    <a:bodyPr/>
                    <a:lstStyle/>
                    <a:p>
                      <a:r>
                        <a:rPr lang="en-US" sz="1500" dirty="0"/>
                        <a:t>Public Assistance</a:t>
                      </a:r>
                    </a:p>
                  </a:txBody>
                  <a:tcPr anchor="ctr"/>
                </a:tc>
                <a:extLst>
                  <a:ext uri="{0D108BD9-81ED-4DB2-BD59-A6C34878D82A}">
                    <a16:rowId xmlns:a16="http://schemas.microsoft.com/office/drawing/2014/main" val="686762743"/>
                  </a:ext>
                </a:extLst>
              </a:tr>
              <a:tr h="370840">
                <a:tc vMerge="1">
                  <a:txBody>
                    <a:bodyPr/>
                    <a:lstStyle/>
                    <a:p>
                      <a:endParaRPr lang="en-US" dirty="0"/>
                    </a:p>
                  </a:txBody>
                  <a:tcPr/>
                </a:tc>
                <a:tc>
                  <a:txBody>
                    <a:bodyPr/>
                    <a:lstStyle/>
                    <a:p>
                      <a:r>
                        <a:rPr lang="en-US" sz="1500" dirty="0"/>
                        <a:t>Business</a:t>
                      </a:r>
                    </a:p>
                  </a:txBody>
                  <a:tcPr anchor="ctr"/>
                </a:tc>
                <a:extLst>
                  <a:ext uri="{0D108BD9-81ED-4DB2-BD59-A6C34878D82A}">
                    <a16:rowId xmlns:a16="http://schemas.microsoft.com/office/drawing/2014/main" val="712112251"/>
                  </a:ext>
                </a:extLst>
              </a:tr>
              <a:tr h="370840">
                <a:tc>
                  <a:txBody>
                    <a:bodyPr/>
                    <a:lstStyle/>
                    <a:p>
                      <a:pPr algn="ctr"/>
                      <a:r>
                        <a:rPr lang="en-US" sz="1500" dirty="0"/>
                        <a:t>2020</a:t>
                      </a:r>
                    </a:p>
                  </a:txBody>
                  <a:tcPr anchor="ctr"/>
                </a:tc>
                <a:tc>
                  <a:txBody>
                    <a:bodyPr/>
                    <a:lstStyle/>
                    <a:p>
                      <a:r>
                        <a:rPr lang="en-US" sz="1500" dirty="0"/>
                        <a:t>Vital Stats</a:t>
                      </a:r>
                    </a:p>
                  </a:txBody>
                  <a:tcPr anchor="ctr"/>
                </a:tc>
                <a:extLst>
                  <a:ext uri="{0D108BD9-81ED-4DB2-BD59-A6C34878D82A}">
                    <a16:rowId xmlns:a16="http://schemas.microsoft.com/office/drawing/2014/main" val="3647757021"/>
                  </a:ext>
                </a:extLst>
              </a:tr>
            </a:tbl>
          </a:graphicData>
        </a:graphic>
      </p:graphicFrame>
      <p:sp>
        <p:nvSpPr>
          <p:cNvPr id="15" name="Content Placeholder 2"/>
          <p:cNvSpPr txBox="1">
            <a:spLocks/>
          </p:cNvSpPr>
          <p:nvPr/>
        </p:nvSpPr>
        <p:spPr>
          <a:xfrm>
            <a:off x="789904" y="1810123"/>
            <a:ext cx="6154395"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Neighborhood Data Must Be…</a:t>
            </a:r>
          </a:p>
          <a:p>
            <a:r>
              <a:rPr lang="en-US" dirty="0"/>
              <a:t>Held “in-house”</a:t>
            </a:r>
          </a:p>
          <a:p>
            <a:r>
              <a:rPr lang="en-US" dirty="0"/>
              <a:t>Small geography</a:t>
            </a:r>
          </a:p>
          <a:p>
            <a:pPr lvl="1"/>
            <a:r>
              <a:rPr lang="en-US" dirty="0"/>
              <a:t>Parcel, Block Grp, Tract, Zip, other “neighborhood”</a:t>
            </a:r>
          </a:p>
          <a:p>
            <a:r>
              <a:rPr lang="en-US" dirty="0"/>
              <a:t>Recurring &amp; recent as of at least the year </a:t>
            </a:r>
            <a:r>
              <a:rPr lang="en-US" dirty="0">
                <a:sym typeface="Wingdings" panose="05000000000000000000" pitchFamily="2" charset="2"/>
              </a:rPr>
              <a:t></a:t>
            </a:r>
          </a:p>
          <a:p>
            <a:r>
              <a:rPr lang="en-US" dirty="0">
                <a:sym typeface="Wingdings" panose="05000000000000000000" pitchFamily="2" charset="2"/>
              </a:rPr>
              <a:t>Point awarded when all conditions are met</a:t>
            </a:r>
            <a:endParaRPr lang="en-US" dirty="0"/>
          </a:p>
        </p:txBody>
      </p:sp>
    </p:spTree>
    <p:extLst>
      <p:ext uri="{BB962C8B-B14F-4D97-AF65-F5344CB8AC3E}">
        <p14:creationId xmlns:p14="http://schemas.microsoft.com/office/powerpoint/2010/main" val="3087218782"/>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hidden="1"/>
          <p:cNvSpPr>
            <a:spLocks noGrp="1"/>
          </p:cNvSpPr>
          <p:nvPr>
            <p:ph type="sldNum" sz="quarter" idx="12"/>
          </p:nvPr>
        </p:nvSpPr>
        <p:spPr>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60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 name="Title 9"/>
          <p:cNvSpPr>
            <a:spLocks noGrp="1"/>
          </p:cNvSpPr>
          <p:nvPr>
            <p:ph type="title"/>
          </p:nvPr>
        </p:nvSpPr>
        <p:spPr/>
        <p:txBody>
          <a:bodyPr>
            <a:normAutofit/>
          </a:bodyPr>
          <a:lstStyle/>
          <a:p>
            <a:r>
              <a:rPr lang="en-US" dirty="0"/>
              <a:t>How NNIP Partners Score</a:t>
            </a:r>
          </a:p>
        </p:txBody>
      </p:sp>
      <p:graphicFrame>
        <p:nvGraphicFramePr>
          <p:cNvPr id="6" name="Chart 5">
            <a:extLst>
              <a:ext uri="{FF2B5EF4-FFF2-40B4-BE49-F238E27FC236}">
                <a16:creationId xmlns:a16="http://schemas.microsoft.com/office/drawing/2014/main" id="{F69B0CB0-6094-4536-BE77-10185CEF5045}"/>
              </a:ext>
            </a:extLst>
          </p:cNvPr>
          <p:cNvGraphicFramePr>
            <a:graphicFrameLocks/>
          </p:cNvGraphicFramePr>
          <p:nvPr>
            <p:extLst>
              <p:ext uri="{D42A27DB-BD31-4B8C-83A1-F6EECF244321}">
                <p14:modId xmlns:p14="http://schemas.microsoft.com/office/powerpoint/2010/main" val="3398200597"/>
              </p:ext>
            </p:extLst>
          </p:nvPr>
        </p:nvGraphicFramePr>
        <p:xfrm>
          <a:off x="1854558" y="1633776"/>
          <a:ext cx="8332631" cy="46253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5B53FD5-DB54-49F8-897E-F28F868ECA84}"/>
              </a:ext>
            </a:extLst>
          </p:cNvPr>
          <p:cNvSpPr txBox="1"/>
          <p:nvPr/>
        </p:nvSpPr>
        <p:spPr>
          <a:xfrm>
            <a:off x="474920" y="3946453"/>
            <a:ext cx="1471499" cy="338554"/>
          </a:xfrm>
          <a:prstGeom prst="rect">
            <a:avLst/>
          </a:prstGeom>
          <a:noFill/>
        </p:spPr>
        <p:txBody>
          <a:bodyPr wrap="square" rtlCol="0">
            <a:spAutoFit/>
          </a:bodyPr>
          <a:lstStyle/>
          <a:p>
            <a:r>
              <a:rPr lang="en-US" sz="1600" dirty="0"/>
              <a:t>SNIP Scores</a:t>
            </a:r>
          </a:p>
        </p:txBody>
      </p:sp>
    </p:spTree>
    <p:extLst>
      <p:ext uri="{BB962C8B-B14F-4D97-AF65-F5344CB8AC3E}">
        <p14:creationId xmlns:p14="http://schemas.microsoft.com/office/powerpoint/2010/main" val="785197150"/>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NNIP’s most common up-to-date neighborhood data</a:t>
            </a:r>
          </a:p>
        </p:txBody>
      </p:sp>
      <p:graphicFrame>
        <p:nvGraphicFramePr>
          <p:cNvPr id="7" name="Chart 6">
            <a:extLst>
              <a:ext uri="{FF2B5EF4-FFF2-40B4-BE49-F238E27FC236}">
                <a16:creationId xmlns:a16="http://schemas.microsoft.com/office/drawing/2014/main" id="{AA5B243F-905D-4630-8EC0-87997D3860C2}"/>
              </a:ext>
            </a:extLst>
          </p:cNvPr>
          <p:cNvGraphicFramePr>
            <a:graphicFrameLocks/>
          </p:cNvGraphicFramePr>
          <p:nvPr/>
        </p:nvGraphicFramePr>
        <p:xfrm>
          <a:off x="1620160" y="1712073"/>
          <a:ext cx="8614661" cy="3570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A5B243F-905D-4630-8EC0-87997D3860C2}"/>
              </a:ext>
            </a:extLst>
          </p:cNvPr>
          <p:cNvGraphicFramePr>
            <a:graphicFrameLocks/>
          </p:cNvGraphicFramePr>
          <p:nvPr/>
        </p:nvGraphicFramePr>
        <p:xfrm>
          <a:off x="2253580" y="1712071"/>
          <a:ext cx="7704307" cy="45428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94BF606-2D58-436F-B3E2-44C9A6180B44}"/>
              </a:ext>
            </a:extLst>
          </p:cNvPr>
          <p:cNvGraphicFramePr>
            <a:graphicFrameLocks/>
          </p:cNvGraphicFramePr>
          <p:nvPr>
            <p:extLst>
              <p:ext uri="{D42A27DB-BD31-4B8C-83A1-F6EECF244321}">
                <p14:modId xmlns:p14="http://schemas.microsoft.com/office/powerpoint/2010/main" val="3667150519"/>
              </p:ext>
            </p:extLst>
          </p:nvPr>
        </p:nvGraphicFramePr>
        <p:xfrm>
          <a:off x="1976646" y="1599594"/>
          <a:ext cx="7785539" cy="45428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03289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6512" y="153045"/>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pPr>
              <a:lnSpc>
                <a:spcPct val="150000"/>
              </a:lnSpc>
              <a:spcBef>
                <a:spcPts val="600"/>
              </a:spcBef>
            </a:pPr>
            <a:r>
              <a:rPr lang="en-US" sz="2400" dirty="0"/>
              <a:t>Highest SNIP Score</a:t>
            </a:r>
          </a:p>
          <a:p>
            <a:r>
              <a:rPr lang="en-US" sz="2400" dirty="0"/>
              <a:t>Detroit: 10!</a:t>
            </a:r>
          </a:p>
        </p:txBody>
      </p:sp>
      <p:sp>
        <p:nvSpPr>
          <p:cNvPr id="2" name="Title 1">
            <a:extLst>
              <a:ext uri="{FF2B5EF4-FFF2-40B4-BE49-F238E27FC236}">
                <a16:creationId xmlns:a16="http://schemas.microsoft.com/office/drawing/2014/main" id="{C9B72279-B40D-41A2-B8F4-053AA1DA45F2}"/>
              </a:ext>
            </a:extLst>
          </p:cNvPr>
          <p:cNvSpPr>
            <a:spLocks noGrp="1"/>
          </p:cNvSpPr>
          <p:nvPr>
            <p:ph type="title"/>
          </p:nvPr>
        </p:nvSpPr>
        <p:spPr/>
        <p:txBody>
          <a:bodyPr>
            <a:noAutofit/>
          </a:bodyPr>
          <a:lstStyle/>
          <a:p>
            <a:r>
              <a:rPr lang="en-US" sz="4000" dirty="0"/>
              <a:t>Highest SNIP Score</a:t>
            </a:r>
            <a:br>
              <a:rPr lang="en-US" sz="4000" dirty="0"/>
            </a:br>
            <a:r>
              <a:rPr lang="en-US" sz="4000" dirty="0"/>
              <a:t>Detroit: 10!</a:t>
            </a:r>
          </a:p>
        </p:txBody>
      </p:sp>
      <p:pic>
        <p:nvPicPr>
          <p:cNvPr id="6" name="Picture 2" descr="Though it's often called simply &quot;the fist,&quot; the iconic Detroit artwork is a monument to Detroit's most famous boxer, Joe Louis. - COURTESY SHUTTERSTOCK">
            <a:extLst>
              <a:ext uri="{FF2B5EF4-FFF2-40B4-BE49-F238E27FC236}">
                <a16:creationId xmlns:a16="http://schemas.microsoft.com/office/drawing/2014/main" id="{331E6DD1-85AE-4284-A9B8-3972A1414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47" y="1604963"/>
            <a:ext cx="6953305" cy="459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07430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theme/theme1.xml><?xml version="1.0" encoding="utf-8"?>
<a:theme xmlns:a="http://schemas.openxmlformats.org/drawingml/2006/main" name="4_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Urban23">
      <a:majorFont>
        <a:latin typeface="Lato Bold"/>
        <a:ea typeface=""/>
        <a:cs typeface=""/>
      </a:majorFont>
      <a:minorFont>
        <a:latin typeface="Lat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0"/>
            <a:satOff val="0"/>
            <a:lumOff val="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schemas.microsoft.com/office/2006/metadata/properties"/>
    <ds:schemaRef ds:uri="http://www.w3.org/XML/1998/namespace"/>
    <ds:schemaRef ds:uri="http://schemas.microsoft.com/sharepoint/v3/fields"/>
    <ds:schemaRef ds:uri="http://schemas.openxmlformats.org/package/2006/metadata/core-properties"/>
    <ds:schemaRef ds:uri="http://purl.org/dc/term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30048</TotalTime>
  <Words>912</Words>
  <Application>Microsoft Office PowerPoint</Application>
  <PresentationFormat>Widescreen</PresentationFormat>
  <Paragraphs>136</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Century Gothic</vt:lpstr>
      <vt:lpstr>Courier New</vt:lpstr>
      <vt:lpstr>Lato</vt:lpstr>
      <vt:lpstr>Lato Bold</vt:lpstr>
      <vt:lpstr>Lato Regular</vt:lpstr>
      <vt:lpstr>Symbol</vt:lpstr>
      <vt:lpstr>Wingdings</vt:lpstr>
      <vt:lpstr>4_NNIP PPT Theme</vt:lpstr>
      <vt:lpstr>NNIP Data Inventory  &amp; SNIP Score Update </vt:lpstr>
      <vt:lpstr>Local data is central to the NNIP mission</vt:lpstr>
      <vt:lpstr>Why update the data inventory?</vt:lpstr>
      <vt:lpstr>Thank you partners for updating your data inventories this year!</vt:lpstr>
      <vt:lpstr>Small-geography Neighborhood Indicator Performance (SNIP)</vt:lpstr>
      <vt:lpstr>Methodology</vt:lpstr>
      <vt:lpstr>How NNIP Partners Score</vt:lpstr>
      <vt:lpstr>NNIP’s most common up-to-date neighborhood data</vt:lpstr>
      <vt:lpstr>Highest SNIP Score Detroit: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Campbell, Cole</cp:lastModifiedBy>
  <cp:revision>255</cp:revision>
  <cp:lastPrinted>2016-09-05T14:52:15Z</cp:lastPrinted>
  <dcterms:created xsi:type="dcterms:W3CDTF">2010-04-12T23:12:02Z</dcterms:created>
  <dcterms:modified xsi:type="dcterms:W3CDTF">2024-03-13T22:04:48Z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