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92" r:id="rId1"/>
    <p:sldMasterId id="2147484211" r:id="rId2"/>
  </p:sldMasterIdLst>
  <p:notesMasterIdLst>
    <p:notesMasterId r:id="rId46"/>
  </p:notesMasterIdLst>
  <p:handoutMasterIdLst>
    <p:handoutMasterId r:id="rId47"/>
  </p:handoutMasterIdLst>
  <p:sldIdLst>
    <p:sldId id="300" r:id="rId3"/>
    <p:sldId id="373" r:id="rId4"/>
    <p:sldId id="374" r:id="rId5"/>
    <p:sldId id="404" r:id="rId6"/>
    <p:sldId id="403" r:id="rId7"/>
    <p:sldId id="394" r:id="rId8"/>
    <p:sldId id="385" r:id="rId9"/>
    <p:sldId id="395" r:id="rId10"/>
    <p:sldId id="402" r:id="rId11"/>
    <p:sldId id="396" r:id="rId12"/>
    <p:sldId id="397" r:id="rId13"/>
    <p:sldId id="398" r:id="rId14"/>
    <p:sldId id="431" r:id="rId15"/>
    <p:sldId id="400" r:id="rId16"/>
    <p:sldId id="401" r:id="rId17"/>
    <p:sldId id="399" r:id="rId18"/>
    <p:sldId id="430" r:id="rId19"/>
    <p:sldId id="405" r:id="rId20"/>
    <p:sldId id="406" r:id="rId21"/>
    <p:sldId id="407" r:id="rId22"/>
    <p:sldId id="409" r:id="rId23"/>
    <p:sldId id="390" r:id="rId24"/>
    <p:sldId id="412" r:id="rId25"/>
    <p:sldId id="389" r:id="rId26"/>
    <p:sldId id="414" r:id="rId27"/>
    <p:sldId id="415" r:id="rId28"/>
    <p:sldId id="416" r:id="rId29"/>
    <p:sldId id="423" r:id="rId30"/>
    <p:sldId id="417" r:id="rId31"/>
    <p:sldId id="418" r:id="rId32"/>
    <p:sldId id="419" r:id="rId33"/>
    <p:sldId id="421" r:id="rId34"/>
    <p:sldId id="420" r:id="rId35"/>
    <p:sldId id="422" r:id="rId36"/>
    <p:sldId id="391" r:id="rId37"/>
    <p:sldId id="411" r:id="rId38"/>
    <p:sldId id="424" r:id="rId39"/>
    <p:sldId id="425" r:id="rId40"/>
    <p:sldId id="426" r:id="rId41"/>
    <p:sldId id="427" r:id="rId42"/>
    <p:sldId id="428" r:id="rId43"/>
    <p:sldId id="429" r:id="rId44"/>
    <p:sldId id="413" r:id="rId4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05" autoAdjust="0"/>
    <p:restoredTop sz="83630" autoAdjust="0"/>
  </p:normalViewPr>
  <p:slideViewPr>
    <p:cSldViewPr>
      <p:cViewPr varScale="1">
        <p:scale>
          <a:sx n="92" d="100"/>
          <a:sy n="92" d="100"/>
        </p:scale>
        <p:origin x="-1110" y="-84"/>
      </p:cViewPr>
      <p:guideLst>
        <p:guide orient="horz" pos="2784"/>
        <p:guide pos="2880"/>
      </p:guideLst>
    </p:cSldViewPr>
  </p:slideViewPr>
  <p:outlineViewPr>
    <p:cViewPr>
      <p:scale>
        <a:sx n="33" d="100"/>
        <a:sy n="33" d="100"/>
      </p:scale>
      <p:origin x="0" y="573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27EDB0E5-A8FE-4288-AE15-A6688C996BE4}" type="datetimeFigureOut">
              <a:rPr lang="en-US" smtClean="0"/>
              <a:t>12/30/2016</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37FE2DEE-98C0-47B7-B33E-2FA4D07BB134}" type="slidenum">
              <a:rPr lang="en-US" smtClean="0"/>
              <a:t>‹#›</a:t>
            </a:fld>
            <a:endParaRPr lang="en-US"/>
          </a:p>
        </p:txBody>
      </p:sp>
    </p:spTree>
    <p:extLst>
      <p:ext uri="{BB962C8B-B14F-4D97-AF65-F5344CB8AC3E}">
        <p14:creationId xmlns:p14="http://schemas.microsoft.com/office/powerpoint/2010/main" val="15489365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1FB2C46-77A5-497E-88D2-3BA7391C40AE}" type="datetimeFigureOut">
              <a:rPr lang="en-US" smtClean="0"/>
              <a:pPr/>
              <a:t>12/30/2016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5C04324-C1C7-4412-BE0F-A7D87E563118}" type="slidenum">
              <a:rPr lang="en-US" smtClean="0"/>
              <a:pPr/>
              <a:t>‹#›</a:t>
            </a:fld>
            <a:endParaRPr lang="en-US"/>
          </a:p>
        </p:txBody>
      </p:sp>
    </p:spTree>
    <p:extLst>
      <p:ext uri="{BB962C8B-B14F-4D97-AF65-F5344CB8AC3E}">
        <p14:creationId xmlns:p14="http://schemas.microsoft.com/office/powerpoint/2010/main" val="2657523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5C04324-C1C7-4412-BE0F-A7D87E563118}" type="slidenum">
              <a:rPr lang="en-US" smtClean="0"/>
              <a:pPr/>
              <a:t>1</a:t>
            </a:fld>
            <a:endParaRPr lang="en-US"/>
          </a:p>
        </p:txBody>
      </p:sp>
    </p:spTree>
    <p:extLst>
      <p:ext uri="{BB962C8B-B14F-4D97-AF65-F5344CB8AC3E}">
        <p14:creationId xmlns:p14="http://schemas.microsoft.com/office/powerpoint/2010/main" val="23146380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Less familiar to most people,</a:t>
            </a:r>
            <a:r>
              <a:rPr lang="en-US" baseline="0" dirty="0" smtClean="0"/>
              <a:t> but for Census data this may be a good small area to consider. </a:t>
            </a:r>
            <a:endParaRPr lang="en-US" dirty="0"/>
          </a:p>
        </p:txBody>
      </p:sp>
      <p:sp>
        <p:nvSpPr>
          <p:cNvPr id="4" name="Slide Number Placeholder 3"/>
          <p:cNvSpPr>
            <a:spLocks noGrp="1"/>
          </p:cNvSpPr>
          <p:nvPr>
            <p:ph type="sldNum" sz="quarter" idx="10"/>
          </p:nvPr>
        </p:nvSpPr>
        <p:spPr/>
        <p:txBody>
          <a:bodyPr/>
          <a:lstStyle/>
          <a:p>
            <a:fld id="{C5C04324-C1C7-4412-BE0F-A7D87E563118}" type="slidenum">
              <a:rPr lang="en-US" smtClean="0"/>
              <a:pPr/>
              <a:t>13</a:t>
            </a:fld>
            <a:endParaRPr lang="en-US"/>
          </a:p>
        </p:txBody>
      </p:sp>
    </p:spTree>
    <p:extLst>
      <p:ext uri="{BB962C8B-B14F-4D97-AF65-F5344CB8AC3E}">
        <p14:creationId xmlns:p14="http://schemas.microsoft.com/office/powerpoint/2010/main" val="35425212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ZIP codes can be very convenient,</a:t>
            </a:r>
            <a:r>
              <a:rPr lang="en-US" baseline="0" dirty="0" smtClean="0"/>
              <a:t> because most address-based data will have ZIP codes that can be readily used to create summary statistics. </a:t>
            </a:r>
          </a:p>
          <a:p>
            <a:r>
              <a:rPr lang="en-US" baseline="0" dirty="0" smtClean="0"/>
              <a:t>Example: IRS data from tax returns are summarized by ZIP code, since every tax filer provides an address.</a:t>
            </a:r>
          </a:p>
          <a:p>
            <a:r>
              <a:rPr lang="en-US" baseline="0" dirty="0" smtClean="0"/>
              <a:t>But, since ZIP codes are designed for mail delivery they don’t always conform to recognized areas and can change over time. </a:t>
            </a:r>
          </a:p>
          <a:p>
            <a:endParaRPr lang="en-US" baseline="0" dirty="0" smtClean="0"/>
          </a:p>
        </p:txBody>
      </p:sp>
      <p:sp>
        <p:nvSpPr>
          <p:cNvPr id="4" name="Slide Number Placeholder 3"/>
          <p:cNvSpPr>
            <a:spLocks noGrp="1"/>
          </p:cNvSpPr>
          <p:nvPr>
            <p:ph type="sldNum" sz="quarter" idx="10"/>
          </p:nvPr>
        </p:nvSpPr>
        <p:spPr/>
        <p:txBody>
          <a:bodyPr/>
          <a:lstStyle/>
          <a:p>
            <a:fld id="{C5C04324-C1C7-4412-BE0F-A7D87E563118}" type="slidenum">
              <a:rPr lang="en-US" smtClean="0"/>
              <a:pPr/>
              <a:t>14</a:t>
            </a:fld>
            <a:endParaRPr lang="en-US"/>
          </a:p>
        </p:txBody>
      </p:sp>
    </p:spTree>
    <p:extLst>
      <p:ext uri="{BB962C8B-B14F-4D97-AF65-F5344CB8AC3E}">
        <p14:creationId xmlns:p14="http://schemas.microsoft.com/office/powerpoint/2010/main" val="16275559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useful</a:t>
            </a:r>
            <a:r>
              <a:rPr lang="en-US" baseline="0" dirty="0" smtClean="0"/>
              <a:t> small area for groups that do advocacy work. Can show data that is directly relevant to </a:t>
            </a:r>
          </a:p>
          <a:p>
            <a:r>
              <a:rPr lang="en-US" baseline="0" dirty="0" smtClean="0"/>
              <a:t>Census data (ex, American Community Survey) can be obtained for both congressional and state legislative districts. </a:t>
            </a:r>
            <a:endParaRPr lang="en-US" dirty="0"/>
          </a:p>
        </p:txBody>
      </p:sp>
      <p:sp>
        <p:nvSpPr>
          <p:cNvPr id="4" name="Slide Number Placeholder 3"/>
          <p:cNvSpPr>
            <a:spLocks noGrp="1"/>
          </p:cNvSpPr>
          <p:nvPr>
            <p:ph type="sldNum" sz="quarter" idx="10"/>
          </p:nvPr>
        </p:nvSpPr>
        <p:spPr/>
        <p:txBody>
          <a:bodyPr/>
          <a:lstStyle/>
          <a:p>
            <a:fld id="{C5C04324-C1C7-4412-BE0F-A7D87E563118}" type="slidenum">
              <a:rPr lang="en-US" smtClean="0"/>
              <a:pPr/>
              <a:t>15</a:t>
            </a:fld>
            <a:endParaRPr lang="en-US"/>
          </a:p>
        </p:txBody>
      </p:sp>
    </p:spTree>
    <p:extLst>
      <p:ext uri="{BB962C8B-B14F-4D97-AF65-F5344CB8AC3E}">
        <p14:creationId xmlns:p14="http://schemas.microsoft.com/office/powerpoint/2010/main" val="35760802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Availability</a:t>
            </a:r>
            <a:r>
              <a:rPr lang="en-US" baseline="0" dirty="0" smtClean="0"/>
              <a:t> of maps and data for neighborhoods is generally determined locally. </a:t>
            </a:r>
          </a:p>
          <a:p>
            <a:endParaRPr lang="en-US" dirty="0"/>
          </a:p>
        </p:txBody>
      </p:sp>
      <p:sp>
        <p:nvSpPr>
          <p:cNvPr id="4" name="Slide Number Placeholder 3"/>
          <p:cNvSpPr>
            <a:spLocks noGrp="1"/>
          </p:cNvSpPr>
          <p:nvPr>
            <p:ph type="sldNum" sz="quarter" idx="10"/>
          </p:nvPr>
        </p:nvSpPr>
        <p:spPr/>
        <p:txBody>
          <a:bodyPr/>
          <a:lstStyle/>
          <a:p>
            <a:fld id="{C5C04324-C1C7-4412-BE0F-A7D87E563118}" type="slidenum">
              <a:rPr lang="en-US" smtClean="0"/>
              <a:pPr/>
              <a:t>16</a:t>
            </a:fld>
            <a:endParaRPr lang="en-US"/>
          </a:p>
        </p:txBody>
      </p:sp>
    </p:spTree>
    <p:extLst>
      <p:ext uri="{BB962C8B-B14F-4D97-AF65-F5344CB8AC3E}">
        <p14:creationId xmlns:p14="http://schemas.microsoft.com/office/powerpoint/2010/main" val="30276924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Census</a:t>
            </a:r>
            <a:r>
              <a:rPr lang="en-US" baseline="0" dirty="0" smtClean="0"/>
              <a:t> geo atlas: Provides definitions of different types of geographies used by Census Bureau for collecting and reporting data.</a:t>
            </a:r>
          </a:p>
          <a:p>
            <a:endParaRPr lang="en-US" baseline="0" dirty="0" smtClean="0"/>
          </a:p>
          <a:p>
            <a:r>
              <a:rPr lang="en-US" baseline="0" dirty="0" smtClean="0"/>
              <a:t>MSDC: Quick way to look up geographic ID numbers for different Census-defined geographic areas. For the entire US, not just Missouri. Also, provides actual summary data for areas from the ACS.</a:t>
            </a:r>
            <a:endParaRPr lang="en-US" dirty="0"/>
          </a:p>
        </p:txBody>
      </p:sp>
      <p:sp>
        <p:nvSpPr>
          <p:cNvPr id="4" name="Slide Number Placeholder 3"/>
          <p:cNvSpPr>
            <a:spLocks noGrp="1"/>
          </p:cNvSpPr>
          <p:nvPr>
            <p:ph type="sldNum" sz="quarter" idx="10"/>
          </p:nvPr>
        </p:nvSpPr>
        <p:spPr/>
        <p:txBody>
          <a:bodyPr/>
          <a:lstStyle/>
          <a:p>
            <a:fld id="{C5C04324-C1C7-4412-BE0F-A7D87E563118}" type="slidenum">
              <a:rPr lang="en-US" smtClean="0"/>
              <a:pPr/>
              <a:t>17</a:t>
            </a:fld>
            <a:endParaRPr lang="en-US"/>
          </a:p>
        </p:txBody>
      </p:sp>
    </p:spTree>
    <p:extLst>
      <p:ext uri="{BB962C8B-B14F-4D97-AF65-F5344CB8AC3E}">
        <p14:creationId xmlns:p14="http://schemas.microsoft.com/office/powerpoint/2010/main" val="35387908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C04324-C1C7-4412-BE0F-A7D87E563118}" type="slidenum">
              <a:rPr lang="en-US" smtClean="0"/>
              <a:pPr/>
              <a:t>19</a:t>
            </a:fld>
            <a:endParaRPr lang="en-US"/>
          </a:p>
        </p:txBody>
      </p:sp>
    </p:spTree>
    <p:extLst>
      <p:ext uri="{BB962C8B-B14F-4D97-AF65-F5344CB8AC3E}">
        <p14:creationId xmlns:p14="http://schemas.microsoft.com/office/powerpoint/2010/main" val="25238345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Very useful data, but two cautions regarding margins of error and comparisons over time.</a:t>
            </a:r>
          </a:p>
          <a:p>
            <a:endParaRPr lang="en-US" dirty="0"/>
          </a:p>
        </p:txBody>
      </p:sp>
      <p:sp>
        <p:nvSpPr>
          <p:cNvPr id="4" name="Slide Number Placeholder 3"/>
          <p:cNvSpPr>
            <a:spLocks noGrp="1"/>
          </p:cNvSpPr>
          <p:nvPr>
            <p:ph type="sldNum" sz="quarter" idx="10"/>
          </p:nvPr>
        </p:nvSpPr>
        <p:spPr/>
        <p:txBody>
          <a:bodyPr/>
          <a:lstStyle/>
          <a:p>
            <a:fld id="{C5C04324-C1C7-4412-BE0F-A7D87E563118}" type="slidenum">
              <a:rPr lang="en-US" smtClean="0"/>
              <a:pPr/>
              <a:t>20</a:t>
            </a:fld>
            <a:endParaRPr lang="en-US"/>
          </a:p>
        </p:txBody>
      </p:sp>
    </p:spTree>
    <p:extLst>
      <p:ext uri="{BB962C8B-B14F-4D97-AF65-F5344CB8AC3E}">
        <p14:creationId xmlns:p14="http://schemas.microsoft.com/office/powerpoint/2010/main" val="22520912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List</a:t>
            </a:r>
            <a:r>
              <a:rPr lang="en-US" baseline="0" dirty="0" smtClean="0"/>
              <a:t> of national data sets: Various data sources that have small area (usually tract) data. Some are a single source, like the Home Mortgage Disclosure Act data on mortgage lending published by the FFIEC. A few are compilations, like the Child Opportunity Index, which provides opportunity measures for census tracts from a variety of data sources. </a:t>
            </a:r>
          </a:p>
          <a:p>
            <a:endParaRPr lang="en-US" baseline="0" dirty="0" smtClean="0"/>
          </a:p>
          <a:p>
            <a:r>
              <a:rPr lang="en-US" baseline="0" dirty="0" smtClean="0"/>
              <a:t>If you are in an area with an NNIP Partner (like NeighborhoodInfo DC) then they can be a great data resource for both local and national data. </a:t>
            </a:r>
          </a:p>
          <a:p>
            <a:endParaRPr lang="en-US" baseline="0" dirty="0" smtClean="0"/>
          </a:p>
          <a:p>
            <a:r>
              <a:rPr lang="en-US" baseline="0" dirty="0" smtClean="0"/>
              <a:t>You should also check your state and local government and state data center for any data resources that might have. Many cities now have open data programs, like opendata.dc.gov, </a:t>
            </a:r>
            <a:r>
              <a:rPr lang="en-US" baseline="0" dirty="0" smtClean="0"/>
              <a:t>which publish lots of public data sets</a:t>
            </a:r>
            <a:r>
              <a:rPr lang="en-US" baseline="0" dirty="0" smtClean="0"/>
              <a:t>. </a:t>
            </a:r>
          </a:p>
          <a:p>
            <a:endParaRPr lang="en-US" baseline="0" dirty="0" smtClean="0"/>
          </a:p>
          <a:p>
            <a:r>
              <a:rPr lang="en-US" baseline="0" dirty="0" smtClean="0"/>
              <a:t>Additional resources in handout. </a:t>
            </a:r>
            <a:endParaRPr lang="en-US" dirty="0"/>
          </a:p>
        </p:txBody>
      </p:sp>
      <p:sp>
        <p:nvSpPr>
          <p:cNvPr id="4" name="Slide Number Placeholder 3"/>
          <p:cNvSpPr>
            <a:spLocks noGrp="1"/>
          </p:cNvSpPr>
          <p:nvPr>
            <p:ph type="sldNum" sz="quarter" idx="10"/>
          </p:nvPr>
        </p:nvSpPr>
        <p:spPr/>
        <p:txBody>
          <a:bodyPr/>
          <a:lstStyle/>
          <a:p>
            <a:fld id="{C5C04324-C1C7-4412-BE0F-A7D87E563118}" type="slidenum">
              <a:rPr lang="en-US" smtClean="0"/>
              <a:pPr/>
              <a:t>21</a:t>
            </a:fld>
            <a:endParaRPr lang="en-US"/>
          </a:p>
        </p:txBody>
      </p:sp>
    </p:spTree>
    <p:extLst>
      <p:ext uri="{BB962C8B-B14F-4D97-AF65-F5344CB8AC3E}">
        <p14:creationId xmlns:p14="http://schemas.microsoft.com/office/powerpoint/2010/main" val="14125770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of the most useful</a:t>
            </a:r>
            <a:r>
              <a:rPr lang="en-US" baseline="0" dirty="0" smtClean="0"/>
              <a:t> and powerful ways to analyze and communicate small area data is through maps. </a:t>
            </a:r>
          </a:p>
          <a:p>
            <a:r>
              <a:rPr lang="en-US" baseline="0" dirty="0" smtClean="0"/>
              <a:t>GIS is software that makes maps.</a:t>
            </a:r>
          </a:p>
          <a:p>
            <a:endParaRPr lang="en-US" baseline="0" dirty="0" smtClean="0"/>
          </a:p>
          <a:p>
            <a:r>
              <a:rPr lang="en-US" dirty="0" smtClean="0"/>
              <a:t>In today’s session, we will learn about the first two ways of using GIS (making maps and combing</a:t>
            </a:r>
            <a:r>
              <a:rPr lang="en-US" baseline="0" dirty="0" smtClean="0"/>
              <a:t> data). The third is a more advanced topic. </a:t>
            </a:r>
            <a:endParaRPr lang="en-US" dirty="0"/>
          </a:p>
        </p:txBody>
      </p:sp>
      <p:sp>
        <p:nvSpPr>
          <p:cNvPr id="4" name="Slide Number Placeholder 3"/>
          <p:cNvSpPr>
            <a:spLocks noGrp="1"/>
          </p:cNvSpPr>
          <p:nvPr>
            <p:ph type="sldNum" sz="quarter" idx="10"/>
          </p:nvPr>
        </p:nvSpPr>
        <p:spPr/>
        <p:txBody>
          <a:bodyPr/>
          <a:lstStyle/>
          <a:p>
            <a:fld id="{C5C04324-C1C7-4412-BE0F-A7D87E563118}" type="slidenum">
              <a:rPr lang="en-US" smtClean="0"/>
              <a:pPr/>
              <a:t>23</a:t>
            </a:fld>
            <a:endParaRPr lang="en-US"/>
          </a:p>
        </p:txBody>
      </p:sp>
    </p:spTree>
    <p:extLst>
      <p:ext uri="{BB962C8B-B14F-4D97-AF65-F5344CB8AC3E}">
        <p14:creationId xmlns:p14="http://schemas.microsoft.com/office/powerpoint/2010/main" val="30708601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latin typeface="Lato Regular" charset="0"/>
              </a:rPr>
              <a:t>Here is an example </a:t>
            </a:r>
            <a:r>
              <a:rPr lang="en-US" altLang="en-US" dirty="0" smtClean="0">
                <a:latin typeface="Lato Regular" charset="0"/>
              </a:rPr>
              <a:t>of a </a:t>
            </a:r>
            <a:r>
              <a:rPr lang="en-US" altLang="en-US" dirty="0" smtClean="0">
                <a:latin typeface="Lato Regular" charset="0"/>
              </a:rPr>
              <a:t>map made with GIS. This is a “thematic</a:t>
            </a:r>
            <a:r>
              <a:rPr lang="en-US" altLang="en-US" dirty="0" smtClean="0">
                <a:latin typeface="Lato Regular" charset="0"/>
              </a:rPr>
              <a:t>” </a:t>
            </a:r>
            <a:r>
              <a:rPr lang="en-US" altLang="en-US" dirty="0" smtClean="0">
                <a:latin typeface="Lato Regular" charset="0"/>
              </a:rPr>
              <a:t>map. </a:t>
            </a:r>
            <a:endParaRPr lang="en-US" altLang="en-US" dirty="0" smtClean="0">
              <a:latin typeface="Lato Regular" charset="0"/>
            </a:endParaRPr>
          </a:p>
          <a:p>
            <a:r>
              <a:rPr lang="en-US" altLang="en-US" dirty="0" smtClean="0">
                <a:latin typeface="Lato Regular" charset="0"/>
              </a:rPr>
              <a:t>This map was actually</a:t>
            </a:r>
            <a:r>
              <a:rPr lang="en-US" altLang="en-US" baseline="0" dirty="0" smtClean="0">
                <a:latin typeface="Lato Regular" charset="0"/>
              </a:rPr>
              <a:t> created with an online GIS tool, </a:t>
            </a:r>
            <a:r>
              <a:rPr lang="en-US" altLang="en-US" dirty="0" smtClean="0">
                <a:latin typeface="Lato Regular" charset="0"/>
              </a:rPr>
              <a:t>On </a:t>
            </a:r>
            <a:r>
              <a:rPr lang="en-US" altLang="en-US" dirty="0" smtClean="0">
                <a:latin typeface="Lato Regular" charset="0"/>
              </a:rPr>
              <a:t>the Map </a:t>
            </a:r>
            <a:r>
              <a:rPr lang="en-US" altLang="en-US" dirty="0" smtClean="0">
                <a:latin typeface="Lato Regular" charset="0"/>
              </a:rPr>
              <a:t>tool </a:t>
            </a:r>
            <a:r>
              <a:rPr lang="en-US" altLang="en-US" dirty="0" smtClean="0">
                <a:latin typeface="Lato Regular" charset="0"/>
              </a:rPr>
              <a:t>– LEHD </a:t>
            </a:r>
            <a:r>
              <a:rPr lang="en-US" altLang="en-US" dirty="0" smtClean="0">
                <a:latin typeface="Lato Regular" charset="0"/>
              </a:rPr>
              <a:t>(website</a:t>
            </a:r>
            <a:r>
              <a:rPr lang="en-US" altLang="en-US" baseline="0" dirty="0" smtClean="0">
                <a:latin typeface="Lato Regular" charset="0"/>
              </a:rPr>
              <a:t> </a:t>
            </a:r>
            <a:r>
              <a:rPr lang="en-US" altLang="en-US" dirty="0" smtClean="0">
                <a:latin typeface="Lato Regular" charset="0"/>
              </a:rPr>
              <a:t>in handout)</a:t>
            </a:r>
            <a:endParaRPr lang="en-US" altLang="en-US" dirty="0" smtClean="0">
              <a:latin typeface="Lato Regular" charset="0"/>
            </a:endParaRPr>
          </a:p>
          <a:p>
            <a:r>
              <a:rPr lang="en-US" altLang="en-US" dirty="0" smtClean="0">
                <a:latin typeface="Lato Regular" charset="0"/>
              </a:rPr>
              <a:t>2013 where low-wage workers are living by census tract (green</a:t>
            </a:r>
            <a:r>
              <a:rPr lang="en-US" altLang="en-US" baseline="0" dirty="0" smtClean="0">
                <a:latin typeface="Lato Regular" charset="0"/>
              </a:rPr>
              <a:t> areas with black borders)</a:t>
            </a:r>
          </a:p>
          <a:p>
            <a:r>
              <a:rPr lang="en-US" altLang="en-US" baseline="0" dirty="0" smtClean="0">
                <a:latin typeface="Lato Regular" charset="0"/>
              </a:rPr>
              <a:t>Major highways are shown as white lines</a:t>
            </a:r>
          </a:p>
          <a:p>
            <a:r>
              <a:rPr lang="en-US" altLang="en-US" baseline="0" dirty="0" smtClean="0">
                <a:latin typeface="Lato Regular" charset="0"/>
              </a:rPr>
              <a:t>County/county equivalent names also shown</a:t>
            </a:r>
          </a:p>
          <a:p>
            <a:endParaRPr lang="en-US" altLang="en-US" dirty="0" smtClean="0">
              <a:latin typeface="Lato Regular" charset="0"/>
            </a:endParaRPr>
          </a:p>
          <a:p>
            <a:endParaRPr lang="en-US" altLang="en-US" dirty="0" smtClean="0">
              <a:latin typeface="Lato Regular" charset="0"/>
            </a:endParaRPr>
          </a:p>
          <a:p>
            <a:endParaRPr lang="en-US" altLang="en-US" dirty="0" smtClean="0">
              <a:latin typeface="Lato Regular" charset="0"/>
            </a:endParaRPr>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Gill Sans MT" pitchFamily="34" charset="0"/>
                <a:ea typeface="MS PGothic" pitchFamily="34" charset="-128"/>
              </a:defRPr>
            </a:lvl1pPr>
            <a:lvl2pPr marL="757066" indent="-291179" eaLnBrk="0" hangingPunct="0">
              <a:defRPr sz="2400">
                <a:solidFill>
                  <a:schemeClr val="tx1"/>
                </a:solidFill>
                <a:latin typeface="Gill Sans MT" pitchFamily="34" charset="0"/>
                <a:ea typeface="MS PGothic" pitchFamily="34" charset="-128"/>
              </a:defRPr>
            </a:lvl2pPr>
            <a:lvl3pPr marL="1164717" indent="-232943" eaLnBrk="0" hangingPunct="0">
              <a:defRPr sz="2400">
                <a:solidFill>
                  <a:schemeClr val="tx1"/>
                </a:solidFill>
                <a:latin typeface="Gill Sans MT" pitchFamily="34" charset="0"/>
                <a:ea typeface="MS PGothic" pitchFamily="34" charset="-128"/>
              </a:defRPr>
            </a:lvl3pPr>
            <a:lvl4pPr marL="1630604" indent="-232943" eaLnBrk="0" hangingPunct="0">
              <a:defRPr sz="2400">
                <a:solidFill>
                  <a:schemeClr val="tx1"/>
                </a:solidFill>
                <a:latin typeface="Gill Sans MT" pitchFamily="34" charset="0"/>
                <a:ea typeface="MS PGothic" pitchFamily="34" charset="-128"/>
              </a:defRPr>
            </a:lvl4pPr>
            <a:lvl5pPr marL="2096491" indent="-232943" eaLnBrk="0" hangingPunct="0">
              <a:defRPr sz="2400">
                <a:solidFill>
                  <a:schemeClr val="tx1"/>
                </a:solidFill>
                <a:latin typeface="Gill Sans MT" pitchFamily="34" charset="0"/>
                <a:ea typeface="MS PGothic" pitchFamily="34" charset="-128"/>
              </a:defRPr>
            </a:lvl5pPr>
            <a:lvl6pPr marL="2562377" indent="-232943" eaLnBrk="0" fontAlgn="base" hangingPunct="0">
              <a:spcBef>
                <a:spcPct val="0"/>
              </a:spcBef>
              <a:spcAft>
                <a:spcPct val="0"/>
              </a:spcAft>
              <a:defRPr sz="2400">
                <a:solidFill>
                  <a:schemeClr val="tx1"/>
                </a:solidFill>
                <a:latin typeface="Gill Sans MT" pitchFamily="34" charset="0"/>
                <a:ea typeface="MS PGothic" pitchFamily="34" charset="-128"/>
              </a:defRPr>
            </a:lvl6pPr>
            <a:lvl7pPr marL="3028264" indent="-232943" eaLnBrk="0" fontAlgn="base" hangingPunct="0">
              <a:spcBef>
                <a:spcPct val="0"/>
              </a:spcBef>
              <a:spcAft>
                <a:spcPct val="0"/>
              </a:spcAft>
              <a:defRPr sz="2400">
                <a:solidFill>
                  <a:schemeClr val="tx1"/>
                </a:solidFill>
                <a:latin typeface="Gill Sans MT" pitchFamily="34" charset="0"/>
                <a:ea typeface="MS PGothic" pitchFamily="34" charset="-128"/>
              </a:defRPr>
            </a:lvl7pPr>
            <a:lvl8pPr marL="3494151" indent="-232943" eaLnBrk="0" fontAlgn="base" hangingPunct="0">
              <a:spcBef>
                <a:spcPct val="0"/>
              </a:spcBef>
              <a:spcAft>
                <a:spcPct val="0"/>
              </a:spcAft>
              <a:defRPr sz="2400">
                <a:solidFill>
                  <a:schemeClr val="tx1"/>
                </a:solidFill>
                <a:latin typeface="Gill Sans MT" pitchFamily="34" charset="0"/>
                <a:ea typeface="MS PGothic" pitchFamily="34" charset="-128"/>
              </a:defRPr>
            </a:lvl8pPr>
            <a:lvl9pPr marL="3960038" indent="-232943" eaLnBrk="0" fontAlgn="base" hangingPunct="0">
              <a:spcBef>
                <a:spcPct val="0"/>
              </a:spcBef>
              <a:spcAft>
                <a:spcPct val="0"/>
              </a:spcAft>
              <a:defRPr sz="2400">
                <a:solidFill>
                  <a:schemeClr val="tx1"/>
                </a:solidFill>
                <a:latin typeface="Gill Sans MT" pitchFamily="34" charset="0"/>
                <a:ea typeface="MS PGothic" pitchFamily="34" charset="-128"/>
              </a:defRPr>
            </a:lvl9pPr>
          </a:lstStyle>
          <a:p>
            <a:pPr eaLnBrk="1" hangingPunct="1"/>
            <a:fld id="{063CC4FD-DC34-4B52-A032-D74EAB3E80C7}" type="slidenum">
              <a:rPr lang="en-US" altLang="en-US" sz="1200">
                <a:latin typeface="Lato Regular" charset="0"/>
              </a:rPr>
              <a:pPr eaLnBrk="1" hangingPunct="1"/>
              <a:t>24</a:t>
            </a:fld>
            <a:endParaRPr lang="en-US" altLang="en-US" sz="1200">
              <a:latin typeface="Lato Regular"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Provide to students:</a:t>
            </a:r>
          </a:p>
          <a:p>
            <a:pPr marL="171450" indent="-171450">
              <a:buFont typeface="Arial" panose="020B0604020202020204" pitchFamily="34" charset="0"/>
              <a:buChar char="•"/>
            </a:pPr>
            <a:r>
              <a:rPr lang="en-US" i="1" dirty="0" smtClean="0"/>
              <a:t>Does neighborhood matter? Assessing recent evidence </a:t>
            </a:r>
            <a:r>
              <a:rPr lang="en-US" dirty="0" smtClean="0"/>
              <a:t>(Does neighborhood matter Assessing recent evidence.pdf)</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Using</a:t>
            </a:r>
            <a:r>
              <a:rPr lang="en-US" baseline="0" dirty="0" smtClean="0"/>
              <a:t> small area data handout (</a:t>
            </a:r>
            <a:r>
              <a:rPr lang="en-US" baseline="0" dirty="0" smtClean="0"/>
              <a:t>SmallAreaData_Handout.docx)</a:t>
            </a:r>
            <a:endParaRPr lang="en-US" baseline="0" dirty="0" smtClean="0"/>
          </a:p>
          <a:p>
            <a:pPr marL="171450" indent="-171450">
              <a:buFont typeface="Arial" panose="020B0604020202020204" pitchFamily="34" charset="0"/>
              <a:buChar char="•"/>
            </a:pPr>
            <a:r>
              <a:rPr lang="en-US" baseline="0" dirty="0" smtClean="0"/>
              <a:t>Using small area data exercise (SmallAreaData_Exercise.docx)</a:t>
            </a:r>
          </a:p>
          <a:p>
            <a:pPr marL="171450" indent="-171450">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C5C04324-C1C7-4412-BE0F-A7D87E563118}" type="slidenum">
              <a:rPr lang="en-US" smtClean="0"/>
              <a:pPr/>
              <a:t>2</a:t>
            </a:fld>
            <a:endParaRPr lang="en-US"/>
          </a:p>
        </p:txBody>
      </p:sp>
    </p:spTree>
    <p:extLst>
      <p:ext uri="{BB962C8B-B14F-4D97-AF65-F5344CB8AC3E}">
        <p14:creationId xmlns:p14="http://schemas.microsoft.com/office/powerpoint/2010/main" val="20005901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Maps use three basic types of “features” (things that can be displayed on the map):</a:t>
            </a:r>
            <a:r>
              <a:rPr lang="en-US" baseline="0" dirty="0" smtClean="0"/>
              <a:t> points, lines, and areas (polygons).</a:t>
            </a:r>
            <a:endParaRPr lang="en-US" dirty="0" smtClean="0"/>
          </a:p>
          <a:p>
            <a:r>
              <a:rPr lang="en-US" dirty="0" smtClean="0"/>
              <a:t>Use </a:t>
            </a:r>
            <a:r>
              <a:rPr lang="en-US" dirty="0" smtClean="0"/>
              <a:t>different feature attributes to display</a:t>
            </a:r>
            <a:r>
              <a:rPr lang="en-US" baseline="0" dirty="0" smtClean="0"/>
              <a:t> different types of information</a:t>
            </a:r>
            <a:r>
              <a:rPr lang="en-US" baseline="0" dirty="0" smtClean="0"/>
              <a:t>.</a:t>
            </a:r>
          </a:p>
          <a:p>
            <a:r>
              <a:rPr lang="en-US" baseline="0" dirty="0" smtClean="0"/>
              <a:t>For example, you can use different symbols to represent different types of points on the map (schools, health centers, office buildings)</a:t>
            </a:r>
          </a:p>
          <a:p>
            <a:r>
              <a:rPr lang="en-US" baseline="0" dirty="0" smtClean="0"/>
              <a:t>Similarly, different types of lines can represent roads, train tracks, bus routes, etc. </a:t>
            </a:r>
            <a:endParaRPr lang="en-US" dirty="0"/>
          </a:p>
        </p:txBody>
      </p:sp>
      <p:sp>
        <p:nvSpPr>
          <p:cNvPr id="4" name="Slide Number Placeholder 3"/>
          <p:cNvSpPr>
            <a:spLocks noGrp="1"/>
          </p:cNvSpPr>
          <p:nvPr>
            <p:ph type="sldNum" sz="quarter" idx="10"/>
          </p:nvPr>
        </p:nvSpPr>
        <p:spPr/>
        <p:txBody>
          <a:bodyPr/>
          <a:lstStyle/>
          <a:p>
            <a:fld id="{C5C04324-C1C7-4412-BE0F-A7D87E563118}" type="slidenum">
              <a:rPr lang="en-US" smtClean="0"/>
              <a:pPr/>
              <a:t>25</a:t>
            </a:fld>
            <a:endParaRPr lang="en-US"/>
          </a:p>
        </p:txBody>
      </p:sp>
    </p:spTree>
    <p:extLst>
      <p:ext uri="{BB962C8B-B14F-4D97-AF65-F5344CB8AC3E}">
        <p14:creationId xmlns:p14="http://schemas.microsoft.com/office/powerpoint/2010/main" val="27179574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Hollow areas can be used to show boundary lines. Other features </a:t>
            </a:r>
            <a:r>
              <a:rPr lang="en-US" dirty="0" smtClean="0"/>
              <a:t>(points, lines, other areas) can </a:t>
            </a:r>
            <a:r>
              <a:rPr lang="en-US" dirty="0" smtClean="0"/>
              <a:t>be displayed inside</a:t>
            </a:r>
            <a:r>
              <a:rPr lang="en-US" baseline="0" dirty="0" smtClean="0"/>
              <a:t> or outside the boundary</a:t>
            </a:r>
            <a:r>
              <a:rPr lang="en-US" baseline="0" dirty="0" smtClean="0"/>
              <a:t>.</a:t>
            </a:r>
          </a:p>
          <a:p>
            <a:endParaRPr lang="en-US" baseline="0" dirty="0" smtClean="0"/>
          </a:p>
          <a:p>
            <a:r>
              <a:rPr lang="en-US" baseline="0" dirty="0" smtClean="0"/>
              <a:t>4</a:t>
            </a:r>
            <a:r>
              <a:rPr lang="en-US" baseline="30000" dirty="0" smtClean="0"/>
              <a:t>th</a:t>
            </a:r>
            <a:r>
              <a:rPr lang="en-US" baseline="0" dirty="0" smtClean="0"/>
              <a:t> example is a dot density map. Dots are not actual locations (points</a:t>
            </a:r>
            <a:r>
              <a:rPr lang="en-US" baseline="0" dirty="0" smtClean="0"/>
              <a:t>) </a:t>
            </a:r>
            <a:r>
              <a:rPr lang="en-US" baseline="0" dirty="0" smtClean="0"/>
              <a:t>but area is filled with dots based on number of persons, families, houses, etc. located within the area</a:t>
            </a:r>
            <a:r>
              <a:rPr lang="en-US" baseline="0" dirty="0" smtClean="0"/>
              <a:t>. Way of showing concentrations in different areas. </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5C04324-C1C7-4412-BE0F-A7D87E563118}" type="slidenum">
              <a:rPr lang="en-US" smtClean="0"/>
              <a:pPr/>
              <a:t>26</a:t>
            </a:fld>
            <a:endParaRPr lang="en-US"/>
          </a:p>
        </p:txBody>
      </p:sp>
    </p:spTree>
    <p:extLst>
      <p:ext uri="{BB962C8B-B14F-4D97-AF65-F5344CB8AC3E}">
        <p14:creationId xmlns:p14="http://schemas.microsoft.com/office/powerpoint/2010/main" val="7100242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 GIS, you build</a:t>
            </a:r>
            <a:r>
              <a:rPr lang="en-US" baseline="0" dirty="0" smtClean="0"/>
              <a:t> a map by creating different “layers” that are displayed with each other. </a:t>
            </a:r>
          </a:p>
          <a:p>
            <a:r>
              <a:rPr lang="en-US" dirty="0" smtClean="0"/>
              <a:t>A layer must contain only one type of feature:</a:t>
            </a:r>
            <a:r>
              <a:rPr lang="en-US" baseline="0" dirty="0" smtClean="0"/>
              <a:t> </a:t>
            </a:r>
            <a:r>
              <a:rPr lang="en-US" baseline="0" dirty="0" smtClean="0"/>
              <a:t>points, lines, or areas.</a:t>
            </a:r>
          </a:p>
          <a:p>
            <a:r>
              <a:rPr lang="en-US" baseline="0" dirty="0" smtClean="0"/>
              <a:t>Display different types of features by putting different layers on top of each </a:t>
            </a:r>
            <a:r>
              <a:rPr lang="en-US" baseline="0" dirty="0" smtClean="0"/>
              <a:t>other [advance next slide]</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5C04324-C1C7-4412-BE0F-A7D87E563118}" type="slidenum">
              <a:rPr lang="en-US" smtClean="0"/>
              <a:pPr/>
              <a:t>27</a:t>
            </a:fld>
            <a:endParaRPr lang="en-US"/>
          </a:p>
        </p:txBody>
      </p:sp>
    </p:spTree>
    <p:extLst>
      <p:ext uri="{BB962C8B-B14F-4D97-AF65-F5344CB8AC3E}">
        <p14:creationId xmlns:p14="http://schemas.microsoft.com/office/powerpoint/2010/main" val="24396764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Can turn different layers on and off to get different maps [advance next two slides]</a:t>
            </a:r>
          </a:p>
          <a:p>
            <a:endParaRPr lang="en-US" dirty="0"/>
          </a:p>
        </p:txBody>
      </p:sp>
      <p:sp>
        <p:nvSpPr>
          <p:cNvPr id="4" name="Slide Number Placeholder 3"/>
          <p:cNvSpPr>
            <a:spLocks noGrp="1"/>
          </p:cNvSpPr>
          <p:nvPr>
            <p:ph type="sldNum" sz="quarter" idx="10"/>
          </p:nvPr>
        </p:nvSpPr>
        <p:spPr/>
        <p:txBody>
          <a:bodyPr/>
          <a:lstStyle/>
          <a:p>
            <a:fld id="{C5C04324-C1C7-4412-BE0F-A7D87E563118}" type="slidenum">
              <a:rPr lang="en-US" smtClean="0"/>
              <a:pPr/>
              <a:t>28</a:t>
            </a:fld>
            <a:endParaRPr lang="en-US"/>
          </a:p>
        </p:txBody>
      </p:sp>
    </p:spTree>
    <p:extLst>
      <p:ext uri="{BB962C8B-B14F-4D97-AF65-F5344CB8AC3E}">
        <p14:creationId xmlns:p14="http://schemas.microsoft.com/office/powerpoint/2010/main" val="24396764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Useful to know some basic terminology when working with GIS. </a:t>
            </a:r>
          </a:p>
          <a:p>
            <a:r>
              <a:rPr lang="en-US" dirty="0" smtClean="0"/>
              <a:t>We’ve just learned a few terms:</a:t>
            </a:r>
            <a:r>
              <a:rPr lang="en-US" baseline="0" dirty="0" smtClean="0"/>
              <a:t> points, lines, areas, layers. Here are a few more that are important to know about (and that will be helpful for the exercise).</a:t>
            </a:r>
          </a:p>
          <a:p>
            <a:endParaRPr lang="en-US" dirty="0"/>
          </a:p>
        </p:txBody>
      </p:sp>
      <p:sp>
        <p:nvSpPr>
          <p:cNvPr id="4" name="Slide Number Placeholder 3"/>
          <p:cNvSpPr>
            <a:spLocks noGrp="1"/>
          </p:cNvSpPr>
          <p:nvPr>
            <p:ph type="sldNum" sz="quarter" idx="10"/>
          </p:nvPr>
        </p:nvSpPr>
        <p:spPr/>
        <p:txBody>
          <a:bodyPr/>
          <a:lstStyle/>
          <a:p>
            <a:fld id="{C5C04324-C1C7-4412-BE0F-A7D87E563118}" type="slidenum">
              <a:rPr lang="en-US" smtClean="0"/>
              <a:pPr/>
              <a:t>31</a:t>
            </a:fld>
            <a:endParaRPr lang="en-US"/>
          </a:p>
        </p:txBody>
      </p:sp>
    </p:spTree>
    <p:extLst>
      <p:ext uri="{BB962C8B-B14F-4D97-AF65-F5344CB8AC3E}">
        <p14:creationId xmlns:p14="http://schemas.microsoft.com/office/powerpoint/2010/main" val="34705714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Generally, you have to get </a:t>
            </a:r>
            <a:r>
              <a:rPr lang="en-US" dirty="0" err="1" smtClean="0"/>
              <a:t>shape</a:t>
            </a:r>
            <a:r>
              <a:rPr lang="en-US" baseline="0" dirty="0" err="1" smtClean="0"/>
              <a:t>files</a:t>
            </a:r>
            <a:r>
              <a:rPr lang="en-US" baseline="0" dirty="0" smtClean="0"/>
              <a:t> from some source for all of the features that you want to display on your map. </a:t>
            </a:r>
          </a:p>
          <a:p>
            <a:r>
              <a:rPr lang="en-US" baseline="0" dirty="0" err="1" smtClean="0"/>
              <a:t>Shapefiles</a:t>
            </a:r>
            <a:r>
              <a:rPr lang="en-US" baseline="0" dirty="0" smtClean="0"/>
              <a:t> contain the geographic information (the locations of points, the length and position of lines and areas). They might also contain some actual data, like the name of a school, the type of road surface, or the number of people living in an area. </a:t>
            </a:r>
          </a:p>
        </p:txBody>
      </p:sp>
      <p:sp>
        <p:nvSpPr>
          <p:cNvPr id="4" name="Slide Number Placeholder 3"/>
          <p:cNvSpPr>
            <a:spLocks noGrp="1"/>
          </p:cNvSpPr>
          <p:nvPr>
            <p:ph type="sldNum" sz="quarter" idx="10"/>
          </p:nvPr>
        </p:nvSpPr>
        <p:spPr/>
        <p:txBody>
          <a:bodyPr/>
          <a:lstStyle/>
          <a:p>
            <a:fld id="{C5C04324-C1C7-4412-BE0F-A7D87E563118}" type="slidenum">
              <a:rPr lang="en-US" smtClean="0"/>
              <a:pPr/>
              <a:t>32</a:t>
            </a:fld>
            <a:endParaRPr lang="en-US"/>
          </a:p>
        </p:txBody>
      </p:sp>
    </p:spTree>
    <p:extLst>
      <p:ext uri="{BB962C8B-B14F-4D97-AF65-F5344CB8AC3E}">
        <p14:creationId xmlns:p14="http://schemas.microsoft.com/office/powerpoint/2010/main" val="2287079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If the </a:t>
            </a:r>
            <a:r>
              <a:rPr lang="en-US" baseline="0" dirty="0" err="1" smtClean="0"/>
              <a:t>shapefile</a:t>
            </a:r>
            <a:r>
              <a:rPr lang="en-US" baseline="0" dirty="0" smtClean="0"/>
              <a:t> doesn’t have the data you need, then you need to find the data from other sources (like the ACS and others we discussed). These data will come in the form of tables. Think of a table like a spreadsheet, except a very strict one. Every column contains only one type of information. So, for example, column A might be first name, column B last name, column C address, etc. Every row will have that exact same structure.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We saw an example of a thematic map earlier, and we will be making one in the exercise. </a:t>
            </a:r>
            <a:endParaRPr lang="en-US" dirty="0" smtClean="0"/>
          </a:p>
        </p:txBody>
      </p:sp>
      <p:sp>
        <p:nvSpPr>
          <p:cNvPr id="4" name="Slide Number Placeholder 3"/>
          <p:cNvSpPr>
            <a:spLocks noGrp="1"/>
          </p:cNvSpPr>
          <p:nvPr>
            <p:ph type="sldNum" sz="quarter" idx="10"/>
          </p:nvPr>
        </p:nvSpPr>
        <p:spPr/>
        <p:txBody>
          <a:bodyPr/>
          <a:lstStyle/>
          <a:p>
            <a:fld id="{C5C04324-C1C7-4412-BE0F-A7D87E563118}" type="slidenum">
              <a:rPr lang="en-US" smtClean="0"/>
              <a:pPr/>
              <a:t>33</a:t>
            </a:fld>
            <a:endParaRPr lang="en-US"/>
          </a:p>
        </p:txBody>
      </p:sp>
    </p:spTree>
    <p:extLst>
      <p:ext uri="{BB962C8B-B14F-4D97-AF65-F5344CB8AC3E}">
        <p14:creationId xmlns:p14="http://schemas.microsoft.com/office/powerpoint/2010/main" val="3346308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We’ll cover some basic GIS skills today. If you</a:t>
            </a:r>
            <a:r>
              <a:rPr lang="en-US" baseline="0" dirty="0" smtClean="0"/>
              <a:t> want to start learning more about GIS, here are a couple of resources for you. The MIT intro has exercises using QGIS, which is the GIS software we will be using today. </a:t>
            </a:r>
            <a:endParaRPr lang="en-US" dirty="0"/>
          </a:p>
        </p:txBody>
      </p:sp>
      <p:sp>
        <p:nvSpPr>
          <p:cNvPr id="4" name="Slide Number Placeholder 3"/>
          <p:cNvSpPr>
            <a:spLocks noGrp="1"/>
          </p:cNvSpPr>
          <p:nvPr>
            <p:ph type="sldNum" sz="quarter" idx="10"/>
          </p:nvPr>
        </p:nvSpPr>
        <p:spPr/>
        <p:txBody>
          <a:bodyPr/>
          <a:lstStyle/>
          <a:p>
            <a:fld id="{C5C04324-C1C7-4412-BE0F-A7D87E563118}" type="slidenum">
              <a:rPr lang="en-US" smtClean="0"/>
              <a:pPr/>
              <a:t>34</a:t>
            </a:fld>
            <a:endParaRPr lang="en-US"/>
          </a:p>
        </p:txBody>
      </p:sp>
    </p:spTree>
    <p:extLst>
      <p:ext uri="{BB962C8B-B14F-4D97-AF65-F5344CB8AC3E}">
        <p14:creationId xmlns:p14="http://schemas.microsoft.com/office/powerpoint/2010/main" val="35005212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exercise will have three basic steps. For each of these</a:t>
            </a:r>
            <a:r>
              <a:rPr lang="en-US" baseline="0" dirty="0" smtClean="0"/>
              <a:t> steps, there’s some tools and resources that we need. </a:t>
            </a:r>
          </a:p>
          <a:p>
            <a:r>
              <a:rPr lang="en-US" baseline="0" dirty="0" smtClean="0"/>
              <a:t>We are providing you with a data set of client addresses (made up), a table of data on DC neighborhood clusters (downloaded from NeighborhoodInfo DC), and </a:t>
            </a:r>
            <a:r>
              <a:rPr lang="en-US" baseline="0" dirty="0" err="1" smtClean="0"/>
              <a:t>shapefiles</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C5C04324-C1C7-4412-BE0F-A7D87E563118}" type="slidenum">
              <a:rPr lang="en-US" smtClean="0"/>
              <a:pPr/>
              <a:t>36</a:t>
            </a:fld>
            <a:endParaRPr lang="en-US"/>
          </a:p>
        </p:txBody>
      </p:sp>
    </p:spTree>
    <p:extLst>
      <p:ext uri="{BB962C8B-B14F-4D97-AF65-F5344CB8AC3E}">
        <p14:creationId xmlns:p14="http://schemas.microsoft.com/office/powerpoint/2010/main" val="23299197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GIS software,</a:t>
            </a:r>
            <a:r>
              <a:rPr lang="en-US" baseline="0" dirty="0" smtClean="0"/>
              <a:t> we will be using QGIS. It is free to use but has features that you find in commercial software. Again, we’ll be showing you the basics of how to make a map with QGIS, but if you want to learn more here are some additional resources.</a:t>
            </a:r>
          </a:p>
          <a:p>
            <a:endParaRPr lang="en-US" dirty="0"/>
          </a:p>
        </p:txBody>
      </p:sp>
      <p:sp>
        <p:nvSpPr>
          <p:cNvPr id="4" name="Slide Number Placeholder 3"/>
          <p:cNvSpPr>
            <a:spLocks noGrp="1"/>
          </p:cNvSpPr>
          <p:nvPr>
            <p:ph type="sldNum" sz="quarter" idx="10"/>
          </p:nvPr>
        </p:nvSpPr>
        <p:spPr/>
        <p:txBody>
          <a:bodyPr/>
          <a:lstStyle/>
          <a:p>
            <a:fld id="{C5C04324-C1C7-4412-BE0F-A7D87E563118}" type="slidenum">
              <a:rPr lang="en-US" smtClean="0"/>
              <a:pPr/>
              <a:t>37</a:t>
            </a:fld>
            <a:endParaRPr lang="en-US"/>
          </a:p>
        </p:txBody>
      </p:sp>
    </p:spTree>
    <p:extLst>
      <p:ext uri="{BB962C8B-B14F-4D97-AF65-F5344CB8AC3E}">
        <p14:creationId xmlns:p14="http://schemas.microsoft.com/office/powerpoint/2010/main" val="779443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your favorite data source</a:t>
            </a:r>
            <a:r>
              <a:rPr lang="en-US" baseline="0" dirty="0" smtClean="0"/>
              <a:t> OR what data do you most wish you had? </a:t>
            </a:r>
            <a:endParaRPr lang="en-US" dirty="0"/>
          </a:p>
        </p:txBody>
      </p:sp>
      <p:sp>
        <p:nvSpPr>
          <p:cNvPr id="4" name="Slide Number Placeholder 3"/>
          <p:cNvSpPr>
            <a:spLocks noGrp="1"/>
          </p:cNvSpPr>
          <p:nvPr>
            <p:ph type="sldNum" sz="quarter" idx="10"/>
          </p:nvPr>
        </p:nvSpPr>
        <p:spPr/>
        <p:txBody>
          <a:bodyPr/>
          <a:lstStyle/>
          <a:p>
            <a:fld id="{C5C04324-C1C7-4412-BE0F-A7D87E563118}" type="slidenum">
              <a:rPr lang="en-US" smtClean="0"/>
              <a:pPr/>
              <a:t>3</a:t>
            </a:fld>
            <a:endParaRPr lang="en-US"/>
          </a:p>
        </p:txBody>
      </p:sp>
    </p:spTree>
    <p:extLst>
      <p:ext uri="{BB962C8B-B14F-4D97-AF65-F5344CB8AC3E}">
        <p14:creationId xmlns:p14="http://schemas.microsoft.com/office/powerpoint/2010/main" val="21873128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also</a:t>
            </a:r>
            <a:r>
              <a:rPr lang="en-US" baseline="0" dirty="0" smtClean="0"/>
              <a:t> need to geocode the client addresses to add them to our map. We’ll be using a tool provide by the DC government, created by the Office of the Chief Technology Officer. This works with DC addresses only. </a:t>
            </a:r>
          </a:p>
          <a:p>
            <a:endParaRPr lang="en-US" baseline="0" dirty="0" smtClean="0"/>
          </a:p>
          <a:p>
            <a:r>
              <a:rPr lang="en-US" baseline="0" dirty="0" smtClean="0"/>
              <a:t>Texas A&amp;M also provides free geocoding services if you want to work with addresses outside of DC. </a:t>
            </a:r>
            <a:endParaRPr lang="en-US" dirty="0"/>
          </a:p>
        </p:txBody>
      </p:sp>
      <p:sp>
        <p:nvSpPr>
          <p:cNvPr id="4" name="Slide Number Placeholder 3"/>
          <p:cNvSpPr>
            <a:spLocks noGrp="1"/>
          </p:cNvSpPr>
          <p:nvPr>
            <p:ph type="sldNum" sz="quarter" idx="10"/>
          </p:nvPr>
        </p:nvSpPr>
        <p:spPr/>
        <p:txBody>
          <a:bodyPr/>
          <a:lstStyle/>
          <a:p>
            <a:fld id="{C5C04324-C1C7-4412-BE0F-A7D87E563118}" type="slidenum">
              <a:rPr lang="en-US" smtClean="0"/>
              <a:pPr/>
              <a:t>38</a:t>
            </a:fld>
            <a:endParaRPr lang="en-US"/>
          </a:p>
        </p:txBody>
      </p:sp>
    </p:spTree>
    <p:extLst>
      <p:ext uri="{BB962C8B-B14F-4D97-AF65-F5344CB8AC3E}">
        <p14:creationId xmlns:p14="http://schemas.microsoft.com/office/powerpoint/2010/main" val="13324682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also need </a:t>
            </a:r>
            <a:r>
              <a:rPr lang="en-US" dirty="0" err="1" smtClean="0"/>
              <a:t>shapefile</a:t>
            </a:r>
            <a:r>
              <a:rPr lang="en-US" dirty="0" smtClean="0"/>
              <a:t>.</a:t>
            </a:r>
            <a:r>
              <a:rPr lang="en-US" baseline="0" dirty="0" smtClean="0"/>
              <a:t> We’ve downloaded a </a:t>
            </a:r>
            <a:r>
              <a:rPr lang="en-US" baseline="0" dirty="0" err="1" smtClean="0"/>
              <a:t>shapefile</a:t>
            </a:r>
            <a:r>
              <a:rPr lang="en-US" baseline="0" dirty="0" smtClean="0"/>
              <a:t> for neighborhood clusters from DC’s open data portal. They have other useful </a:t>
            </a:r>
            <a:r>
              <a:rPr lang="en-US" baseline="0" dirty="0" err="1" smtClean="0"/>
              <a:t>shapefiles</a:t>
            </a:r>
            <a:r>
              <a:rPr lang="en-US" baseline="0" dirty="0" smtClean="0"/>
              <a:t>, like ward boundaries, bodies of water, locations of schools, etc. </a:t>
            </a:r>
          </a:p>
          <a:p>
            <a:endParaRPr lang="en-US" baseline="0" dirty="0" smtClean="0"/>
          </a:p>
          <a:p>
            <a:r>
              <a:rPr lang="en-US" baseline="0" dirty="0" smtClean="0"/>
              <a:t>Outside of DC, your local government might also have a GIS program that provides </a:t>
            </a:r>
            <a:r>
              <a:rPr lang="en-US" baseline="0" dirty="0" err="1" smtClean="0"/>
              <a:t>shapefiles</a:t>
            </a:r>
            <a:r>
              <a:rPr lang="en-US" baseline="0" dirty="0" smtClean="0"/>
              <a:t>. Otherwise, Census provides </a:t>
            </a:r>
            <a:r>
              <a:rPr lang="en-US" baseline="0" dirty="0" err="1" smtClean="0"/>
              <a:t>shapefiles</a:t>
            </a:r>
            <a:r>
              <a:rPr lang="en-US" baseline="0" dirty="0" smtClean="0"/>
              <a:t> for the US through it’s TIGER program.</a:t>
            </a:r>
            <a:endParaRPr lang="en-US" dirty="0"/>
          </a:p>
        </p:txBody>
      </p:sp>
      <p:sp>
        <p:nvSpPr>
          <p:cNvPr id="4" name="Slide Number Placeholder 3"/>
          <p:cNvSpPr>
            <a:spLocks noGrp="1"/>
          </p:cNvSpPr>
          <p:nvPr>
            <p:ph type="sldNum" sz="quarter" idx="10"/>
          </p:nvPr>
        </p:nvSpPr>
        <p:spPr/>
        <p:txBody>
          <a:bodyPr/>
          <a:lstStyle/>
          <a:p>
            <a:fld id="{C5C04324-C1C7-4412-BE0F-A7D87E563118}" type="slidenum">
              <a:rPr lang="en-US" smtClean="0"/>
              <a:pPr/>
              <a:t>39</a:t>
            </a:fld>
            <a:endParaRPr lang="en-US"/>
          </a:p>
        </p:txBody>
      </p:sp>
    </p:spTree>
    <p:extLst>
      <p:ext uri="{BB962C8B-B14F-4D97-AF65-F5344CB8AC3E}">
        <p14:creationId xmlns:p14="http://schemas.microsoft.com/office/powerpoint/2010/main" val="22049684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again, we’ve downloaded the small area (neighborhood cluster) data that we’ll be mapping</a:t>
            </a:r>
            <a:r>
              <a:rPr lang="en-US" baseline="0" dirty="0" smtClean="0"/>
              <a:t> today from NeighborhoodInfo DC. You can download data for other DC geographies, listed here, by clicking on the “Download comparison tables” link on the homepage. [advance slide]</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5C04324-C1C7-4412-BE0F-A7D87E563118}" type="slidenum">
              <a:rPr lang="en-US" smtClean="0"/>
              <a:pPr/>
              <a:t>40</a:t>
            </a:fld>
            <a:endParaRPr lang="en-US"/>
          </a:p>
        </p:txBody>
      </p:sp>
    </p:spTree>
    <p:extLst>
      <p:ext uri="{BB962C8B-B14F-4D97-AF65-F5344CB8AC3E}">
        <p14:creationId xmlns:p14="http://schemas.microsoft.com/office/powerpoint/2010/main" val="11830630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 going to switch to a live demonstration of QGIS</a:t>
            </a:r>
            <a:r>
              <a:rPr lang="en-US" baseline="0" dirty="0" smtClean="0"/>
              <a:t> and the geocoding tools. You can follow all of the steps using the handout that we’ve provided.</a:t>
            </a:r>
          </a:p>
          <a:p>
            <a:endParaRPr lang="en-US" dirty="0"/>
          </a:p>
        </p:txBody>
      </p:sp>
      <p:sp>
        <p:nvSpPr>
          <p:cNvPr id="4" name="Slide Number Placeholder 3"/>
          <p:cNvSpPr>
            <a:spLocks noGrp="1"/>
          </p:cNvSpPr>
          <p:nvPr>
            <p:ph type="sldNum" sz="quarter" idx="10"/>
          </p:nvPr>
        </p:nvSpPr>
        <p:spPr/>
        <p:txBody>
          <a:bodyPr/>
          <a:lstStyle/>
          <a:p>
            <a:fld id="{C5C04324-C1C7-4412-BE0F-A7D87E563118}" type="slidenum">
              <a:rPr lang="en-US" smtClean="0"/>
              <a:pPr/>
              <a:t>42</a:t>
            </a:fld>
            <a:endParaRPr lang="en-US"/>
          </a:p>
        </p:txBody>
      </p:sp>
    </p:spTree>
    <p:extLst>
      <p:ext uri="{BB962C8B-B14F-4D97-AF65-F5344CB8AC3E}">
        <p14:creationId xmlns:p14="http://schemas.microsoft.com/office/powerpoint/2010/main" val="26790043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Different than Census Bureau definitions of small area</a:t>
            </a:r>
            <a:r>
              <a:rPr lang="en-US" baseline="0" dirty="0" smtClean="0"/>
              <a:t> data</a:t>
            </a:r>
            <a:r>
              <a:rPr lang="en-US" dirty="0" smtClean="0"/>
              <a:t>, which include state level</a:t>
            </a:r>
            <a:r>
              <a:rPr lang="en-US" baseline="0" dirty="0" smtClean="0"/>
              <a:t> (</a:t>
            </a:r>
            <a:r>
              <a:rPr lang="en-US" dirty="0" smtClean="0"/>
              <a:t>Small Area Income and Poverty Estimates</a:t>
            </a:r>
            <a:r>
              <a:rPr lang="en-US" baseline="0" dirty="0" smtClean="0"/>
              <a:t>) or below 20,000 population (5-year ACS estimates).</a:t>
            </a:r>
            <a:endParaRPr lang="en-US" dirty="0"/>
          </a:p>
        </p:txBody>
      </p:sp>
      <p:sp>
        <p:nvSpPr>
          <p:cNvPr id="4" name="Slide Number Placeholder 3"/>
          <p:cNvSpPr>
            <a:spLocks noGrp="1"/>
          </p:cNvSpPr>
          <p:nvPr>
            <p:ph type="sldNum" sz="quarter" idx="10"/>
          </p:nvPr>
        </p:nvSpPr>
        <p:spPr/>
        <p:txBody>
          <a:bodyPr/>
          <a:lstStyle/>
          <a:p>
            <a:fld id="{C5C04324-C1C7-4412-BE0F-A7D87E563118}" type="slidenum">
              <a:rPr lang="en-US" smtClean="0"/>
              <a:pPr/>
              <a:t>6</a:t>
            </a:fld>
            <a:endParaRPr lang="en-US"/>
          </a:p>
        </p:txBody>
      </p:sp>
    </p:spTree>
    <p:extLst>
      <p:ext uri="{BB962C8B-B14F-4D97-AF65-F5344CB8AC3E}">
        <p14:creationId xmlns:p14="http://schemas.microsoft.com/office/powerpoint/2010/main" val="33665664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latin typeface="Lato Regular" charset="0"/>
              </a:rPr>
              <a:t>Helps you better design,</a:t>
            </a:r>
            <a:r>
              <a:rPr lang="en-US" altLang="en-US" baseline="0" dirty="0" smtClean="0">
                <a:latin typeface="Lato Regular" charset="0"/>
              </a:rPr>
              <a:t> target, and deliver services to populations who need it the most</a:t>
            </a:r>
          </a:p>
          <a:p>
            <a:r>
              <a:rPr lang="en-US" altLang="en-US" baseline="0" dirty="0" smtClean="0">
                <a:latin typeface="Lato Regular" charset="0"/>
              </a:rPr>
              <a:t>Evidence that can be used to advocate for resources and more effective programs and policies</a:t>
            </a:r>
          </a:p>
          <a:p>
            <a:endParaRPr lang="en-US" altLang="en-US" dirty="0" smtClean="0">
              <a:latin typeface="Lato Regular" charset="0"/>
            </a:endParaRPr>
          </a:p>
          <a:p>
            <a:r>
              <a:rPr lang="en-US" altLang="en-US" dirty="0" smtClean="0">
                <a:latin typeface="Lato Regular" charset="0"/>
              </a:rPr>
              <a:t>Are things improving</a:t>
            </a:r>
            <a:r>
              <a:rPr lang="en-US" altLang="en-US" baseline="0" dirty="0" smtClean="0">
                <a:latin typeface="Lato Regular" charset="0"/>
              </a:rPr>
              <a:t> everywhere in the city/county? Are they getting better in some places and not others?</a:t>
            </a:r>
          </a:p>
          <a:p>
            <a:endParaRPr lang="en-US" altLang="en-US" dirty="0" smtClean="0">
              <a:latin typeface="Lato Regular" charset="0"/>
            </a:endParaRPr>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Gill Sans MT" pitchFamily="34" charset="0"/>
                <a:ea typeface="MS PGothic" pitchFamily="34" charset="-128"/>
              </a:defRPr>
            </a:lvl1pPr>
            <a:lvl2pPr marL="757066" indent="-291179" eaLnBrk="0" hangingPunct="0">
              <a:defRPr sz="2400">
                <a:solidFill>
                  <a:schemeClr val="tx1"/>
                </a:solidFill>
                <a:latin typeface="Gill Sans MT" pitchFamily="34" charset="0"/>
                <a:ea typeface="MS PGothic" pitchFamily="34" charset="-128"/>
              </a:defRPr>
            </a:lvl2pPr>
            <a:lvl3pPr marL="1164717" indent="-232943" eaLnBrk="0" hangingPunct="0">
              <a:defRPr sz="2400">
                <a:solidFill>
                  <a:schemeClr val="tx1"/>
                </a:solidFill>
                <a:latin typeface="Gill Sans MT" pitchFamily="34" charset="0"/>
                <a:ea typeface="MS PGothic" pitchFamily="34" charset="-128"/>
              </a:defRPr>
            </a:lvl3pPr>
            <a:lvl4pPr marL="1630604" indent="-232943" eaLnBrk="0" hangingPunct="0">
              <a:defRPr sz="2400">
                <a:solidFill>
                  <a:schemeClr val="tx1"/>
                </a:solidFill>
                <a:latin typeface="Gill Sans MT" pitchFamily="34" charset="0"/>
                <a:ea typeface="MS PGothic" pitchFamily="34" charset="-128"/>
              </a:defRPr>
            </a:lvl4pPr>
            <a:lvl5pPr marL="2096491" indent="-232943" eaLnBrk="0" hangingPunct="0">
              <a:defRPr sz="2400">
                <a:solidFill>
                  <a:schemeClr val="tx1"/>
                </a:solidFill>
                <a:latin typeface="Gill Sans MT" pitchFamily="34" charset="0"/>
                <a:ea typeface="MS PGothic" pitchFamily="34" charset="-128"/>
              </a:defRPr>
            </a:lvl5pPr>
            <a:lvl6pPr marL="2562377" indent="-232943" eaLnBrk="0" fontAlgn="base" hangingPunct="0">
              <a:spcBef>
                <a:spcPct val="0"/>
              </a:spcBef>
              <a:spcAft>
                <a:spcPct val="0"/>
              </a:spcAft>
              <a:defRPr sz="2400">
                <a:solidFill>
                  <a:schemeClr val="tx1"/>
                </a:solidFill>
                <a:latin typeface="Gill Sans MT" pitchFamily="34" charset="0"/>
                <a:ea typeface="MS PGothic" pitchFamily="34" charset="-128"/>
              </a:defRPr>
            </a:lvl6pPr>
            <a:lvl7pPr marL="3028264" indent="-232943" eaLnBrk="0" fontAlgn="base" hangingPunct="0">
              <a:spcBef>
                <a:spcPct val="0"/>
              </a:spcBef>
              <a:spcAft>
                <a:spcPct val="0"/>
              </a:spcAft>
              <a:defRPr sz="2400">
                <a:solidFill>
                  <a:schemeClr val="tx1"/>
                </a:solidFill>
                <a:latin typeface="Gill Sans MT" pitchFamily="34" charset="0"/>
                <a:ea typeface="MS PGothic" pitchFamily="34" charset="-128"/>
              </a:defRPr>
            </a:lvl7pPr>
            <a:lvl8pPr marL="3494151" indent="-232943" eaLnBrk="0" fontAlgn="base" hangingPunct="0">
              <a:spcBef>
                <a:spcPct val="0"/>
              </a:spcBef>
              <a:spcAft>
                <a:spcPct val="0"/>
              </a:spcAft>
              <a:defRPr sz="2400">
                <a:solidFill>
                  <a:schemeClr val="tx1"/>
                </a:solidFill>
                <a:latin typeface="Gill Sans MT" pitchFamily="34" charset="0"/>
                <a:ea typeface="MS PGothic" pitchFamily="34" charset="-128"/>
              </a:defRPr>
            </a:lvl8pPr>
            <a:lvl9pPr marL="3960038" indent="-232943" eaLnBrk="0" fontAlgn="base" hangingPunct="0">
              <a:spcBef>
                <a:spcPct val="0"/>
              </a:spcBef>
              <a:spcAft>
                <a:spcPct val="0"/>
              </a:spcAft>
              <a:defRPr sz="2400">
                <a:solidFill>
                  <a:schemeClr val="tx1"/>
                </a:solidFill>
                <a:latin typeface="Gill Sans MT" pitchFamily="34" charset="0"/>
                <a:ea typeface="MS PGothic" pitchFamily="34" charset="-128"/>
              </a:defRPr>
            </a:lvl9pPr>
          </a:lstStyle>
          <a:p>
            <a:pPr eaLnBrk="1" hangingPunct="1"/>
            <a:fld id="{48AF9D66-58EE-4EF5-8A23-42D5A1F2E627}" type="slidenum">
              <a:rPr lang="en-US" altLang="en-US" sz="1200">
                <a:latin typeface="Lato Regular" charset="0"/>
              </a:rPr>
              <a:pPr eaLnBrk="1" hangingPunct="1"/>
              <a:t>7</a:t>
            </a:fld>
            <a:endParaRPr lang="en-US" altLang="en-US" sz="1200">
              <a:latin typeface="Lato Regular"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Various neighborhood conditions significantly affect a wide range of individual outcomes.</a:t>
            </a:r>
          </a:p>
          <a:p>
            <a:r>
              <a:rPr lang="en-US" sz="1200" b="0" i="0" u="none" strike="noStrike" kern="1200" baseline="0" dirty="0" smtClean="0">
                <a:solidFill>
                  <a:schemeClr val="tx1"/>
                </a:solidFill>
                <a:latin typeface="+mn-lt"/>
                <a:ea typeface="+mn-ea"/>
                <a:cs typeface="+mn-cs"/>
              </a:rPr>
              <a:t>But, neighborhood effects are generally much smaller than the effects of observed family characteristics (such as parents’ income, socioeconomic status, or educational attainment).</a:t>
            </a:r>
          </a:p>
          <a:p>
            <a:r>
              <a:rPr lang="en-US" sz="1200" b="0" i="0" u="none" strike="noStrike" kern="1200" baseline="0" dirty="0" smtClean="0">
                <a:solidFill>
                  <a:schemeClr val="tx1"/>
                </a:solidFill>
                <a:latin typeface="+mn-lt"/>
                <a:ea typeface="+mn-ea"/>
                <a:cs typeface="+mn-cs"/>
              </a:rPr>
              <a:t>Ethnographic studies suggest that parental access to supportive social and institutional networks may be a critical factor in the development of young children.</a:t>
            </a:r>
          </a:p>
          <a:p>
            <a:r>
              <a:rPr lang="en-US" sz="1200" b="0" i="0" u="none" strike="noStrike" kern="1200" baseline="0" dirty="0" smtClean="0">
                <a:solidFill>
                  <a:schemeClr val="tx1"/>
                </a:solidFill>
                <a:latin typeface="+mn-lt"/>
                <a:ea typeface="+mn-ea"/>
                <a:cs typeface="+mn-cs"/>
              </a:rPr>
              <a:t>Ethnographic literature strongly suggests that neighborhood environment and social interactions play an important role in pushing an adolescent toward (or away from) criminal activities. Quantitative studies consistently find a relationship between neighborhood environment and crime. </a:t>
            </a:r>
          </a:p>
          <a:p>
            <a:endParaRPr lang="en-US" dirty="0" smtClean="0"/>
          </a:p>
          <a:p>
            <a:r>
              <a:rPr lang="en-US" dirty="0" smtClean="0"/>
              <a:t>Citation: http</a:t>
            </a:r>
            <a:r>
              <a:rPr lang="en-US" dirty="0" smtClean="0"/>
              <a:t>://www.tandfonline.com/doi/abs/10.1080/10511482.1997.9521280</a:t>
            </a:r>
          </a:p>
          <a:p>
            <a:endParaRPr lang="en-US" dirty="0"/>
          </a:p>
        </p:txBody>
      </p:sp>
      <p:sp>
        <p:nvSpPr>
          <p:cNvPr id="4" name="Slide Number Placeholder 3"/>
          <p:cNvSpPr>
            <a:spLocks noGrp="1"/>
          </p:cNvSpPr>
          <p:nvPr>
            <p:ph type="sldNum" sz="quarter" idx="10"/>
          </p:nvPr>
        </p:nvSpPr>
        <p:spPr/>
        <p:txBody>
          <a:bodyPr/>
          <a:lstStyle/>
          <a:p>
            <a:fld id="{C5C04324-C1C7-4412-BE0F-A7D87E563118}" type="slidenum">
              <a:rPr lang="en-US" smtClean="0"/>
              <a:pPr/>
              <a:t>8</a:t>
            </a:fld>
            <a:endParaRPr lang="en-US"/>
          </a:p>
        </p:txBody>
      </p:sp>
    </p:spTree>
    <p:extLst>
      <p:ext uri="{BB962C8B-B14F-4D97-AF65-F5344CB8AC3E}">
        <p14:creationId xmlns:p14="http://schemas.microsoft.com/office/powerpoint/2010/main" val="3279074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Because tracts are defined for the entire US, they are widely</a:t>
            </a:r>
            <a:r>
              <a:rPr lang="en-US" baseline="0" dirty="0" smtClean="0"/>
              <a:t> used as a proxy for “neighborhoods” or other small areas. </a:t>
            </a:r>
          </a:p>
          <a:p>
            <a:r>
              <a:rPr lang="en-US" baseline="0" dirty="0" smtClean="0"/>
              <a:t>Nevertheless, it can be difficult to get data for census tracts other than Census Bureau data products.</a:t>
            </a:r>
          </a:p>
          <a:p>
            <a:endParaRPr lang="en-US" dirty="0"/>
          </a:p>
        </p:txBody>
      </p:sp>
      <p:sp>
        <p:nvSpPr>
          <p:cNvPr id="4" name="Slide Number Placeholder 3"/>
          <p:cNvSpPr>
            <a:spLocks noGrp="1"/>
          </p:cNvSpPr>
          <p:nvPr>
            <p:ph type="sldNum" sz="quarter" idx="10"/>
          </p:nvPr>
        </p:nvSpPr>
        <p:spPr/>
        <p:txBody>
          <a:bodyPr/>
          <a:lstStyle/>
          <a:p>
            <a:fld id="{C5C04324-C1C7-4412-BE0F-A7D87E563118}" type="slidenum">
              <a:rPr lang="en-US" smtClean="0"/>
              <a:pPr/>
              <a:t>10</a:t>
            </a:fld>
            <a:endParaRPr lang="en-US"/>
          </a:p>
        </p:txBody>
      </p:sp>
    </p:spTree>
    <p:extLst>
      <p:ext uri="{BB962C8B-B14F-4D97-AF65-F5344CB8AC3E}">
        <p14:creationId xmlns:p14="http://schemas.microsoft.com/office/powerpoint/2010/main" val="32567084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a:t>
            </a:r>
            <a:r>
              <a:rPr lang="en-US" baseline="0" dirty="0" smtClean="0"/>
              <a:t> some cities are treated as county-equivalents by the Census Bureau. Ex, Baltimore city is a county equivalent because it is not part of another county</a:t>
            </a:r>
            <a:r>
              <a:rPr lang="en-US" baseline="0" dirty="0" smtClean="0"/>
              <a:t>. So, it has it’s own “county” ID number (510). </a:t>
            </a:r>
            <a:endParaRPr lang="en-US" dirty="0"/>
          </a:p>
        </p:txBody>
      </p:sp>
      <p:sp>
        <p:nvSpPr>
          <p:cNvPr id="4" name="Slide Number Placeholder 3"/>
          <p:cNvSpPr>
            <a:spLocks noGrp="1"/>
          </p:cNvSpPr>
          <p:nvPr>
            <p:ph type="sldNum" sz="quarter" idx="10"/>
          </p:nvPr>
        </p:nvSpPr>
        <p:spPr/>
        <p:txBody>
          <a:bodyPr/>
          <a:lstStyle/>
          <a:p>
            <a:fld id="{C5C04324-C1C7-4412-BE0F-A7D87E563118}" type="slidenum">
              <a:rPr lang="en-US" smtClean="0"/>
              <a:pPr/>
              <a:t>11</a:t>
            </a:fld>
            <a:endParaRPr lang="en-US"/>
          </a:p>
        </p:txBody>
      </p:sp>
    </p:spTree>
    <p:extLst>
      <p:ext uri="{BB962C8B-B14F-4D97-AF65-F5344CB8AC3E}">
        <p14:creationId xmlns:p14="http://schemas.microsoft.com/office/powerpoint/2010/main" val="22272579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orgs working at a state, county or metropolitan area level, places may be a good small geography to use. </a:t>
            </a:r>
          </a:p>
          <a:p>
            <a:r>
              <a:rPr lang="en-US" dirty="0" smtClean="0"/>
              <a:t>But, bear</a:t>
            </a:r>
            <a:r>
              <a:rPr lang="en-US" baseline="0" dirty="0" smtClean="0"/>
              <a:t> in mind that individual places are not homogenous. Neighborhood conditions can vary widely within a city. </a:t>
            </a:r>
          </a:p>
          <a:p>
            <a:endParaRPr lang="en-US" baseline="0" dirty="0" smtClean="0"/>
          </a:p>
        </p:txBody>
      </p:sp>
      <p:sp>
        <p:nvSpPr>
          <p:cNvPr id="4" name="Slide Number Placeholder 3"/>
          <p:cNvSpPr>
            <a:spLocks noGrp="1"/>
          </p:cNvSpPr>
          <p:nvPr>
            <p:ph type="sldNum" sz="quarter" idx="10"/>
          </p:nvPr>
        </p:nvSpPr>
        <p:spPr/>
        <p:txBody>
          <a:bodyPr/>
          <a:lstStyle/>
          <a:p>
            <a:fld id="{C5C04324-C1C7-4412-BE0F-A7D87E563118}" type="slidenum">
              <a:rPr lang="en-US" smtClean="0"/>
              <a:pPr/>
              <a:t>12</a:t>
            </a:fld>
            <a:endParaRPr lang="en-US"/>
          </a:p>
        </p:txBody>
      </p:sp>
    </p:spTree>
    <p:extLst>
      <p:ext uri="{BB962C8B-B14F-4D97-AF65-F5344CB8AC3E}">
        <p14:creationId xmlns:p14="http://schemas.microsoft.com/office/powerpoint/2010/main" val="1401685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with Image">
    <p:spTree>
      <p:nvGrpSpPr>
        <p:cNvPr id="1" name=""/>
        <p:cNvGrpSpPr/>
        <p:nvPr/>
      </p:nvGrpSpPr>
      <p:grpSpPr>
        <a:xfrm>
          <a:off x="0" y="0"/>
          <a:ext cx="0" cy="0"/>
          <a:chOff x="0" y="0"/>
          <a:chExt cx="0" cy="0"/>
        </a:xfrm>
      </p:grpSpPr>
      <p:pic>
        <p:nvPicPr>
          <p:cNvPr id="4" name="Picture 5" descr="UI New Logo Complete.pn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57200" y="609600"/>
            <a:ext cx="5410200" cy="12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0" y="6248400"/>
            <a:ext cx="9144000" cy="609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chemeClr val="tx2">
                  <a:lumMod val="60000"/>
                  <a:lumOff val="40000"/>
                </a:schemeClr>
              </a:solidFill>
              <a:latin typeface="Lato Regular"/>
            </a:endParaRPr>
          </a:p>
        </p:txBody>
      </p:sp>
      <p:sp>
        <p:nvSpPr>
          <p:cNvPr id="8" name="Picture Placeholder 7"/>
          <p:cNvSpPr>
            <a:spLocks noGrp="1"/>
          </p:cNvSpPr>
          <p:nvPr>
            <p:ph type="pic" sz="quarter" idx="10"/>
          </p:nvPr>
        </p:nvSpPr>
        <p:spPr>
          <a:xfrm>
            <a:off x="0" y="1981200"/>
            <a:ext cx="9144000" cy="2895600"/>
          </a:xfrm>
        </p:spPr>
        <p:txBody>
          <a:bodyPr/>
          <a:lstStyle/>
          <a:p>
            <a:pPr lvl="0"/>
            <a:r>
              <a:rPr lang="en-US" noProof="0" smtClean="0"/>
              <a:t>Click icon to add picture</a:t>
            </a:r>
            <a:endParaRPr lang="en-US" noProof="0" dirty="0"/>
          </a:p>
        </p:txBody>
      </p:sp>
      <p:sp>
        <p:nvSpPr>
          <p:cNvPr id="2" name="Title 1"/>
          <p:cNvSpPr>
            <a:spLocks noGrp="1"/>
          </p:cNvSpPr>
          <p:nvPr>
            <p:ph type="title"/>
          </p:nvPr>
        </p:nvSpPr>
        <p:spPr>
          <a:xfrm>
            <a:off x="457201" y="5105400"/>
            <a:ext cx="7696199" cy="1371600"/>
          </a:xfrm>
        </p:spPr>
        <p:txBody>
          <a:bodyPr/>
          <a:lstStyle>
            <a:lvl1pPr>
              <a:lnSpc>
                <a:spcPct val="100000"/>
              </a:lnSpc>
              <a:defRPr sz="4000">
                <a:solidFill>
                  <a:schemeClr val="tx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496496683"/>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Content -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7772400" cy="1362075"/>
          </a:xfrm>
        </p:spPr>
        <p:txBody>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457200" y="2438400"/>
            <a:ext cx="7772400" cy="3276600"/>
          </a:xfrm>
        </p:spPr>
        <p:txBody>
          <a:bodyPr/>
          <a:lstStyle>
            <a:lvl1pPr marL="0" indent="0">
              <a:lnSpc>
                <a:spcPct val="100000"/>
              </a:lnSpc>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73734744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ntent - grey bar">
    <p:spTree>
      <p:nvGrpSpPr>
        <p:cNvPr id="1" name=""/>
        <p:cNvGrpSpPr/>
        <p:nvPr/>
      </p:nvGrpSpPr>
      <p:grpSpPr>
        <a:xfrm>
          <a:off x="0" y="0"/>
          <a:ext cx="0" cy="0"/>
          <a:chOff x="0" y="0"/>
          <a:chExt cx="0" cy="0"/>
        </a:xfrm>
      </p:grpSpPr>
      <p:sp>
        <p:nvSpPr>
          <p:cNvPr id="5" name="Rectangle 4"/>
          <p:cNvSpPr/>
          <p:nvPr/>
        </p:nvSpPr>
        <p:spPr>
          <a:xfrm>
            <a:off x="0" y="1752600"/>
            <a:ext cx="9144000" cy="4114800"/>
          </a:xfrm>
          <a:prstGeom prst="rect">
            <a:avLst/>
          </a:prstGeom>
          <a:solidFill>
            <a:srgbClr val="E0E1E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2" name="Title 1"/>
          <p:cNvSpPr>
            <a:spLocks noGrp="1"/>
          </p:cNvSpPr>
          <p:nvPr>
            <p:ph type="title"/>
          </p:nvPr>
        </p:nvSpPr>
        <p:spPr>
          <a:xfrm>
            <a:off x="457200" y="533400"/>
            <a:ext cx="8226425" cy="568325"/>
          </a:xfrm>
        </p:spPr>
        <p:txBody>
          <a:bodyPr/>
          <a:lstStyle>
            <a:lvl1pPr>
              <a:defRPr sz="2800"/>
            </a:lvl1pPr>
          </a:lstStyle>
          <a:p>
            <a:r>
              <a:rPr lang="en-US" smtClean="0"/>
              <a:t>Click to edit Master title style</a:t>
            </a:r>
            <a:endParaRPr lang="en-US" dirty="0"/>
          </a:p>
        </p:txBody>
      </p:sp>
      <p:sp>
        <p:nvSpPr>
          <p:cNvPr id="4" name="Content Placeholder 3"/>
          <p:cNvSpPr>
            <a:spLocks noGrp="1"/>
          </p:cNvSpPr>
          <p:nvPr>
            <p:ph sz="half" idx="2"/>
          </p:nvPr>
        </p:nvSpPr>
        <p:spPr>
          <a:xfrm>
            <a:off x="914400" y="1981200"/>
            <a:ext cx="7543800" cy="3816350"/>
          </a:xfrm>
        </p:spPr>
        <p:txBody>
          <a:bodyPr/>
          <a:lstStyle>
            <a:lvl1pPr>
              <a:defRPr sz="2000">
                <a:solidFill>
                  <a:srgbClr val="000000"/>
                </a:solidFill>
              </a:defRPr>
            </a:lvl1pPr>
            <a:lvl2pPr>
              <a:buClr>
                <a:schemeClr val="accent1"/>
              </a:buClr>
              <a:defRPr sz="1800">
                <a:solidFill>
                  <a:srgbClr val="000000"/>
                </a:solidFill>
              </a:defRPr>
            </a:lvl2pPr>
            <a:lvl3pPr>
              <a:buClr>
                <a:schemeClr val="accent1"/>
              </a:buClr>
              <a:defRPr sz="1600">
                <a:solidFill>
                  <a:srgbClr val="000000"/>
                </a:solidFill>
              </a:defRPr>
            </a:lvl3pPr>
            <a:lvl4pPr>
              <a:buClr>
                <a:schemeClr val="accent1"/>
              </a:buClr>
              <a:defRPr sz="1400">
                <a:solidFill>
                  <a:srgbClr val="000000"/>
                </a:solidFill>
              </a:defRPr>
            </a:lvl4pPr>
            <a:lvl5pPr>
              <a:buClr>
                <a:schemeClr val="accent1"/>
              </a:buClr>
              <a:defRPr sz="14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35122896"/>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Content - two column">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6425" cy="568325"/>
          </a:xfrm>
        </p:spPr>
        <p:txBody>
          <a:bodyPr/>
          <a:lstStyle>
            <a:lvl1pPr>
              <a:defRPr sz="2800"/>
            </a:lvl1pPr>
          </a:lstStyle>
          <a:p>
            <a:r>
              <a:rPr lang="en-US" smtClean="0"/>
              <a:t>Click to edit Master title style</a:t>
            </a:r>
            <a:endParaRPr lang="en-US" dirty="0"/>
          </a:p>
        </p:txBody>
      </p:sp>
      <p:sp>
        <p:nvSpPr>
          <p:cNvPr id="3" name="Content Placeholder 2"/>
          <p:cNvSpPr>
            <a:spLocks noGrp="1"/>
          </p:cNvSpPr>
          <p:nvPr>
            <p:ph sz="half" idx="1"/>
          </p:nvPr>
        </p:nvSpPr>
        <p:spPr>
          <a:xfrm>
            <a:off x="854075" y="1676400"/>
            <a:ext cx="3571875" cy="3816350"/>
          </a:xfrm>
        </p:spPr>
        <p:txBody>
          <a:bodyPr/>
          <a:lstStyle>
            <a:lvl1pPr>
              <a:defRPr sz="2000">
                <a:solidFill>
                  <a:schemeClr val="tx1"/>
                </a:solidFill>
              </a:defRPr>
            </a:lvl1pPr>
            <a:lvl2pPr>
              <a:buClr>
                <a:schemeClr val="tx2"/>
              </a:buClr>
              <a:defRPr sz="1800">
                <a:solidFill>
                  <a:schemeClr val="tx1"/>
                </a:solidFill>
              </a:defRPr>
            </a:lvl2pPr>
            <a:lvl3pPr>
              <a:buClr>
                <a:schemeClr val="tx2"/>
              </a:buClr>
              <a:defRPr sz="1600">
                <a:solidFill>
                  <a:schemeClr val="tx1"/>
                </a:solidFill>
              </a:defRPr>
            </a:lvl3pPr>
            <a:lvl4pPr>
              <a:buClr>
                <a:schemeClr val="tx2"/>
              </a:buClr>
              <a:defRPr sz="1400">
                <a:solidFill>
                  <a:schemeClr val="tx1"/>
                </a:solidFill>
              </a:defRPr>
            </a:lvl4pPr>
            <a:lvl5pPr>
              <a:defRPr sz="14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968876" y="1676400"/>
            <a:ext cx="3489324" cy="3816350"/>
          </a:xfrm>
        </p:spPr>
        <p:txBody>
          <a:bodyPr/>
          <a:lstStyle>
            <a:lvl1pPr>
              <a:defRPr sz="2000">
                <a:solidFill>
                  <a:srgbClr val="000000"/>
                </a:solidFill>
              </a:defRPr>
            </a:lvl1pPr>
            <a:lvl2pPr>
              <a:defRPr sz="1800">
                <a:solidFill>
                  <a:srgbClr val="000000"/>
                </a:solidFill>
              </a:defRPr>
            </a:lvl2pPr>
            <a:lvl3pPr>
              <a:defRPr sz="1600">
                <a:solidFill>
                  <a:srgbClr val="000000"/>
                </a:solidFill>
              </a:defRPr>
            </a:lvl3pPr>
            <a:lvl4pPr>
              <a:defRPr sz="1400">
                <a:solidFill>
                  <a:srgbClr val="000000"/>
                </a:solidFill>
              </a:defRPr>
            </a:lvl4pPr>
            <a:lvl5pPr>
              <a:defRPr sz="14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84778310"/>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 black">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2" name="Title 1"/>
          <p:cNvSpPr>
            <a:spLocks noGrp="1"/>
          </p:cNvSpPr>
          <p:nvPr>
            <p:ph type="title"/>
          </p:nvPr>
        </p:nvSpPr>
        <p:spPr>
          <a:xfrm>
            <a:off x="457200" y="533400"/>
            <a:ext cx="8226425" cy="568325"/>
          </a:xfrm>
        </p:spPr>
        <p:txBody>
          <a:bodyPr/>
          <a:lstStyle>
            <a:lvl1pPr>
              <a:defRPr sz="2800">
                <a:solidFill>
                  <a:schemeClr val="bg1"/>
                </a:solidFill>
              </a:defRPr>
            </a:lvl1pPr>
          </a:lstStyle>
          <a:p>
            <a:r>
              <a:rPr lang="en-US" smtClean="0"/>
              <a:t>Click to edit Master title style</a:t>
            </a:r>
            <a:endParaRPr lang="en-US" dirty="0"/>
          </a:p>
        </p:txBody>
      </p:sp>
      <p:sp>
        <p:nvSpPr>
          <p:cNvPr id="6" name="Content Placeholder 3"/>
          <p:cNvSpPr>
            <a:spLocks noGrp="1"/>
          </p:cNvSpPr>
          <p:nvPr>
            <p:ph sz="half" idx="2"/>
          </p:nvPr>
        </p:nvSpPr>
        <p:spPr>
          <a:xfrm>
            <a:off x="914400" y="1981200"/>
            <a:ext cx="7543800" cy="3816350"/>
          </a:xfrm>
        </p:spPr>
        <p:txBody>
          <a:bodyPr/>
          <a:lstStyle>
            <a:lvl1pPr indent="0">
              <a:lnSpc>
                <a:spcPct val="100000"/>
              </a:lnSpc>
              <a:defRPr sz="2000">
                <a:solidFill>
                  <a:schemeClr val="bg1"/>
                </a:solidFill>
              </a:defRPr>
            </a:lvl1pPr>
            <a:lvl2pPr indent="0">
              <a:lnSpc>
                <a:spcPct val="100000"/>
              </a:lnSpc>
              <a:buClr>
                <a:schemeClr val="accent1"/>
              </a:buClr>
              <a:defRPr sz="1800">
                <a:solidFill>
                  <a:schemeClr val="bg1"/>
                </a:solidFill>
              </a:defRPr>
            </a:lvl2pPr>
            <a:lvl3pPr indent="0">
              <a:lnSpc>
                <a:spcPct val="100000"/>
              </a:lnSpc>
              <a:buClr>
                <a:schemeClr val="accent1"/>
              </a:buClr>
              <a:defRPr sz="1600">
                <a:solidFill>
                  <a:schemeClr val="bg1"/>
                </a:solidFill>
              </a:defRPr>
            </a:lvl3pPr>
            <a:lvl4pPr indent="0">
              <a:lnSpc>
                <a:spcPct val="100000"/>
              </a:lnSpc>
              <a:buClr>
                <a:schemeClr val="accent1"/>
              </a:buClr>
              <a:defRPr sz="1400">
                <a:solidFill>
                  <a:schemeClr val="bg1"/>
                </a:solidFill>
              </a:defRPr>
            </a:lvl4pPr>
            <a:lvl5pPr indent="0">
              <a:lnSpc>
                <a:spcPct val="100000"/>
              </a:lnSpc>
              <a:buClr>
                <a:schemeClr val="accent1"/>
              </a:buClr>
              <a:defRPr sz="1400">
                <a:solidFill>
                  <a:schemeClr val="bg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07860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ent - blue">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0096D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2" name="Title 1"/>
          <p:cNvSpPr>
            <a:spLocks noGrp="1"/>
          </p:cNvSpPr>
          <p:nvPr>
            <p:ph type="title"/>
          </p:nvPr>
        </p:nvSpPr>
        <p:spPr>
          <a:xfrm>
            <a:off x="457200" y="533400"/>
            <a:ext cx="8226425" cy="568325"/>
          </a:xfrm>
        </p:spPr>
        <p:txBody>
          <a:bodyPr/>
          <a:lstStyle>
            <a:lvl1pPr>
              <a:defRPr sz="2800">
                <a:solidFill>
                  <a:schemeClr val="bg1"/>
                </a:solidFill>
              </a:defRPr>
            </a:lvl1pPr>
          </a:lstStyle>
          <a:p>
            <a:r>
              <a:rPr lang="en-US" smtClean="0"/>
              <a:t>Click to edit Master title style</a:t>
            </a:r>
            <a:endParaRPr lang="en-US" dirty="0"/>
          </a:p>
        </p:txBody>
      </p:sp>
      <p:sp>
        <p:nvSpPr>
          <p:cNvPr id="4" name="Content Placeholder 3"/>
          <p:cNvSpPr>
            <a:spLocks noGrp="1"/>
          </p:cNvSpPr>
          <p:nvPr>
            <p:ph sz="half" idx="2"/>
          </p:nvPr>
        </p:nvSpPr>
        <p:spPr>
          <a:xfrm>
            <a:off x="914400" y="1981200"/>
            <a:ext cx="7543800" cy="3816350"/>
          </a:xfrm>
        </p:spPr>
        <p:txBody>
          <a:bodyPr/>
          <a:lstStyle>
            <a:lvl1pPr indent="0">
              <a:lnSpc>
                <a:spcPct val="100000"/>
              </a:lnSpc>
              <a:defRPr sz="2000">
                <a:solidFill>
                  <a:schemeClr val="bg1"/>
                </a:solidFill>
              </a:defRPr>
            </a:lvl1pPr>
            <a:lvl2pPr indent="0">
              <a:lnSpc>
                <a:spcPct val="100000"/>
              </a:lnSpc>
              <a:buClr>
                <a:schemeClr val="accent1"/>
              </a:buClr>
              <a:defRPr sz="1800">
                <a:solidFill>
                  <a:schemeClr val="bg1"/>
                </a:solidFill>
              </a:defRPr>
            </a:lvl2pPr>
            <a:lvl3pPr indent="0">
              <a:lnSpc>
                <a:spcPct val="100000"/>
              </a:lnSpc>
              <a:buClr>
                <a:schemeClr val="accent1"/>
              </a:buClr>
              <a:defRPr sz="1600">
                <a:solidFill>
                  <a:schemeClr val="bg1"/>
                </a:solidFill>
              </a:defRPr>
            </a:lvl3pPr>
            <a:lvl4pPr indent="0">
              <a:lnSpc>
                <a:spcPct val="100000"/>
              </a:lnSpc>
              <a:buClr>
                <a:schemeClr val="accent1"/>
              </a:buClr>
              <a:defRPr sz="1400">
                <a:solidFill>
                  <a:schemeClr val="bg1"/>
                </a:solidFill>
              </a:defRPr>
            </a:lvl4pPr>
            <a:lvl5pPr indent="0">
              <a:lnSpc>
                <a:spcPct val="100000"/>
              </a:lnSpc>
              <a:buClr>
                <a:schemeClr val="accent1"/>
              </a:buClr>
              <a:defRPr sz="1400">
                <a:solidFill>
                  <a:schemeClr val="bg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38138451"/>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 grey">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2" name="Title 1"/>
          <p:cNvSpPr>
            <a:spLocks noGrp="1"/>
          </p:cNvSpPr>
          <p:nvPr>
            <p:ph type="title"/>
          </p:nvPr>
        </p:nvSpPr>
        <p:spPr>
          <a:xfrm>
            <a:off x="457200" y="533400"/>
            <a:ext cx="8226425" cy="568325"/>
          </a:xfrm>
        </p:spPr>
        <p:txBody>
          <a:bodyPr/>
          <a:lstStyle>
            <a:lvl1pPr>
              <a:defRPr sz="2800">
                <a:solidFill>
                  <a:schemeClr val="bg1"/>
                </a:solidFill>
              </a:defRPr>
            </a:lvl1pPr>
          </a:lstStyle>
          <a:p>
            <a:r>
              <a:rPr lang="en-US" smtClean="0"/>
              <a:t>Click to edit Master title style</a:t>
            </a:r>
            <a:endParaRPr lang="en-US" dirty="0"/>
          </a:p>
        </p:txBody>
      </p:sp>
      <p:sp>
        <p:nvSpPr>
          <p:cNvPr id="8" name="Content Placeholder 3"/>
          <p:cNvSpPr>
            <a:spLocks noGrp="1"/>
          </p:cNvSpPr>
          <p:nvPr>
            <p:ph sz="half" idx="2"/>
          </p:nvPr>
        </p:nvSpPr>
        <p:spPr>
          <a:xfrm>
            <a:off x="914400" y="1981200"/>
            <a:ext cx="7543800" cy="3816350"/>
          </a:xfrm>
        </p:spPr>
        <p:txBody>
          <a:bodyPr/>
          <a:lstStyle>
            <a:lvl1pPr indent="0">
              <a:lnSpc>
                <a:spcPct val="100000"/>
              </a:lnSpc>
              <a:defRPr sz="2000">
                <a:solidFill>
                  <a:schemeClr val="bg1"/>
                </a:solidFill>
              </a:defRPr>
            </a:lvl1pPr>
            <a:lvl2pPr indent="0">
              <a:lnSpc>
                <a:spcPct val="100000"/>
              </a:lnSpc>
              <a:buClr>
                <a:schemeClr val="accent1"/>
              </a:buClr>
              <a:defRPr sz="1800">
                <a:solidFill>
                  <a:schemeClr val="bg1"/>
                </a:solidFill>
              </a:defRPr>
            </a:lvl2pPr>
            <a:lvl3pPr indent="0">
              <a:lnSpc>
                <a:spcPct val="100000"/>
              </a:lnSpc>
              <a:buClr>
                <a:schemeClr val="accent1"/>
              </a:buClr>
              <a:defRPr sz="1600">
                <a:solidFill>
                  <a:schemeClr val="bg1"/>
                </a:solidFill>
              </a:defRPr>
            </a:lvl3pPr>
            <a:lvl4pPr indent="0">
              <a:lnSpc>
                <a:spcPct val="100000"/>
              </a:lnSpc>
              <a:buClr>
                <a:schemeClr val="accent1"/>
              </a:buClr>
              <a:defRPr sz="1400">
                <a:solidFill>
                  <a:schemeClr val="bg1"/>
                </a:solidFill>
              </a:defRPr>
            </a:lvl4pPr>
            <a:lvl5pPr indent="0">
              <a:lnSpc>
                <a:spcPct val="100000"/>
              </a:lnSpc>
              <a:buClr>
                <a:schemeClr val="accent1"/>
              </a:buClr>
              <a:defRPr sz="1400">
                <a:solidFill>
                  <a:schemeClr val="bg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31756187"/>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15441993"/>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7013977"/>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4350"/>
            <a:ext cx="3008313" cy="1162050"/>
          </a:xfrm>
        </p:spPr>
        <p:txBody>
          <a:bodyPr/>
          <a:lstStyle>
            <a:lvl1pPr algn="l">
              <a:defRPr sz="3000" b="1"/>
            </a:lvl1pPr>
          </a:lstStyle>
          <a:p>
            <a:r>
              <a:rPr lang="en-US" smtClean="0"/>
              <a:t>Click to edit Master title style</a:t>
            </a:r>
            <a:endParaRPr lang="en-US" dirty="0"/>
          </a:p>
        </p:txBody>
      </p:sp>
      <p:sp>
        <p:nvSpPr>
          <p:cNvPr id="3" name="Content Placeholder 2"/>
          <p:cNvSpPr>
            <a:spLocks noGrp="1"/>
          </p:cNvSpPr>
          <p:nvPr>
            <p:ph idx="1"/>
          </p:nvPr>
        </p:nvSpPr>
        <p:spPr>
          <a:xfrm>
            <a:off x="3575050" y="514350"/>
            <a:ext cx="5111750" cy="5853113"/>
          </a:xfrm>
        </p:spPr>
        <p:txBody>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764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42605920"/>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57200" y="457200"/>
            <a:ext cx="8305800" cy="4953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457200" y="5638800"/>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14400" y="838200"/>
            <a:ext cx="6934200" cy="4529138"/>
          </a:xfrm>
        </p:spPr>
        <p:txBody>
          <a:bodyPr anchor="b"/>
          <a:lstStyle>
            <a:lvl1pPr algn="l">
              <a:defRPr sz="3200" b="0">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14159877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with no image">
    <p:spTree>
      <p:nvGrpSpPr>
        <p:cNvPr id="1" name=""/>
        <p:cNvGrpSpPr/>
        <p:nvPr/>
      </p:nvGrpSpPr>
      <p:grpSpPr>
        <a:xfrm>
          <a:off x="0" y="0"/>
          <a:ext cx="0" cy="0"/>
          <a:chOff x="0" y="0"/>
          <a:chExt cx="0" cy="0"/>
        </a:xfrm>
      </p:grpSpPr>
      <p:sp>
        <p:nvSpPr>
          <p:cNvPr id="4" name="Rectangle 3"/>
          <p:cNvSpPr/>
          <p:nvPr/>
        </p:nvSpPr>
        <p:spPr>
          <a:xfrm>
            <a:off x="0" y="6324600"/>
            <a:ext cx="9144000" cy="533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grpSp>
        <p:nvGrpSpPr>
          <p:cNvPr id="5" name="Group 4"/>
          <p:cNvGrpSpPr/>
          <p:nvPr/>
        </p:nvGrpSpPr>
        <p:grpSpPr>
          <a:xfrm>
            <a:off x="304800" y="5715000"/>
            <a:ext cx="8580120" cy="883920"/>
            <a:chOff x="304800" y="5715000"/>
            <a:chExt cx="8580120" cy="883920"/>
          </a:xfrm>
          <a:solidFill>
            <a:schemeClr val="accent5">
              <a:lumMod val="40000"/>
              <a:lumOff val="60000"/>
            </a:schemeClr>
          </a:solidFill>
        </p:grpSpPr>
        <p:grpSp>
          <p:nvGrpSpPr>
            <p:cNvPr id="6" name="Group 5"/>
            <p:cNvGrpSpPr/>
            <p:nvPr/>
          </p:nvGrpSpPr>
          <p:grpSpPr>
            <a:xfrm>
              <a:off x="304800" y="6553200"/>
              <a:ext cx="8580120" cy="45720"/>
              <a:chOff x="304800" y="6553200"/>
              <a:chExt cx="8580120" cy="45720"/>
            </a:xfrm>
            <a:grpFill/>
          </p:grpSpPr>
          <p:sp>
            <p:nvSpPr>
              <p:cNvPr id="55" name="Rectangle 54"/>
              <p:cNvSpPr/>
              <p:nvPr/>
            </p:nvSpPr>
            <p:spPr>
              <a:xfrm>
                <a:off x="304800"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56" name="Rectangle 55"/>
              <p:cNvSpPr/>
              <p:nvPr/>
            </p:nvSpPr>
            <p:spPr>
              <a:xfrm>
                <a:off x="692727"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57" name="Rectangle 56"/>
              <p:cNvSpPr/>
              <p:nvPr/>
            </p:nvSpPr>
            <p:spPr>
              <a:xfrm>
                <a:off x="1080654"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58" name="Rectangle 57"/>
              <p:cNvSpPr/>
              <p:nvPr/>
            </p:nvSpPr>
            <p:spPr>
              <a:xfrm>
                <a:off x="1468581"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59" name="Rectangle 58"/>
              <p:cNvSpPr/>
              <p:nvPr/>
            </p:nvSpPr>
            <p:spPr>
              <a:xfrm>
                <a:off x="1856508"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60" name="Rectangle 59"/>
              <p:cNvSpPr/>
              <p:nvPr/>
            </p:nvSpPr>
            <p:spPr>
              <a:xfrm>
                <a:off x="2244435"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61" name="Rectangle 60"/>
              <p:cNvSpPr/>
              <p:nvPr/>
            </p:nvSpPr>
            <p:spPr>
              <a:xfrm>
                <a:off x="2632362"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62" name="Rectangle 61"/>
              <p:cNvSpPr/>
              <p:nvPr/>
            </p:nvSpPr>
            <p:spPr>
              <a:xfrm>
                <a:off x="3020289"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63" name="Rectangle 62"/>
              <p:cNvSpPr/>
              <p:nvPr/>
            </p:nvSpPr>
            <p:spPr>
              <a:xfrm>
                <a:off x="3408216"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64" name="Rectangle 63"/>
              <p:cNvSpPr/>
              <p:nvPr/>
            </p:nvSpPr>
            <p:spPr>
              <a:xfrm>
                <a:off x="3796143"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65" name="Rectangle 64"/>
              <p:cNvSpPr/>
              <p:nvPr/>
            </p:nvSpPr>
            <p:spPr>
              <a:xfrm>
                <a:off x="4184070"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66" name="Rectangle 65"/>
              <p:cNvSpPr/>
              <p:nvPr/>
            </p:nvSpPr>
            <p:spPr>
              <a:xfrm>
                <a:off x="4571997"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67" name="Rectangle 66"/>
              <p:cNvSpPr/>
              <p:nvPr/>
            </p:nvSpPr>
            <p:spPr>
              <a:xfrm>
                <a:off x="4959924"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68" name="Rectangle 67"/>
              <p:cNvSpPr/>
              <p:nvPr/>
            </p:nvSpPr>
            <p:spPr>
              <a:xfrm>
                <a:off x="5347851"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69" name="Rectangle 68"/>
              <p:cNvSpPr/>
              <p:nvPr/>
            </p:nvSpPr>
            <p:spPr>
              <a:xfrm>
                <a:off x="5735778"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70" name="Rectangle 69"/>
              <p:cNvSpPr/>
              <p:nvPr/>
            </p:nvSpPr>
            <p:spPr>
              <a:xfrm>
                <a:off x="6123705"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71" name="Rectangle 70"/>
              <p:cNvSpPr/>
              <p:nvPr/>
            </p:nvSpPr>
            <p:spPr>
              <a:xfrm>
                <a:off x="6511632"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72" name="Rectangle 71"/>
              <p:cNvSpPr/>
              <p:nvPr/>
            </p:nvSpPr>
            <p:spPr>
              <a:xfrm>
                <a:off x="6899559"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73" name="Rectangle 72"/>
              <p:cNvSpPr/>
              <p:nvPr/>
            </p:nvSpPr>
            <p:spPr>
              <a:xfrm>
                <a:off x="7287486"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74" name="Rectangle 73"/>
              <p:cNvSpPr/>
              <p:nvPr/>
            </p:nvSpPr>
            <p:spPr>
              <a:xfrm>
                <a:off x="7675413"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75" name="Rectangle 74"/>
              <p:cNvSpPr/>
              <p:nvPr/>
            </p:nvSpPr>
            <p:spPr>
              <a:xfrm>
                <a:off x="8063340"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76" name="Rectangle 75"/>
              <p:cNvSpPr/>
              <p:nvPr/>
            </p:nvSpPr>
            <p:spPr>
              <a:xfrm>
                <a:off x="8451267"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77" name="Rectangle 76"/>
              <p:cNvSpPr/>
              <p:nvPr/>
            </p:nvSpPr>
            <p:spPr>
              <a:xfrm>
                <a:off x="8839200"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grpSp>
        <p:grpSp>
          <p:nvGrpSpPr>
            <p:cNvPr id="7" name="Group 6"/>
            <p:cNvGrpSpPr/>
            <p:nvPr/>
          </p:nvGrpSpPr>
          <p:grpSpPr>
            <a:xfrm>
              <a:off x="304800" y="6172200"/>
              <a:ext cx="8580120" cy="45720"/>
              <a:chOff x="304800" y="6553200"/>
              <a:chExt cx="8580120" cy="45720"/>
            </a:xfrm>
            <a:grpFill/>
          </p:grpSpPr>
          <p:sp>
            <p:nvSpPr>
              <p:cNvPr id="32" name="Rectangle 31"/>
              <p:cNvSpPr/>
              <p:nvPr/>
            </p:nvSpPr>
            <p:spPr>
              <a:xfrm>
                <a:off x="304800"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33" name="Rectangle 32"/>
              <p:cNvSpPr/>
              <p:nvPr/>
            </p:nvSpPr>
            <p:spPr>
              <a:xfrm>
                <a:off x="692727"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34" name="Rectangle 33"/>
              <p:cNvSpPr/>
              <p:nvPr/>
            </p:nvSpPr>
            <p:spPr>
              <a:xfrm>
                <a:off x="1080654"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35" name="Rectangle 34"/>
              <p:cNvSpPr/>
              <p:nvPr/>
            </p:nvSpPr>
            <p:spPr>
              <a:xfrm>
                <a:off x="1468581"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36" name="Rectangle 35"/>
              <p:cNvSpPr/>
              <p:nvPr/>
            </p:nvSpPr>
            <p:spPr>
              <a:xfrm>
                <a:off x="1856508"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37" name="Rectangle 36"/>
              <p:cNvSpPr/>
              <p:nvPr/>
            </p:nvSpPr>
            <p:spPr>
              <a:xfrm>
                <a:off x="2244435"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38" name="Rectangle 37"/>
              <p:cNvSpPr/>
              <p:nvPr/>
            </p:nvSpPr>
            <p:spPr>
              <a:xfrm>
                <a:off x="2632362"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39" name="Rectangle 38"/>
              <p:cNvSpPr/>
              <p:nvPr/>
            </p:nvSpPr>
            <p:spPr>
              <a:xfrm>
                <a:off x="3020289"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40" name="Rectangle 39"/>
              <p:cNvSpPr/>
              <p:nvPr/>
            </p:nvSpPr>
            <p:spPr>
              <a:xfrm>
                <a:off x="3408216"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41" name="Rectangle 40"/>
              <p:cNvSpPr/>
              <p:nvPr/>
            </p:nvSpPr>
            <p:spPr>
              <a:xfrm>
                <a:off x="3796143"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42" name="Rectangle 41"/>
              <p:cNvSpPr/>
              <p:nvPr/>
            </p:nvSpPr>
            <p:spPr>
              <a:xfrm>
                <a:off x="4184070"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43" name="Rectangle 42"/>
              <p:cNvSpPr/>
              <p:nvPr/>
            </p:nvSpPr>
            <p:spPr>
              <a:xfrm>
                <a:off x="4571997"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44" name="Rectangle 43"/>
              <p:cNvSpPr/>
              <p:nvPr/>
            </p:nvSpPr>
            <p:spPr>
              <a:xfrm>
                <a:off x="4959924"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45" name="Rectangle 44"/>
              <p:cNvSpPr/>
              <p:nvPr/>
            </p:nvSpPr>
            <p:spPr>
              <a:xfrm>
                <a:off x="5347851"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46" name="Rectangle 45"/>
              <p:cNvSpPr/>
              <p:nvPr/>
            </p:nvSpPr>
            <p:spPr>
              <a:xfrm>
                <a:off x="5735778"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47" name="Rectangle 46"/>
              <p:cNvSpPr/>
              <p:nvPr/>
            </p:nvSpPr>
            <p:spPr>
              <a:xfrm>
                <a:off x="6123705"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48" name="Rectangle 47"/>
              <p:cNvSpPr/>
              <p:nvPr/>
            </p:nvSpPr>
            <p:spPr>
              <a:xfrm>
                <a:off x="6511632"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49" name="Rectangle 48"/>
              <p:cNvSpPr/>
              <p:nvPr/>
            </p:nvSpPr>
            <p:spPr>
              <a:xfrm>
                <a:off x="6899559"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50" name="Rectangle 49"/>
              <p:cNvSpPr/>
              <p:nvPr/>
            </p:nvSpPr>
            <p:spPr>
              <a:xfrm>
                <a:off x="7287486"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51" name="Rectangle 50"/>
              <p:cNvSpPr/>
              <p:nvPr/>
            </p:nvSpPr>
            <p:spPr>
              <a:xfrm>
                <a:off x="7675413"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52" name="Rectangle 51"/>
              <p:cNvSpPr/>
              <p:nvPr/>
            </p:nvSpPr>
            <p:spPr>
              <a:xfrm>
                <a:off x="8063340"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53" name="Rectangle 52"/>
              <p:cNvSpPr/>
              <p:nvPr/>
            </p:nvSpPr>
            <p:spPr>
              <a:xfrm>
                <a:off x="8451267"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54" name="Rectangle 53"/>
              <p:cNvSpPr/>
              <p:nvPr/>
            </p:nvSpPr>
            <p:spPr>
              <a:xfrm>
                <a:off x="8839200"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grpSp>
        <p:grpSp>
          <p:nvGrpSpPr>
            <p:cNvPr id="8" name="Group 7"/>
            <p:cNvGrpSpPr/>
            <p:nvPr/>
          </p:nvGrpSpPr>
          <p:grpSpPr>
            <a:xfrm>
              <a:off x="304800" y="5715000"/>
              <a:ext cx="8580120" cy="45720"/>
              <a:chOff x="304800" y="6553200"/>
              <a:chExt cx="8580120" cy="45720"/>
            </a:xfrm>
            <a:grpFill/>
          </p:grpSpPr>
          <p:sp>
            <p:nvSpPr>
              <p:cNvPr id="9" name="Rectangle 8"/>
              <p:cNvSpPr/>
              <p:nvPr/>
            </p:nvSpPr>
            <p:spPr>
              <a:xfrm>
                <a:off x="304800"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10" name="Rectangle 9"/>
              <p:cNvSpPr/>
              <p:nvPr/>
            </p:nvSpPr>
            <p:spPr>
              <a:xfrm>
                <a:off x="692727"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11" name="Rectangle 10"/>
              <p:cNvSpPr/>
              <p:nvPr/>
            </p:nvSpPr>
            <p:spPr>
              <a:xfrm>
                <a:off x="1080654"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12" name="Rectangle 11"/>
              <p:cNvSpPr/>
              <p:nvPr/>
            </p:nvSpPr>
            <p:spPr>
              <a:xfrm>
                <a:off x="1468581"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13" name="Rectangle 12"/>
              <p:cNvSpPr/>
              <p:nvPr/>
            </p:nvSpPr>
            <p:spPr>
              <a:xfrm>
                <a:off x="1856508"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14" name="Rectangle 13"/>
              <p:cNvSpPr/>
              <p:nvPr/>
            </p:nvSpPr>
            <p:spPr>
              <a:xfrm>
                <a:off x="2244435"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15" name="Rectangle 14"/>
              <p:cNvSpPr/>
              <p:nvPr/>
            </p:nvSpPr>
            <p:spPr>
              <a:xfrm>
                <a:off x="2632362"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16" name="Rectangle 15"/>
              <p:cNvSpPr/>
              <p:nvPr/>
            </p:nvSpPr>
            <p:spPr>
              <a:xfrm>
                <a:off x="3020289"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17" name="Rectangle 16"/>
              <p:cNvSpPr/>
              <p:nvPr/>
            </p:nvSpPr>
            <p:spPr>
              <a:xfrm>
                <a:off x="3408216"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18" name="Rectangle 17"/>
              <p:cNvSpPr/>
              <p:nvPr/>
            </p:nvSpPr>
            <p:spPr>
              <a:xfrm>
                <a:off x="3796143"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19" name="Rectangle 18"/>
              <p:cNvSpPr/>
              <p:nvPr/>
            </p:nvSpPr>
            <p:spPr>
              <a:xfrm>
                <a:off x="4184070"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20" name="Rectangle 19"/>
              <p:cNvSpPr/>
              <p:nvPr/>
            </p:nvSpPr>
            <p:spPr>
              <a:xfrm>
                <a:off x="4571997"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21" name="Rectangle 20"/>
              <p:cNvSpPr/>
              <p:nvPr/>
            </p:nvSpPr>
            <p:spPr>
              <a:xfrm>
                <a:off x="4959924"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22" name="Rectangle 21"/>
              <p:cNvSpPr/>
              <p:nvPr/>
            </p:nvSpPr>
            <p:spPr>
              <a:xfrm>
                <a:off x="5347851"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23" name="Rectangle 22"/>
              <p:cNvSpPr/>
              <p:nvPr/>
            </p:nvSpPr>
            <p:spPr>
              <a:xfrm>
                <a:off x="5735778"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24" name="Rectangle 23"/>
              <p:cNvSpPr/>
              <p:nvPr/>
            </p:nvSpPr>
            <p:spPr>
              <a:xfrm>
                <a:off x="6123705"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25" name="Rectangle 24"/>
              <p:cNvSpPr/>
              <p:nvPr/>
            </p:nvSpPr>
            <p:spPr>
              <a:xfrm>
                <a:off x="6511632"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26" name="Rectangle 25"/>
              <p:cNvSpPr/>
              <p:nvPr/>
            </p:nvSpPr>
            <p:spPr>
              <a:xfrm>
                <a:off x="6899559"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27" name="Rectangle 26"/>
              <p:cNvSpPr/>
              <p:nvPr/>
            </p:nvSpPr>
            <p:spPr>
              <a:xfrm>
                <a:off x="7287486"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28" name="Rectangle 27"/>
              <p:cNvSpPr/>
              <p:nvPr/>
            </p:nvSpPr>
            <p:spPr>
              <a:xfrm>
                <a:off x="7675413"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29" name="Rectangle 28"/>
              <p:cNvSpPr/>
              <p:nvPr/>
            </p:nvSpPr>
            <p:spPr>
              <a:xfrm>
                <a:off x="8063340"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30" name="Rectangle 29"/>
              <p:cNvSpPr/>
              <p:nvPr/>
            </p:nvSpPr>
            <p:spPr>
              <a:xfrm>
                <a:off x="8451267"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31" name="Rectangle 30"/>
              <p:cNvSpPr/>
              <p:nvPr/>
            </p:nvSpPr>
            <p:spPr>
              <a:xfrm>
                <a:off x="8839200"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grpSp>
      </p:grpSp>
      <p:pic>
        <p:nvPicPr>
          <p:cNvPr id="78" name="Picture 79" descr="UI New Logo Complete.pn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57200" y="609600"/>
            <a:ext cx="5410200" cy="12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 name="Rectangle 2"/>
          <p:cNvSpPr>
            <a:spLocks noGrp="1" noChangeArrowheads="1"/>
          </p:cNvSpPr>
          <p:nvPr>
            <p:ph type="ctrTitle"/>
          </p:nvPr>
        </p:nvSpPr>
        <p:spPr>
          <a:xfrm>
            <a:off x="762000" y="1524000"/>
            <a:ext cx="7543800" cy="2133600"/>
          </a:xfrm>
        </p:spPr>
        <p:txBody>
          <a:bodyPr anchor="b"/>
          <a:lstStyle>
            <a:lvl1pPr algn="ctr">
              <a:lnSpc>
                <a:spcPct val="100000"/>
              </a:lnSpc>
              <a:defRPr sz="4400" b="0">
                <a:solidFill>
                  <a:schemeClr val="tx2"/>
                </a:solidFill>
              </a:defRPr>
            </a:lvl1pPr>
          </a:lstStyle>
          <a:p>
            <a:r>
              <a:rPr lang="en-US" smtClean="0"/>
              <a:t>Click to edit Master title style</a:t>
            </a:r>
            <a:endParaRPr lang="en-US" dirty="0"/>
          </a:p>
        </p:txBody>
      </p:sp>
      <p:sp>
        <p:nvSpPr>
          <p:cNvPr id="83" name="Rectangle 3"/>
          <p:cNvSpPr>
            <a:spLocks noGrp="1" noChangeArrowheads="1"/>
          </p:cNvSpPr>
          <p:nvPr>
            <p:ph type="subTitle" idx="1"/>
          </p:nvPr>
        </p:nvSpPr>
        <p:spPr>
          <a:xfrm>
            <a:off x="762001" y="3886200"/>
            <a:ext cx="7620000" cy="1752600"/>
          </a:xfrm>
        </p:spPr>
        <p:txBody>
          <a:bodyPr/>
          <a:lstStyle>
            <a:lvl1pPr marL="0" indent="0" algn="ctr">
              <a:lnSpc>
                <a:spcPct val="100000"/>
              </a:lnSpc>
              <a:buFontTx/>
              <a:buNone/>
              <a:defRPr>
                <a:solidFill>
                  <a:schemeClr val="tx1"/>
                </a:solidFill>
              </a:defRPr>
            </a:lvl1pPr>
          </a:lstStyle>
          <a:p>
            <a:r>
              <a:rPr lang="en-US" smtClean="0"/>
              <a:t>Click to edit Master subtitle style</a:t>
            </a:r>
            <a:endParaRPr lang="en-US" dirty="0"/>
          </a:p>
        </p:txBody>
      </p:sp>
    </p:spTree>
    <p:extLst>
      <p:ext uri="{BB962C8B-B14F-4D97-AF65-F5344CB8AC3E}">
        <p14:creationId xmlns:p14="http://schemas.microsoft.com/office/powerpoint/2010/main" val="2746321557"/>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39951128"/>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533400"/>
            <a:ext cx="2055813" cy="51879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533400"/>
            <a:ext cx="6018212" cy="51879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43137813"/>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D7B7FD9-84CC-46C0-8072-DF5CDC817B2F}" type="datetime1">
              <a:rPr lang="en-US" smtClean="0"/>
              <a:t>12/30/2016</a:t>
            </a:fld>
            <a:endParaRPr lang="en-US" dirty="0"/>
          </a:p>
        </p:txBody>
      </p:sp>
      <p:sp>
        <p:nvSpPr>
          <p:cNvPr id="5" name="Footer Placeholder 4"/>
          <p:cNvSpPr>
            <a:spLocks noGrp="1"/>
          </p:cNvSpPr>
          <p:nvPr>
            <p:ph type="ftr" sz="quarter" idx="11"/>
          </p:nvPr>
        </p:nvSpPr>
        <p:spPr/>
        <p:txBody>
          <a:bodyPr/>
          <a:lstStyle>
            <a:lvl1pPr>
              <a:defRPr sz="2000"/>
            </a:lvl1pPr>
          </a:lstStyle>
          <a:p>
            <a:r>
              <a:rPr lang="en-US" dirty="0" smtClean="0">
                <a:solidFill>
                  <a:schemeClr val="bg1"/>
                </a:solidFill>
              </a:rPr>
              <a:t>Measure4Change</a:t>
            </a:r>
          </a:p>
        </p:txBody>
      </p:sp>
      <p:sp>
        <p:nvSpPr>
          <p:cNvPr id="6" name="Slide Number Placeholder 5"/>
          <p:cNvSpPr>
            <a:spLocks noGrp="1"/>
          </p:cNvSpPr>
          <p:nvPr>
            <p:ph type="sldNum" sz="quarter" idx="12"/>
          </p:nvPr>
        </p:nvSpPr>
        <p:spPr/>
        <p:txBody>
          <a:bodyPr/>
          <a:lstStyle/>
          <a:p>
            <a:fld id="{D57F1E4F-1CFF-5643-939E-02111984F565}" type="slidenum">
              <a:rPr lang="en-US" smtClean="0"/>
              <a:pPr/>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9932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18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BC370E4-8A23-4566-AE5D-1A7CFD1C1507}" type="datetime1">
              <a:rPr lang="en-US" smtClean="0"/>
              <a:t>12/30/2016</a:t>
            </a:fld>
            <a:endParaRPr lang="en-US" dirty="0"/>
          </a:p>
        </p:txBody>
      </p:sp>
      <p:sp>
        <p:nvSpPr>
          <p:cNvPr id="5" name="Footer Placeholder 4"/>
          <p:cNvSpPr>
            <a:spLocks noGrp="1"/>
          </p:cNvSpPr>
          <p:nvPr>
            <p:ph type="ftr" sz="quarter" idx="11"/>
          </p:nvPr>
        </p:nvSpPr>
        <p:spPr/>
        <p:txBody>
          <a:bodyPr/>
          <a:lstStyle/>
          <a:p>
            <a:r>
              <a:rPr lang="en-US" smtClean="0"/>
              <a:t>Measure4Change</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15034204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2B71A1-B96D-4AAB-9F88-93AE0A4B7C99}" type="datetime1">
              <a:rPr lang="en-US" smtClean="0"/>
              <a:t>12/30/2016</a:t>
            </a:fld>
            <a:endParaRPr lang="en-US" dirty="0"/>
          </a:p>
        </p:txBody>
      </p:sp>
      <p:sp>
        <p:nvSpPr>
          <p:cNvPr id="5" name="Footer Placeholder 4"/>
          <p:cNvSpPr>
            <a:spLocks noGrp="1"/>
          </p:cNvSpPr>
          <p:nvPr>
            <p:ph type="ftr" sz="quarter" idx="11"/>
          </p:nvPr>
        </p:nvSpPr>
        <p:spPr/>
        <p:txBody>
          <a:bodyPr/>
          <a:lstStyle>
            <a:lvl1pPr>
              <a:defRPr sz="2000"/>
            </a:lvl1pPr>
          </a:lstStyle>
          <a:p>
            <a:r>
              <a:rPr lang="en-US" smtClean="0"/>
              <a:t>Measure4Change</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52823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01C17E5-BA37-4C92-B34F-445694F307E3}" type="datetime1">
              <a:rPr lang="en-US" smtClean="0"/>
              <a:t>12/30/2016</a:t>
            </a:fld>
            <a:endParaRPr lang="en-US" dirty="0"/>
          </a:p>
        </p:txBody>
      </p:sp>
      <p:sp>
        <p:nvSpPr>
          <p:cNvPr id="6" name="Footer Placeholder 5"/>
          <p:cNvSpPr>
            <a:spLocks noGrp="1"/>
          </p:cNvSpPr>
          <p:nvPr>
            <p:ph type="ftr" sz="quarter" idx="11"/>
          </p:nvPr>
        </p:nvSpPr>
        <p:spPr/>
        <p:txBody>
          <a:bodyPr/>
          <a:lstStyle>
            <a:lvl1pPr>
              <a:defRPr sz="2000"/>
            </a:lvl1pPr>
          </a:lstStyle>
          <a:p>
            <a:r>
              <a:rPr lang="en-US" smtClean="0"/>
              <a:t>Measure4Change</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11511263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BA547B6-8E6D-423C-807B-5E68B294E810}" type="datetime1">
              <a:rPr lang="en-US" smtClean="0"/>
              <a:t>12/30/2016</a:t>
            </a:fld>
            <a:endParaRPr lang="en-US" dirty="0"/>
          </a:p>
        </p:txBody>
      </p:sp>
      <p:sp>
        <p:nvSpPr>
          <p:cNvPr id="8" name="Footer Placeholder 7"/>
          <p:cNvSpPr>
            <a:spLocks noGrp="1"/>
          </p:cNvSpPr>
          <p:nvPr>
            <p:ph type="ftr" sz="quarter" idx="11"/>
          </p:nvPr>
        </p:nvSpPr>
        <p:spPr/>
        <p:txBody>
          <a:bodyPr/>
          <a:lstStyle/>
          <a:p>
            <a:r>
              <a:rPr lang="en-US" smtClean="0"/>
              <a:t>Measure4Change</a:t>
            </a:r>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3010104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16D0971-68C6-4B3A-A6A7-5E8AF39187AE}" type="datetime1">
              <a:rPr lang="en-US" smtClean="0"/>
              <a:t>12/30/2016</a:t>
            </a:fld>
            <a:endParaRPr lang="en-US" dirty="0"/>
          </a:p>
        </p:txBody>
      </p:sp>
      <p:sp>
        <p:nvSpPr>
          <p:cNvPr id="4" name="Footer Placeholder 3"/>
          <p:cNvSpPr>
            <a:spLocks noGrp="1"/>
          </p:cNvSpPr>
          <p:nvPr>
            <p:ph type="ftr" sz="quarter" idx="11"/>
          </p:nvPr>
        </p:nvSpPr>
        <p:spPr/>
        <p:txBody>
          <a:bodyPr/>
          <a:lstStyle/>
          <a:p>
            <a:r>
              <a:rPr lang="en-US" smtClean="0"/>
              <a:t>Measure4Change</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17592495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31773EB-20A1-4AA8-B1BD-98BA54D046FE}" type="datetime1">
              <a:rPr lang="en-US" smtClean="0"/>
              <a:t>12/30/2016</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smtClean="0"/>
              <a:t>Measure4Change</a:t>
            </a:r>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11517803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AADF4026-0E1C-4D26-BE55-F0E7F667AF82}" type="datetime1">
              <a:rPr lang="en-US" smtClean="0"/>
              <a:t>12/30/2016</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r>
              <a:rPr lang="en-US" smtClean="0"/>
              <a:t>Measure4Change</a:t>
            </a:r>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554294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with no image blu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0096D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grpSp>
        <p:nvGrpSpPr>
          <p:cNvPr id="5" name="Group 6"/>
          <p:cNvGrpSpPr>
            <a:grpSpLocks/>
          </p:cNvGrpSpPr>
          <p:nvPr/>
        </p:nvGrpSpPr>
        <p:grpSpPr bwMode="auto">
          <a:xfrm>
            <a:off x="304800" y="5715000"/>
            <a:ext cx="8580438" cy="884238"/>
            <a:chOff x="304800" y="5715000"/>
            <a:chExt cx="8580120" cy="883920"/>
          </a:xfrm>
        </p:grpSpPr>
        <p:grpSp>
          <p:nvGrpSpPr>
            <p:cNvPr id="6" name="Group 7"/>
            <p:cNvGrpSpPr>
              <a:grpSpLocks/>
            </p:cNvGrpSpPr>
            <p:nvPr/>
          </p:nvGrpSpPr>
          <p:grpSpPr bwMode="auto">
            <a:xfrm>
              <a:off x="304800" y="6553200"/>
              <a:ext cx="8580120" cy="45720"/>
              <a:chOff x="304800" y="6553200"/>
              <a:chExt cx="8580120" cy="45720"/>
            </a:xfrm>
          </p:grpSpPr>
          <p:sp>
            <p:nvSpPr>
              <p:cNvPr id="55" name="Rectangle 54"/>
              <p:cNvSpPr/>
              <p:nvPr/>
            </p:nvSpPr>
            <p:spPr>
              <a:xfrm>
                <a:off x="304800"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56" name="Rectangle 55"/>
              <p:cNvSpPr/>
              <p:nvPr/>
            </p:nvSpPr>
            <p:spPr>
              <a:xfrm>
                <a:off x="692136"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57" name="Rectangle 56"/>
              <p:cNvSpPr/>
              <p:nvPr/>
            </p:nvSpPr>
            <p:spPr>
              <a:xfrm>
                <a:off x="1081059"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58" name="Rectangle 57"/>
              <p:cNvSpPr/>
              <p:nvPr/>
            </p:nvSpPr>
            <p:spPr>
              <a:xfrm>
                <a:off x="1468395"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59" name="Rectangle 58"/>
              <p:cNvSpPr/>
              <p:nvPr/>
            </p:nvSpPr>
            <p:spPr>
              <a:xfrm>
                <a:off x="1855731"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60" name="Rectangle 59"/>
              <p:cNvSpPr/>
              <p:nvPr/>
            </p:nvSpPr>
            <p:spPr>
              <a:xfrm>
                <a:off x="2244653"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61" name="Rectangle 60"/>
              <p:cNvSpPr/>
              <p:nvPr/>
            </p:nvSpPr>
            <p:spPr>
              <a:xfrm>
                <a:off x="2631989"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62" name="Rectangle 61"/>
              <p:cNvSpPr/>
              <p:nvPr/>
            </p:nvSpPr>
            <p:spPr>
              <a:xfrm>
                <a:off x="3020912" y="6552898"/>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63" name="Rectangle 62"/>
              <p:cNvSpPr/>
              <p:nvPr/>
            </p:nvSpPr>
            <p:spPr>
              <a:xfrm>
                <a:off x="3408248"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64" name="Rectangle 63"/>
              <p:cNvSpPr/>
              <p:nvPr/>
            </p:nvSpPr>
            <p:spPr>
              <a:xfrm>
                <a:off x="3795584"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65" name="Rectangle 64"/>
              <p:cNvSpPr/>
              <p:nvPr/>
            </p:nvSpPr>
            <p:spPr>
              <a:xfrm>
                <a:off x="4184506"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66" name="Rectangle 65"/>
              <p:cNvSpPr/>
              <p:nvPr/>
            </p:nvSpPr>
            <p:spPr>
              <a:xfrm>
                <a:off x="4571842"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67" name="Rectangle 66"/>
              <p:cNvSpPr/>
              <p:nvPr/>
            </p:nvSpPr>
            <p:spPr>
              <a:xfrm>
                <a:off x="4959177"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68" name="Rectangle 67"/>
              <p:cNvSpPr/>
              <p:nvPr/>
            </p:nvSpPr>
            <p:spPr>
              <a:xfrm>
                <a:off x="5348101"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69" name="Rectangle 68"/>
              <p:cNvSpPr/>
              <p:nvPr/>
            </p:nvSpPr>
            <p:spPr>
              <a:xfrm>
                <a:off x="5735437"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70" name="Rectangle 69"/>
              <p:cNvSpPr/>
              <p:nvPr/>
            </p:nvSpPr>
            <p:spPr>
              <a:xfrm>
                <a:off x="6124359" y="6552898"/>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71" name="Rectangle 70"/>
              <p:cNvSpPr/>
              <p:nvPr/>
            </p:nvSpPr>
            <p:spPr>
              <a:xfrm>
                <a:off x="6511695"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72" name="Rectangle 71"/>
              <p:cNvSpPr/>
              <p:nvPr/>
            </p:nvSpPr>
            <p:spPr>
              <a:xfrm>
                <a:off x="6899031"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73" name="Rectangle 72"/>
              <p:cNvSpPr/>
              <p:nvPr/>
            </p:nvSpPr>
            <p:spPr>
              <a:xfrm>
                <a:off x="7287954"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74" name="Rectangle 73"/>
              <p:cNvSpPr/>
              <p:nvPr/>
            </p:nvSpPr>
            <p:spPr>
              <a:xfrm>
                <a:off x="7675290"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75" name="Rectangle 74"/>
              <p:cNvSpPr/>
              <p:nvPr/>
            </p:nvSpPr>
            <p:spPr>
              <a:xfrm>
                <a:off x="8062625"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76" name="Rectangle 75"/>
              <p:cNvSpPr/>
              <p:nvPr/>
            </p:nvSpPr>
            <p:spPr>
              <a:xfrm>
                <a:off x="8451548"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77" name="Rectangle 76"/>
              <p:cNvSpPr/>
              <p:nvPr/>
            </p:nvSpPr>
            <p:spPr>
              <a:xfrm>
                <a:off x="8838884"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grpSp>
        <p:grpSp>
          <p:nvGrpSpPr>
            <p:cNvPr id="7" name="Group 8"/>
            <p:cNvGrpSpPr>
              <a:grpSpLocks/>
            </p:cNvGrpSpPr>
            <p:nvPr/>
          </p:nvGrpSpPr>
          <p:grpSpPr bwMode="auto">
            <a:xfrm>
              <a:off x="304800" y="6172200"/>
              <a:ext cx="8580120" cy="45720"/>
              <a:chOff x="304800" y="6553200"/>
              <a:chExt cx="8580120" cy="45720"/>
            </a:xfrm>
          </p:grpSpPr>
          <p:sp>
            <p:nvSpPr>
              <p:cNvPr id="32" name="Rectangle 31"/>
              <p:cNvSpPr/>
              <p:nvPr/>
            </p:nvSpPr>
            <p:spPr>
              <a:xfrm>
                <a:off x="304800"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33" name="Rectangle 32"/>
              <p:cNvSpPr/>
              <p:nvPr/>
            </p:nvSpPr>
            <p:spPr>
              <a:xfrm>
                <a:off x="692136"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34" name="Rectangle 33"/>
              <p:cNvSpPr/>
              <p:nvPr/>
            </p:nvSpPr>
            <p:spPr>
              <a:xfrm>
                <a:off x="1081059"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35" name="Rectangle 34"/>
              <p:cNvSpPr/>
              <p:nvPr/>
            </p:nvSpPr>
            <p:spPr>
              <a:xfrm>
                <a:off x="1468395"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36" name="Rectangle 35"/>
              <p:cNvSpPr/>
              <p:nvPr/>
            </p:nvSpPr>
            <p:spPr>
              <a:xfrm>
                <a:off x="1855731"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37" name="Rectangle 36"/>
              <p:cNvSpPr/>
              <p:nvPr/>
            </p:nvSpPr>
            <p:spPr>
              <a:xfrm>
                <a:off x="2244653"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38" name="Rectangle 37"/>
              <p:cNvSpPr/>
              <p:nvPr/>
            </p:nvSpPr>
            <p:spPr>
              <a:xfrm>
                <a:off x="2631989"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39" name="Rectangle 38"/>
              <p:cNvSpPr/>
              <p:nvPr/>
            </p:nvSpPr>
            <p:spPr>
              <a:xfrm>
                <a:off x="3020912" y="6553036"/>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40" name="Rectangle 39"/>
              <p:cNvSpPr/>
              <p:nvPr/>
            </p:nvSpPr>
            <p:spPr>
              <a:xfrm>
                <a:off x="3408248"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41" name="Rectangle 40"/>
              <p:cNvSpPr/>
              <p:nvPr/>
            </p:nvSpPr>
            <p:spPr>
              <a:xfrm>
                <a:off x="3795584"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42" name="Rectangle 41"/>
              <p:cNvSpPr/>
              <p:nvPr/>
            </p:nvSpPr>
            <p:spPr>
              <a:xfrm>
                <a:off x="4184506"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43" name="Rectangle 42"/>
              <p:cNvSpPr/>
              <p:nvPr/>
            </p:nvSpPr>
            <p:spPr>
              <a:xfrm>
                <a:off x="4571842"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44" name="Rectangle 43"/>
              <p:cNvSpPr/>
              <p:nvPr/>
            </p:nvSpPr>
            <p:spPr>
              <a:xfrm>
                <a:off x="4959177"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45" name="Rectangle 44"/>
              <p:cNvSpPr/>
              <p:nvPr/>
            </p:nvSpPr>
            <p:spPr>
              <a:xfrm>
                <a:off x="5348101"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46" name="Rectangle 45"/>
              <p:cNvSpPr/>
              <p:nvPr/>
            </p:nvSpPr>
            <p:spPr>
              <a:xfrm>
                <a:off x="5735437"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47" name="Rectangle 46"/>
              <p:cNvSpPr/>
              <p:nvPr/>
            </p:nvSpPr>
            <p:spPr>
              <a:xfrm>
                <a:off x="6124359" y="6553036"/>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48" name="Rectangle 47"/>
              <p:cNvSpPr/>
              <p:nvPr/>
            </p:nvSpPr>
            <p:spPr>
              <a:xfrm>
                <a:off x="6511695"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49" name="Rectangle 48"/>
              <p:cNvSpPr/>
              <p:nvPr/>
            </p:nvSpPr>
            <p:spPr>
              <a:xfrm>
                <a:off x="6899031"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50" name="Rectangle 49"/>
              <p:cNvSpPr/>
              <p:nvPr/>
            </p:nvSpPr>
            <p:spPr>
              <a:xfrm>
                <a:off x="7287954"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51" name="Rectangle 50"/>
              <p:cNvSpPr/>
              <p:nvPr/>
            </p:nvSpPr>
            <p:spPr>
              <a:xfrm>
                <a:off x="7675290"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52" name="Rectangle 51"/>
              <p:cNvSpPr/>
              <p:nvPr/>
            </p:nvSpPr>
            <p:spPr>
              <a:xfrm>
                <a:off x="8062625"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53" name="Rectangle 52"/>
              <p:cNvSpPr/>
              <p:nvPr/>
            </p:nvSpPr>
            <p:spPr>
              <a:xfrm>
                <a:off x="8451548"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54" name="Rectangle 53"/>
              <p:cNvSpPr/>
              <p:nvPr/>
            </p:nvSpPr>
            <p:spPr>
              <a:xfrm>
                <a:off x="8838884"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grpSp>
        <p:grpSp>
          <p:nvGrpSpPr>
            <p:cNvPr id="8" name="Group 9"/>
            <p:cNvGrpSpPr>
              <a:grpSpLocks/>
            </p:cNvGrpSpPr>
            <p:nvPr/>
          </p:nvGrpSpPr>
          <p:grpSpPr bwMode="auto">
            <a:xfrm>
              <a:off x="304800" y="5715000"/>
              <a:ext cx="8580120" cy="45720"/>
              <a:chOff x="304800" y="6553200"/>
              <a:chExt cx="8580120" cy="45720"/>
            </a:xfrm>
          </p:grpSpPr>
          <p:sp>
            <p:nvSpPr>
              <p:cNvPr id="9" name="Rectangle 8"/>
              <p:cNvSpPr/>
              <p:nvPr/>
            </p:nvSpPr>
            <p:spPr>
              <a:xfrm>
                <a:off x="304800"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10" name="Rectangle 9"/>
              <p:cNvSpPr/>
              <p:nvPr/>
            </p:nvSpPr>
            <p:spPr>
              <a:xfrm>
                <a:off x="692136"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11" name="Rectangle 10"/>
              <p:cNvSpPr/>
              <p:nvPr/>
            </p:nvSpPr>
            <p:spPr>
              <a:xfrm>
                <a:off x="1081059"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12" name="Rectangle 11"/>
              <p:cNvSpPr/>
              <p:nvPr/>
            </p:nvSpPr>
            <p:spPr>
              <a:xfrm>
                <a:off x="1468395"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13" name="Rectangle 12"/>
              <p:cNvSpPr/>
              <p:nvPr/>
            </p:nvSpPr>
            <p:spPr>
              <a:xfrm>
                <a:off x="1855731"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14" name="Rectangle 13"/>
              <p:cNvSpPr/>
              <p:nvPr/>
            </p:nvSpPr>
            <p:spPr>
              <a:xfrm>
                <a:off x="2244653"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15" name="Rectangle 14"/>
              <p:cNvSpPr/>
              <p:nvPr/>
            </p:nvSpPr>
            <p:spPr>
              <a:xfrm>
                <a:off x="2631989"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16" name="Rectangle 15"/>
              <p:cNvSpPr/>
              <p:nvPr/>
            </p:nvSpPr>
            <p:spPr>
              <a:xfrm>
                <a:off x="3020912" y="6553200"/>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17" name="Rectangle 16"/>
              <p:cNvSpPr/>
              <p:nvPr/>
            </p:nvSpPr>
            <p:spPr>
              <a:xfrm>
                <a:off x="3408248"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18" name="Rectangle 17"/>
              <p:cNvSpPr/>
              <p:nvPr/>
            </p:nvSpPr>
            <p:spPr>
              <a:xfrm>
                <a:off x="3795584"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19" name="Rectangle 18"/>
              <p:cNvSpPr/>
              <p:nvPr/>
            </p:nvSpPr>
            <p:spPr>
              <a:xfrm>
                <a:off x="4184506"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20" name="Rectangle 19"/>
              <p:cNvSpPr/>
              <p:nvPr/>
            </p:nvSpPr>
            <p:spPr>
              <a:xfrm>
                <a:off x="4571842"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21" name="Rectangle 20"/>
              <p:cNvSpPr/>
              <p:nvPr/>
            </p:nvSpPr>
            <p:spPr>
              <a:xfrm>
                <a:off x="4959177"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22" name="Rectangle 21"/>
              <p:cNvSpPr/>
              <p:nvPr/>
            </p:nvSpPr>
            <p:spPr>
              <a:xfrm>
                <a:off x="5348101"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23" name="Rectangle 22"/>
              <p:cNvSpPr/>
              <p:nvPr/>
            </p:nvSpPr>
            <p:spPr>
              <a:xfrm>
                <a:off x="5735437"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24" name="Rectangle 23"/>
              <p:cNvSpPr/>
              <p:nvPr/>
            </p:nvSpPr>
            <p:spPr>
              <a:xfrm>
                <a:off x="6124359" y="6553200"/>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25" name="Rectangle 24"/>
              <p:cNvSpPr/>
              <p:nvPr/>
            </p:nvSpPr>
            <p:spPr>
              <a:xfrm>
                <a:off x="6511695"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26" name="Rectangle 25"/>
              <p:cNvSpPr/>
              <p:nvPr/>
            </p:nvSpPr>
            <p:spPr>
              <a:xfrm>
                <a:off x="6899031"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27" name="Rectangle 26"/>
              <p:cNvSpPr/>
              <p:nvPr/>
            </p:nvSpPr>
            <p:spPr>
              <a:xfrm>
                <a:off x="7287954"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28" name="Rectangle 27"/>
              <p:cNvSpPr/>
              <p:nvPr/>
            </p:nvSpPr>
            <p:spPr>
              <a:xfrm>
                <a:off x="7675290"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29" name="Rectangle 28"/>
              <p:cNvSpPr/>
              <p:nvPr/>
            </p:nvSpPr>
            <p:spPr>
              <a:xfrm>
                <a:off x="8062625"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30" name="Rectangle 29"/>
              <p:cNvSpPr/>
              <p:nvPr/>
            </p:nvSpPr>
            <p:spPr>
              <a:xfrm>
                <a:off x="8451548"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31" name="Rectangle 30"/>
              <p:cNvSpPr/>
              <p:nvPr/>
            </p:nvSpPr>
            <p:spPr>
              <a:xfrm>
                <a:off x="8838884"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grpSp>
      </p:grpSp>
      <p:pic>
        <p:nvPicPr>
          <p:cNvPr id="78" name="Picture 79" descr="UI New Logo Complete.pn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57200" y="609600"/>
            <a:ext cx="5410200" cy="12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8" name="Rectangle 2"/>
          <p:cNvSpPr>
            <a:spLocks noGrp="1" noChangeArrowheads="1"/>
          </p:cNvSpPr>
          <p:nvPr>
            <p:ph type="ctrTitle"/>
          </p:nvPr>
        </p:nvSpPr>
        <p:spPr>
          <a:xfrm>
            <a:off x="762000" y="1524000"/>
            <a:ext cx="7543800" cy="2133600"/>
          </a:xfrm>
        </p:spPr>
        <p:txBody>
          <a:bodyPr anchor="b"/>
          <a:lstStyle>
            <a:lvl1pPr algn="ctr">
              <a:lnSpc>
                <a:spcPct val="100000"/>
              </a:lnSpc>
              <a:defRPr sz="4400" b="0">
                <a:solidFill>
                  <a:schemeClr val="bg1"/>
                </a:solidFill>
              </a:defRPr>
            </a:lvl1pPr>
          </a:lstStyle>
          <a:p>
            <a:r>
              <a:rPr lang="en-US" smtClean="0"/>
              <a:t>Click to edit Master title style</a:t>
            </a:r>
            <a:endParaRPr lang="en-US" dirty="0"/>
          </a:p>
        </p:txBody>
      </p:sp>
      <p:sp>
        <p:nvSpPr>
          <p:cNvPr id="29699" name="Rectangle 3"/>
          <p:cNvSpPr>
            <a:spLocks noGrp="1" noChangeArrowheads="1"/>
          </p:cNvSpPr>
          <p:nvPr>
            <p:ph type="subTitle" idx="1"/>
          </p:nvPr>
        </p:nvSpPr>
        <p:spPr>
          <a:xfrm>
            <a:off x="762001" y="3886200"/>
            <a:ext cx="7620000" cy="1752600"/>
          </a:xfrm>
        </p:spPr>
        <p:txBody>
          <a:bodyPr/>
          <a:lstStyle>
            <a:lvl1pPr marL="0" indent="0" algn="ctr">
              <a:lnSpc>
                <a:spcPct val="100000"/>
              </a:lnSpc>
              <a:buFontTx/>
              <a:buNone/>
              <a:defRPr>
                <a:solidFill>
                  <a:srgbClr val="FFFFFF"/>
                </a:solidFill>
              </a:defRPr>
            </a:lvl1pPr>
          </a:lstStyle>
          <a:p>
            <a:r>
              <a:rPr lang="en-US" smtClean="0"/>
              <a:t>Click to edit Master subtitle style</a:t>
            </a:r>
            <a:endParaRPr lang="en-US" dirty="0"/>
          </a:p>
        </p:txBody>
      </p:sp>
    </p:spTree>
    <p:extLst>
      <p:ext uri="{BB962C8B-B14F-4D97-AF65-F5344CB8AC3E}">
        <p14:creationId xmlns:p14="http://schemas.microsoft.com/office/powerpoint/2010/main" val="4099576703"/>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cstate="print"/>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43B6CC-F180-4A7C-9FC0-D38FD6D9EC2B}" type="datetime1">
              <a:rPr lang="en-US" smtClean="0"/>
              <a:t>12/30/2016</a:t>
            </a:fld>
            <a:endParaRPr lang="en-US" dirty="0"/>
          </a:p>
        </p:txBody>
      </p:sp>
      <p:sp>
        <p:nvSpPr>
          <p:cNvPr id="6" name="Footer Placeholder 5"/>
          <p:cNvSpPr>
            <a:spLocks noGrp="1"/>
          </p:cNvSpPr>
          <p:nvPr>
            <p:ph type="ftr" sz="quarter" idx="11"/>
          </p:nvPr>
        </p:nvSpPr>
        <p:spPr/>
        <p:txBody>
          <a:bodyPr/>
          <a:lstStyle/>
          <a:p>
            <a:r>
              <a:rPr lang="en-US" smtClean="0"/>
              <a:t>Measure4Change</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2453319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81059A5-692A-4770-A111-08736C4A5D7B}" type="datetime1">
              <a:rPr lang="en-US" smtClean="0"/>
              <a:t>12/30/2016</a:t>
            </a:fld>
            <a:endParaRPr lang="en-US" dirty="0"/>
          </a:p>
        </p:txBody>
      </p:sp>
      <p:sp>
        <p:nvSpPr>
          <p:cNvPr id="5" name="Footer Placeholder 4"/>
          <p:cNvSpPr>
            <a:spLocks noGrp="1"/>
          </p:cNvSpPr>
          <p:nvPr>
            <p:ph type="ftr" sz="quarter" idx="11"/>
          </p:nvPr>
        </p:nvSpPr>
        <p:spPr/>
        <p:txBody>
          <a:bodyPr/>
          <a:lstStyle/>
          <a:p>
            <a:r>
              <a:rPr lang="en-US" smtClean="0"/>
              <a:t>Measure4Change</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1252293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AAE3370-CFC3-46D9-B5B0-AD13539BDAA4}" type="datetime1">
              <a:rPr lang="en-US" smtClean="0"/>
              <a:t>12/30/2016</a:t>
            </a:fld>
            <a:endParaRPr lang="en-US" dirty="0"/>
          </a:p>
        </p:txBody>
      </p:sp>
      <p:sp>
        <p:nvSpPr>
          <p:cNvPr id="5" name="Footer Placeholder 4"/>
          <p:cNvSpPr>
            <a:spLocks noGrp="1"/>
          </p:cNvSpPr>
          <p:nvPr>
            <p:ph type="ftr" sz="quarter" idx="11"/>
          </p:nvPr>
        </p:nvSpPr>
        <p:spPr/>
        <p:txBody>
          <a:bodyPr/>
          <a:lstStyle/>
          <a:p>
            <a:r>
              <a:rPr lang="en-US" smtClean="0"/>
              <a:t>Measure4Change</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1949550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Chapter title grey">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 name="Rectangle 2"/>
          <p:cNvSpPr>
            <a:spLocks noGrp="1" noChangeArrowheads="1"/>
          </p:cNvSpPr>
          <p:nvPr>
            <p:ph type="ctrTitle"/>
          </p:nvPr>
        </p:nvSpPr>
        <p:spPr>
          <a:xfrm>
            <a:off x="762000" y="1524000"/>
            <a:ext cx="7543800" cy="2133600"/>
          </a:xfrm>
        </p:spPr>
        <p:txBody>
          <a:bodyPr anchor="b"/>
          <a:lstStyle>
            <a:lvl1pPr algn="ctr">
              <a:lnSpc>
                <a:spcPct val="100000"/>
              </a:lnSpc>
              <a:defRPr sz="4400" b="1">
                <a:solidFill>
                  <a:schemeClr val="bg1"/>
                </a:solidFill>
              </a:defRPr>
            </a:lvl1pPr>
          </a:lstStyle>
          <a:p>
            <a:r>
              <a:rPr lang="en-US" dirty="0"/>
              <a:t>Click to edit Master title style</a:t>
            </a:r>
          </a:p>
        </p:txBody>
      </p:sp>
      <p:sp>
        <p:nvSpPr>
          <p:cNvPr id="7" name="Rectangle 3"/>
          <p:cNvSpPr>
            <a:spLocks noGrp="1" noChangeArrowheads="1"/>
          </p:cNvSpPr>
          <p:nvPr>
            <p:ph type="subTitle" idx="1"/>
          </p:nvPr>
        </p:nvSpPr>
        <p:spPr>
          <a:xfrm>
            <a:off x="762001" y="3886200"/>
            <a:ext cx="7620000" cy="1752600"/>
          </a:xfrm>
        </p:spPr>
        <p:txBody>
          <a:bodyPr>
            <a:normAutofit/>
          </a:bodyPr>
          <a:lstStyle>
            <a:lvl1pPr marL="0" indent="0" algn="ctr">
              <a:buFontTx/>
              <a:buNone/>
              <a:defRPr sz="3200">
                <a:solidFill>
                  <a:srgbClr val="FFFFFF"/>
                </a:solidFill>
              </a:defRPr>
            </a:lvl1pPr>
          </a:lstStyle>
          <a:p>
            <a:r>
              <a:rPr lang="en-US" dirty="0"/>
              <a:t>Click to edit Master subtitle style</a:t>
            </a:r>
          </a:p>
        </p:txBody>
      </p:sp>
      <p:sp>
        <p:nvSpPr>
          <p:cNvPr id="2" name="Date Placeholder 1"/>
          <p:cNvSpPr>
            <a:spLocks noGrp="1"/>
          </p:cNvSpPr>
          <p:nvPr>
            <p:ph type="dt" sz="half" idx="10"/>
          </p:nvPr>
        </p:nvSpPr>
        <p:spPr/>
        <p:txBody>
          <a:bodyPr/>
          <a:lstStyle/>
          <a:p>
            <a:fld id="{B30B4CA9-158B-4254-8EA7-4769733932E9}" type="datetime1">
              <a:rPr lang="en-US" smtClean="0"/>
              <a:t>12/30/2016</a:t>
            </a:fld>
            <a:endParaRPr lang="en-US" dirty="0"/>
          </a:p>
        </p:txBody>
      </p:sp>
      <p:sp>
        <p:nvSpPr>
          <p:cNvPr id="3" name="Footer Placeholder 2"/>
          <p:cNvSpPr>
            <a:spLocks noGrp="1"/>
          </p:cNvSpPr>
          <p:nvPr>
            <p:ph type="ftr" sz="quarter" idx="11"/>
          </p:nvPr>
        </p:nvSpPr>
        <p:spPr/>
        <p:txBody>
          <a:bodyPr/>
          <a:lstStyle/>
          <a:p>
            <a:r>
              <a:rPr lang="en-US" smtClean="0"/>
              <a:t>Measure4Change</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956384558"/>
      </p:ext>
    </p:extLst>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with no image black">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grpSp>
        <p:nvGrpSpPr>
          <p:cNvPr id="5" name="Group 6"/>
          <p:cNvGrpSpPr>
            <a:grpSpLocks/>
          </p:cNvGrpSpPr>
          <p:nvPr/>
        </p:nvGrpSpPr>
        <p:grpSpPr bwMode="auto">
          <a:xfrm>
            <a:off x="304800" y="5715000"/>
            <a:ext cx="8580438" cy="884238"/>
            <a:chOff x="304800" y="5715000"/>
            <a:chExt cx="8580120" cy="883920"/>
          </a:xfrm>
        </p:grpSpPr>
        <p:grpSp>
          <p:nvGrpSpPr>
            <p:cNvPr id="6" name="Group 7"/>
            <p:cNvGrpSpPr>
              <a:grpSpLocks/>
            </p:cNvGrpSpPr>
            <p:nvPr/>
          </p:nvGrpSpPr>
          <p:grpSpPr bwMode="auto">
            <a:xfrm>
              <a:off x="304800" y="6553200"/>
              <a:ext cx="8580120" cy="45720"/>
              <a:chOff x="304800" y="6553200"/>
              <a:chExt cx="8580120" cy="45720"/>
            </a:xfrm>
          </p:grpSpPr>
          <p:sp>
            <p:nvSpPr>
              <p:cNvPr id="55" name="Rectangle 54"/>
              <p:cNvSpPr/>
              <p:nvPr/>
            </p:nvSpPr>
            <p:spPr>
              <a:xfrm>
                <a:off x="304800"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56" name="Rectangle 55"/>
              <p:cNvSpPr/>
              <p:nvPr/>
            </p:nvSpPr>
            <p:spPr>
              <a:xfrm>
                <a:off x="692136"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57" name="Rectangle 56"/>
              <p:cNvSpPr/>
              <p:nvPr/>
            </p:nvSpPr>
            <p:spPr>
              <a:xfrm>
                <a:off x="1081059"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58" name="Rectangle 57"/>
              <p:cNvSpPr/>
              <p:nvPr/>
            </p:nvSpPr>
            <p:spPr>
              <a:xfrm>
                <a:off x="1468395"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59" name="Rectangle 58"/>
              <p:cNvSpPr/>
              <p:nvPr/>
            </p:nvSpPr>
            <p:spPr>
              <a:xfrm>
                <a:off x="1855731"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60" name="Rectangle 59"/>
              <p:cNvSpPr/>
              <p:nvPr/>
            </p:nvSpPr>
            <p:spPr>
              <a:xfrm>
                <a:off x="2244653"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61" name="Rectangle 60"/>
              <p:cNvSpPr/>
              <p:nvPr/>
            </p:nvSpPr>
            <p:spPr>
              <a:xfrm>
                <a:off x="2631989"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62" name="Rectangle 61"/>
              <p:cNvSpPr/>
              <p:nvPr/>
            </p:nvSpPr>
            <p:spPr>
              <a:xfrm>
                <a:off x="3020912" y="6552898"/>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63" name="Rectangle 62"/>
              <p:cNvSpPr/>
              <p:nvPr/>
            </p:nvSpPr>
            <p:spPr>
              <a:xfrm>
                <a:off x="3408248"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64" name="Rectangle 63"/>
              <p:cNvSpPr/>
              <p:nvPr/>
            </p:nvSpPr>
            <p:spPr>
              <a:xfrm>
                <a:off x="3795584"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65" name="Rectangle 64"/>
              <p:cNvSpPr/>
              <p:nvPr/>
            </p:nvSpPr>
            <p:spPr>
              <a:xfrm>
                <a:off x="4184506"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66" name="Rectangle 65"/>
              <p:cNvSpPr/>
              <p:nvPr/>
            </p:nvSpPr>
            <p:spPr>
              <a:xfrm>
                <a:off x="4571842"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67" name="Rectangle 66"/>
              <p:cNvSpPr/>
              <p:nvPr/>
            </p:nvSpPr>
            <p:spPr>
              <a:xfrm>
                <a:off x="4959177"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68" name="Rectangle 67"/>
              <p:cNvSpPr/>
              <p:nvPr/>
            </p:nvSpPr>
            <p:spPr>
              <a:xfrm>
                <a:off x="5348101"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69" name="Rectangle 68"/>
              <p:cNvSpPr/>
              <p:nvPr/>
            </p:nvSpPr>
            <p:spPr>
              <a:xfrm>
                <a:off x="5735437"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70" name="Rectangle 69"/>
              <p:cNvSpPr/>
              <p:nvPr/>
            </p:nvSpPr>
            <p:spPr>
              <a:xfrm>
                <a:off x="6124359" y="6552898"/>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71" name="Rectangle 70"/>
              <p:cNvSpPr/>
              <p:nvPr/>
            </p:nvSpPr>
            <p:spPr>
              <a:xfrm>
                <a:off x="6511695"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72" name="Rectangle 71"/>
              <p:cNvSpPr/>
              <p:nvPr/>
            </p:nvSpPr>
            <p:spPr>
              <a:xfrm>
                <a:off x="6899031"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73" name="Rectangle 72"/>
              <p:cNvSpPr/>
              <p:nvPr/>
            </p:nvSpPr>
            <p:spPr>
              <a:xfrm>
                <a:off x="7287954"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74" name="Rectangle 73"/>
              <p:cNvSpPr/>
              <p:nvPr/>
            </p:nvSpPr>
            <p:spPr>
              <a:xfrm>
                <a:off x="7675290"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75" name="Rectangle 74"/>
              <p:cNvSpPr/>
              <p:nvPr/>
            </p:nvSpPr>
            <p:spPr>
              <a:xfrm>
                <a:off x="8062625"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76" name="Rectangle 75"/>
              <p:cNvSpPr/>
              <p:nvPr/>
            </p:nvSpPr>
            <p:spPr>
              <a:xfrm>
                <a:off x="8451548"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77" name="Rectangle 76"/>
              <p:cNvSpPr/>
              <p:nvPr/>
            </p:nvSpPr>
            <p:spPr>
              <a:xfrm>
                <a:off x="8838884"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grpSp>
        <p:grpSp>
          <p:nvGrpSpPr>
            <p:cNvPr id="7" name="Group 8"/>
            <p:cNvGrpSpPr>
              <a:grpSpLocks/>
            </p:cNvGrpSpPr>
            <p:nvPr/>
          </p:nvGrpSpPr>
          <p:grpSpPr bwMode="auto">
            <a:xfrm>
              <a:off x="304800" y="6172200"/>
              <a:ext cx="8580120" cy="45720"/>
              <a:chOff x="304800" y="6553200"/>
              <a:chExt cx="8580120" cy="45720"/>
            </a:xfrm>
          </p:grpSpPr>
          <p:sp>
            <p:nvSpPr>
              <p:cNvPr id="32" name="Rectangle 31"/>
              <p:cNvSpPr/>
              <p:nvPr/>
            </p:nvSpPr>
            <p:spPr>
              <a:xfrm>
                <a:off x="304800"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33" name="Rectangle 32"/>
              <p:cNvSpPr/>
              <p:nvPr/>
            </p:nvSpPr>
            <p:spPr>
              <a:xfrm>
                <a:off x="692136"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34" name="Rectangle 33"/>
              <p:cNvSpPr/>
              <p:nvPr/>
            </p:nvSpPr>
            <p:spPr>
              <a:xfrm>
                <a:off x="1081059"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35" name="Rectangle 34"/>
              <p:cNvSpPr/>
              <p:nvPr/>
            </p:nvSpPr>
            <p:spPr>
              <a:xfrm>
                <a:off x="1468395"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36" name="Rectangle 35"/>
              <p:cNvSpPr/>
              <p:nvPr/>
            </p:nvSpPr>
            <p:spPr>
              <a:xfrm>
                <a:off x="1855731"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37" name="Rectangle 36"/>
              <p:cNvSpPr/>
              <p:nvPr/>
            </p:nvSpPr>
            <p:spPr>
              <a:xfrm>
                <a:off x="2244653"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38" name="Rectangle 37"/>
              <p:cNvSpPr/>
              <p:nvPr/>
            </p:nvSpPr>
            <p:spPr>
              <a:xfrm>
                <a:off x="2631989"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39" name="Rectangle 38"/>
              <p:cNvSpPr/>
              <p:nvPr/>
            </p:nvSpPr>
            <p:spPr>
              <a:xfrm>
                <a:off x="3020912" y="6553036"/>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40" name="Rectangle 39"/>
              <p:cNvSpPr/>
              <p:nvPr/>
            </p:nvSpPr>
            <p:spPr>
              <a:xfrm>
                <a:off x="3408248"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41" name="Rectangle 40"/>
              <p:cNvSpPr/>
              <p:nvPr/>
            </p:nvSpPr>
            <p:spPr>
              <a:xfrm>
                <a:off x="3795584"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42" name="Rectangle 41"/>
              <p:cNvSpPr/>
              <p:nvPr/>
            </p:nvSpPr>
            <p:spPr>
              <a:xfrm>
                <a:off x="4184506"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43" name="Rectangle 42"/>
              <p:cNvSpPr/>
              <p:nvPr/>
            </p:nvSpPr>
            <p:spPr>
              <a:xfrm>
                <a:off x="4571842"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44" name="Rectangle 43"/>
              <p:cNvSpPr/>
              <p:nvPr/>
            </p:nvSpPr>
            <p:spPr>
              <a:xfrm>
                <a:off x="4959177"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45" name="Rectangle 44"/>
              <p:cNvSpPr/>
              <p:nvPr/>
            </p:nvSpPr>
            <p:spPr>
              <a:xfrm>
                <a:off x="5348101"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46" name="Rectangle 45"/>
              <p:cNvSpPr/>
              <p:nvPr/>
            </p:nvSpPr>
            <p:spPr>
              <a:xfrm>
                <a:off x="5735437"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47" name="Rectangle 46"/>
              <p:cNvSpPr/>
              <p:nvPr/>
            </p:nvSpPr>
            <p:spPr>
              <a:xfrm>
                <a:off x="6124359" y="6553036"/>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48" name="Rectangle 47"/>
              <p:cNvSpPr/>
              <p:nvPr/>
            </p:nvSpPr>
            <p:spPr>
              <a:xfrm>
                <a:off x="6511695"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49" name="Rectangle 48"/>
              <p:cNvSpPr/>
              <p:nvPr/>
            </p:nvSpPr>
            <p:spPr>
              <a:xfrm>
                <a:off x="6899031"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50" name="Rectangle 49"/>
              <p:cNvSpPr/>
              <p:nvPr/>
            </p:nvSpPr>
            <p:spPr>
              <a:xfrm>
                <a:off x="7287954"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51" name="Rectangle 50"/>
              <p:cNvSpPr/>
              <p:nvPr/>
            </p:nvSpPr>
            <p:spPr>
              <a:xfrm>
                <a:off x="7675290"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52" name="Rectangle 51"/>
              <p:cNvSpPr/>
              <p:nvPr/>
            </p:nvSpPr>
            <p:spPr>
              <a:xfrm>
                <a:off x="8062625"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53" name="Rectangle 52"/>
              <p:cNvSpPr/>
              <p:nvPr/>
            </p:nvSpPr>
            <p:spPr>
              <a:xfrm>
                <a:off x="8451548"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54" name="Rectangle 53"/>
              <p:cNvSpPr/>
              <p:nvPr/>
            </p:nvSpPr>
            <p:spPr>
              <a:xfrm>
                <a:off x="8838884"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grpSp>
        <p:grpSp>
          <p:nvGrpSpPr>
            <p:cNvPr id="8" name="Group 9"/>
            <p:cNvGrpSpPr>
              <a:grpSpLocks/>
            </p:cNvGrpSpPr>
            <p:nvPr/>
          </p:nvGrpSpPr>
          <p:grpSpPr bwMode="auto">
            <a:xfrm>
              <a:off x="304800" y="5715000"/>
              <a:ext cx="8580120" cy="45720"/>
              <a:chOff x="304800" y="6553200"/>
              <a:chExt cx="8580120" cy="45720"/>
            </a:xfrm>
          </p:grpSpPr>
          <p:sp>
            <p:nvSpPr>
              <p:cNvPr id="9" name="Rectangle 8"/>
              <p:cNvSpPr/>
              <p:nvPr/>
            </p:nvSpPr>
            <p:spPr>
              <a:xfrm>
                <a:off x="304800"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10" name="Rectangle 9"/>
              <p:cNvSpPr/>
              <p:nvPr/>
            </p:nvSpPr>
            <p:spPr>
              <a:xfrm>
                <a:off x="692136"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11" name="Rectangle 10"/>
              <p:cNvSpPr/>
              <p:nvPr/>
            </p:nvSpPr>
            <p:spPr>
              <a:xfrm>
                <a:off x="1081059"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12" name="Rectangle 11"/>
              <p:cNvSpPr/>
              <p:nvPr/>
            </p:nvSpPr>
            <p:spPr>
              <a:xfrm>
                <a:off x="1468395"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13" name="Rectangle 12"/>
              <p:cNvSpPr/>
              <p:nvPr/>
            </p:nvSpPr>
            <p:spPr>
              <a:xfrm>
                <a:off x="1855731"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14" name="Rectangle 13"/>
              <p:cNvSpPr/>
              <p:nvPr/>
            </p:nvSpPr>
            <p:spPr>
              <a:xfrm>
                <a:off x="2244653"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15" name="Rectangle 14"/>
              <p:cNvSpPr/>
              <p:nvPr/>
            </p:nvSpPr>
            <p:spPr>
              <a:xfrm>
                <a:off x="2631989"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16" name="Rectangle 15"/>
              <p:cNvSpPr/>
              <p:nvPr/>
            </p:nvSpPr>
            <p:spPr>
              <a:xfrm>
                <a:off x="3020912" y="6553200"/>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17" name="Rectangle 16"/>
              <p:cNvSpPr/>
              <p:nvPr/>
            </p:nvSpPr>
            <p:spPr>
              <a:xfrm>
                <a:off x="3408248"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18" name="Rectangle 17"/>
              <p:cNvSpPr/>
              <p:nvPr/>
            </p:nvSpPr>
            <p:spPr>
              <a:xfrm>
                <a:off x="3795584"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19" name="Rectangle 18"/>
              <p:cNvSpPr/>
              <p:nvPr/>
            </p:nvSpPr>
            <p:spPr>
              <a:xfrm>
                <a:off x="4184506"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20" name="Rectangle 19"/>
              <p:cNvSpPr/>
              <p:nvPr/>
            </p:nvSpPr>
            <p:spPr>
              <a:xfrm>
                <a:off x="4571842"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21" name="Rectangle 20"/>
              <p:cNvSpPr/>
              <p:nvPr/>
            </p:nvSpPr>
            <p:spPr>
              <a:xfrm>
                <a:off x="4959177"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22" name="Rectangle 21"/>
              <p:cNvSpPr/>
              <p:nvPr/>
            </p:nvSpPr>
            <p:spPr>
              <a:xfrm>
                <a:off x="5348101"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23" name="Rectangle 22"/>
              <p:cNvSpPr/>
              <p:nvPr/>
            </p:nvSpPr>
            <p:spPr>
              <a:xfrm>
                <a:off x="5735437"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24" name="Rectangle 23"/>
              <p:cNvSpPr/>
              <p:nvPr/>
            </p:nvSpPr>
            <p:spPr>
              <a:xfrm>
                <a:off x="6124359" y="6553200"/>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25" name="Rectangle 24"/>
              <p:cNvSpPr/>
              <p:nvPr/>
            </p:nvSpPr>
            <p:spPr>
              <a:xfrm>
                <a:off x="6511695"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26" name="Rectangle 25"/>
              <p:cNvSpPr/>
              <p:nvPr/>
            </p:nvSpPr>
            <p:spPr>
              <a:xfrm>
                <a:off x="6899031"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27" name="Rectangle 26"/>
              <p:cNvSpPr/>
              <p:nvPr/>
            </p:nvSpPr>
            <p:spPr>
              <a:xfrm>
                <a:off x="7287954"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28" name="Rectangle 27"/>
              <p:cNvSpPr/>
              <p:nvPr/>
            </p:nvSpPr>
            <p:spPr>
              <a:xfrm>
                <a:off x="7675290"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29" name="Rectangle 28"/>
              <p:cNvSpPr/>
              <p:nvPr/>
            </p:nvSpPr>
            <p:spPr>
              <a:xfrm>
                <a:off x="8062625"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30" name="Rectangle 29"/>
              <p:cNvSpPr/>
              <p:nvPr/>
            </p:nvSpPr>
            <p:spPr>
              <a:xfrm>
                <a:off x="8451548"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31" name="Rectangle 30"/>
              <p:cNvSpPr/>
              <p:nvPr/>
            </p:nvSpPr>
            <p:spPr>
              <a:xfrm>
                <a:off x="8838884"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grpSp>
      </p:grpSp>
      <p:pic>
        <p:nvPicPr>
          <p:cNvPr id="80" name="Picture 79" descr="UI New Logo Complete.pn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57200" y="609600"/>
            <a:ext cx="5410200" cy="12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 name="Rectangle 2"/>
          <p:cNvSpPr>
            <a:spLocks noGrp="1" noChangeArrowheads="1"/>
          </p:cNvSpPr>
          <p:nvPr>
            <p:ph type="ctrTitle"/>
          </p:nvPr>
        </p:nvSpPr>
        <p:spPr>
          <a:xfrm>
            <a:off x="762000" y="1524000"/>
            <a:ext cx="7543800" cy="2133600"/>
          </a:xfrm>
        </p:spPr>
        <p:txBody>
          <a:bodyPr anchor="b"/>
          <a:lstStyle>
            <a:lvl1pPr algn="ctr">
              <a:lnSpc>
                <a:spcPct val="100000"/>
              </a:lnSpc>
              <a:defRPr sz="4400" b="0">
                <a:solidFill>
                  <a:schemeClr val="bg1"/>
                </a:solidFill>
              </a:defRPr>
            </a:lvl1pPr>
          </a:lstStyle>
          <a:p>
            <a:r>
              <a:rPr lang="en-US" smtClean="0"/>
              <a:t>Click to edit Master title style</a:t>
            </a:r>
            <a:endParaRPr lang="en-US" dirty="0"/>
          </a:p>
        </p:txBody>
      </p:sp>
      <p:sp>
        <p:nvSpPr>
          <p:cNvPr id="79" name="Rectangle 3"/>
          <p:cNvSpPr>
            <a:spLocks noGrp="1" noChangeArrowheads="1"/>
          </p:cNvSpPr>
          <p:nvPr>
            <p:ph type="subTitle" idx="1"/>
          </p:nvPr>
        </p:nvSpPr>
        <p:spPr>
          <a:xfrm>
            <a:off x="762001" y="3886200"/>
            <a:ext cx="7620000" cy="1752600"/>
          </a:xfrm>
        </p:spPr>
        <p:txBody>
          <a:bodyPr/>
          <a:lstStyle>
            <a:lvl1pPr marL="0" indent="0" algn="ctr">
              <a:lnSpc>
                <a:spcPct val="100000"/>
              </a:lnSpc>
              <a:buFontTx/>
              <a:buNone/>
              <a:defRPr>
                <a:solidFill>
                  <a:srgbClr val="FFFFFF"/>
                </a:solidFill>
              </a:defRPr>
            </a:lvl1pPr>
          </a:lstStyle>
          <a:p>
            <a:r>
              <a:rPr lang="en-US" smtClean="0"/>
              <a:t>Click to edit Master subtitle style</a:t>
            </a:r>
            <a:endParaRPr lang="en-US" dirty="0"/>
          </a:p>
        </p:txBody>
      </p:sp>
    </p:spTree>
    <p:extLst>
      <p:ext uri="{BB962C8B-B14F-4D97-AF65-F5344CB8AC3E}">
        <p14:creationId xmlns:p14="http://schemas.microsoft.com/office/powerpoint/2010/main" val="104012628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with no image grey">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grpSp>
        <p:nvGrpSpPr>
          <p:cNvPr id="5" name="Group 6"/>
          <p:cNvGrpSpPr>
            <a:grpSpLocks/>
          </p:cNvGrpSpPr>
          <p:nvPr/>
        </p:nvGrpSpPr>
        <p:grpSpPr bwMode="auto">
          <a:xfrm>
            <a:off x="304800" y="5715000"/>
            <a:ext cx="8580438" cy="884238"/>
            <a:chOff x="304800" y="5715000"/>
            <a:chExt cx="8580120" cy="883920"/>
          </a:xfrm>
        </p:grpSpPr>
        <p:grpSp>
          <p:nvGrpSpPr>
            <p:cNvPr id="6" name="Group 7"/>
            <p:cNvGrpSpPr>
              <a:grpSpLocks/>
            </p:cNvGrpSpPr>
            <p:nvPr/>
          </p:nvGrpSpPr>
          <p:grpSpPr bwMode="auto">
            <a:xfrm>
              <a:off x="304800" y="6553200"/>
              <a:ext cx="8580120" cy="45720"/>
              <a:chOff x="304800" y="6553200"/>
              <a:chExt cx="8580120" cy="45720"/>
            </a:xfrm>
          </p:grpSpPr>
          <p:sp>
            <p:nvSpPr>
              <p:cNvPr id="55" name="Rectangle 54"/>
              <p:cNvSpPr/>
              <p:nvPr/>
            </p:nvSpPr>
            <p:spPr>
              <a:xfrm>
                <a:off x="304800"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56" name="Rectangle 55"/>
              <p:cNvSpPr/>
              <p:nvPr/>
            </p:nvSpPr>
            <p:spPr>
              <a:xfrm>
                <a:off x="692136"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57" name="Rectangle 56"/>
              <p:cNvSpPr/>
              <p:nvPr/>
            </p:nvSpPr>
            <p:spPr>
              <a:xfrm>
                <a:off x="1081059"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58" name="Rectangle 57"/>
              <p:cNvSpPr/>
              <p:nvPr/>
            </p:nvSpPr>
            <p:spPr>
              <a:xfrm>
                <a:off x="1468395"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59" name="Rectangle 58"/>
              <p:cNvSpPr/>
              <p:nvPr/>
            </p:nvSpPr>
            <p:spPr>
              <a:xfrm>
                <a:off x="1855731"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60" name="Rectangle 59"/>
              <p:cNvSpPr/>
              <p:nvPr/>
            </p:nvSpPr>
            <p:spPr>
              <a:xfrm>
                <a:off x="2244653"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61" name="Rectangle 60"/>
              <p:cNvSpPr/>
              <p:nvPr/>
            </p:nvSpPr>
            <p:spPr>
              <a:xfrm>
                <a:off x="2631989"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62" name="Rectangle 61"/>
              <p:cNvSpPr/>
              <p:nvPr/>
            </p:nvSpPr>
            <p:spPr>
              <a:xfrm>
                <a:off x="3020912" y="6552898"/>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63" name="Rectangle 62"/>
              <p:cNvSpPr/>
              <p:nvPr/>
            </p:nvSpPr>
            <p:spPr>
              <a:xfrm>
                <a:off x="3408248"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64" name="Rectangle 63"/>
              <p:cNvSpPr/>
              <p:nvPr/>
            </p:nvSpPr>
            <p:spPr>
              <a:xfrm>
                <a:off x="3795584"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65" name="Rectangle 64"/>
              <p:cNvSpPr/>
              <p:nvPr/>
            </p:nvSpPr>
            <p:spPr>
              <a:xfrm>
                <a:off x="4184506"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66" name="Rectangle 65"/>
              <p:cNvSpPr/>
              <p:nvPr/>
            </p:nvSpPr>
            <p:spPr>
              <a:xfrm>
                <a:off x="4571842"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67" name="Rectangle 66"/>
              <p:cNvSpPr/>
              <p:nvPr/>
            </p:nvSpPr>
            <p:spPr>
              <a:xfrm>
                <a:off x="4959177"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68" name="Rectangle 67"/>
              <p:cNvSpPr/>
              <p:nvPr/>
            </p:nvSpPr>
            <p:spPr>
              <a:xfrm>
                <a:off x="5348101"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69" name="Rectangle 68"/>
              <p:cNvSpPr/>
              <p:nvPr/>
            </p:nvSpPr>
            <p:spPr>
              <a:xfrm>
                <a:off x="5735437"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70" name="Rectangle 69"/>
              <p:cNvSpPr/>
              <p:nvPr/>
            </p:nvSpPr>
            <p:spPr>
              <a:xfrm>
                <a:off x="6124359" y="6552898"/>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71" name="Rectangle 70"/>
              <p:cNvSpPr/>
              <p:nvPr/>
            </p:nvSpPr>
            <p:spPr>
              <a:xfrm>
                <a:off x="6511695"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72" name="Rectangle 71"/>
              <p:cNvSpPr/>
              <p:nvPr/>
            </p:nvSpPr>
            <p:spPr>
              <a:xfrm>
                <a:off x="6899031"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73" name="Rectangle 72"/>
              <p:cNvSpPr/>
              <p:nvPr/>
            </p:nvSpPr>
            <p:spPr>
              <a:xfrm>
                <a:off x="7287954"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74" name="Rectangle 73"/>
              <p:cNvSpPr/>
              <p:nvPr/>
            </p:nvSpPr>
            <p:spPr>
              <a:xfrm>
                <a:off x="7675290"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75" name="Rectangle 74"/>
              <p:cNvSpPr/>
              <p:nvPr/>
            </p:nvSpPr>
            <p:spPr>
              <a:xfrm>
                <a:off x="8062625"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76" name="Rectangle 75"/>
              <p:cNvSpPr/>
              <p:nvPr/>
            </p:nvSpPr>
            <p:spPr>
              <a:xfrm>
                <a:off x="8451548"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77" name="Rectangle 76"/>
              <p:cNvSpPr/>
              <p:nvPr/>
            </p:nvSpPr>
            <p:spPr>
              <a:xfrm>
                <a:off x="8838884"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grpSp>
        <p:grpSp>
          <p:nvGrpSpPr>
            <p:cNvPr id="7" name="Group 8"/>
            <p:cNvGrpSpPr>
              <a:grpSpLocks/>
            </p:cNvGrpSpPr>
            <p:nvPr/>
          </p:nvGrpSpPr>
          <p:grpSpPr bwMode="auto">
            <a:xfrm>
              <a:off x="304800" y="6172200"/>
              <a:ext cx="8580120" cy="45720"/>
              <a:chOff x="304800" y="6553200"/>
              <a:chExt cx="8580120" cy="45720"/>
            </a:xfrm>
          </p:grpSpPr>
          <p:sp>
            <p:nvSpPr>
              <p:cNvPr id="32" name="Rectangle 31"/>
              <p:cNvSpPr/>
              <p:nvPr/>
            </p:nvSpPr>
            <p:spPr>
              <a:xfrm>
                <a:off x="304800"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33" name="Rectangle 32"/>
              <p:cNvSpPr/>
              <p:nvPr/>
            </p:nvSpPr>
            <p:spPr>
              <a:xfrm>
                <a:off x="692136"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34" name="Rectangle 33"/>
              <p:cNvSpPr/>
              <p:nvPr/>
            </p:nvSpPr>
            <p:spPr>
              <a:xfrm>
                <a:off x="1081059"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35" name="Rectangle 34"/>
              <p:cNvSpPr/>
              <p:nvPr/>
            </p:nvSpPr>
            <p:spPr>
              <a:xfrm>
                <a:off x="1468395"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36" name="Rectangle 35"/>
              <p:cNvSpPr/>
              <p:nvPr/>
            </p:nvSpPr>
            <p:spPr>
              <a:xfrm>
                <a:off x="1855731"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37" name="Rectangle 36"/>
              <p:cNvSpPr/>
              <p:nvPr/>
            </p:nvSpPr>
            <p:spPr>
              <a:xfrm>
                <a:off x="2244653"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38" name="Rectangle 37"/>
              <p:cNvSpPr/>
              <p:nvPr/>
            </p:nvSpPr>
            <p:spPr>
              <a:xfrm>
                <a:off x="2631989"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39" name="Rectangle 38"/>
              <p:cNvSpPr/>
              <p:nvPr/>
            </p:nvSpPr>
            <p:spPr>
              <a:xfrm>
                <a:off x="3020912" y="6553036"/>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40" name="Rectangle 39"/>
              <p:cNvSpPr/>
              <p:nvPr/>
            </p:nvSpPr>
            <p:spPr>
              <a:xfrm>
                <a:off x="3408248"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41" name="Rectangle 40"/>
              <p:cNvSpPr/>
              <p:nvPr/>
            </p:nvSpPr>
            <p:spPr>
              <a:xfrm>
                <a:off x="3795584"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42" name="Rectangle 41"/>
              <p:cNvSpPr/>
              <p:nvPr/>
            </p:nvSpPr>
            <p:spPr>
              <a:xfrm>
                <a:off x="4184506"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43" name="Rectangle 42"/>
              <p:cNvSpPr/>
              <p:nvPr/>
            </p:nvSpPr>
            <p:spPr>
              <a:xfrm>
                <a:off x="4571842"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44" name="Rectangle 43"/>
              <p:cNvSpPr/>
              <p:nvPr/>
            </p:nvSpPr>
            <p:spPr>
              <a:xfrm>
                <a:off x="4959177"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45" name="Rectangle 44"/>
              <p:cNvSpPr/>
              <p:nvPr/>
            </p:nvSpPr>
            <p:spPr>
              <a:xfrm>
                <a:off x="5348101"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46" name="Rectangle 45"/>
              <p:cNvSpPr/>
              <p:nvPr/>
            </p:nvSpPr>
            <p:spPr>
              <a:xfrm>
                <a:off x="5735437"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47" name="Rectangle 46"/>
              <p:cNvSpPr/>
              <p:nvPr/>
            </p:nvSpPr>
            <p:spPr>
              <a:xfrm>
                <a:off x="6124359" y="6553036"/>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48" name="Rectangle 47"/>
              <p:cNvSpPr/>
              <p:nvPr/>
            </p:nvSpPr>
            <p:spPr>
              <a:xfrm>
                <a:off x="6511695"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49" name="Rectangle 48"/>
              <p:cNvSpPr/>
              <p:nvPr/>
            </p:nvSpPr>
            <p:spPr>
              <a:xfrm>
                <a:off x="6899031"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50" name="Rectangle 49"/>
              <p:cNvSpPr/>
              <p:nvPr/>
            </p:nvSpPr>
            <p:spPr>
              <a:xfrm>
                <a:off x="7287954"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51" name="Rectangle 50"/>
              <p:cNvSpPr/>
              <p:nvPr/>
            </p:nvSpPr>
            <p:spPr>
              <a:xfrm>
                <a:off x="7675290"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52" name="Rectangle 51"/>
              <p:cNvSpPr/>
              <p:nvPr/>
            </p:nvSpPr>
            <p:spPr>
              <a:xfrm>
                <a:off x="8062625"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53" name="Rectangle 52"/>
              <p:cNvSpPr/>
              <p:nvPr/>
            </p:nvSpPr>
            <p:spPr>
              <a:xfrm>
                <a:off x="8451548"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54" name="Rectangle 53"/>
              <p:cNvSpPr/>
              <p:nvPr/>
            </p:nvSpPr>
            <p:spPr>
              <a:xfrm>
                <a:off x="8838884"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grpSp>
        <p:grpSp>
          <p:nvGrpSpPr>
            <p:cNvPr id="8" name="Group 9"/>
            <p:cNvGrpSpPr>
              <a:grpSpLocks/>
            </p:cNvGrpSpPr>
            <p:nvPr/>
          </p:nvGrpSpPr>
          <p:grpSpPr bwMode="auto">
            <a:xfrm>
              <a:off x="304800" y="5715000"/>
              <a:ext cx="8580120" cy="45720"/>
              <a:chOff x="304800" y="6553200"/>
              <a:chExt cx="8580120" cy="45720"/>
            </a:xfrm>
          </p:grpSpPr>
          <p:sp>
            <p:nvSpPr>
              <p:cNvPr id="9" name="Rectangle 8"/>
              <p:cNvSpPr/>
              <p:nvPr/>
            </p:nvSpPr>
            <p:spPr>
              <a:xfrm>
                <a:off x="304800"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10" name="Rectangle 9"/>
              <p:cNvSpPr/>
              <p:nvPr/>
            </p:nvSpPr>
            <p:spPr>
              <a:xfrm>
                <a:off x="692136"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11" name="Rectangle 10"/>
              <p:cNvSpPr/>
              <p:nvPr/>
            </p:nvSpPr>
            <p:spPr>
              <a:xfrm>
                <a:off x="1081059"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12" name="Rectangle 11"/>
              <p:cNvSpPr/>
              <p:nvPr/>
            </p:nvSpPr>
            <p:spPr>
              <a:xfrm>
                <a:off x="1468395"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13" name="Rectangle 12"/>
              <p:cNvSpPr/>
              <p:nvPr/>
            </p:nvSpPr>
            <p:spPr>
              <a:xfrm>
                <a:off x="1855731"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14" name="Rectangle 13"/>
              <p:cNvSpPr/>
              <p:nvPr/>
            </p:nvSpPr>
            <p:spPr>
              <a:xfrm>
                <a:off x="2244653"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15" name="Rectangle 14"/>
              <p:cNvSpPr/>
              <p:nvPr/>
            </p:nvSpPr>
            <p:spPr>
              <a:xfrm>
                <a:off x="2631989"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16" name="Rectangle 15"/>
              <p:cNvSpPr/>
              <p:nvPr/>
            </p:nvSpPr>
            <p:spPr>
              <a:xfrm>
                <a:off x="3020912" y="6553200"/>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17" name="Rectangle 16"/>
              <p:cNvSpPr/>
              <p:nvPr/>
            </p:nvSpPr>
            <p:spPr>
              <a:xfrm>
                <a:off x="3408248"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18" name="Rectangle 17"/>
              <p:cNvSpPr/>
              <p:nvPr/>
            </p:nvSpPr>
            <p:spPr>
              <a:xfrm>
                <a:off x="3795584"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19" name="Rectangle 18"/>
              <p:cNvSpPr/>
              <p:nvPr/>
            </p:nvSpPr>
            <p:spPr>
              <a:xfrm>
                <a:off x="4184506"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20" name="Rectangle 19"/>
              <p:cNvSpPr/>
              <p:nvPr/>
            </p:nvSpPr>
            <p:spPr>
              <a:xfrm>
                <a:off x="4571842"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21" name="Rectangle 20"/>
              <p:cNvSpPr/>
              <p:nvPr/>
            </p:nvSpPr>
            <p:spPr>
              <a:xfrm>
                <a:off x="4959177"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22" name="Rectangle 21"/>
              <p:cNvSpPr/>
              <p:nvPr/>
            </p:nvSpPr>
            <p:spPr>
              <a:xfrm>
                <a:off x="5348101"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23" name="Rectangle 22"/>
              <p:cNvSpPr/>
              <p:nvPr/>
            </p:nvSpPr>
            <p:spPr>
              <a:xfrm>
                <a:off x="5735437"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24" name="Rectangle 23"/>
              <p:cNvSpPr/>
              <p:nvPr/>
            </p:nvSpPr>
            <p:spPr>
              <a:xfrm>
                <a:off x="6124359" y="6553200"/>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25" name="Rectangle 24"/>
              <p:cNvSpPr/>
              <p:nvPr/>
            </p:nvSpPr>
            <p:spPr>
              <a:xfrm>
                <a:off x="6511695"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26" name="Rectangle 25"/>
              <p:cNvSpPr/>
              <p:nvPr/>
            </p:nvSpPr>
            <p:spPr>
              <a:xfrm>
                <a:off x="6899031"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27" name="Rectangle 26"/>
              <p:cNvSpPr/>
              <p:nvPr/>
            </p:nvSpPr>
            <p:spPr>
              <a:xfrm>
                <a:off x="7287954"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28" name="Rectangle 27"/>
              <p:cNvSpPr/>
              <p:nvPr/>
            </p:nvSpPr>
            <p:spPr>
              <a:xfrm>
                <a:off x="7675290"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29" name="Rectangle 28"/>
              <p:cNvSpPr/>
              <p:nvPr/>
            </p:nvSpPr>
            <p:spPr>
              <a:xfrm>
                <a:off x="8062625"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30" name="Rectangle 29"/>
              <p:cNvSpPr/>
              <p:nvPr/>
            </p:nvSpPr>
            <p:spPr>
              <a:xfrm>
                <a:off x="8451548"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31" name="Rectangle 30"/>
              <p:cNvSpPr/>
              <p:nvPr/>
            </p:nvSpPr>
            <p:spPr>
              <a:xfrm>
                <a:off x="8838884"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grpSp>
      </p:grpSp>
      <p:pic>
        <p:nvPicPr>
          <p:cNvPr id="80" name="Picture 79" descr="UI New Logo Complete.pn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57200" y="609600"/>
            <a:ext cx="5410200" cy="12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 name="Rectangle 2"/>
          <p:cNvSpPr>
            <a:spLocks noGrp="1" noChangeArrowheads="1"/>
          </p:cNvSpPr>
          <p:nvPr>
            <p:ph type="ctrTitle"/>
          </p:nvPr>
        </p:nvSpPr>
        <p:spPr>
          <a:xfrm>
            <a:off x="762000" y="1524000"/>
            <a:ext cx="7543800" cy="2133600"/>
          </a:xfrm>
        </p:spPr>
        <p:txBody>
          <a:bodyPr anchor="b">
            <a:noAutofit/>
          </a:bodyPr>
          <a:lstStyle>
            <a:lvl1pPr algn="ctr">
              <a:defRPr sz="4400" b="0">
                <a:solidFill>
                  <a:schemeClr val="bg1"/>
                </a:solidFill>
              </a:defRPr>
            </a:lvl1pPr>
          </a:lstStyle>
          <a:p>
            <a:r>
              <a:rPr lang="en-US" smtClean="0"/>
              <a:t>Click to edit Master title style</a:t>
            </a:r>
            <a:endParaRPr lang="en-US" dirty="0"/>
          </a:p>
        </p:txBody>
      </p:sp>
      <p:sp>
        <p:nvSpPr>
          <p:cNvPr id="79" name="Rectangle 3"/>
          <p:cNvSpPr>
            <a:spLocks noGrp="1" noChangeArrowheads="1"/>
          </p:cNvSpPr>
          <p:nvPr>
            <p:ph type="subTitle" idx="1"/>
          </p:nvPr>
        </p:nvSpPr>
        <p:spPr>
          <a:xfrm>
            <a:off x="762001" y="3886200"/>
            <a:ext cx="7620000" cy="1752600"/>
          </a:xfrm>
        </p:spPr>
        <p:txBody>
          <a:bodyPr/>
          <a:lstStyle>
            <a:lvl1pPr marL="0" indent="0" algn="ctr">
              <a:buFontTx/>
              <a:buNone/>
              <a:defRPr>
                <a:solidFill>
                  <a:srgbClr val="FFFFFF"/>
                </a:solidFill>
              </a:defRPr>
            </a:lvl1pPr>
          </a:lstStyle>
          <a:p>
            <a:r>
              <a:rPr lang="en-US" smtClean="0"/>
              <a:t>Click to edit Master subtitle style</a:t>
            </a:r>
            <a:endParaRPr lang="en-US" dirty="0"/>
          </a:p>
        </p:txBody>
      </p:sp>
    </p:spTree>
    <p:extLst>
      <p:ext uri="{BB962C8B-B14F-4D97-AF65-F5344CB8AC3E}">
        <p14:creationId xmlns:p14="http://schemas.microsoft.com/office/powerpoint/2010/main" val="125025206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hapter title blu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0096D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9" name="Rectangle 2"/>
          <p:cNvSpPr>
            <a:spLocks noGrp="1" noChangeArrowheads="1"/>
          </p:cNvSpPr>
          <p:nvPr>
            <p:ph type="ctrTitle"/>
          </p:nvPr>
        </p:nvSpPr>
        <p:spPr>
          <a:xfrm>
            <a:off x="762000" y="1524000"/>
            <a:ext cx="7543800" cy="2133600"/>
          </a:xfrm>
        </p:spPr>
        <p:txBody>
          <a:bodyPr anchor="b"/>
          <a:lstStyle>
            <a:lvl1pPr algn="ctr">
              <a:defRPr sz="4400" b="0">
                <a:solidFill>
                  <a:schemeClr val="bg1"/>
                </a:solidFill>
              </a:defRPr>
            </a:lvl1pPr>
          </a:lstStyle>
          <a:p>
            <a:r>
              <a:rPr lang="en-US" smtClean="0"/>
              <a:t>Click to edit Master title style</a:t>
            </a:r>
            <a:endParaRPr lang="en-US" dirty="0"/>
          </a:p>
        </p:txBody>
      </p:sp>
      <p:sp>
        <p:nvSpPr>
          <p:cNvPr id="10" name="Rectangle 3"/>
          <p:cNvSpPr>
            <a:spLocks noGrp="1" noChangeArrowheads="1"/>
          </p:cNvSpPr>
          <p:nvPr>
            <p:ph type="subTitle" idx="1"/>
          </p:nvPr>
        </p:nvSpPr>
        <p:spPr>
          <a:xfrm>
            <a:off x="762001" y="3886200"/>
            <a:ext cx="7620000" cy="1752600"/>
          </a:xfrm>
        </p:spPr>
        <p:txBody>
          <a:bodyPr/>
          <a:lstStyle>
            <a:lvl1pPr marL="0" indent="0" algn="ctr">
              <a:lnSpc>
                <a:spcPct val="100000"/>
              </a:lnSpc>
              <a:buFontTx/>
              <a:buNone/>
              <a:defRPr>
                <a:solidFill>
                  <a:srgbClr val="FFFFFF"/>
                </a:solidFill>
              </a:defRPr>
            </a:lvl1pPr>
          </a:lstStyle>
          <a:p>
            <a:r>
              <a:rPr lang="en-US" smtClean="0"/>
              <a:t>Click to edit Master subtitle style</a:t>
            </a:r>
            <a:endParaRPr lang="en-US" dirty="0"/>
          </a:p>
        </p:txBody>
      </p:sp>
    </p:spTree>
    <p:extLst>
      <p:ext uri="{BB962C8B-B14F-4D97-AF65-F5344CB8AC3E}">
        <p14:creationId xmlns:p14="http://schemas.microsoft.com/office/powerpoint/2010/main" val="1662219936"/>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hapter title black">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7" name="Rectangle 2"/>
          <p:cNvSpPr>
            <a:spLocks noGrp="1" noChangeArrowheads="1"/>
          </p:cNvSpPr>
          <p:nvPr>
            <p:ph type="ctrTitle"/>
          </p:nvPr>
        </p:nvSpPr>
        <p:spPr>
          <a:xfrm>
            <a:off x="762000" y="1524000"/>
            <a:ext cx="7543800" cy="2133600"/>
          </a:xfrm>
        </p:spPr>
        <p:txBody>
          <a:bodyPr anchor="b"/>
          <a:lstStyle>
            <a:lvl1pPr algn="ctr">
              <a:lnSpc>
                <a:spcPct val="100000"/>
              </a:lnSpc>
              <a:defRPr sz="4400" b="0" baseline="0">
                <a:solidFill>
                  <a:schemeClr val="bg1"/>
                </a:solidFill>
              </a:defRPr>
            </a:lvl1pPr>
          </a:lstStyle>
          <a:p>
            <a:r>
              <a:rPr lang="en-US" smtClean="0"/>
              <a:t>Click to edit Master title style</a:t>
            </a:r>
            <a:endParaRPr lang="en-US" dirty="0"/>
          </a:p>
        </p:txBody>
      </p:sp>
      <p:sp>
        <p:nvSpPr>
          <p:cNvPr id="8" name="Rectangle 3"/>
          <p:cNvSpPr>
            <a:spLocks noGrp="1" noChangeArrowheads="1"/>
          </p:cNvSpPr>
          <p:nvPr>
            <p:ph type="subTitle" idx="1"/>
          </p:nvPr>
        </p:nvSpPr>
        <p:spPr>
          <a:xfrm>
            <a:off x="762001" y="3886200"/>
            <a:ext cx="7620000" cy="1752600"/>
          </a:xfrm>
        </p:spPr>
        <p:txBody>
          <a:bodyPr/>
          <a:lstStyle>
            <a:lvl1pPr marL="0" indent="0" algn="ctr">
              <a:lnSpc>
                <a:spcPct val="100000"/>
              </a:lnSpc>
              <a:buFontTx/>
              <a:buNone/>
              <a:defRPr>
                <a:solidFill>
                  <a:srgbClr val="FFFFFF"/>
                </a:solidFill>
              </a:defRPr>
            </a:lvl1pPr>
          </a:lstStyle>
          <a:p>
            <a:r>
              <a:rPr lang="en-US" smtClean="0"/>
              <a:t>Click to edit Master subtitle style</a:t>
            </a:r>
            <a:endParaRPr lang="en-US" dirty="0"/>
          </a:p>
        </p:txBody>
      </p:sp>
    </p:spTree>
    <p:extLst>
      <p:ext uri="{BB962C8B-B14F-4D97-AF65-F5344CB8AC3E}">
        <p14:creationId xmlns:p14="http://schemas.microsoft.com/office/powerpoint/2010/main" val="70823046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hapter title grey">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Regular"/>
            </a:endParaRPr>
          </a:p>
        </p:txBody>
      </p:sp>
      <p:sp>
        <p:nvSpPr>
          <p:cNvPr id="6" name="Rectangle 2"/>
          <p:cNvSpPr>
            <a:spLocks noGrp="1" noChangeArrowheads="1"/>
          </p:cNvSpPr>
          <p:nvPr>
            <p:ph type="ctrTitle"/>
          </p:nvPr>
        </p:nvSpPr>
        <p:spPr>
          <a:xfrm>
            <a:off x="762000" y="1524000"/>
            <a:ext cx="7543800" cy="2133600"/>
          </a:xfrm>
        </p:spPr>
        <p:txBody>
          <a:bodyPr anchor="b"/>
          <a:lstStyle>
            <a:lvl1pPr algn="ctr">
              <a:lnSpc>
                <a:spcPct val="100000"/>
              </a:lnSpc>
              <a:defRPr sz="4400" b="1">
                <a:solidFill>
                  <a:schemeClr val="bg1"/>
                </a:solidFill>
              </a:defRPr>
            </a:lvl1pPr>
          </a:lstStyle>
          <a:p>
            <a:r>
              <a:rPr lang="en-US" smtClean="0"/>
              <a:t>Click to edit Master title style</a:t>
            </a:r>
            <a:endParaRPr lang="en-US" dirty="0"/>
          </a:p>
        </p:txBody>
      </p:sp>
      <p:sp>
        <p:nvSpPr>
          <p:cNvPr id="7" name="Rectangle 3"/>
          <p:cNvSpPr>
            <a:spLocks noGrp="1" noChangeArrowheads="1"/>
          </p:cNvSpPr>
          <p:nvPr>
            <p:ph type="subTitle" idx="1"/>
          </p:nvPr>
        </p:nvSpPr>
        <p:spPr>
          <a:xfrm>
            <a:off x="762001" y="3886200"/>
            <a:ext cx="7620000" cy="1752600"/>
          </a:xfrm>
        </p:spPr>
        <p:txBody>
          <a:bodyPr/>
          <a:lstStyle>
            <a:lvl1pPr marL="0" indent="0" algn="ctr">
              <a:buFontTx/>
              <a:buNone/>
              <a:defRPr>
                <a:solidFill>
                  <a:srgbClr val="FFFFFF"/>
                </a:solidFill>
              </a:defRPr>
            </a:lvl1pPr>
          </a:lstStyle>
          <a:p>
            <a:r>
              <a:rPr lang="en-US" smtClean="0"/>
              <a:t>Click to edit Master subtitle style</a:t>
            </a:r>
            <a:endParaRPr lang="en-US" dirty="0"/>
          </a:p>
        </p:txBody>
      </p:sp>
    </p:spTree>
    <p:extLst>
      <p:ext uri="{BB962C8B-B14F-4D97-AF65-F5344CB8AC3E}">
        <p14:creationId xmlns:p14="http://schemas.microsoft.com/office/powerpoint/2010/main" val="174641768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6425" cy="568325"/>
          </a:xfrm>
        </p:spPr>
        <p:txBody>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5613" y="1219200"/>
            <a:ext cx="7910512" cy="4273550"/>
          </a:xfrm>
        </p:spPr>
        <p:txBody>
          <a:bodyPr/>
          <a:lstStyle>
            <a:lvl1pPr>
              <a:defRPr sz="18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05683459"/>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theme" Target="../theme/theme2.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838200"/>
            <a:ext cx="8226425"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455613" y="1784350"/>
            <a:ext cx="7910512" cy="370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20" rIns="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2"/>
          <p:cNvSpPr/>
          <p:nvPr/>
        </p:nvSpPr>
        <p:spPr>
          <a:xfrm>
            <a:off x="0" y="0"/>
            <a:ext cx="9144000" cy="3048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chemeClr val="tx2">
                  <a:lumMod val="60000"/>
                  <a:lumOff val="40000"/>
                </a:schemeClr>
              </a:solidFill>
              <a:latin typeface="Lato Regular"/>
              <a:cs typeface="Lato Regular"/>
            </a:endParaRPr>
          </a:p>
        </p:txBody>
      </p:sp>
      <p:pic>
        <p:nvPicPr>
          <p:cNvPr id="1029" name="Picture 3" descr="UI New Logo String for PPT.png"/>
          <p:cNvPicPr>
            <a:picLocks noChangeAspect="1"/>
          </p:cNvPicPr>
          <p:nvPr/>
        </p:nvPicPr>
        <p:blipFill>
          <a:blip r:embed="rId23" cstate="email">
            <a:extLst>
              <a:ext uri="{28A0092B-C50C-407E-A947-70E740481C1C}">
                <a14:useLocalDpi xmlns:a14="http://schemas.microsoft.com/office/drawing/2010/main" val="0"/>
              </a:ext>
            </a:extLst>
          </a:blip>
          <a:srcRect/>
          <a:stretch>
            <a:fillRect/>
          </a:stretch>
        </p:blipFill>
        <p:spPr bwMode="auto">
          <a:xfrm>
            <a:off x="152400" y="6629400"/>
            <a:ext cx="4114800" cy="12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7" r:id="rId5"/>
    <p:sldLayoutId id="2147484098" r:id="rId6"/>
    <p:sldLayoutId id="2147484099" r:id="rId7"/>
    <p:sldLayoutId id="2147484100" r:id="rId8"/>
    <p:sldLayoutId id="2147484101" r:id="rId9"/>
    <p:sldLayoutId id="2147484102" r:id="rId10"/>
    <p:sldLayoutId id="2147484103" r:id="rId11"/>
    <p:sldLayoutId id="2147484104" r:id="rId12"/>
    <p:sldLayoutId id="2147484105" r:id="rId13"/>
    <p:sldLayoutId id="2147484106" r:id="rId14"/>
    <p:sldLayoutId id="2147484107" r:id="rId15"/>
    <p:sldLayoutId id="2147484108" r:id="rId16"/>
    <p:sldLayoutId id="2147484109" r:id="rId17"/>
    <p:sldLayoutId id="2147484110" r:id="rId18"/>
    <p:sldLayoutId id="2147484111" r:id="rId19"/>
    <p:sldLayoutId id="2147484112" r:id="rId20"/>
    <p:sldLayoutId id="2147484113" r:id="rId21"/>
  </p:sldLayoutIdLst>
  <p:transition/>
  <p:timing>
    <p:tnLst>
      <p:par>
        <p:cTn id="1" dur="indefinite" restart="never" nodeType="tmRoot"/>
      </p:par>
    </p:tnLst>
  </p:timing>
  <p:hf sldNum="0" hdr="0" dt="0"/>
  <p:txStyles>
    <p:titleStyle>
      <a:lvl1pPr algn="l" rtl="0" eaLnBrk="1" fontAlgn="base" hangingPunct="1">
        <a:spcBef>
          <a:spcPct val="0"/>
        </a:spcBef>
        <a:spcAft>
          <a:spcPct val="0"/>
        </a:spcAft>
        <a:defRPr sz="3200" kern="1200" spc="-40">
          <a:solidFill>
            <a:schemeClr val="tx1"/>
          </a:solidFill>
          <a:latin typeface="Lato Black"/>
          <a:ea typeface="MS PGothic" pitchFamily="34" charset="-128"/>
          <a:cs typeface="Lato Black"/>
        </a:defRPr>
      </a:lvl1pPr>
      <a:lvl2pPr algn="l" rtl="0" eaLnBrk="1" fontAlgn="base" hangingPunct="1">
        <a:spcBef>
          <a:spcPct val="0"/>
        </a:spcBef>
        <a:spcAft>
          <a:spcPct val="0"/>
        </a:spcAft>
        <a:defRPr sz="3200">
          <a:solidFill>
            <a:schemeClr val="tx1"/>
          </a:solidFill>
          <a:latin typeface="Lato Black" charset="0"/>
          <a:ea typeface="MS PGothic" pitchFamily="34" charset="-128"/>
          <a:cs typeface="Lato Black" charset="0"/>
        </a:defRPr>
      </a:lvl2pPr>
      <a:lvl3pPr algn="l" rtl="0" eaLnBrk="1" fontAlgn="base" hangingPunct="1">
        <a:spcBef>
          <a:spcPct val="0"/>
        </a:spcBef>
        <a:spcAft>
          <a:spcPct val="0"/>
        </a:spcAft>
        <a:defRPr sz="3200">
          <a:solidFill>
            <a:schemeClr val="tx1"/>
          </a:solidFill>
          <a:latin typeface="Lato Black" charset="0"/>
          <a:ea typeface="MS PGothic" pitchFamily="34" charset="-128"/>
          <a:cs typeface="Lato Black" charset="0"/>
        </a:defRPr>
      </a:lvl3pPr>
      <a:lvl4pPr algn="l" rtl="0" eaLnBrk="1" fontAlgn="base" hangingPunct="1">
        <a:spcBef>
          <a:spcPct val="0"/>
        </a:spcBef>
        <a:spcAft>
          <a:spcPct val="0"/>
        </a:spcAft>
        <a:defRPr sz="3200">
          <a:solidFill>
            <a:schemeClr val="tx1"/>
          </a:solidFill>
          <a:latin typeface="Lato Black" charset="0"/>
          <a:ea typeface="MS PGothic" pitchFamily="34" charset="-128"/>
          <a:cs typeface="Lato Black" charset="0"/>
        </a:defRPr>
      </a:lvl4pPr>
      <a:lvl5pPr algn="l" rtl="0" eaLnBrk="1" fontAlgn="base" hangingPunct="1">
        <a:spcBef>
          <a:spcPct val="0"/>
        </a:spcBef>
        <a:spcAft>
          <a:spcPct val="0"/>
        </a:spcAft>
        <a:defRPr sz="3200">
          <a:solidFill>
            <a:schemeClr val="tx1"/>
          </a:solidFill>
          <a:latin typeface="Lato Black" charset="0"/>
          <a:ea typeface="MS PGothic" pitchFamily="34" charset="-128"/>
          <a:cs typeface="Lato Black" charset="0"/>
        </a:defRPr>
      </a:lvl5pPr>
      <a:lvl6pPr marL="457200" algn="l" rtl="0" eaLnBrk="1" fontAlgn="base" hangingPunct="1">
        <a:lnSpc>
          <a:spcPct val="75000"/>
        </a:lnSpc>
        <a:spcBef>
          <a:spcPct val="0"/>
        </a:spcBef>
        <a:spcAft>
          <a:spcPct val="0"/>
        </a:spcAft>
        <a:defRPr sz="3200">
          <a:solidFill>
            <a:srgbClr val="FF0000"/>
          </a:solidFill>
          <a:latin typeface="Arial Black" pitchFamily="34" charset="0"/>
        </a:defRPr>
      </a:lvl6pPr>
      <a:lvl7pPr marL="914400" algn="l" rtl="0" eaLnBrk="1" fontAlgn="base" hangingPunct="1">
        <a:lnSpc>
          <a:spcPct val="75000"/>
        </a:lnSpc>
        <a:spcBef>
          <a:spcPct val="0"/>
        </a:spcBef>
        <a:spcAft>
          <a:spcPct val="0"/>
        </a:spcAft>
        <a:defRPr sz="3200">
          <a:solidFill>
            <a:srgbClr val="FF0000"/>
          </a:solidFill>
          <a:latin typeface="Arial Black" pitchFamily="34" charset="0"/>
        </a:defRPr>
      </a:lvl7pPr>
      <a:lvl8pPr marL="1371600" algn="l" rtl="0" eaLnBrk="1" fontAlgn="base" hangingPunct="1">
        <a:lnSpc>
          <a:spcPct val="75000"/>
        </a:lnSpc>
        <a:spcBef>
          <a:spcPct val="0"/>
        </a:spcBef>
        <a:spcAft>
          <a:spcPct val="0"/>
        </a:spcAft>
        <a:defRPr sz="3200">
          <a:solidFill>
            <a:srgbClr val="FF0000"/>
          </a:solidFill>
          <a:latin typeface="Arial Black" pitchFamily="34" charset="0"/>
        </a:defRPr>
      </a:lvl8pPr>
      <a:lvl9pPr marL="1828800" algn="l" rtl="0" eaLnBrk="1" fontAlgn="base" hangingPunct="1">
        <a:lnSpc>
          <a:spcPct val="75000"/>
        </a:lnSpc>
        <a:spcBef>
          <a:spcPct val="0"/>
        </a:spcBef>
        <a:spcAft>
          <a:spcPct val="0"/>
        </a:spcAft>
        <a:defRPr sz="3200">
          <a:solidFill>
            <a:srgbClr val="FF0000"/>
          </a:solidFill>
          <a:latin typeface="Arial Black" pitchFamily="34" charset="0"/>
        </a:defRPr>
      </a:lvl9pPr>
    </p:titleStyle>
    <p:bodyStyle>
      <a:lvl1pPr indent="-342900" algn="l" rtl="0" eaLnBrk="1" fontAlgn="base" hangingPunct="1">
        <a:lnSpc>
          <a:spcPts val="2700"/>
        </a:lnSpc>
        <a:spcBef>
          <a:spcPct val="20000"/>
        </a:spcBef>
        <a:spcAft>
          <a:spcPct val="0"/>
        </a:spcAft>
        <a:defRPr sz="2000">
          <a:solidFill>
            <a:srgbClr val="000000"/>
          </a:solidFill>
          <a:latin typeface="Lato Regular"/>
          <a:ea typeface="MS PGothic" pitchFamily="34" charset="-128"/>
          <a:cs typeface="Lato Regular"/>
        </a:defRPr>
      </a:lvl1pPr>
      <a:lvl2pPr marL="465138" indent="-190500" algn="l" rtl="0" eaLnBrk="1" fontAlgn="base" hangingPunct="1">
        <a:lnSpc>
          <a:spcPts val="2125"/>
        </a:lnSpc>
        <a:spcBef>
          <a:spcPts val="988"/>
        </a:spcBef>
        <a:spcAft>
          <a:spcPts val="1200"/>
        </a:spcAft>
        <a:buClr>
          <a:schemeClr val="tx2"/>
        </a:buClr>
        <a:buFont typeface="Wingdings" charset="0"/>
        <a:buChar char="§"/>
        <a:defRPr sz="1600">
          <a:solidFill>
            <a:srgbClr val="8F8F8D"/>
          </a:solidFill>
          <a:latin typeface="Lato Regular"/>
          <a:ea typeface="MS PGothic" pitchFamily="34" charset="-128"/>
          <a:cs typeface="Lato Regular"/>
        </a:defRPr>
      </a:lvl2pPr>
      <a:lvl3pPr marL="885825" indent="-136525" algn="l" rtl="0" eaLnBrk="1" fontAlgn="base" hangingPunct="1">
        <a:lnSpc>
          <a:spcPct val="85000"/>
        </a:lnSpc>
        <a:spcBef>
          <a:spcPts val="600"/>
        </a:spcBef>
        <a:spcAft>
          <a:spcPct val="0"/>
        </a:spcAft>
        <a:buClr>
          <a:schemeClr val="tx2"/>
        </a:buClr>
        <a:buFont typeface="Wingdings" charset="0"/>
        <a:buChar char="§"/>
        <a:defRPr sz="1600">
          <a:solidFill>
            <a:srgbClr val="8F8F8D"/>
          </a:solidFill>
          <a:latin typeface="Lato Regular"/>
          <a:ea typeface="MS PGothic" pitchFamily="34" charset="-128"/>
          <a:cs typeface="Lato Regular"/>
        </a:defRPr>
      </a:lvl3pPr>
      <a:lvl4pPr marL="1141413" indent="-209550" algn="l" rtl="0" eaLnBrk="1" fontAlgn="base" hangingPunct="1">
        <a:lnSpc>
          <a:spcPct val="85000"/>
        </a:lnSpc>
        <a:spcBef>
          <a:spcPts val="600"/>
        </a:spcBef>
        <a:spcAft>
          <a:spcPct val="0"/>
        </a:spcAft>
        <a:buClr>
          <a:schemeClr val="tx2"/>
        </a:buClr>
        <a:buFont typeface="Wingdings" charset="0"/>
        <a:buChar char="§"/>
        <a:defRPr sz="1400">
          <a:solidFill>
            <a:srgbClr val="8F8F8D"/>
          </a:solidFill>
          <a:latin typeface="Lato Regular"/>
          <a:ea typeface="MS PGothic" pitchFamily="34" charset="-128"/>
          <a:cs typeface="Lato Regular"/>
        </a:defRPr>
      </a:lvl4pPr>
      <a:lvl5pPr marL="1370013" indent="-171450" algn="l" rtl="0" eaLnBrk="1" fontAlgn="base" hangingPunct="1">
        <a:lnSpc>
          <a:spcPct val="85000"/>
        </a:lnSpc>
        <a:spcBef>
          <a:spcPct val="20000"/>
        </a:spcBef>
        <a:spcAft>
          <a:spcPct val="0"/>
        </a:spcAft>
        <a:buClr>
          <a:schemeClr val="tx2"/>
        </a:buClr>
        <a:buFont typeface="Wingdings" charset="0"/>
        <a:buChar char="§"/>
        <a:defRPr sz="1400">
          <a:solidFill>
            <a:srgbClr val="8F8F8D"/>
          </a:solidFill>
          <a:latin typeface="Lato Regular"/>
          <a:ea typeface="MS PGothic" pitchFamily="34" charset="-128"/>
          <a:cs typeface="Lato Regular"/>
        </a:defRPr>
      </a:lvl5pPr>
      <a:lvl6pPr marL="2514600" indent="-228600" algn="l" rtl="0" eaLnBrk="1" fontAlgn="base" hangingPunct="1">
        <a:lnSpc>
          <a:spcPct val="85000"/>
        </a:lnSpc>
        <a:spcBef>
          <a:spcPct val="20000"/>
        </a:spcBef>
        <a:spcAft>
          <a:spcPct val="0"/>
        </a:spcAft>
        <a:buChar char="»"/>
        <a:defRPr sz="2000">
          <a:solidFill>
            <a:schemeClr val="tx1"/>
          </a:solidFill>
          <a:latin typeface="+mn-lt"/>
          <a:ea typeface="+mn-ea"/>
        </a:defRPr>
      </a:lvl6pPr>
      <a:lvl7pPr marL="2971800" indent="-228600" algn="l" rtl="0" eaLnBrk="1" fontAlgn="base" hangingPunct="1">
        <a:lnSpc>
          <a:spcPct val="85000"/>
        </a:lnSpc>
        <a:spcBef>
          <a:spcPct val="20000"/>
        </a:spcBef>
        <a:spcAft>
          <a:spcPct val="0"/>
        </a:spcAft>
        <a:buChar char="»"/>
        <a:defRPr sz="2000">
          <a:solidFill>
            <a:schemeClr val="tx1"/>
          </a:solidFill>
          <a:latin typeface="+mn-lt"/>
          <a:ea typeface="+mn-ea"/>
        </a:defRPr>
      </a:lvl7pPr>
      <a:lvl8pPr marL="3429000" indent="-228600" algn="l" rtl="0" eaLnBrk="1" fontAlgn="base" hangingPunct="1">
        <a:lnSpc>
          <a:spcPct val="85000"/>
        </a:lnSpc>
        <a:spcBef>
          <a:spcPct val="20000"/>
        </a:spcBef>
        <a:spcAft>
          <a:spcPct val="0"/>
        </a:spcAft>
        <a:buChar char="»"/>
        <a:defRPr sz="2000">
          <a:solidFill>
            <a:schemeClr val="tx1"/>
          </a:solidFill>
          <a:latin typeface="+mn-lt"/>
          <a:ea typeface="+mn-ea"/>
        </a:defRPr>
      </a:lvl8pPr>
      <a:lvl9pPr marL="3886200" indent="-228600" algn="l" rtl="0" eaLnBrk="1" fontAlgn="base" hangingPunct="1">
        <a:lnSpc>
          <a:spcPct val="85000"/>
        </a:lnSpc>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35F98A0B-C31F-4469-A95B-1196BAA7BF4E}" type="datetime1">
              <a:rPr lang="en-US" smtClean="0"/>
              <a:t>12/30/2016</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2000" cap="none" baseline="0">
                <a:solidFill>
                  <a:srgbClr val="FFFFFF"/>
                </a:solidFill>
              </a:defRPr>
            </a:lvl1pPr>
          </a:lstStyle>
          <a:p>
            <a:r>
              <a:rPr lang="en-US" smtClean="0"/>
              <a:t>Measure4Change</a:t>
            </a:r>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5508130"/>
      </p:ext>
    </p:extLst>
  </p:cSld>
  <p:clrMap bg1="lt1" tx1="dk1" bg2="lt2" tx2="dk2" accent1="accent1" accent2="accent2" accent3="accent3" accent4="accent4" accent5="accent5" accent6="accent6" hlink="hlink" folHlink="folHlink"/>
  <p:sldLayoutIdLst>
    <p:sldLayoutId id="2147484212" r:id="rId1"/>
    <p:sldLayoutId id="2147484213" r:id="rId2"/>
    <p:sldLayoutId id="2147484214" r:id="rId3"/>
    <p:sldLayoutId id="2147484215" r:id="rId4"/>
    <p:sldLayoutId id="2147484216" r:id="rId5"/>
    <p:sldLayoutId id="2147484217" r:id="rId6"/>
    <p:sldLayoutId id="2147484218" r:id="rId7"/>
    <p:sldLayoutId id="2147484219" r:id="rId8"/>
    <p:sldLayoutId id="2147484220" r:id="rId9"/>
    <p:sldLayoutId id="2147484221" r:id="rId10"/>
    <p:sldLayoutId id="2147484222" r:id="rId11"/>
    <p:sldLayoutId id="2147484223" r:id="rId12"/>
  </p:sldLayoutIdLst>
  <p:hf sldNum="0"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hyperlink" Target="https://www.census.gov/geo/reference/webatlas/" TargetMode="External"/><Relationship Id="rId2" Type="http://schemas.openxmlformats.org/officeDocument/2006/relationships/notesSlide" Target="../notesSlides/notesSlide14.xml"/><Relationship Id="rId1" Type="http://schemas.openxmlformats.org/officeDocument/2006/relationships/slideLayout" Target="../slideLayouts/slideLayout23.xml"/><Relationship Id="rId5" Type="http://schemas.openxmlformats.org/officeDocument/2006/relationships/hyperlink" Target="https://census.missouri.edu/geocodes/" TargetMode="Externa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3" Type="http://schemas.openxmlformats.org/officeDocument/2006/relationships/hyperlink" Target="http://www.neighborhoodindicators.org/library/catalog/list-national-data-sets-small-area-data" TargetMode="External"/><Relationship Id="rId2" Type="http://schemas.openxmlformats.org/officeDocument/2006/relationships/notesSlide" Target="../notesSlides/notesSlide17.xml"/><Relationship Id="rId1" Type="http://schemas.openxmlformats.org/officeDocument/2006/relationships/slideLayout" Target="../slideLayouts/slideLayout23.xml"/><Relationship Id="rId5" Type="http://schemas.openxmlformats.org/officeDocument/2006/relationships/hyperlink" Target="http://www.neighborhoodindicators.org/partners/profiles" TargetMode="Externa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3.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3" Type="http://schemas.openxmlformats.org/officeDocument/2006/relationships/hyperlink" Target="https://ocw.mit.edu/resources/res-str-001-geographic-information-system-gis-tutorial-january-iap-2016/introduction-to-gis/" TargetMode="External"/><Relationship Id="rId2" Type="http://schemas.openxmlformats.org/officeDocument/2006/relationships/notesSlide" Target="../notesSlides/notesSlide27.xml"/><Relationship Id="rId1" Type="http://schemas.openxmlformats.org/officeDocument/2006/relationships/slideLayout" Target="../slideLayouts/slideLayout23.xml"/><Relationship Id="rId5" Type="http://schemas.openxmlformats.org/officeDocument/2006/relationships/hyperlink" Target="http://support.esri.com/other-resources/gis-dictionary" TargetMode="External"/><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3" Type="http://schemas.openxmlformats.org/officeDocument/2006/relationships/hyperlink" Target="http://www.qgis.org/en/site/" TargetMode="External"/><Relationship Id="rId2" Type="http://schemas.openxmlformats.org/officeDocument/2006/relationships/notesSlide" Target="../notesSlides/notesSlide29.xml"/><Relationship Id="rId1" Type="http://schemas.openxmlformats.org/officeDocument/2006/relationships/slideLayout" Target="../slideLayouts/slideLayout23.xml"/><Relationship Id="rId5" Type="http://schemas.openxmlformats.org/officeDocument/2006/relationships/hyperlink" Target="http://www.qgistutorials.com/en/" TargetMode="External"/><Relationship Id="rId4" Type="http://schemas.openxmlformats.org/officeDocument/2006/relationships/image" Target="../media/image6.png"/></Relationships>
</file>

<file path=ppt/slides/_rels/slide38.xml.rels><?xml version="1.0" encoding="UTF-8" standalone="yes"?>
<Relationships xmlns="http://schemas.openxmlformats.org/package/2006/relationships"><Relationship Id="rId3" Type="http://schemas.openxmlformats.org/officeDocument/2006/relationships/hyperlink" Target="http://octo.dc.gov/service/master-address-repository" TargetMode="External"/><Relationship Id="rId2" Type="http://schemas.openxmlformats.org/officeDocument/2006/relationships/notesSlide" Target="../notesSlides/notesSlide30.xml"/><Relationship Id="rId1" Type="http://schemas.openxmlformats.org/officeDocument/2006/relationships/slideLayout" Target="../slideLayouts/slideLayout23.xml"/><Relationship Id="rId5" Type="http://schemas.openxmlformats.org/officeDocument/2006/relationships/hyperlink" Target="http://geoservices.tamu.edu/Services/Geocode/Default.aspx" TargetMode="External"/><Relationship Id="rId4" Type="http://schemas.openxmlformats.org/officeDocument/2006/relationships/image" Target="../media/image6.png"/></Relationships>
</file>

<file path=ppt/slides/_rels/slide39.xml.rels><?xml version="1.0" encoding="UTF-8" standalone="yes"?>
<Relationships xmlns="http://schemas.openxmlformats.org/package/2006/relationships"><Relationship Id="rId3" Type="http://schemas.openxmlformats.org/officeDocument/2006/relationships/hyperlink" Target="http://opendata.dc.gov/" TargetMode="External"/><Relationship Id="rId2" Type="http://schemas.openxmlformats.org/officeDocument/2006/relationships/notesSlide" Target="../notesSlides/notesSlide31.xml"/><Relationship Id="rId1" Type="http://schemas.openxmlformats.org/officeDocument/2006/relationships/slideLayout" Target="../slideLayouts/slideLayout23.xml"/><Relationship Id="rId5" Type="http://schemas.openxmlformats.org/officeDocument/2006/relationships/hyperlink" Target="http://www.census.gov/geo/maps-data/data/tiger-line.html" TargetMode="Externa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3" Type="http://schemas.openxmlformats.org/officeDocument/2006/relationships/hyperlink" Target="http://www.neighborhoodinfodc.org/" TargetMode="External"/><Relationship Id="rId2" Type="http://schemas.openxmlformats.org/officeDocument/2006/relationships/notesSlide" Target="../notesSlides/notesSlide32.xml"/><Relationship Id="rId1" Type="http://schemas.openxmlformats.org/officeDocument/2006/relationships/slideLayout" Target="../slideLayouts/slideLayout23.xml"/><Relationship Id="rId5" Type="http://schemas.openxmlformats.org/officeDocument/2006/relationships/image" Target="../media/image9.png"/><Relationship Id="rId4" Type="http://schemas.openxmlformats.org/officeDocument/2006/relationships/image" Target="../media/image6.png"/></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neighborhoodinfodc.org/" TargetMode="External"/><Relationship Id="rId1" Type="http://schemas.openxmlformats.org/officeDocument/2006/relationships/slideLayout" Target="../slideLayouts/slideLayout23.xml"/><Relationship Id="rId5" Type="http://schemas.openxmlformats.org/officeDocument/2006/relationships/image" Target="../media/image10.png"/><Relationship Id="rId4" Type="http://schemas.openxmlformats.org/officeDocument/2006/relationships/image" Target="../media/image9.png"/></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2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solidFill>
                  <a:schemeClr val="bg1"/>
                </a:solidFill>
              </a:rPr>
              <a:t>Measure4Change</a:t>
            </a:r>
          </a:p>
        </p:txBody>
      </p:sp>
      <p:sp>
        <p:nvSpPr>
          <p:cNvPr id="2" name="Title 1"/>
          <p:cNvSpPr>
            <a:spLocks noGrp="1"/>
          </p:cNvSpPr>
          <p:nvPr>
            <p:ph type="ctrTitle"/>
          </p:nvPr>
        </p:nvSpPr>
        <p:spPr/>
        <p:txBody>
          <a:bodyPr/>
          <a:lstStyle/>
          <a:p>
            <a:r>
              <a:rPr lang="en-US" dirty="0" smtClean="0"/>
              <a:t>Measure4Change</a:t>
            </a:r>
            <a:endParaRPr lang="en-US" dirty="0"/>
          </a:p>
        </p:txBody>
      </p:sp>
      <p:sp>
        <p:nvSpPr>
          <p:cNvPr id="3" name="Subtitle 2"/>
          <p:cNvSpPr>
            <a:spLocks noGrp="1"/>
          </p:cNvSpPr>
          <p:nvPr>
            <p:ph type="subTitle" idx="1"/>
          </p:nvPr>
        </p:nvSpPr>
        <p:spPr>
          <a:xfrm>
            <a:off x="825038" y="4455621"/>
            <a:ext cx="7937962" cy="1143000"/>
          </a:xfrm>
        </p:spPr>
        <p:txBody>
          <a:bodyPr>
            <a:normAutofit/>
          </a:bodyPr>
          <a:lstStyle/>
          <a:p>
            <a:r>
              <a:rPr lang="en-US" sz="1800" dirty="0" smtClean="0"/>
              <a:t>A Program of the World bank group and urban institute</a:t>
            </a:r>
            <a:endParaRPr lang="en-US" sz="1800" dirty="0"/>
          </a:p>
        </p:txBody>
      </p:sp>
    </p:spTree>
    <p:extLst>
      <p:ext uri="{BB962C8B-B14F-4D97-AF65-F5344CB8AC3E}">
        <p14:creationId xmlns:p14="http://schemas.microsoft.com/office/powerpoint/2010/main" val="36099853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Small area geography:</a:t>
            </a:r>
            <a:br>
              <a:rPr lang="en-US" dirty="0" smtClean="0"/>
            </a:br>
            <a:r>
              <a:rPr lang="en-US" dirty="0" smtClean="0"/>
              <a:t>Census tracts</a:t>
            </a:r>
            <a:endParaRPr lang="en-US" dirty="0"/>
          </a:p>
        </p:txBody>
      </p:sp>
      <p:sp>
        <p:nvSpPr>
          <p:cNvPr id="3" name="Content Placeholder 2"/>
          <p:cNvSpPr>
            <a:spLocks noGrp="1"/>
          </p:cNvSpPr>
          <p:nvPr>
            <p:ph idx="1"/>
          </p:nvPr>
        </p:nvSpPr>
        <p:spPr/>
        <p:txBody>
          <a:bodyPr>
            <a:normAutofit/>
          </a:bodyPr>
          <a:lstStyle/>
          <a:p>
            <a:r>
              <a:rPr lang="en-US" dirty="0" smtClean="0"/>
              <a:t>Small subdivisions </a:t>
            </a:r>
            <a:r>
              <a:rPr lang="en-US" dirty="0"/>
              <a:t>of a county </a:t>
            </a:r>
            <a:r>
              <a:rPr lang="en-US" dirty="0" smtClean="0"/>
              <a:t>(or equivalent) updated prior </a:t>
            </a:r>
            <a:r>
              <a:rPr lang="en-US" dirty="0"/>
              <a:t>to each decennial </a:t>
            </a:r>
            <a:r>
              <a:rPr lang="en-US" dirty="0" smtClean="0"/>
              <a:t>census</a:t>
            </a:r>
          </a:p>
          <a:p>
            <a:r>
              <a:rPr lang="en-US" dirty="0"/>
              <a:t>G</a:t>
            </a:r>
            <a:r>
              <a:rPr lang="en-US" dirty="0" smtClean="0"/>
              <a:t>enerally have between </a:t>
            </a:r>
            <a:r>
              <a:rPr lang="en-US" dirty="0"/>
              <a:t>1,200 and 8,000 people, with an optimum size of </a:t>
            </a:r>
            <a:r>
              <a:rPr lang="en-US" dirty="0" smtClean="0"/>
              <a:t>4,000</a:t>
            </a:r>
          </a:p>
          <a:p>
            <a:pPr marL="274320" lvl="2" indent="-91440">
              <a:spcBef>
                <a:spcPts val="1200"/>
              </a:spcBef>
              <a:spcAft>
                <a:spcPts val="200"/>
              </a:spcAft>
              <a:buSzPct val="100000"/>
              <a:buFont typeface="Calibri" panose="020F0502020204030204" pitchFamily="34" charset="0"/>
              <a:buChar char=" "/>
            </a:pPr>
            <a:r>
              <a:rPr lang="en-US" i="1" dirty="0"/>
              <a:t>For the 2010 census, Washington, DC, was divided into 179 census tracts, with an average population of 3,400 each</a:t>
            </a:r>
          </a:p>
          <a:p>
            <a:r>
              <a:rPr lang="en-US" dirty="0" smtClean="0"/>
              <a:t>Land area can vary widely depending </a:t>
            </a:r>
            <a:r>
              <a:rPr lang="en-US" dirty="0"/>
              <a:t>on </a:t>
            </a:r>
            <a:r>
              <a:rPr lang="en-US" dirty="0" smtClean="0"/>
              <a:t>population density</a:t>
            </a:r>
          </a:p>
          <a:p>
            <a:pPr marL="274320" lvl="2" indent="-91440">
              <a:spcBef>
                <a:spcPts val="1200"/>
              </a:spcBef>
              <a:spcAft>
                <a:spcPts val="200"/>
              </a:spcAft>
              <a:buSzPct val="100000"/>
              <a:buFont typeface="Calibri" panose="020F0502020204030204" pitchFamily="34" charset="0"/>
              <a:buChar char=" "/>
            </a:pPr>
            <a:r>
              <a:rPr lang="en-US" i="1" dirty="0"/>
              <a:t>In cities, tracts are </a:t>
            </a:r>
            <a:r>
              <a:rPr lang="en-US" i="1" dirty="0" smtClean="0"/>
              <a:t>smaller; </a:t>
            </a:r>
            <a:r>
              <a:rPr lang="en-US" i="1" dirty="0"/>
              <a:t>in rural areas, </a:t>
            </a:r>
            <a:r>
              <a:rPr lang="en-US" i="1" dirty="0" smtClean="0"/>
              <a:t>tracts are larger</a:t>
            </a:r>
            <a:endParaRPr lang="en-US" i="1" dirty="0"/>
          </a:p>
        </p:txBody>
      </p:sp>
      <p:sp>
        <p:nvSpPr>
          <p:cNvPr id="4" name="Footer Placeholder 3"/>
          <p:cNvSpPr>
            <a:spLocks noGrp="1"/>
          </p:cNvSpPr>
          <p:nvPr>
            <p:ph type="ftr" sz="quarter" idx="11"/>
          </p:nvPr>
        </p:nvSpPr>
        <p:spPr/>
        <p:txBody>
          <a:bodyPr/>
          <a:lstStyle/>
          <a:p>
            <a:r>
              <a:rPr lang="en-US" smtClean="0"/>
              <a:t>Measure4Change</a:t>
            </a:r>
            <a:endParaRPr lang="en-US" dirty="0"/>
          </a:p>
        </p:txBody>
      </p:sp>
    </p:spTree>
    <p:extLst>
      <p:ext uri="{BB962C8B-B14F-4D97-AF65-F5344CB8AC3E}">
        <p14:creationId xmlns:p14="http://schemas.microsoft.com/office/powerpoint/2010/main" val="28035138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Small area geography:</a:t>
            </a:r>
            <a:br>
              <a:rPr lang="en-US" dirty="0" smtClean="0"/>
            </a:br>
            <a:r>
              <a:rPr lang="en-US" dirty="0" smtClean="0"/>
              <a:t>Census tracts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Used in many US Census Bureau and other data products (ex, American Community Survey)</a:t>
            </a:r>
          </a:p>
          <a:p>
            <a:r>
              <a:rPr lang="en-US" dirty="0" smtClean="0"/>
              <a:t>Each census tract is identified by a unique combination of </a:t>
            </a:r>
            <a:r>
              <a:rPr lang="en-US" dirty="0" smtClean="0"/>
              <a:t>three numeric codes</a:t>
            </a:r>
            <a:endParaRPr lang="en-US" dirty="0" smtClean="0"/>
          </a:p>
          <a:p>
            <a:pPr marL="569913" indent="-90488"/>
            <a:r>
              <a:rPr lang="en-US" u="sng" dirty="0" smtClean="0"/>
              <a:t>24</a:t>
            </a:r>
            <a:r>
              <a:rPr lang="en-US" dirty="0" smtClean="0"/>
              <a:t>  </a:t>
            </a:r>
            <a:r>
              <a:rPr lang="en-US" u="sng" dirty="0" smtClean="0"/>
              <a:t>033</a:t>
            </a:r>
            <a:r>
              <a:rPr lang="en-US" dirty="0" smtClean="0"/>
              <a:t>  </a:t>
            </a:r>
            <a:r>
              <a:rPr lang="en-US" u="sng" dirty="0" smtClean="0"/>
              <a:t>8001.02</a:t>
            </a:r>
            <a:endParaRPr lang="en-US" u="sng" dirty="0" smtClean="0"/>
          </a:p>
          <a:p>
            <a:endParaRPr lang="en-US" dirty="0" smtClean="0"/>
          </a:p>
          <a:p>
            <a:pPr marL="1717675" indent="-90488"/>
            <a:r>
              <a:rPr lang="en-US" dirty="0" smtClean="0"/>
              <a:t>Tract ID </a:t>
            </a:r>
            <a:r>
              <a:rPr lang="en-US" dirty="0" smtClean="0"/>
              <a:t>number: </a:t>
            </a:r>
            <a:r>
              <a:rPr lang="en-US" i="1" dirty="0" smtClean="0">
                <a:solidFill>
                  <a:schemeClr val="accent1"/>
                </a:solidFill>
              </a:rPr>
              <a:t>8001.02</a:t>
            </a:r>
            <a:endParaRPr lang="en-US" dirty="0" smtClean="0">
              <a:solidFill>
                <a:schemeClr val="accent1"/>
              </a:solidFill>
            </a:endParaRPr>
          </a:p>
          <a:p>
            <a:pPr marL="1019175" indent="-90488"/>
            <a:r>
              <a:rPr lang="en-US" dirty="0" smtClean="0"/>
              <a:t>County ID </a:t>
            </a:r>
            <a:r>
              <a:rPr lang="en-US" dirty="0" smtClean="0"/>
              <a:t>number: </a:t>
            </a:r>
            <a:r>
              <a:rPr lang="en-US" i="1" dirty="0" smtClean="0">
                <a:solidFill>
                  <a:schemeClr val="accent1"/>
                </a:solidFill>
              </a:rPr>
              <a:t>Prince George’s</a:t>
            </a:r>
            <a:endParaRPr lang="en-US" dirty="0" smtClean="0">
              <a:solidFill>
                <a:schemeClr val="accent1"/>
              </a:solidFill>
            </a:endParaRPr>
          </a:p>
          <a:p>
            <a:pPr marL="569913" indent="-90488"/>
            <a:r>
              <a:rPr lang="en-US" dirty="0" smtClean="0"/>
              <a:t>State ID </a:t>
            </a:r>
            <a:r>
              <a:rPr lang="en-US" dirty="0" smtClean="0"/>
              <a:t>number: </a:t>
            </a:r>
            <a:r>
              <a:rPr lang="en-US" i="1" dirty="0" smtClean="0">
                <a:solidFill>
                  <a:schemeClr val="accent1"/>
                </a:solidFill>
              </a:rPr>
              <a:t>Maryland</a:t>
            </a:r>
            <a:endParaRPr lang="en-US" dirty="0">
              <a:solidFill>
                <a:schemeClr val="accent1"/>
              </a:solidFill>
            </a:endParaRPr>
          </a:p>
        </p:txBody>
      </p:sp>
      <p:sp>
        <p:nvSpPr>
          <p:cNvPr id="4" name="Footer Placeholder 3"/>
          <p:cNvSpPr>
            <a:spLocks noGrp="1"/>
          </p:cNvSpPr>
          <p:nvPr>
            <p:ph type="ftr" sz="quarter" idx="11"/>
          </p:nvPr>
        </p:nvSpPr>
        <p:spPr/>
        <p:txBody>
          <a:bodyPr/>
          <a:lstStyle/>
          <a:p>
            <a:r>
              <a:rPr lang="en-US" smtClean="0"/>
              <a:t>Measure4Change</a:t>
            </a:r>
            <a:endParaRPr lang="en-US" dirty="0"/>
          </a:p>
        </p:txBody>
      </p:sp>
      <p:cxnSp>
        <p:nvCxnSpPr>
          <p:cNvPr id="6" name="Straight Arrow Connector 5"/>
          <p:cNvCxnSpPr/>
          <p:nvPr/>
        </p:nvCxnSpPr>
        <p:spPr>
          <a:xfrm flipV="1">
            <a:off x="1524000" y="3886200"/>
            <a:ext cx="0" cy="1524000"/>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2057400" y="3886200"/>
            <a:ext cx="0" cy="1066800"/>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2621797" y="3886200"/>
            <a:ext cx="0" cy="533400"/>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37739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Small area geography:</a:t>
            </a:r>
            <a:br>
              <a:rPr lang="en-US" dirty="0" smtClean="0"/>
            </a:br>
            <a:r>
              <a:rPr lang="en-US" dirty="0" smtClean="0"/>
              <a:t>Places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Places include cities</a:t>
            </a:r>
            <a:r>
              <a:rPr lang="en-US" dirty="0"/>
              <a:t>, towns, villages, </a:t>
            </a:r>
            <a:r>
              <a:rPr lang="en-US" dirty="0" smtClean="0"/>
              <a:t>and boroughs</a:t>
            </a:r>
          </a:p>
          <a:p>
            <a:r>
              <a:rPr lang="en-US" dirty="0" smtClean="0"/>
              <a:t>Census Bureau recognizes both incorporated and “Census-designated” places</a:t>
            </a:r>
          </a:p>
          <a:p>
            <a:r>
              <a:rPr lang="en-US" dirty="0" smtClean="0"/>
              <a:t>Places are identified by two numeric codes:</a:t>
            </a:r>
            <a:endParaRPr lang="en-US" dirty="0" smtClean="0"/>
          </a:p>
          <a:p>
            <a:pPr marL="569913" indent="-90488"/>
            <a:r>
              <a:rPr lang="en-US" u="sng" dirty="0" smtClean="0"/>
              <a:t>51</a:t>
            </a:r>
            <a:r>
              <a:rPr lang="en-US" dirty="0" smtClean="0"/>
              <a:t>  </a:t>
            </a:r>
            <a:r>
              <a:rPr lang="en-US" u="sng" dirty="0" smtClean="0"/>
              <a:t>27200</a:t>
            </a:r>
            <a:endParaRPr lang="en-US" u="sng" dirty="0"/>
          </a:p>
          <a:p>
            <a:endParaRPr lang="en-US" dirty="0"/>
          </a:p>
          <a:p>
            <a:pPr marL="1019175" indent="-90488"/>
            <a:r>
              <a:rPr lang="en-US" dirty="0" smtClean="0"/>
              <a:t>Place ID number: </a:t>
            </a:r>
            <a:r>
              <a:rPr lang="en-US" i="1" dirty="0" smtClean="0">
                <a:solidFill>
                  <a:schemeClr val="accent1"/>
                </a:solidFill>
              </a:rPr>
              <a:t>Falls Church</a:t>
            </a:r>
            <a:endParaRPr lang="en-US" dirty="0">
              <a:solidFill>
                <a:schemeClr val="accent1"/>
              </a:solidFill>
            </a:endParaRPr>
          </a:p>
          <a:p>
            <a:pPr marL="569913" indent="-90488"/>
            <a:r>
              <a:rPr lang="en-US" dirty="0"/>
              <a:t>State ID </a:t>
            </a:r>
            <a:r>
              <a:rPr lang="en-US" dirty="0" smtClean="0"/>
              <a:t>number: </a:t>
            </a:r>
            <a:r>
              <a:rPr lang="en-US" i="1" dirty="0" smtClean="0">
                <a:solidFill>
                  <a:schemeClr val="accent1"/>
                </a:solidFill>
              </a:rPr>
              <a:t>Virginia</a:t>
            </a:r>
            <a:endParaRPr lang="en-US" dirty="0" smtClean="0">
              <a:solidFill>
                <a:schemeClr val="accent1"/>
              </a:solidFill>
            </a:endParaRPr>
          </a:p>
          <a:p>
            <a:endParaRPr lang="en-US" dirty="0"/>
          </a:p>
        </p:txBody>
      </p:sp>
      <p:sp>
        <p:nvSpPr>
          <p:cNvPr id="4" name="Footer Placeholder 3"/>
          <p:cNvSpPr>
            <a:spLocks noGrp="1"/>
          </p:cNvSpPr>
          <p:nvPr>
            <p:ph type="ftr" sz="quarter" idx="11"/>
          </p:nvPr>
        </p:nvSpPr>
        <p:spPr/>
        <p:txBody>
          <a:bodyPr/>
          <a:lstStyle/>
          <a:p>
            <a:r>
              <a:rPr lang="en-US" smtClean="0"/>
              <a:t>Measure4Change</a:t>
            </a:r>
            <a:endParaRPr lang="en-US" dirty="0"/>
          </a:p>
        </p:txBody>
      </p:sp>
      <p:cxnSp>
        <p:nvCxnSpPr>
          <p:cNvPr id="5" name="Straight Arrow Connector 4"/>
          <p:cNvCxnSpPr/>
          <p:nvPr/>
        </p:nvCxnSpPr>
        <p:spPr>
          <a:xfrm flipV="1">
            <a:off x="1524000" y="4114800"/>
            <a:ext cx="0" cy="990600"/>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2057400" y="4114800"/>
            <a:ext cx="0" cy="533400"/>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77882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Small area geography:</a:t>
            </a:r>
            <a:br>
              <a:rPr lang="en-US" dirty="0" smtClean="0"/>
            </a:br>
            <a:r>
              <a:rPr lang="en-US" dirty="0" smtClean="0"/>
              <a:t>County subdivisions</a:t>
            </a:r>
            <a:endParaRPr lang="en-US" dirty="0"/>
          </a:p>
        </p:txBody>
      </p:sp>
      <p:sp>
        <p:nvSpPr>
          <p:cNvPr id="3" name="Content Placeholder 2"/>
          <p:cNvSpPr>
            <a:spLocks noGrp="1"/>
          </p:cNvSpPr>
          <p:nvPr>
            <p:ph idx="1"/>
          </p:nvPr>
        </p:nvSpPr>
        <p:spPr/>
        <p:txBody>
          <a:bodyPr>
            <a:normAutofit lnSpcReduction="10000"/>
          </a:bodyPr>
          <a:lstStyle/>
          <a:p>
            <a:r>
              <a:rPr lang="en-US" dirty="0" smtClean="0"/>
              <a:t>Census-defined primary subdivisions of counties or county equivalents</a:t>
            </a:r>
          </a:p>
          <a:p>
            <a:pPr lvl="1"/>
            <a:r>
              <a:rPr lang="en-US" dirty="0" smtClean="0"/>
              <a:t>Example: Fairfax County, VA, has 9 subdivisions</a:t>
            </a:r>
          </a:p>
          <a:p>
            <a:r>
              <a:rPr lang="en-US" dirty="0" smtClean="0"/>
              <a:t>Subdivisions are </a:t>
            </a:r>
            <a:r>
              <a:rPr lang="en-US" dirty="0"/>
              <a:t>identified by two numeric codes:</a:t>
            </a:r>
          </a:p>
          <a:p>
            <a:pPr marL="569913" indent="-90488"/>
            <a:r>
              <a:rPr lang="en-US" u="sng" dirty="0" smtClean="0"/>
              <a:t>51</a:t>
            </a:r>
            <a:r>
              <a:rPr lang="en-US" dirty="0" smtClean="0"/>
              <a:t>  </a:t>
            </a:r>
            <a:r>
              <a:rPr lang="en-US" u="sng" dirty="0" smtClean="0"/>
              <a:t>90464</a:t>
            </a:r>
            <a:endParaRPr lang="en-US" u="sng" dirty="0"/>
          </a:p>
          <a:p>
            <a:endParaRPr lang="en-US" dirty="0"/>
          </a:p>
          <a:p>
            <a:pPr marL="1019175" indent="-90488"/>
            <a:r>
              <a:rPr lang="en-US" dirty="0" smtClean="0"/>
              <a:t>Subdivision ID </a:t>
            </a:r>
            <a:r>
              <a:rPr lang="en-US" dirty="0"/>
              <a:t>number: </a:t>
            </a:r>
            <a:r>
              <a:rPr lang="en-US" i="1" dirty="0" smtClean="0">
                <a:solidFill>
                  <a:schemeClr val="accent1"/>
                </a:solidFill>
              </a:rPr>
              <a:t>Braddock district</a:t>
            </a:r>
            <a:endParaRPr lang="en-US" dirty="0" smtClean="0">
              <a:solidFill>
                <a:schemeClr val="accent1"/>
              </a:solidFill>
            </a:endParaRPr>
          </a:p>
          <a:p>
            <a:pPr marL="569913" indent="-90488"/>
            <a:r>
              <a:rPr lang="en-US" dirty="0" smtClean="0"/>
              <a:t>State ID number: </a:t>
            </a:r>
            <a:r>
              <a:rPr lang="en-US" i="1" dirty="0" smtClean="0">
                <a:solidFill>
                  <a:schemeClr val="accent1"/>
                </a:solidFill>
              </a:rPr>
              <a:t>Virginia</a:t>
            </a:r>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Measure4Change</a:t>
            </a:r>
            <a:endParaRPr lang="en-US" dirty="0"/>
          </a:p>
        </p:txBody>
      </p:sp>
      <p:cxnSp>
        <p:nvCxnSpPr>
          <p:cNvPr id="5" name="Straight Arrow Connector 4"/>
          <p:cNvCxnSpPr/>
          <p:nvPr/>
        </p:nvCxnSpPr>
        <p:spPr>
          <a:xfrm flipV="1">
            <a:off x="1524000" y="4114800"/>
            <a:ext cx="0" cy="990600"/>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2057400" y="4114800"/>
            <a:ext cx="0" cy="533400"/>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86803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Small area geography:</a:t>
            </a:r>
            <a:br>
              <a:rPr lang="en-US" dirty="0" smtClean="0"/>
            </a:br>
            <a:r>
              <a:rPr lang="en-US" dirty="0" smtClean="0"/>
              <a:t>ZIP codes</a:t>
            </a:r>
            <a:endParaRPr lang="en-US" dirty="0"/>
          </a:p>
        </p:txBody>
      </p:sp>
      <p:sp>
        <p:nvSpPr>
          <p:cNvPr id="3" name="Content Placeholder 2"/>
          <p:cNvSpPr>
            <a:spLocks noGrp="1"/>
          </p:cNvSpPr>
          <p:nvPr>
            <p:ph idx="1"/>
          </p:nvPr>
        </p:nvSpPr>
        <p:spPr/>
        <p:txBody>
          <a:bodyPr/>
          <a:lstStyle/>
          <a:p>
            <a:r>
              <a:rPr lang="en-US" dirty="0" smtClean="0"/>
              <a:t>ZIP codes are defined by the US Postal Service to facilitate mail delivery</a:t>
            </a:r>
          </a:p>
          <a:p>
            <a:pPr lvl="1"/>
            <a:r>
              <a:rPr lang="en-US" dirty="0" smtClean="0"/>
              <a:t>Not designed for data collection or reporting</a:t>
            </a:r>
            <a:endParaRPr lang="en-US" dirty="0" smtClean="0"/>
          </a:p>
          <a:p>
            <a:r>
              <a:rPr lang="en-US" dirty="0" smtClean="0"/>
              <a:t>Do not necessarily represent geographic areas</a:t>
            </a:r>
          </a:p>
          <a:p>
            <a:pPr lvl="1"/>
            <a:r>
              <a:rPr lang="en-US" dirty="0" smtClean="0"/>
              <a:t>Some ZIP codes are post offices or addresses receiving a large amount of mail</a:t>
            </a:r>
          </a:p>
          <a:p>
            <a:r>
              <a:rPr lang="en-US" dirty="0" smtClean="0"/>
              <a:t>Postal Service can change ZIP code boundaries as needed</a:t>
            </a:r>
            <a:endParaRPr lang="en-US" dirty="0"/>
          </a:p>
        </p:txBody>
      </p:sp>
      <p:sp>
        <p:nvSpPr>
          <p:cNvPr id="4" name="Footer Placeholder 3"/>
          <p:cNvSpPr>
            <a:spLocks noGrp="1"/>
          </p:cNvSpPr>
          <p:nvPr>
            <p:ph type="ftr" sz="quarter" idx="11"/>
          </p:nvPr>
        </p:nvSpPr>
        <p:spPr/>
        <p:txBody>
          <a:bodyPr/>
          <a:lstStyle/>
          <a:p>
            <a:r>
              <a:rPr lang="en-US" smtClean="0"/>
              <a:t>Measure4Change</a:t>
            </a:r>
            <a:endParaRPr lang="en-US" dirty="0"/>
          </a:p>
        </p:txBody>
      </p:sp>
    </p:spTree>
    <p:extLst>
      <p:ext uri="{BB962C8B-B14F-4D97-AF65-F5344CB8AC3E}">
        <p14:creationId xmlns:p14="http://schemas.microsoft.com/office/powerpoint/2010/main" val="21896665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Small area geography:</a:t>
            </a:r>
            <a:br>
              <a:rPr lang="en-US" dirty="0" smtClean="0"/>
            </a:br>
            <a:r>
              <a:rPr lang="en-US" dirty="0" smtClean="0"/>
              <a:t>Legislative districts</a:t>
            </a:r>
            <a:endParaRPr lang="en-US" dirty="0"/>
          </a:p>
        </p:txBody>
      </p:sp>
      <p:sp>
        <p:nvSpPr>
          <p:cNvPr id="3" name="Content Placeholder 2"/>
          <p:cNvSpPr>
            <a:spLocks noGrp="1"/>
          </p:cNvSpPr>
          <p:nvPr>
            <p:ph idx="1"/>
          </p:nvPr>
        </p:nvSpPr>
        <p:spPr/>
        <p:txBody>
          <a:bodyPr/>
          <a:lstStyle/>
          <a:p>
            <a:r>
              <a:rPr lang="en-US" dirty="0" smtClean="0"/>
              <a:t>Includes both congressional districts and state legislative districts</a:t>
            </a:r>
          </a:p>
          <a:p>
            <a:r>
              <a:rPr lang="en-US" dirty="0" smtClean="0"/>
              <a:t>Can be a useful political jurisdiction since it relates directly to elected representation in legislative bodies</a:t>
            </a:r>
            <a:endParaRPr lang="en-US" dirty="0"/>
          </a:p>
        </p:txBody>
      </p:sp>
      <p:sp>
        <p:nvSpPr>
          <p:cNvPr id="4" name="Footer Placeholder 3"/>
          <p:cNvSpPr>
            <a:spLocks noGrp="1"/>
          </p:cNvSpPr>
          <p:nvPr>
            <p:ph type="ftr" sz="quarter" idx="11"/>
          </p:nvPr>
        </p:nvSpPr>
        <p:spPr/>
        <p:txBody>
          <a:bodyPr/>
          <a:lstStyle/>
          <a:p>
            <a:r>
              <a:rPr lang="en-US" smtClean="0"/>
              <a:t>Measure4Change</a:t>
            </a:r>
            <a:endParaRPr lang="en-US" dirty="0"/>
          </a:p>
        </p:txBody>
      </p:sp>
    </p:spTree>
    <p:extLst>
      <p:ext uri="{BB962C8B-B14F-4D97-AF65-F5344CB8AC3E}">
        <p14:creationId xmlns:p14="http://schemas.microsoft.com/office/powerpoint/2010/main" val="8528817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Small area geography:</a:t>
            </a:r>
            <a:br>
              <a:rPr lang="en-US" dirty="0" smtClean="0"/>
            </a:br>
            <a:r>
              <a:rPr lang="en-US" dirty="0" smtClean="0"/>
              <a:t>Neighborhoods</a:t>
            </a:r>
            <a:endParaRPr lang="en-US" dirty="0"/>
          </a:p>
        </p:txBody>
      </p:sp>
      <p:sp>
        <p:nvSpPr>
          <p:cNvPr id="3" name="Content Placeholder 2"/>
          <p:cNvSpPr>
            <a:spLocks noGrp="1"/>
          </p:cNvSpPr>
          <p:nvPr>
            <p:ph idx="1"/>
          </p:nvPr>
        </p:nvSpPr>
        <p:spPr/>
        <p:txBody>
          <a:bodyPr>
            <a:normAutofit/>
          </a:bodyPr>
          <a:lstStyle/>
          <a:p>
            <a:r>
              <a:rPr lang="en-US" dirty="0" smtClean="0"/>
              <a:t>No national standards for neighborhood definitions</a:t>
            </a:r>
          </a:p>
          <a:p>
            <a:pPr lvl="1"/>
            <a:r>
              <a:rPr lang="en-US" dirty="0" smtClean="0"/>
              <a:t>Not a geography used by the Census Bureau</a:t>
            </a:r>
          </a:p>
          <a:p>
            <a:r>
              <a:rPr lang="en-US" dirty="0" smtClean="0"/>
              <a:t>Some cities and towns may have formally defined neighborhoods, but not always</a:t>
            </a:r>
          </a:p>
          <a:p>
            <a:pPr lvl="1"/>
            <a:r>
              <a:rPr lang="en-US" dirty="0" smtClean="0"/>
              <a:t>Example: District of Columbia Office of Planning has defined “neighborhood clusters,” areas of 3 to 5 neighborhoods, but not individual neighborhoods</a:t>
            </a:r>
          </a:p>
          <a:p>
            <a:r>
              <a:rPr lang="en-US" dirty="0" smtClean="0"/>
              <a:t>May require transforming tract, address, or other data to neighborhoods</a:t>
            </a:r>
            <a:endParaRPr lang="en-US" dirty="0"/>
          </a:p>
        </p:txBody>
      </p:sp>
      <p:sp>
        <p:nvSpPr>
          <p:cNvPr id="4" name="Footer Placeholder 3"/>
          <p:cNvSpPr>
            <a:spLocks noGrp="1"/>
          </p:cNvSpPr>
          <p:nvPr>
            <p:ph type="ftr" sz="quarter" idx="11"/>
          </p:nvPr>
        </p:nvSpPr>
        <p:spPr/>
        <p:txBody>
          <a:bodyPr/>
          <a:lstStyle/>
          <a:p>
            <a:r>
              <a:rPr lang="en-US" smtClean="0"/>
              <a:t>Measure4Change</a:t>
            </a:r>
            <a:endParaRPr lang="en-US" dirty="0"/>
          </a:p>
        </p:txBody>
      </p:sp>
    </p:spTree>
    <p:extLst>
      <p:ext uri="{BB962C8B-B14F-4D97-AF65-F5344CB8AC3E}">
        <p14:creationId xmlns:p14="http://schemas.microsoft.com/office/powerpoint/2010/main" val="32645717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Small area geography:</a:t>
            </a:r>
            <a:br>
              <a:rPr lang="en-US" dirty="0" smtClean="0"/>
            </a:br>
            <a:r>
              <a:rPr lang="en-US" dirty="0" smtClean="0"/>
              <a:t>Resources</a:t>
            </a:r>
            <a:endParaRPr lang="en-US" dirty="0"/>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Measure4Change</a:t>
            </a:r>
            <a:endParaRPr lang="en-US" dirty="0"/>
          </a:p>
        </p:txBody>
      </p:sp>
      <p:sp>
        <p:nvSpPr>
          <p:cNvPr id="9" name="TextBox 8"/>
          <p:cNvSpPr txBox="1"/>
          <p:nvPr/>
        </p:nvSpPr>
        <p:spPr>
          <a:xfrm>
            <a:off x="672885" y="3239869"/>
            <a:ext cx="7798230" cy="646331"/>
          </a:xfrm>
          <a:prstGeom prst="rect">
            <a:avLst/>
          </a:prstGeom>
          <a:noFill/>
        </p:spPr>
        <p:txBody>
          <a:bodyPr wrap="square" rtlCol="0">
            <a:spAutoFit/>
          </a:bodyPr>
          <a:lstStyle/>
          <a:p>
            <a:pPr marL="914400"/>
            <a:r>
              <a:rPr lang="en-US" i="1" dirty="0" smtClean="0"/>
              <a:t>Census Bureau geography atlas, </a:t>
            </a:r>
            <a:r>
              <a:rPr lang="en-US" i="1" dirty="0" smtClean="0"/>
              <a:t/>
            </a:r>
            <a:br>
              <a:rPr lang="en-US" i="1" dirty="0" smtClean="0"/>
            </a:br>
            <a:r>
              <a:rPr lang="en-US" u="sng" dirty="0">
                <a:hlinkClick r:id="rId3"/>
              </a:rPr>
              <a:t>https://www.census.gov/geo/reference/webatlas</a:t>
            </a:r>
            <a:r>
              <a:rPr lang="en-US" u="sng" dirty="0" smtClean="0">
                <a:hlinkClick r:id="rId3"/>
              </a:rPr>
              <a:t>/</a:t>
            </a:r>
            <a:r>
              <a:rPr lang="en-US" u="sng" dirty="0" smtClean="0"/>
              <a:t> </a:t>
            </a:r>
            <a:endParaRPr lang="en-US" dirty="0"/>
          </a:p>
        </p:txBody>
      </p:sp>
      <p:pic>
        <p:nvPicPr>
          <p:cNvPr id="10" name="Content Placeholder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8735" y="3300829"/>
            <a:ext cx="548640" cy="548640"/>
          </a:xfrm>
          <a:prstGeom prst="rect">
            <a:avLst/>
          </a:prstGeom>
        </p:spPr>
      </p:pic>
      <p:sp>
        <p:nvSpPr>
          <p:cNvPr id="11" name="TextBox 10"/>
          <p:cNvSpPr txBox="1"/>
          <p:nvPr/>
        </p:nvSpPr>
        <p:spPr>
          <a:xfrm>
            <a:off x="672885" y="4459069"/>
            <a:ext cx="7798230" cy="646331"/>
          </a:xfrm>
          <a:prstGeom prst="rect">
            <a:avLst/>
          </a:prstGeom>
          <a:noFill/>
        </p:spPr>
        <p:txBody>
          <a:bodyPr wrap="square" rtlCol="0">
            <a:spAutoFit/>
          </a:bodyPr>
          <a:lstStyle/>
          <a:p>
            <a:pPr marL="914400"/>
            <a:r>
              <a:rPr lang="en-US" i="1" dirty="0" smtClean="0"/>
              <a:t>Missouri State Data Center, geographic codes lookup (entire US), </a:t>
            </a:r>
            <a:r>
              <a:rPr lang="en-US" i="1" dirty="0" smtClean="0"/>
              <a:t/>
            </a:r>
            <a:br>
              <a:rPr lang="en-US" i="1" dirty="0" smtClean="0"/>
            </a:br>
            <a:r>
              <a:rPr lang="en-US" u="sng" dirty="0">
                <a:hlinkClick r:id="rId5"/>
              </a:rPr>
              <a:t>https://census.missouri.edu/geocodes</a:t>
            </a:r>
            <a:r>
              <a:rPr lang="en-US" u="sng" dirty="0" smtClean="0">
                <a:hlinkClick r:id="rId5"/>
              </a:rPr>
              <a:t>/</a:t>
            </a:r>
            <a:r>
              <a:rPr lang="en-US" u="sng" dirty="0" smtClean="0"/>
              <a:t> </a:t>
            </a:r>
            <a:r>
              <a:rPr lang="en-US" dirty="0" smtClean="0"/>
              <a:t>  </a:t>
            </a:r>
            <a:endParaRPr lang="en-US" dirty="0"/>
          </a:p>
        </p:txBody>
      </p:sp>
      <p:pic>
        <p:nvPicPr>
          <p:cNvPr id="12" name="Content Placeholder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8735" y="4520029"/>
            <a:ext cx="548640" cy="548640"/>
          </a:xfrm>
          <a:prstGeom prst="rect">
            <a:avLst/>
          </a:prstGeom>
        </p:spPr>
      </p:pic>
    </p:spTree>
    <p:extLst>
      <p:ext uri="{BB962C8B-B14F-4D97-AF65-F5344CB8AC3E}">
        <p14:creationId xmlns:p14="http://schemas.microsoft.com/office/powerpoint/2010/main" val="21785400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Data Sources</a:t>
            </a:r>
            <a:endParaRPr lang="en-US" dirty="0"/>
          </a:p>
        </p:txBody>
      </p:sp>
      <p:sp>
        <p:nvSpPr>
          <p:cNvPr id="6" name="Subtitle 5"/>
          <p:cNvSpPr>
            <a:spLocks noGrp="1"/>
          </p:cNvSpPr>
          <p:nvPr>
            <p:ph type="subTitle" idx="1"/>
          </p:nvPr>
        </p:nvSpPr>
        <p:spPr/>
        <p:txBody>
          <a:bodyPr/>
          <a:lstStyle/>
          <a:p>
            <a:r>
              <a:rPr lang="en-US" dirty="0" smtClean="0"/>
              <a:t>National and local sources of small area data</a:t>
            </a:r>
            <a:endParaRPr lang="en-US" dirty="0"/>
          </a:p>
        </p:txBody>
      </p:sp>
      <p:sp>
        <p:nvSpPr>
          <p:cNvPr id="2" name="Footer Placeholder 1"/>
          <p:cNvSpPr>
            <a:spLocks noGrp="1"/>
          </p:cNvSpPr>
          <p:nvPr>
            <p:ph type="ftr" sz="quarter" idx="11"/>
          </p:nvPr>
        </p:nvSpPr>
        <p:spPr/>
        <p:txBody>
          <a:bodyPr/>
          <a:lstStyle/>
          <a:p>
            <a:r>
              <a:rPr lang="en-US" smtClean="0"/>
              <a:t>Measure4Change</a:t>
            </a:r>
            <a:endParaRPr lang="en-US" dirty="0"/>
          </a:p>
        </p:txBody>
      </p:sp>
    </p:spTree>
    <p:extLst>
      <p:ext uri="{BB962C8B-B14F-4D97-AF65-F5344CB8AC3E}">
        <p14:creationId xmlns:p14="http://schemas.microsoft.com/office/powerpoint/2010/main" val="2073604304"/>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sources:</a:t>
            </a:r>
            <a:br>
              <a:rPr lang="en-US" dirty="0" smtClean="0"/>
            </a:br>
            <a:r>
              <a:rPr lang="en-US" dirty="0" smtClean="0"/>
              <a:t>American Community Survey</a:t>
            </a:r>
            <a:endParaRPr lang="en-US" dirty="0"/>
          </a:p>
        </p:txBody>
      </p:sp>
      <p:sp>
        <p:nvSpPr>
          <p:cNvPr id="3" name="Content Placeholder 2"/>
          <p:cNvSpPr>
            <a:spLocks noGrp="1"/>
          </p:cNvSpPr>
          <p:nvPr>
            <p:ph idx="1"/>
          </p:nvPr>
        </p:nvSpPr>
        <p:spPr/>
        <p:txBody>
          <a:bodyPr>
            <a:normAutofit/>
          </a:bodyPr>
          <a:lstStyle/>
          <a:p>
            <a:r>
              <a:rPr lang="en-US" dirty="0" smtClean="0"/>
              <a:t>National ongoing survey of US households</a:t>
            </a:r>
          </a:p>
          <a:p>
            <a:r>
              <a:rPr lang="en-US" dirty="0" smtClean="0"/>
              <a:t>Collects a wide variety of socio-economic data</a:t>
            </a:r>
          </a:p>
          <a:p>
            <a:pPr lvl="1"/>
            <a:r>
              <a:rPr lang="en-US" dirty="0" smtClean="0"/>
              <a:t>Population characteristics (age, sex, race, ethnicity)</a:t>
            </a:r>
          </a:p>
          <a:p>
            <a:pPr lvl="1"/>
            <a:r>
              <a:rPr lang="en-US" dirty="0" smtClean="0"/>
              <a:t>Education</a:t>
            </a:r>
          </a:p>
          <a:p>
            <a:pPr lvl="1"/>
            <a:r>
              <a:rPr lang="en-US" dirty="0" smtClean="0"/>
              <a:t>Employment</a:t>
            </a:r>
          </a:p>
          <a:p>
            <a:pPr lvl="1"/>
            <a:r>
              <a:rPr lang="en-US" dirty="0" smtClean="0"/>
              <a:t>Income</a:t>
            </a:r>
          </a:p>
          <a:p>
            <a:pPr lvl="1"/>
            <a:r>
              <a:rPr lang="en-US" dirty="0" smtClean="0"/>
              <a:t>Disability status</a:t>
            </a:r>
          </a:p>
          <a:p>
            <a:pPr lvl="1"/>
            <a:r>
              <a:rPr lang="en-US" dirty="0" smtClean="0"/>
              <a:t>Language ability</a:t>
            </a:r>
          </a:p>
          <a:p>
            <a:pPr lvl="1"/>
            <a:r>
              <a:rPr lang="en-US" dirty="0" smtClean="0"/>
              <a:t>Housing</a:t>
            </a:r>
          </a:p>
        </p:txBody>
      </p:sp>
      <p:sp>
        <p:nvSpPr>
          <p:cNvPr id="4" name="Footer Placeholder 3"/>
          <p:cNvSpPr>
            <a:spLocks noGrp="1"/>
          </p:cNvSpPr>
          <p:nvPr>
            <p:ph type="ftr" sz="quarter" idx="11"/>
          </p:nvPr>
        </p:nvSpPr>
        <p:spPr/>
        <p:txBody>
          <a:bodyPr/>
          <a:lstStyle/>
          <a:p>
            <a:r>
              <a:rPr lang="en-US" smtClean="0"/>
              <a:t>Measure4Change</a:t>
            </a:r>
            <a:endParaRPr lang="en-US" dirty="0"/>
          </a:p>
        </p:txBody>
      </p:sp>
    </p:spTree>
    <p:extLst>
      <p:ext uri="{BB962C8B-B14F-4D97-AF65-F5344CB8AC3E}">
        <p14:creationId xmlns:p14="http://schemas.microsoft.com/office/powerpoint/2010/main" val="466972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mtClean="0"/>
              <a:t>Using Small Area Data</a:t>
            </a:r>
            <a:endParaRPr lang="en-US" dirty="0"/>
          </a:p>
        </p:txBody>
      </p:sp>
      <p:sp>
        <p:nvSpPr>
          <p:cNvPr id="14339" name="Vertical Text Placeholder 4"/>
          <p:cNvSpPr>
            <a:spLocks noGrp="1"/>
          </p:cNvSpPr>
          <p:nvPr>
            <p:ph type="subTitle" idx="1"/>
          </p:nvPr>
        </p:nvSpPr>
        <p:spPr/>
        <p:txBody>
          <a:bodyPr/>
          <a:lstStyle/>
          <a:p>
            <a:r>
              <a:rPr lang="en-US" smtClean="0"/>
              <a:t>Measure4change Learning Curriculum</a:t>
            </a:r>
          </a:p>
          <a:p>
            <a:r>
              <a:rPr lang="en-US" smtClean="0"/>
              <a:t>Revised December 2016</a:t>
            </a:r>
            <a:endParaRPr lang="en-US" dirty="0"/>
          </a:p>
        </p:txBody>
      </p:sp>
      <p:sp>
        <p:nvSpPr>
          <p:cNvPr id="9" name="Footer Placeholder 8"/>
          <p:cNvSpPr>
            <a:spLocks noGrp="1"/>
          </p:cNvSpPr>
          <p:nvPr>
            <p:ph type="ftr" sz="quarter" idx="11"/>
          </p:nvPr>
        </p:nvSpPr>
        <p:spPr/>
        <p:txBody>
          <a:bodyPr/>
          <a:lstStyle/>
          <a:p>
            <a:r>
              <a:rPr lang="en-US" smtClean="0">
                <a:solidFill>
                  <a:schemeClr val="bg1"/>
                </a:solidFill>
              </a:rPr>
              <a:t>Measure4Change</a:t>
            </a:r>
            <a:endParaRPr lang="en-US" dirty="0" smtClean="0">
              <a:solidFill>
                <a:schemeClr val="bg1"/>
              </a:solidFill>
            </a:endParaRPr>
          </a:p>
        </p:txBody>
      </p:sp>
    </p:spTree>
    <p:extLst>
      <p:ext uri="{BB962C8B-B14F-4D97-AF65-F5344CB8AC3E}">
        <p14:creationId xmlns:p14="http://schemas.microsoft.com/office/powerpoint/2010/main" val="18236538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sources:</a:t>
            </a:r>
            <a:br>
              <a:rPr lang="en-US" dirty="0" smtClean="0"/>
            </a:br>
            <a:r>
              <a:rPr lang="en-US" dirty="0" smtClean="0"/>
              <a:t>American Community Survey</a:t>
            </a:r>
            <a:endParaRPr lang="en-US" dirty="0"/>
          </a:p>
        </p:txBody>
      </p:sp>
      <p:sp>
        <p:nvSpPr>
          <p:cNvPr id="3" name="Content Placeholder 2"/>
          <p:cNvSpPr>
            <a:spLocks noGrp="1"/>
          </p:cNvSpPr>
          <p:nvPr>
            <p:ph idx="1"/>
          </p:nvPr>
        </p:nvSpPr>
        <p:spPr/>
        <p:txBody>
          <a:bodyPr>
            <a:normAutofit/>
          </a:bodyPr>
          <a:lstStyle/>
          <a:p>
            <a:r>
              <a:rPr lang="en-US" dirty="0" smtClean="0"/>
              <a:t>For </a:t>
            </a:r>
            <a:r>
              <a:rPr lang="en-US" dirty="0" smtClean="0"/>
              <a:t>most small </a:t>
            </a:r>
            <a:r>
              <a:rPr lang="en-US" dirty="0" smtClean="0"/>
              <a:t>areas need to use ACS 5-year data</a:t>
            </a:r>
          </a:p>
          <a:p>
            <a:pPr lvl="1"/>
            <a:r>
              <a:rPr lang="en-US" dirty="0" smtClean="0"/>
              <a:t>Combines 5 years of household surveys </a:t>
            </a:r>
          </a:p>
          <a:p>
            <a:pPr lvl="1"/>
            <a:r>
              <a:rPr lang="en-US" dirty="0"/>
              <a:t>Census tracts, places under 20,000 population, legislative districts</a:t>
            </a:r>
          </a:p>
          <a:p>
            <a:pPr lvl="1"/>
            <a:r>
              <a:rPr lang="en-US" dirty="0" smtClean="0"/>
              <a:t>Margins of error for small areas can be large</a:t>
            </a:r>
          </a:p>
          <a:p>
            <a:pPr lvl="2"/>
            <a:r>
              <a:rPr lang="en-US" dirty="0" smtClean="0"/>
              <a:t>A </a:t>
            </a:r>
            <a:r>
              <a:rPr lang="en-US" i="1" dirty="0" smtClean="0"/>
              <a:t>margin of error </a:t>
            </a:r>
            <a:r>
              <a:rPr lang="en-US" dirty="0" smtClean="0"/>
              <a:t>measures uncertainty </a:t>
            </a:r>
            <a:r>
              <a:rPr lang="en-US" dirty="0" smtClean="0"/>
              <a:t>for a survey estimate</a:t>
            </a:r>
          </a:p>
          <a:p>
            <a:pPr lvl="2"/>
            <a:r>
              <a:rPr lang="en-US" dirty="0" smtClean="0"/>
              <a:t>Comparisons between numbers with </a:t>
            </a:r>
            <a:r>
              <a:rPr lang="en-US" dirty="0" smtClean="0"/>
              <a:t>large margins of error can be unreliable</a:t>
            </a:r>
          </a:p>
          <a:p>
            <a:pPr lvl="1"/>
            <a:r>
              <a:rPr lang="en-US" dirty="0" smtClean="0"/>
              <a:t>New </a:t>
            </a:r>
            <a:r>
              <a:rPr lang="en-US" dirty="0" smtClean="0"/>
              <a:t>5-year data are released annually, but </a:t>
            </a:r>
            <a:r>
              <a:rPr lang="en-US" dirty="0" smtClean="0"/>
              <a:t>can</a:t>
            </a:r>
            <a:r>
              <a:rPr lang="en-US" dirty="0" smtClean="0"/>
              <a:t>not</a:t>
            </a:r>
            <a:r>
              <a:rPr lang="en-US" dirty="0" smtClean="0"/>
              <a:t> </a:t>
            </a:r>
            <a:r>
              <a:rPr lang="en-US" dirty="0" smtClean="0"/>
              <a:t>reliably compare estimates with overlapping years</a:t>
            </a:r>
          </a:p>
          <a:p>
            <a:pPr lvl="2"/>
            <a:r>
              <a:rPr lang="en-US" dirty="0" smtClean="0"/>
              <a:t>Ex:  2009-2013 ACS estimates cannot be compared to 2011-2015</a:t>
            </a:r>
          </a:p>
        </p:txBody>
      </p:sp>
      <p:sp>
        <p:nvSpPr>
          <p:cNvPr id="4" name="Footer Placeholder 3"/>
          <p:cNvSpPr>
            <a:spLocks noGrp="1"/>
          </p:cNvSpPr>
          <p:nvPr>
            <p:ph type="ftr" sz="quarter" idx="11"/>
          </p:nvPr>
        </p:nvSpPr>
        <p:spPr/>
        <p:txBody>
          <a:bodyPr/>
          <a:lstStyle/>
          <a:p>
            <a:r>
              <a:rPr lang="en-US" smtClean="0"/>
              <a:t>Measure4Change</a:t>
            </a:r>
            <a:endParaRPr lang="en-US" dirty="0"/>
          </a:p>
        </p:txBody>
      </p:sp>
    </p:spTree>
    <p:extLst>
      <p:ext uri="{BB962C8B-B14F-4D97-AF65-F5344CB8AC3E}">
        <p14:creationId xmlns:p14="http://schemas.microsoft.com/office/powerpoint/2010/main" val="3438756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a:t>
            </a:r>
            <a:r>
              <a:rPr lang="en-US" dirty="0" smtClean="0"/>
              <a:t>sources:</a:t>
            </a:r>
            <a:r>
              <a:rPr lang="en-US" dirty="0"/>
              <a:t/>
            </a:r>
            <a:br>
              <a:rPr lang="en-US" dirty="0"/>
            </a:br>
            <a:r>
              <a:rPr lang="en-US" dirty="0"/>
              <a:t>Resources</a:t>
            </a:r>
          </a:p>
        </p:txBody>
      </p:sp>
      <p:sp>
        <p:nvSpPr>
          <p:cNvPr id="3" name="Content Placeholder 2"/>
          <p:cNvSpPr>
            <a:spLocks noGrp="1"/>
          </p:cNvSpPr>
          <p:nvPr>
            <p:ph idx="1"/>
          </p:nvPr>
        </p:nvSpPr>
        <p:spPr/>
        <p:txBody>
          <a:bodyPr/>
          <a:lstStyle/>
          <a:p>
            <a:endParaRPr lang="en-US" dirty="0" smtClean="0"/>
          </a:p>
        </p:txBody>
      </p:sp>
      <p:sp>
        <p:nvSpPr>
          <p:cNvPr id="4" name="Footer Placeholder 3"/>
          <p:cNvSpPr>
            <a:spLocks noGrp="1"/>
          </p:cNvSpPr>
          <p:nvPr>
            <p:ph type="ftr" sz="quarter" idx="11"/>
          </p:nvPr>
        </p:nvSpPr>
        <p:spPr/>
        <p:txBody>
          <a:bodyPr/>
          <a:lstStyle/>
          <a:p>
            <a:r>
              <a:rPr lang="en-US" smtClean="0"/>
              <a:t>Measure4Change</a:t>
            </a:r>
            <a:endParaRPr lang="en-US" dirty="0"/>
          </a:p>
        </p:txBody>
      </p:sp>
      <p:sp>
        <p:nvSpPr>
          <p:cNvPr id="5" name="TextBox 4"/>
          <p:cNvSpPr txBox="1"/>
          <p:nvPr/>
        </p:nvSpPr>
        <p:spPr>
          <a:xfrm>
            <a:off x="672885" y="3267670"/>
            <a:ext cx="7798230" cy="923330"/>
          </a:xfrm>
          <a:prstGeom prst="rect">
            <a:avLst/>
          </a:prstGeom>
          <a:noFill/>
        </p:spPr>
        <p:txBody>
          <a:bodyPr wrap="square" rtlCol="0">
            <a:spAutoFit/>
          </a:bodyPr>
          <a:lstStyle/>
          <a:p>
            <a:pPr marL="914400"/>
            <a:r>
              <a:rPr lang="en-US" i="1" dirty="0" smtClean="0"/>
              <a:t>List of national data sets with small area data, </a:t>
            </a:r>
            <a:br>
              <a:rPr lang="en-US" i="1" dirty="0" smtClean="0"/>
            </a:br>
            <a:r>
              <a:rPr lang="en-US" u="sng" dirty="0">
                <a:hlinkClick r:id="rId3"/>
              </a:rPr>
              <a:t>http://</a:t>
            </a:r>
            <a:r>
              <a:rPr lang="en-US" u="sng" dirty="0" smtClean="0">
                <a:hlinkClick r:id="rId3"/>
              </a:rPr>
              <a:t>www.neighborhoodindicators.org/library/catalog/list-national-data-sets-small-area-data</a:t>
            </a:r>
            <a:endParaRPr lang="en-US" dirty="0"/>
          </a:p>
        </p:txBody>
      </p:sp>
      <p:pic>
        <p:nvPicPr>
          <p:cNvPr id="6" name="Content Placeholder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8735" y="3328630"/>
            <a:ext cx="548640" cy="548640"/>
          </a:xfrm>
          <a:prstGeom prst="rect">
            <a:avLst/>
          </a:prstGeom>
        </p:spPr>
      </p:pic>
      <p:sp>
        <p:nvSpPr>
          <p:cNvPr id="7" name="TextBox 6"/>
          <p:cNvSpPr txBox="1"/>
          <p:nvPr/>
        </p:nvSpPr>
        <p:spPr>
          <a:xfrm>
            <a:off x="672885" y="4486870"/>
            <a:ext cx="7798230" cy="646331"/>
          </a:xfrm>
          <a:prstGeom prst="rect">
            <a:avLst/>
          </a:prstGeom>
          <a:noFill/>
        </p:spPr>
        <p:txBody>
          <a:bodyPr wrap="square" rtlCol="0">
            <a:spAutoFit/>
          </a:bodyPr>
          <a:lstStyle/>
          <a:p>
            <a:pPr marL="914400"/>
            <a:r>
              <a:rPr lang="en-US" i="1" dirty="0" smtClean="0"/>
              <a:t>National Neighborhood Indicators Partnership (selected areas), </a:t>
            </a:r>
            <a:r>
              <a:rPr lang="en-US" i="1" dirty="0" smtClean="0"/>
              <a:t/>
            </a:r>
            <a:br>
              <a:rPr lang="en-US" i="1" dirty="0" smtClean="0"/>
            </a:br>
            <a:r>
              <a:rPr lang="en-US" u="sng" dirty="0">
                <a:hlinkClick r:id="rId5"/>
              </a:rPr>
              <a:t>http://</a:t>
            </a:r>
            <a:r>
              <a:rPr lang="en-US" u="sng" dirty="0" smtClean="0">
                <a:hlinkClick r:id="rId5"/>
              </a:rPr>
              <a:t>www.neighborhoodindicators.org/partners/profiles</a:t>
            </a:r>
            <a:r>
              <a:rPr lang="en-US" u="sng" dirty="0" smtClean="0"/>
              <a:t> </a:t>
            </a:r>
            <a:endParaRPr lang="en-US" dirty="0"/>
          </a:p>
        </p:txBody>
      </p:sp>
      <p:pic>
        <p:nvPicPr>
          <p:cNvPr id="8" name="Content Placeholder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8735" y="4547830"/>
            <a:ext cx="548640" cy="548640"/>
          </a:xfrm>
          <a:prstGeom prst="rect">
            <a:avLst/>
          </a:prstGeom>
        </p:spPr>
      </p:pic>
    </p:spTree>
    <p:extLst>
      <p:ext uri="{BB962C8B-B14F-4D97-AF65-F5344CB8AC3E}">
        <p14:creationId xmlns:p14="http://schemas.microsoft.com/office/powerpoint/2010/main" val="26327380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GIS</a:t>
            </a:r>
            <a:endParaRPr lang="en-US" dirty="0"/>
          </a:p>
        </p:txBody>
      </p:sp>
      <p:sp>
        <p:nvSpPr>
          <p:cNvPr id="5" name="Subtitle 4"/>
          <p:cNvSpPr>
            <a:spLocks noGrp="1"/>
          </p:cNvSpPr>
          <p:nvPr>
            <p:ph type="subTitle" idx="1"/>
          </p:nvPr>
        </p:nvSpPr>
        <p:spPr/>
        <p:txBody>
          <a:bodyPr/>
          <a:lstStyle/>
          <a:p>
            <a:r>
              <a:rPr lang="en-US" smtClean="0"/>
              <a:t>Geographic Information Systems</a:t>
            </a:r>
            <a:endParaRPr lang="en-US" dirty="0"/>
          </a:p>
        </p:txBody>
      </p:sp>
      <p:sp>
        <p:nvSpPr>
          <p:cNvPr id="6" name="Footer Placeholder 5"/>
          <p:cNvSpPr>
            <a:spLocks noGrp="1"/>
          </p:cNvSpPr>
          <p:nvPr>
            <p:ph type="ftr" sz="quarter" idx="11"/>
          </p:nvPr>
        </p:nvSpPr>
        <p:spPr/>
        <p:txBody>
          <a:bodyPr/>
          <a:lstStyle/>
          <a:p>
            <a:r>
              <a:rPr lang="en-US" smtClean="0"/>
              <a:t>Measure4Change</a:t>
            </a:r>
            <a:endParaRPr lang="en-US" dirty="0"/>
          </a:p>
        </p:txBody>
      </p:sp>
    </p:spTree>
    <p:extLst>
      <p:ext uri="{BB962C8B-B14F-4D97-AF65-F5344CB8AC3E}">
        <p14:creationId xmlns:p14="http://schemas.microsoft.com/office/powerpoint/2010/main" val="3448795840"/>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GIS?</a:t>
            </a:r>
            <a:endParaRPr lang="en-US" dirty="0"/>
          </a:p>
        </p:txBody>
      </p:sp>
      <p:sp>
        <p:nvSpPr>
          <p:cNvPr id="3" name="Content Placeholder 2"/>
          <p:cNvSpPr>
            <a:spLocks noGrp="1"/>
          </p:cNvSpPr>
          <p:nvPr>
            <p:ph idx="1"/>
          </p:nvPr>
        </p:nvSpPr>
        <p:spPr/>
        <p:txBody>
          <a:bodyPr>
            <a:normAutofit/>
          </a:bodyPr>
          <a:lstStyle/>
          <a:p>
            <a:r>
              <a:rPr lang="en-US" dirty="0" smtClean="0"/>
              <a:t>GIS stands for “Geographical Information System”</a:t>
            </a:r>
          </a:p>
          <a:p>
            <a:pPr lvl="1"/>
            <a:r>
              <a:rPr lang="en-US" dirty="0" smtClean="0"/>
              <a:t>Sometimes also called “mapping software”</a:t>
            </a:r>
          </a:p>
          <a:p>
            <a:r>
              <a:rPr lang="en-US" dirty="0" smtClean="0"/>
              <a:t>Software that is capable of displaying and manipulating spatial data</a:t>
            </a:r>
          </a:p>
          <a:p>
            <a:r>
              <a:rPr lang="en-US" dirty="0" smtClean="0"/>
              <a:t>With GIS you can</a:t>
            </a:r>
          </a:p>
          <a:p>
            <a:pPr lvl="1"/>
            <a:r>
              <a:rPr lang="en-US" dirty="0" smtClean="0"/>
              <a:t>Make maps displaying geographic features </a:t>
            </a:r>
            <a:r>
              <a:rPr lang="en-US" dirty="0"/>
              <a:t>(points, lines, areas) </a:t>
            </a:r>
            <a:r>
              <a:rPr lang="en-US" dirty="0" smtClean="0"/>
              <a:t>and </a:t>
            </a:r>
            <a:r>
              <a:rPr lang="en-US" dirty="0" smtClean="0"/>
              <a:t>data associated with thos</a:t>
            </a:r>
            <a:r>
              <a:rPr lang="en-US" dirty="0" smtClean="0"/>
              <a:t>e features</a:t>
            </a:r>
            <a:endParaRPr lang="en-US" dirty="0" smtClean="0"/>
          </a:p>
          <a:p>
            <a:pPr lvl="1"/>
            <a:r>
              <a:rPr lang="en-US" dirty="0" smtClean="0"/>
              <a:t>Combine </a:t>
            </a:r>
            <a:r>
              <a:rPr lang="en-US" dirty="0" smtClean="0"/>
              <a:t>data sources based on locations (spatial join</a:t>
            </a:r>
            <a:r>
              <a:rPr lang="en-US" dirty="0" smtClean="0"/>
              <a:t>)</a:t>
            </a:r>
          </a:p>
          <a:p>
            <a:pPr lvl="1"/>
            <a:r>
              <a:rPr lang="en-US" dirty="0"/>
              <a:t>Calculate </a:t>
            </a:r>
            <a:r>
              <a:rPr lang="en-US" dirty="0" smtClean="0"/>
              <a:t>spatial measures, like distance and area</a:t>
            </a:r>
            <a:endParaRPr lang="en-US" dirty="0" smtClean="0"/>
          </a:p>
          <a:p>
            <a:pPr lvl="1"/>
            <a:endParaRPr lang="en-US" dirty="0" smtClean="0"/>
          </a:p>
          <a:p>
            <a:pPr lvl="1"/>
            <a:endParaRPr lang="en-US" dirty="0"/>
          </a:p>
        </p:txBody>
      </p:sp>
      <p:sp>
        <p:nvSpPr>
          <p:cNvPr id="4" name="Footer Placeholder 3"/>
          <p:cNvSpPr>
            <a:spLocks noGrp="1"/>
          </p:cNvSpPr>
          <p:nvPr>
            <p:ph type="ftr" sz="quarter" idx="11"/>
          </p:nvPr>
        </p:nvSpPr>
        <p:spPr/>
        <p:txBody>
          <a:bodyPr/>
          <a:lstStyle/>
          <a:p>
            <a:r>
              <a:rPr lang="en-US" smtClean="0"/>
              <a:t>Measure4Change</a:t>
            </a:r>
            <a:endParaRPr lang="en-US" dirty="0"/>
          </a:p>
        </p:txBody>
      </p:sp>
    </p:spTree>
    <p:extLst>
      <p:ext uri="{BB962C8B-B14F-4D97-AF65-F5344CB8AC3E}">
        <p14:creationId xmlns:p14="http://schemas.microsoft.com/office/powerpoint/2010/main" val="30127262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Content Placeholder 3" descr="Screen Clippin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28600" y="609600"/>
            <a:ext cx="8534400" cy="5514975"/>
          </a:xfrm>
        </p:spPr>
      </p:pic>
      <p:pic>
        <p:nvPicPr>
          <p:cNvPr id="30723" name="Picture 4" descr="Screen Clippi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4572000"/>
            <a:ext cx="1485900"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r>
              <a:rPr lang="en-US" smtClean="0"/>
              <a:t>Measure4Change</a:t>
            </a:r>
            <a:endParaRPr lang="en-US" dirty="0"/>
          </a:p>
        </p:txBody>
      </p:sp>
    </p:spTree>
    <p:extLst>
      <p:ext uri="{BB962C8B-B14F-4D97-AF65-F5344CB8AC3E}">
        <p14:creationId xmlns:p14="http://schemas.microsoft.com/office/powerpoint/2010/main" val="6860335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GIS basics:</a:t>
            </a:r>
            <a:br>
              <a:rPr lang="en-US" dirty="0" smtClean="0"/>
            </a:br>
            <a:r>
              <a:rPr lang="en-US" dirty="0" smtClean="0"/>
              <a:t>Geographic feature types</a:t>
            </a:r>
            <a:endParaRPr lang="en-US" dirty="0"/>
          </a:p>
        </p:txBody>
      </p:sp>
      <p:sp>
        <p:nvSpPr>
          <p:cNvPr id="3" name="Content Placeholder 2"/>
          <p:cNvSpPr>
            <a:spLocks noGrp="1"/>
          </p:cNvSpPr>
          <p:nvPr>
            <p:ph idx="1"/>
          </p:nvPr>
        </p:nvSpPr>
        <p:spPr/>
        <p:txBody>
          <a:bodyPr/>
          <a:lstStyle/>
          <a:p>
            <a:r>
              <a:rPr lang="en-US" dirty="0" smtClean="0"/>
              <a:t>Points</a:t>
            </a:r>
          </a:p>
          <a:p>
            <a:pPr lvl="1"/>
            <a:r>
              <a:rPr lang="en-US" dirty="0" smtClean="0"/>
              <a:t>Display precise locations, such as </a:t>
            </a:r>
            <a:r>
              <a:rPr lang="en-US" dirty="0" smtClean="0"/>
              <a:t>building </a:t>
            </a:r>
            <a:r>
              <a:rPr lang="en-US" dirty="0" smtClean="0"/>
              <a:t>street address</a:t>
            </a:r>
          </a:p>
          <a:p>
            <a:pPr lvl="1"/>
            <a:r>
              <a:rPr lang="en-US" dirty="0" smtClean="0"/>
              <a:t>Point symbols </a:t>
            </a:r>
            <a:r>
              <a:rPr lang="en-US" dirty="0" smtClean="0"/>
              <a:t>can vary by shape, size, and color</a:t>
            </a:r>
          </a:p>
          <a:p>
            <a:pPr marL="201168" lvl="1" indent="0">
              <a:buNone/>
            </a:pPr>
            <a:r>
              <a:rPr lang="en-US" dirty="0" smtClean="0">
                <a:sym typeface="Wingdings"/>
              </a:rPr>
              <a:t>	</a:t>
            </a:r>
            <a:r>
              <a:rPr lang="en-US" dirty="0" smtClean="0">
                <a:solidFill>
                  <a:srgbClr val="0070C0"/>
                </a:solidFill>
                <a:sym typeface="Wingdings"/>
              </a:rPr>
              <a:t>   </a:t>
            </a:r>
            <a:r>
              <a:rPr lang="en-US" dirty="0" smtClean="0">
                <a:solidFill>
                  <a:srgbClr val="0070C0"/>
                </a:solidFill>
                <a:sym typeface="Wingdings 2"/>
              </a:rPr>
              <a:t> </a:t>
            </a:r>
            <a:r>
              <a:rPr lang="en-US" dirty="0" smtClean="0">
                <a:solidFill>
                  <a:srgbClr val="0070C0"/>
                </a:solidFill>
                <a:latin typeface="ESRI Caves 1"/>
                <a:sym typeface="Wingdings 2"/>
              </a:rPr>
              <a:t>c  </a:t>
            </a:r>
            <a:r>
              <a:rPr lang="en-US" sz="4000" dirty="0" smtClean="0">
                <a:solidFill>
                  <a:schemeClr val="tx1"/>
                </a:solidFill>
                <a:latin typeface="ESRI Business"/>
                <a:sym typeface="Wingdings 2"/>
              </a:rPr>
              <a:t>7</a:t>
            </a:r>
            <a:r>
              <a:rPr lang="en-US" dirty="0" smtClean="0">
                <a:solidFill>
                  <a:schemeClr val="tx1"/>
                </a:solidFill>
                <a:latin typeface="ESRI Business"/>
                <a:sym typeface="Wingdings 2"/>
              </a:rPr>
              <a:t> </a:t>
            </a:r>
            <a:r>
              <a:rPr lang="en-US" sz="2800" dirty="0" smtClean="0">
                <a:solidFill>
                  <a:schemeClr val="tx1"/>
                </a:solidFill>
                <a:latin typeface="ESRI Business"/>
                <a:sym typeface="Wingdings 2"/>
              </a:rPr>
              <a:t>7</a:t>
            </a:r>
            <a:r>
              <a:rPr lang="en-US" dirty="0">
                <a:solidFill>
                  <a:schemeClr val="tx1"/>
                </a:solidFill>
                <a:latin typeface="ESRI Business"/>
                <a:sym typeface="Wingdings 2"/>
              </a:rPr>
              <a:t> </a:t>
            </a:r>
            <a:r>
              <a:rPr lang="en-US" sz="2000" dirty="0">
                <a:solidFill>
                  <a:schemeClr val="tx1"/>
                </a:solidFill>
                <a:latin typeface="ESRI Business"/>
                <a:sym typeface="Wingdings 2"/>
              </a:rPr>
              <a:t>7</a:t>
            </a:r>
            <a:r>
              <a:rPr lang="en-US" dirty="0" smtClean="0">
                <a:solidFill>
                  <a:schemeClr val="tx1"/>
                </a:solidFill>
                <a:latin typeface="ESRI Business"/>
                <a:sym typeface="Wingdings 2"/>
              </a:rPr>
              <a:t>  </a:t>
            </a:r>
            <a:r>
              <a:rPr lang="en-US" dirty="0" smtClean="0">
                <a:solidFill>
                  <a:srgbClr val="FF0000"/>
                </a:solidFill>
                <a:latin typeface="ESRI Business"/>
                <a:sym typeface="Wingdings 2"/>
              </a:rPr>
              <a:t>K </a:t>
            </a:r>
            <a:r>
              <a:rPr lang="en-US" dirty="0" smtClean="0">
                <a:solidFill>
                  <a:schemeClr val="accent3">
                    <a:lumMod val="50000"/>
                  </a:schemeClr>
                </a:solidFill>
                <a:latin typeface="ESRI Business"/>
                <a:sym typeface="Wingdings 2"/>
              </a:rPr>
              <a:t>K</a:t>
            </a:r>
            <a:r>
              <a:rPr lang="en-US" dirty="0">
                <a:solidFill>
                  <a:srgbClr val="FF0000"/>
                </a:solidFill>
                <a:latin typeface="ESRI Business"/>
                <a:sym typeface="Wingdings 2"/>
              </a:rPr>
              <a:t> </a:t>
            </a:r>
            <a:r>
              <a:rPr lang="en-US" dirty="0">
                <a:solidFill>
                  <a:srgbClr val="FFC000"/>
                </a:solidFill>
                <a:latin typeface="ESRI Business"/>
                <a:sym typeface="Wingdings 2"/>
              </a:rPr>
              <a:t>K</a:t>
            </a:r>
            <a:endParaRPr lang="en-US" dirty="0" smtClean="0">
              <a:solidFill>
                <a:srgbClr val="FFC000"/>
              </a:solidFill>
            </a:endParaRPr>
          </a:p>
          <a:p>
            <a:r>
              <a:rPr lang="en-US" dirty="0" smtClean="0"/>
              <a:t>Lines</a:t>
            </a:r>
          </a:p>
          <a:p>
            <a:pPr lvl="1"/>
            <a:r>
              <a:rPr lang="en-US" dirty="0" smtClean="0"/>
              <a:t>Display roads, train tracks, bus routes</a:t>
            </a:r>
          </a:p>
          <a:p>
            <a:pPr lvl="1"/>
            <a:r>
              <a:rPr lang="en-US" dirty="0" smtClean="0"/>
              <a:t>Lines can vary by thickness, color, and style</a:t>
            </a:r>
          </a:p>
          <a:p>
            <a:pPr marL="201168" lvl="1" indent="0">
              <a:buNone/>
            </a:pPr>
            <a:endParaRPr lang="en-US" dirty="0" smtClean="0"/>
          </a:p>
        </p:txBody>
      </p:sp>
      <p:sp>
        <p:nvSpPr>
          <p:cNvPr id="4" name="Footer Placeholder 3"/>
          <p:cNvSpPr>
            <a:spLocks noGrp="1"/>
          </p:cNvSpPr>
          <p:nvPr>
            <p:ph type="ftr" sz="quarter" idx="11"/>
          </p:nvPr>
        </p:nvSpPr>
        <p:spPr/>
        <p:txBody>
          <a:bodyPr/>
          <a:lstStyle/>
          <a:p>
            <a:r>
              <a:rPr lang="en-US" smtClean="0"/>
              <a:t>Measure4Change</a:t>
            </a:r>
            <a:endParaRPr lang="en-US" dirty="0"/>
          </a:p>
        </p:txBody>
      </p:sp>
      <p:cxnSp>
        <p:nvCxnSpPr>
          <p:cNvPr id="6" name="Straight Connector 5"/>
          <p:cNvCxnSpPr/>
          <p:nvPr/>
        </p:nvCxnSpPr>
        <p:spPr>
          <a:xfrm>
            <a:off x="1524000" y="5257800"/>
            <a:ext cx="0" cy="68580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828800" y="5257800"/>
            <a:ext cx="0" cy="685800"/>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133600" y="5257800"/>
            <a:ext cx="0" cy="685800"/>
          </a:xfrm>
          <a:prstGeom prst="line">
            <a:avLst/>
          </a:prstGeom>
          <a:ln w="889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200400" y="5257800"/>
            <a:ext cx="0" cy="68580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581400" y="5257800"/>
            <a:ext cx="0" cy="685800"/>
          </a:xfrm>
          <a:prstGeom prst="line">
            <a:avLst/>
          </a:prstGeom>
          <a:ln w="508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962400" y="5257800"/>
            <a:ext cx="0" cy="685800"/>
          </a:xfrm>
          <a:prstGeom prst="line">
            <a:avLst/>
          </a:prstGeom>
          <a:ln w="508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105400" y="5257800"/>
            <a:ext cx="0" cy="685800"/>
          </a:xfrm>
          <a:prstGeom prst="line">
            <a:avLst/>
          </a:prstGeom>
          <a:ln w="762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410200" y="5257800"/>
            <a:ext cx="0" cy="685800"/>
          </a:xfrm>
          <a:prstGeom prst="line">
            <a:avLst/>
          </a:prstGeom>
          <a:ln w="762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791200" y="5257800"/>
            <a:ext cx="0" cy="685800"/>
          </a:xfrm>
          <a:prstGeom prst="line">
            <a:avLst/>
          </a:prstGeom>
          <a:ln w="76200">
            <a:solidFill>
              <a:schemeClr val="tx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93870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GIS basics:</a:t>
            </a:r>
            <a:br>
              <a:rPr lang="en-US" dirty="0" smtClean="0"/>
            </a:br>
            <a:r>
              <a:rPr lang="en-US" dirty="0" smtClean="0"/>
              <a:t>Geographic feature types</a:t>
            </a:r>
            <a:endParaRPr lang="en-US" dirty="0"/>
          </a:p>
        </p:txBody>
      </p:sp>
      <p:sp>
        <p:nvSpPr>
          <p:cNvPr id="3" name="Content Placeholder 2"/>
          <p:cNvSpPr>
            <a:spLocks noGrp="1"/>
          </p:cNvSpPr>
          <p:nvPr>
            <p:ph idx="1"/>
          </p:nvPr>
        </p:nvSpPr>
        <p:spPr/>
        <p:txBody>
          <a:bodyPr>
            <a:normAutofit/>
          </a:bodyPr>
          <a:lstStyle/>
          <a:p>
            <a:r>
              <a:rPr lang="en-US" dirty="0"/>
              <a:t>Areas (also called polygons)</a:t>
            </a:r>
          </a:p>
          <a:p>
            <a:pPr lvl="1"/>
            <a:r>
              <a:rPr lang="en-US" dirty="0" smtClean="0"/>
              <a:t>Display regions, such as counties, neighborhoods, </a:t>
            </a:r>
            <a:r>
              <a:rPr lang="en-US" dirty="0" smtClean="0"/>
              <a:t>bodies of water</a:t>
            </a:r>
            <a:endParaRPr lang="en-US" dirty="0" smtClean="0"/>
          </a:p>
          <a:p>
            <a:pPr lvl="1"/>
            <a:r>
              <a:rPr lang="en-US" dirty="0" smtClean="0"/>
              <a:t>Must be an </a:t>
            </a:r>
            <a:r>
              <a:rPr lang="en-US" i="1" dirty="0" smtClean="0"/>
              <a:t>enclosed space </a:t>
            </a:r>
            <a:r>
              <a:rPr lang="en-US" dirty="0" smtClean="0"/>
              <a:t>(no openings or gaps)</a:t>
            </a:r>
          </a:p>
          <a:p>
            <a:pPr lvl="1"/>
            <a:r>
              <a:rPr lang="en-US" dirty="0" smtClean="0"/>
              <a:t>Interior </a:t>
            </a:r>
            <a:r>
              <a:rPr lang="en-US" dirty="0" smtClean="0"/>
              <a:t>can be hollow </a:t>
            </a:r>
            <a:r>
              <a:rPr lang="en-US" dirty="0" smtClean="0"/>
              <a:t>(</a:t>
            </a:r>
            <a:r>
              <a:rPr lang="en-US" dirty="0" smtClean="0"/>
              <a:t>show </a:t>
            </a:r>
            <a:r>
              <a:rPr lang="en-US" dirty="0" smtClean="0"/>
              <a:t>boundary only) or </a:t>
            </a:r>
            <a:r>
              <a:rPr lang="en-US" dirty="0" smtClean="0"/>
              <a:t>filled with color, shading, or symbols</a:t>
            </a:r>
          </a:p>
        </p:txBody>
      </p:sp>
      <p:sp>
        <p:nvSpPr>
          <p:cNvPr id="4" name="Footer Placeholder 3"/>
          <p:cNvSpPr>
            <a:spLocks noGrp="1"/>
          </p:cNvSpPr>
          <p:nvPr>
            <p:ph type="ftr" sz="quarter" idx="11"/>
          </p:nvPr>
        </p:nvSpPr>
        <p:spPr/>
        <p:txBody>
          <a:bodyPr/>
          <a:lstStyle/>
          <a:p>
            <a:r>
              <a:rPr lang="en-US" smtClean="0"/>
              <a:t>Measure4Change</a:t>
            </a:r>
            <a:endParaRPr lang="en-US" dirty="0"/>
          </a:p>
        </p:txBody>
      </p:sp>
      <p:sp>
        <p:nvSpPr>
          <p:cNvPr id="5" name="Freeform 4"/>
          <p:cNvSpPr/>
          <p:nvPr/>
        </p:nvSpPr>
        <p:spPr>
          <a:xfrm>
            <a:off x="2864427" y="4374573"/>
            <a:ext cx="1343891" cy="1409700"/>
          </a:xfrm>
          <a:custGeom>
            <a:avLst/>
            <a:gdLst>
              <a:gd name="connsiteX0" fmla="*/ 145473 w 1091046"/>
              <a:gd name="connsiteY0" fmla="*/ 0 h 1018309"/>
              <a:gd name="connsiteX1" fmla="*/ 0 w 1091046"/>
              <a:gd name="connsiteY1" fmla="*/ 644236 h 1018309"/>
              <a:gd name="connsiteX2" fmla="*/ 581891 w 1091046"/>
              <a:gd name="connsiteY2" fmla="*/ 987136 h 1018309"/>
              <a:gd name="connsiteX3" fmla="*/ 1091046 w 1091046"/>
              <a:gd name="connsiteY3" fmla="*/ 1018309 h 1018309"/>
              <a:gd name="connsiteX4" fmla="*/ 1028700 w 1091046"/>
              <a:gd name="connsiteY4" fmla="*/ 342900 h 1018309"/>
              <a:gd name="connsiteX5" fmla="*/ 145473 w 1091046"/>
              <a:gd name="connsiteY5" fmla="*/ 0 h 1018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1046" h="1018309">
                <a:moveTo>
                  <a:pt x="145473" y="0"/>
                </a:moveTo>
                <a:lnTo>
                  <a:pt x="0" y="644236"/>
                </a:lnTo>
                <a:lnTo>
                  <a:pt x="581891" y="987136"/>
                </a:lnTo>
                <a:lnTo>
                  <a:pt x="1091046" y="1018309"/>
                </a:lnTo>
                <a:lnTo>
                  <a:pt x="1028700" y="342900"/>
                </a:lnTo>
                <a:lnTo>
                  <a:pt x="14547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4769427" y="4374573"/>
            <a:ext cx="1343891" cy="1409700"/>
          </a:xfrm>
          <a:custGeom>
            <a:avLst/>
            <a:gdLst>
              <a:gd name="connsiteX0" fmla="*/ 145473 w 1091046"/>
              <a:gd name="connsiteY0" fmla="*/ 0 h 1018309"/>
              <a:gd name="connsiteX1" fmla="*/ 0 w 1091046"/>
              <a:gd name="connsiteY1" fmla="*/ 644236 h 1018309"/>
              <a:gd name="connsiteX2" fmla="*/ 581891 w 1091046"/>
              <a:gd name="connsiteY2" fmla="*/ 987136 h 1018309"/>
              <a:gd name="connsiteX3" fmla="*/ 1091046 w 1091046"/>
              <a:gd name="connsiteY3" fmla="*/ 1018309 h 1018309"/>
              <a:gd name="connsiteX4" fmla="*/ 1028700 w 1091046"/>
              <a:gd name="connsiteY4" fmla="*/ 342900 h 1018309"/>
              <a:gd name="connsiteX5" fmla="*/ 145473 w 1091046"/>
              <a:gd name="connsiteY5" fmla="*/ 0 h 1018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1046" h="1018309">
                <a:moveTo>
                  <a:pt x="145473" y="0"/>
                </a:moveTo>
                <a:lnTo>
                  <a:pt x="0" y="644236"/>
                </a:lnTo>
                <a:lnTo>
                  <a:pt x="581891" y="987136"/>
                </a:lnTo>
                <a:lnTo>
                  <a:pt x="1091046" y="1018309"/>
                </a:lnTo>
                <a:lnTo>
                  <a:pt x="1028700" y="342900"/>
                </a:lnTo>
                <a:lnTo>
                  <a:pt x="145473" y="0"/>
                </a:lnTo>
                <a:close/>
              </a:path>
            </a:pathLst>
          </a:custGeom>
          <a:pattFill prst="wdUpDiag">
            <a:fgClr>
              <a:schemeClr val="accent1"/>
            </a:fgClr>
            <a:bgClr>
              <a:schemeClr val="bg1">
                <a:lumMod val="95000"/>
              </a:schemeClr>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914400" y="4374573"/>
            <a:ext cx="1343891" cy="1409700"/>
          </a:xfrm>
          <a:custGeom>
            <a:avLst/>
            <a:gdLst>
              <a:gd name="connsiteX0" fmla="*/ 145473 w 1091046"/>
              <a:gd name="connsiteY0" fmla="*/ 0 h 1018309"/>
              <a:gd name="connsiteX1" fmla="*/ 0 w 1091046"/>
              <a:gd name="connsiteY1" fmla="*/ 644236 h 1018309"/>
              <a:gd name="connsiteX2" fmla="*/ 581891 w 1091046"/>
              <a:gd name="connsiteY2" fmla="*/ 987136 h 1018309"/>
              <a:gd name="connsiteX3" fmla="*/ 1091046 w 1091046"/>
              <a:gd name="connsiteY3" fmla="*/ 1018309 h 1018309"/>
              <a:gd name="connsiteX4" fmla="*/ 1028700 w 1091046"/>
              <a:gd name="connsiteY4" fmla="*/ 342900 h 1018309"/>
              <a:gd name="connsiteX5" fmla="*/ 145473 w 1091046"/>
              <a:gd name="connsiteY5" fmla="*/ 0 h 1018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1046" h="1018309">
                <a:moveTo>
                  <a:pt x="145473" y="0"/>
                </a:moveTo>
                <a:lnTo>
                  <a:pt x="0" y="644236"/>
                </a:lnTo>
                <a:lnTo>
                  <a:pt x="581891" y="987136"/>
                </a:lnTo>
                <a:lnTo>
                  <a:pt x="1091046" y="1018309"/>
                </a:lnTo>
                <a:lnTo>
                  <a:pt x="1028700" y="342900"/>
                </a:lnTo>
                <a:lnTo>
                  <a:pt x="145473" y="0"/>
                </a:lnTo>
                <a:close/>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6791635" y="4384964"/>
            <a:ext cx="1343891" cy="1409700"/>
            <a:chOff x="5410200" y="4346864"/>
            <a:chExt cx="1343891" cy="1409700"/>
          </a:xfrm>
        </p:grpSpPr>
        <p:sp>
          <p:nvSpPr>
            <p:cNvPr id="9" name="Freeform 8"/>
            <p:cNvSpPr/>
            <p:nvPr/>
          </p:nvSpPr>
          <p:spPr>
            <a:xfrm>
              <a:off x="5410200" y="4346864"/>
              <a:ext cx="1343891" cy="1409700"/>
            </a:xfrm>
            <a:custGeom>
              <a:avLst/>
              <a:gdLst>
                <a:gd name="connsiteX0" fmla="*/ 145473 w 1091046"/>
                <a:gd name="connsiteY0" fmla="*/ 0 h 1018309"/>
                <a:gd name="connsiteX1" fmla="*/ 0 w 1091046"/>
                <a:gd name="connsiteY1" fmla="*/ 644236 h 1018309"/>
                <a:gd name="connsiteX2" fmla="*/ 581891 w 1091046"/>
                <a:gd name="connsiteY2" fmla="*/ 987136 h 1018309"/>
                <a:gd name="connsiteX3" fmla="*/ 1091046 w 1091046"/>
                <a:gd name="connsiteY3" fmla="*/ 1018309 h 1018309"/>
                <a:gd name="connsiteX4" fmla="*/ 1028700 w 1091046"/>
                <a:gd name="connsiteY4" fmla="*/ 342900 h 1018309"/>
                <a:gd name="connsiteX5" fmla="*/ 145473 w 1091046"/>
                <a:gd name="connsiteY5" fmla="*/ 0 h 1018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1046" h="1018309">
                  <a:moveTo>
                    <a:pt x="145473" y="0"/>
                  </a:moveTo>
                  <a:lnTo>
                    <a:pt x="0" y="644236"/>
                  </a:lnTo>
                  <a:lnTo>
                    <a:pt x="581891" y="987136"/>
                  </a:lnTo>
                  <a:lnTo>
                    <a:pt x="1091046" y="1018309"/>
                  </a:lnTo>
                  <a:lnTo>
                    <a:pt x="1028700" y="342900"/>
                  </a:lnTo>
                  <a:lnTo>
                    <a:pt x="145473" y="0"/>
                  </a:lnTo>
                  <a:close/>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a:spLocks noChangeAspect="1"/>
            </p:cNvSpPr>
            <p:nvPr/>
          </p:nvSpPr>
          <p:spPr>
            <a:xfrm>
              <a:off x="5791200" y="4724400"/>
              <a:ext cx="54864" cy="5486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a:spLocks noChangeAspect="1"/>
            </p:cNvSpPr>
            <p:nvPr/>
          </p:nvSpPr>
          <p:spPr>
            <a:xfrm>
              <a:off x="5943600" y="4876800"/>
              <a:ext cx="54864" cy="5486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6096000" y="5029200"/>
              <a:ext cx="54864" cy="5486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6248400" y="5181600"/>
              <a:ext cx="54864" cy="5486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6400800" y="5334000"/>
              <a:ext cx="54864" cy="5486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6553200" y="5486400"/>
              <a:ext cx="54864" cy="5486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a:spLocks noChangeAspect="1"/>
            </p:cNvSpPr>
            <p:nvPr/>
          </p:nvSpPr>
          <p:spPr>
            <a:xfrm>
              <a:off x="5943600" y="5326796"/>
              <a:ext cx="54864" cy="5486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a:spLocks noChangeAspect="1"/>
            </p:cNvSpPr>
            <p:nvPr/>
          </p:nvSpPr>
          <p:spPr>
            <a:xfrm>
              <a:off x="5878345" y="5008141"/>
              <a:ext cx="54864" cy="5486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6400800" y="4879709"/>
              <a:ext cx="54864" cy="5486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a:spLocks noChangeAspect="1"/>
            </p:cNvSpPr>
            <p:nvPr/>
          </p:nvSpPr>
          <p:spPr>
            <a:xfrm>
              <a:off x="6106114" y="4849368"/>
              <a:ext cx="54864" cy="5486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6248400" y="5540987"/>
              <a:ext cx="54864" cy="5486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5815168" y="5205291"/>
              <a:ext cx="54864" cy="5486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a:spLocks noChangeAspect="1"/>
            </p:cNvSpPr>
            <p:nvPr/>
          </p:nvSpPr>
          <p:spPr>
            <a:xfrm>
              <a:off x="5638800" y="4996850"/>
              <a:ext cx="54864" cy="5486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6123432" y="5299364"/>
              <a:ext cx="54864" cy="5486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p:cNvSpPr txBox="1"/>
          <p:nvPr/>
        </p:nvSpPr>
        <p:spPr>
          <a:xfrm>
            <a:off x="6791635" y="5859379"/>
            <a:ext cx="1832553" cy="369332"/>
          </a:xfrm>
          <a:prstGeom prst="rect">
            <a:avLst/>
          </a:prstGeom>
          <a:noFill/>
        </p:spPr>
        <p:txBody>
          <a:bodyPr wrap="none" rtlCol="0">
            <a:spAutoFit/>
          </a:bodyPr>
          <a:lstStyle/>
          <a:p>
            <a:r>
              <a:rPr lang="en-US" dirty="0" smtClean="0"/>
              <a:t>1 dot = 50 people</a:t>
            </a:r>
            <a:endParaRPr lang="en-US" dirty="0"/>
          </a:p>
        </p:txBody>
      </p:sp>
    </p:spTree>
    <p:extLst>
      <p:ext uri="{BB962C8B-B14F-4D97-AF65-F5344CB8AC3E}">
        <p14:creationId xmlns:p14="http://schemas.microsoft.com/office/powerpoint/2010/main" val="20594012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Combine layers with different feature types on same map</a:t>
            </a:r>
            <a:endParaRPr lang="en-US" dirty="0"/>
          </a:p>
        </p:txBody>
      </p:sp>
      <p:sp>
        <p:nvSpPr>
          <p:cNvPr id="4" name="Footer Placeholder 3"/>
          <p:cNvSpPr>
            <a:spLocks noGrp="1"/>
          </p:cNvSpPr>
          <p:nvPr>
            <p:ph type="ftr" sz="quarter" idx="11"/>
          </p:nvPr>
        </p:nvSpPr>
        <p:spPr/>
        <p:txBody>
          <a:bodyPr/>
          <a:lstStyle/>
          <a:p>
            <a:r>
              <a:rPr lang="en-US" smtClean="0"/>
              <a:t>Measure4Change</a:t>
            </a:r>
            <a:endParaRPr lang="en-US" dirty="0"/>
          </a:p>
        </p:txBody>
      </p:sp>
      <p:sp>
        <p:nvSpPr>
          <p:cNvPr id="5" name="Parallelogram 4"/>
          <p:cNvSpPr/>
          <p:nvPr/>
        </p:nvSpPr>
        <p:spPr>
          <a:xfrm>
            <a:off x="2362200" y="2209800"/>
            <a:ext cx="4343400" cy="457200"/>
          </a:xfrm>
          <a:prstGeom prst="parallelogram">
            <a:avLst>
              <a:gd name="adj" fmla="val 293182"/>
            </a:avLst>
          </a:prstGeom>
          <a:pattFill prst="pct5">
            <a:fgClr>
              <a:schemeClr val="tx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a:off x="2362200" y="2743200"/>
            <a:ext cx="4343400" cy="457200"/>
          </a:xfrm>
          <a:prstGeom prst="parallelogram">
            <a:avLst>
              <a:gd name="adj" fmla="val 293182"/>
            </a:avLst>
          </a:prstGeom>
          <a:pattFill prst="wdDnDiag">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arallelogram 6"/>
          <p:cNvSpPr/>
          <p:nvPr/>
        </p:nvSpPr>
        <p:spPr>
          <a:xfrm>
            <a:off x="2362200" y="3276600"/>
            <a:ext cx="4343400" cy="457200"/>
          </a:xfrm>
          <a:prstGeom prst="parallelogram">
            <a:avLst>
              <a:gd name="adj" fmla="val 293182"/>
            </a:avLst>
          </a:prstGeom>
          <a:solidFill>
            <a:schemeClr val="bg2"/>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ight Brace 144"/>
          <p:cNvSpPr/>
          <p:nvPr/>
        </p:nvSpPr>
        <p:spPr>
          <a:xfrm>
            <a:off x="6934200" y="2057400"/>
            <a:ext cx="228600" cy="1752600"/>
          </a:xfrm>
          <a:prstGeom prst="rightBrace">
            <a:avLst/>
          </a:prstGeom>
          <a:ln w="444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6" name="TextBox 145"/>
          <p:cNvSpPr txBox="1"/>
          <p:nvPr/>
        </p:nvSpPr>
        <p:spPr>
          <a:xfrm>
            <a:off x="7193973" y="2641312"/>
            <a:ext cx="1227837" cy="584775"/>
          </a:xfrm>
          <a:prstGeom prst="rect">
            <a:avLst/>
          </a:prstGeom>
          <a:noFill/>
        </p:spPr>
        <p:txBody>
          <a:bodyPr wrap="none" rtlCol="0">
            <a:spAutoFit/>
          </a:bodyPr>
          <a:lstStyle/>
          <a:p>
            <a:r>
              <a:rPr lang="en-US" sz="3200" dirty="0" smtClean="0">
                <a:solidFill>
                  <a:schemeClr val="accent1"/>
                </a:solidFill>
              </a:rPr>
              <a:t>Layers</a:t>
            </a:r>
            <a:endParaRPr lang="en-US" sz="3200" dirty="0">
              <a:solidFill>
                <a:schemeClr val="accent1"/>
              </a:solidFill>
            </a:endParaRPr>
          </a:p>
        </p:txBody>
      </p:sp>
    </p:spTree>
    <p:extLst>
      <p:ext uri="{BB962C8B-B14F-4D97-AF65-F5344CB8AC3E}">
        <p14:creationId xmlns:p14="http://schemas.microsoft.com/office/powerpoint/2010/main" val="26684225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Combine layers with different feature types on same map</a:t>
            </a:r>
            <a:endParaRPr lang="en-US" dirty="0"/>
          </a:p>
        </p:txBody>
      </p:sp>
      <p:sp>
        <p:nvSpPr>
          <p:cNvPr id="4" name="Footer Placeholder 3"/>
          <p:cNvSpPr>
            <a:spLocks noGrp="1"/>
          </p:cNvSpPr>
          <p:nvPr>
            <p:ph type="ftr" sz="quarter" idx="11"/>
          </p:nvPr>
        </p:nvSpPr>
        <p:spPr/>
        <p:txBody>
          <a:bodyPr/>
          <a:lstStyle/>
          <a:p>
            <a:r>
              <a:rPr lang="en-US" smtClean="0"/>
              <a:t>Measure4Change</a:t>
            </a:r>
            <a:endParaRPr lang="en-US" dirty="0"/>
          </a:p>
        </p:txBody>
      </p:sp>
      <p:sp>
        <p:nvSpPr>
          <p:cNvPr id="5" name="Parallelogram 4"/>
          <p:cNvSpPr/>
          <p:nvPr/>
        </p:nvSpPr>
        <p:spPr>
          <a:xfrm>
            <a:off x="2362200" y="2209800"/>
            <a:ext cx="4343400" cy="457200"/>
          </a:xfrm>
          <a:prstGeom prst="parallelogram">
            <a:avLst>
              <a:gd name="adj" fmla="val 293182"/>
            </a:avLst>
          </a:prstGeom>
          <a:pattFill prst="pct5">
            <a:fgClr>
              <a:schemeClr val="tx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a:off x="2362200" y="2743200"/>
            <a:ext cx="4343400" cy="457200"/>
          </a:xfrm>
          <a:prstGeom prst="parallelogram">
            <a:avLst>
              <a:gd name="adj" fmla="val 293182"/>
            </a:avLst>
          </a:prstGeom>
          <a:pattFill prst="wdDnDiag">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arallelogram 6"/>
          <p:cNvSpPr/>
          <p:nvPr/>
        </p:nvSpPr>
        <p:spPr>
          <a:xfrm>
            <a:off x="2362200" y="3276600"/>
            <a:ext cx="4343400" cy="457200"/>
          </a:xfrm>
          <a:prstGeom prst="parallelogram">
            <a:avLst>
              <a:gd name="adj" fmla="val 293182"/>
            </a:avLst>
          </a:prstGeom>
          <a:solidFill>
            <a:schemeClr val="bg2"/>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p:cNvGrpSpPr/>
          <p:nvPr/>
        </p:nvGrpSpPr>
        <p:grpSpPr>
          <a:xfrm>
            <a:off x="3037609" y="4191000"/>
            <a:ext cx="3068782" cy="1676400"/>
            <a:chOff x="3037609" y="4191000"/>
            <a:chExt cx="3068782" cy="1676400"/>
          </a:xfrm>
        </p:grpSpPr>
        <p:sp>
          <p:nvSpPr>
            <p:cNvPr id="9" name="Parallelogram 8"/>
            <p:cNvSpPr/>
            <p:nvPr/>
          </p:nvSpPr>
          <p:spPr>
            <a:xfrm>
              <a:off x="3037609" y="4191000"/>
              <a:ext cx="3068782" cy="1676400"/>
            </a:xfrm>
            <a:prstGeom prst="parallelogram">
              <a:avLst>
                <a:gd name="adj" fmla="val 0"/>
              </a:avLst>
            </a:prstGeom>
            <a:pattFill prst="wdDnDiag">
              <a:fgClr>
                <a:schemeClr val="accent1"/>
              </a:fgClr>
              <a:bgClr>
                <a:schemeClr val="bg2"/>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3200400" y="4343400"/>
              <a:ext cx="45720"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3352800" y="4495800"/>
              <a:ext cx="45720"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3505200" y="4648200"/>
              <a:ext cx="45720"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3657600" y="4800600"/>
              <a:ext cx="45720"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3810000" y="4953000"/>
              <a:ext cx="45720"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3962400" y="5105400"/>
              <a:ext cx="45720"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4114800" y="5257800"/>
              <a:ext cx="45720"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4267200" y="5410200"/>
              <a:ext cx="45720"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4419600" y="5562600"/>
              <a:ext cx="45720"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4572000" y="5715000"/>
              <a:ext cx="45720"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3581400" y="4343400"/>
              <a:ext cx="45720"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3733800" y="4495800"/>
              <a:ext cx="45720"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3886200" y="4648200"/>
              <a:ext cx="45720"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4038600" y="4800600"/>
              <a:ext cx="45720"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4191000" y="4953000"/>
              <a:ext cx="45720"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4343400" y="5105400"/>
              <a:ext cx="45720"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4495800" y="5257800"/>
              <a:ext cx="45720"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4648200" y="5410200"/>
              <a:ext cx="45720"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4800600" y="5562600"/>
              <a:ext cx="45720"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4953000" y="5715000"/>
              <a:ext cx="45720"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3896591" y="4333009"/>
              <a:ext cx="45720"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4048991" y="4485409"/>
              <a:ext cx="45720"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4201391" y="4637809"/>
              <a:ext cx="45720"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4353791" y="4790209"/>
              <a:ext cx="45720"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4506191" y="4942609"/>
              <a:ext cx="45720"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4658591" y="5095009"/>
              <a:ext cx="45720"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4810991" y="5247409"/>
              <a:ext cx="45720"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4963391" y="5399809"/>
              <a:ext cx="45720"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5115791" y="5552209"/>
              <a:ext cx="45720"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5268191" y="5704609"/>
              <a:ext cx="45720"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4211089" y="4297681"/>
              <a:ext cx="45720"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4363489" y="4450081"/>
              <a:ext cx="45720"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4515889" y="4602481"/>
              <a:ext cx="45720"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4668289" y="4754881"/>
              <a:ext cx="45720"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4820689" y="4907281"/>
              <a:ext cx="45720"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4973089" y="5059681"/>
              <a:ext cx="45720"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5125489" y="5212081"/>
              <a:ext cx="45720"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5277889" y="5364481"/>
              <a:ext cx="45720"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5430289" y="5516881"/>
              <a:ext cx="45720"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5582689" y="5669281"/>
              <a:ext cx="45720"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4592089" y="4297681"/>
              <a:ext cx="45720"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4744489" y="4450081"/>
              <a:ext cx="45720"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4896889" y="4602481"/>
              <a:ext cx="45720"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5049289" y="4754881"/>
              <a:ext cx="45720"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5201689" y="4907281"/>
              <a:ext cx="45720"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5354089" y="5059681"/>
              <a:ext cx="45720"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5506489" y="5212081"/>
              <a:ext cx="45720"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5658889" y="5364481"/>
              <a:ext cx="45720"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5811289" y="5516881"/>
              <a:ext cx="45720"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5963689" y="5669281"/>
              <a:ext cx="45720"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4907280" y="4287290"/>
              <a:ext cx="45720"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5059680" y="4439690"/>
              <a:ext cx="45720"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5212080" y="4592090"/>
              <a:ext cx="45720"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5364480" y="4744490"/>
              <a:ext cx="45720"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5516880" y="4896890"/>
              <a:ext cx="45720"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5669280" y="5049290"/>
              <a:ext cx="45720"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5821680" y="5201690"/>
              <a:ext cx="45720"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5974080" y="5354090"/>
              <a:ext cx="45720"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5292436" y="4297681"/>
              <a:ext cx="45720"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5444836" y="4450081"/>
              <a:ext cx="45720"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5597236" y="4602481"/>
              <a:ext cx="45720"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5749636" y="4754881"/>
              <a:ext cx="45720"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5902036" y="4907281"/>
              <a:ext cx="45720"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6054436" y="5059681"/>
              <a:ext cx="45720"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5673436" y="4297681"/>
              <a:ext cx="45720"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5825836" y="4450081"/>
              <a:ext cx="45720"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5978236" y="4602481"/>
              <a:ext cx="45720"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5988627" y="4287290"/>
              <a:ext cx="45720"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a:off x="3113116" y="5291744"/>
              <a:ext cx="45720"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a:off x="3265516" y="5444144"/>
              <a:ext cx="45720"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a:off x="3417916" y="5596544"/>
              <a:ext cx="45720"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a:off x="3570316" y="5748944"/>
              <a:ext cx="45720"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a:off x="3124200" y="4983481"/>
              <a:ext cx="45720"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a:off x="3276600" y="5135881"/>
              <a:ext cx="45720"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a:off x="3429000" y="5288281"/>
              <a:ext cx="45720"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a:off x="3581400" y="5440681"/>
              <a:ext cx="45720"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a:off x="3733800" y="5593081"/>
              <a:ext cx="45720"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3886200" y="5745481"/>
              <a:ext cx="45720"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a:off x="3134591" y="4668290"/>
              <a:ext cx="45720"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a:off x="3286991" y="4820690"/>
              <a:ext cx="45720"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a:off x="3439391" y="4973090"/>
              <a:ext cx="45720"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a:off x="3591791" y="5125490"/>
              <a:ext cx="45720"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a:off x="3744191" y="5277890"/>
              <a:ext cx="45720"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a:off x="3896591" y="5430290"/>
              <a:ext cx="45720"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a:off x="4048991" y="5582690"/>
              <a:ext cx="45720"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p:cNvSpPr/>
            <p:nvPr/>
          </p:nvSpPr>
          <p:spPr>
            <a:xfrm>
              <a:off x="4201391" y="5735090"/>
              <a:ext cx="45720"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p:cNvSpPr/>
            <p:nvPr/>
          </p:nvSpPr>
          <p:spPr>
            <a:xfrm>
              <a:off x="3134591" y="5658890"/>
              <a:ext cx="45720"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5" name="Right Brace 144"/>
          <p:cNvSpPr/>
          <p:nvPr/>
        </p:nvSpPr>
        <p:spPr>
          <a:xfrm>
            <a:off x="6934200" y="2057400"/>
            <a:ext cx="228600" cy="1752600"/>
          </a:xfrm>
          <a:prstGeom prst="rightBrace">
            <a:avLst/>
          </a:prstGeom>
          <a:ln w="444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6" name="TextBox 145"/>
          <p:cNvSpPr txBox="1"/>
          <p:nvPr/>
        </p:nvSpPr>
        <p:spPr>
          <a:xfrm>
            <a:off x="7193973" y="2641312"/>
            <a:ext cx="1227837" cy="584775"/>
          </a:xfrm>
          <a:prstGeom prst="rect">
            <a:avLst/>
          </a:prstGeom>
          <a:noFill/>
        </p:spPr>
        <p:txBody>
          <a:bodyPr wrap="none" rtlCol="0">
            <a:spAutoFit/>
          </a:bodyPr>
          <a:lstStyle/>
          <a:p>
            <a:r>
              <a:rPr lang="en-US" sz="3200" dirty="0" smtClean="0">
                <a:solidFill>
                  <a:schemeClr val="accent1"/>
                </a:solidFill>
              </a:rPr>
              <a:t>Layers</a:t>
            </a:r>
            <a:endParaRPr lang="en-US" sz="3200" dirty="0">
              <a:solidFill>
                <a:schemeClr val="accent1"/>
              </a:solidFill>
            </a:endParaRPr>
          </a:p>
        </p:txBody>
      </p:sp>
      <p:sp>
        <p:nvSpPr>
          <p:cNvPr id="98" name="TextBox 97"/>
          <p:cNvSpPr txBox="1"/>
          <p:nvPr/>
        </p:nvSpPr>
        <p:spPr>
          <a:xfrm>
            <a:off x="7162799" y="4790209"/>
            <a:ext cx="949299" cy="584775"/>
          </a:xfrm>
          <a:prstGeom prst="rect">
            <a:avLst/>
          </a:prstGeom>
          <a:noFill/>
        </p:spPr>
        <p:txBody>
          <a:bodyPr wrap="none" rtlCol="0">
            <a:spAutoFit/>
          </a:bodyPr>
          <a:lstStyle/>
          <a:p>
            <a:r>
              <a:rPr lang="en-US" sz="3200" dirty="0" smtClean="0">
                <a:solidFill>
                  <a:schemeClr val="accent1"/>
                </a:solidFill>
              </a:rPr>
              <a:t>Map</a:t>
            </a:r>
            <a:endParaRPr lang="en-US" sz="3200" dirty="0">
              <a:solidFill>
                <a:schemeClr val="accent1"/>
              </a:solidFill>
            </a:endParaRPr>
          </a:p>
        </p:txBody>
      </p:sp>
    </p:spTree>
    <p:extLst>
      <p:ext uri="{BB962C8B-B14F-4D97-AF65-F5344CB8AC3E}">
        <p14:creationId xmlns:p14="http://schemas.microsoft.com/office/powerpoint/2010/main" val="178185739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arallelogram 8"/>
          <p:cNvSpPr/>
          <p:nvPr/>
        </p:nvSpPr>
        <p:spPr>
          <a:xfrm>
            <a:off x="3037609" y="4191000"/>
            <a:ext cx="3068782" cy="1676400"/>
          </a:xfrm>
          <a:prstGeom prst="parallelogram">
            <a:avLst>
              <a:gd name="adj" fmla="val 0"/>
            </a:avLst>
          </a:prstGeom>
          <a:pattFill prst="wdDnDiag">
            <a:fgClr>
              <a:schemeClr val="accent1"/>
            </a:fgClr>
            <a:bgClr>
              <a:schemeClr val="bg2"/>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Combine layers with different feature types on same map</a:t>
            </a:r>
            <a:endParaRPr lang="en-US" dirty="0"/>
          </a:p>
        </p:txBody>
      </p:sp>
      <p:sp>
        <p:nvSpPr>
          <p:cNvPr id="4" name="Footer Placeholder 3"/>
          <p:cNvSpPr>
            <a:spLocks noGrp="1"/>
          </p:cNvSpPr>
          <p:nvPr>
            <p:ph type="ftr" sz="quarter" idx="11"/>
          </p:nvPr>
        </p:nvSpPr>
        <p:spPr/>
        <p:txBody>
          <a:bodyPr/>
          <a:lstStyle/>
          <a:p>
            <a:r>
              <a:rPr lang="en-US" smtClean="0"/>
              <a:t>Measure4Change</a:t>
            </a:r>
            <a:endParaRPr lang="en-US" dirty="0"/>
          </a:p>
        </p:txBody>
      </p:sp>
      <p:sp>
        <p:nvSpPr>
          <p:cNvPr id="6" name="Parallelogram 5"/>
          <p:cNvSpPr/>
          <p:nvPr/>
        </p:nvSpPr>
        <p:spPr>
          <a:xfrm>
            <a:off x="2362200" y="2743200"/>
            <a:ext cx="4343400" cy="457200"/>
          </a:xfrm>
          <a:prstGeom prst="parallelogram">
            <a:avLst>
              <a:gd name="adj" fmla="val 293182"/>
            </a:avLst>
          </a:prstGeom>
          <a:pattFill prst="wdDnDiag">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arallelogram 6"/>
          <p:cNvSpPr/>
          <p:nvPr/>
        </p:nvSpPr>
        <p:spPr>
          <a:xfrm>
            <a:off x="2362200" y="3276600"/>
            <a:ext cx="4343400" cy="457200"/>
          </a:xfrm>
          <a:prstGeom prst="parallelogram">
            <a:avLst>
              <a:gd name="adj" fmla="val 293182"/>
            </a:avLst>
          </a:prstGeom>
          <a:solidFill>
            <a:schemeClr val="bg2"/>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ight Brace 144"/>
          <p:cNvSpPr/>
          <p:nvPr/>
        </p:nvSpPr>
        <p:spPr>
          <a:xfrm>
            <a:off x="6934200" y="2057400"/>
            <a:ext cx="228600" cy="1752600"/>
          </a:xfrm>
          <a:prstGeom prst="rightBrace">
            <a:avLst/>
          </a:prstGeom>
          <a:ln w="444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6" name="TextBox 145"/>
          <p:cNvSpPr txBox="1"/>
          <p:nvPr/>
        </p:nvSpPr>
        <p:spPr>
          <a:xfrm>
            <a:off x="7193973" y="2641312"/>
            <a:ext cx="1227837" cy="584775"/>
          </a:xfrm>
          <a:prstGeom prst="rect">
            <a:avLst/>
          </a:prstGeom>
          <a:noFill/>
        </p:spPr>
        <p:txBody>
          <a:bodyPr wrap="none" rtlCol="0">
            <a:spAutoFit/>
          </a:bodyPr>
          <a:lstStyle/>
          <a:p>
            <a:r>
              <a:rPr lang="en-US" sz="3200" dirty="0" smtClean="0">
                <a:solidFill>
                  <a:schemeClr val="accent1"/>
                </a:solidFill>
              </a:rPr>
              <a:t>Layers</a:t>
            </a:r>
            <a:endParaRPr lang="en-US" sz="3200" dirty="0">
              <a:solidFill>
                <a:schemeClr val="accent1"/>
              </a:solidFill>
            </a:endParaRPr>
          </a:p>
        </p:txBody>
      </p:sp>
      <p:sp>
        <p:nvSpPr>
          <p:cNvPr id="10" name="TextBox 9"/>
          <p:cNvSpPr txBox="1"/>
          <p:nvPr/>
        </p:nvSpPr>
        <p:spPr>
          <a:xfrm>
            <a:off x="7162799" y="4790209"/>
            <a:ext cx="949299" cy="584775"/>
          </a:xfrm>
          <a:prstGeom prst="rect">
            <a:avLst/>
          </a:prstGeom>
          <a:noFill/>
        </p:spPr>
        <p:txBody>
          <a:bodyPr wrap="none" rtlCol="0">
            <a:spAutoFit/>
          </a:bodyPr>
          <a:lstStyle/>
          <a:p>
            <a:r>
              <a:rPr lang="en-US" sz="3200" dirty="0" smtClean="0">
                <a:solidFill>
                  <a:schemeClr val="accent1"/>
                </a:solidFill>
              </a:rPr>
              <a:t>Map</a:t>
            </a:r>
            <a:endParaRPr lang="en-US" sz="3200" dirty="0">
              <a:solidFill>
                <a:schemeClr val="accent1"/>
              </a:solidFill>
            </a:endParaRPr>
          </a:p>
        </p:txBody>
      </p:sp>
    </p:spTree>
    <p:extLst>
      <p:ext uri="{BB962C8B-B14F-4D97-AF65-F5344CB8AC3E}">
        <p14:creationId xmlns:p14="http://schemas.microsoft.com/office/powerpoint/2010/main" val="1788127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US" dirty="0" smtClean="0">
                <a:ea typeface="ＭＳ Ｐゴシック" charset="0"/>
              </a:rPr>
              <a:t>Welcome and Icebreaker</a:t>
            </a:r>
            <a:endParaRPr lang="en-US" dirty="0">
              <a:ea typeface="ＭＳ Ｐゴシック" charset="0"/>
            </a:endParaRPr>
          </a:p>
        </p:txBody>
      </p:sp>
      <p:sp>
        <p:nvSpPr>
          <p:cNvPr id="2" name="Text Placeholder 1"/>
          <p:cNvSpPr>
            <a:spLocks noGrp="1"/>
          </p:cNvSpPr>
          <p:nvPr>
            <p:ph type="body" idx="1"/>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Measure4Change</a:t>
            </a:r>
            <a:endParaRPr lang="en-US" dirty="0"/>
          </a:p>
        </p:txBody>
      </p:sp>
    </p:spTree>
    <p:extLst>
      <p:ext uri="{BB962C8B-B14F-4D97-AF65-F5344CB8AC3E}">
        <p14:creationId xmlns:p14="http://schemas.microsoft.com/office/powerpoint/2010/main" val="2167971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Combine layers with different feature types on same map</a:t>
            </a:r>
            <a:endParaRPr lang="en-US" dirty="0"/>
          </a:p>
        </p:txBody>
      </p:sp>
      <p:sp>
        <p:nvSpPr>
          <p:cNvPr id="4" name="Footer Placeholder 3"/>
          <p:cNvSpPr>
            <a:spLocks noGrp="1"/>
          </p:cNvSpPr>
          <p:nvPr>
            <p:ph type="ftr" sz="quarter" idx="11"/>
          </p:nvPr>
        </p:nvSpPr>
        <p:spPr/>
        <p:txBody>
          <a:bodyPr/>
          <a:lstStyle/>
          <a:p>
            <a:r>
              <a:rPr lang="en-US" smtClean="0"/>
              <a:t>Measure4Change</a:t>
            </a:r>
            <a:endParaRPr lang="en-US" dirty="0"/>
          </a:p>
        </p:txBody>
      </p:sp>
      <p:sp>
        <p:nvSpPr>
          <p:cNvPr id="5" name="Parallelogram 4"/>
          <p:cNvSpPr/>
          <p:nvPr/>
        </p:nvSpPr>
        <p:spPr>
          <a:xfrm>
            <a:off x="2362200" y="2209800"/>
            <a:ext cx="4343400" cy="457200"/>
          </a:xfrm>
          <a:prstGeom prst="parallelogram">
            <a:avLst>
              <a:gd name="adj" fmla="val 293182"/>
            </a:avLst>
          </a:prstGeom>
          <a:pattFill prst="pct5">
            <a:fgClr>
              <a:schemeClr val="tx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arallelogram 6"/>
          <p:cNvSpPr/>
          <p:nvPr/>
        </p:nvSpPr>
        <p:spPr>
          <a:xfrm>
            <a:off x="2362200" y="3276600"/>
            <a:ext cx="4343400" cy="457200"/>
          </a:xfrm>
          <a:prstGeom prst="parallelogram">
            <a:avLst>
              <a:gd name="adj" fmla="val 293182"/>
            </a:avLst>
          </a:prstGeom>
          <a:solidFill>
            <a:schemeClr val="bg2"/>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p:cNvSpPr/>
          <p:nvPr/>
        </p:nvSpPr>
        <p:spPr>
          <a:xfrm>
            <a:off x="3037609" y="4191000"/>
            <a:ext cx="3068782" cy="1676400"/>
          </a:xfrm>
          <a:prstGeom prst="parallelogram">
            <a:avLst>
              <a:gd name="adj" fmla="val 0"/>
            </a:avLst>
          </a:prstGeom>
          <a:solidFill>
            <a:schemeClr val="bg2"/>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3200400" y="4343400"/>
            <a:ext cx="45720"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3352800" y="4495800"/>
            <a:ext cx="45720"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3505200" y="4648200"/>
            <a:ext cx="45720"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3657600" y="4800600"/>
            <a:ext cx="45720"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3810000" y="4953000"/>
            <a:ext cx="45720"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3962400" y="5105400"/>
            <a:ext cx="45720"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4114800" y="5257800"/>
            <a:ext cx="45720"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4267200" y="5410200"/>
            <a:ext cx="45720"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4419600" y="5562600"/>
            <a:ext cx="45720"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4572000" y="5715000"/>
            <a:ext cx="45720"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3581400" y="4343400"/>
            <a:ext cx="45720"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3733800" y="4495800"/>
            <a:ext cx="45720"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3886200" y="4648200"/>
            <a:ext cx="45720"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4038600" y="4800600"/>
            <a:ext cx="45720"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4191000" y="4953000"/>
            <a:ext cx="45720"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4343400" y="5105400"/>
            <a:ext cx="45720"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4495800" y="5257800"/>
            <a:ext cx="45720"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4648200" y="5410200"/>
            <a:ext cx="45720"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4800600" y="5562600"/>
            <a:ext cx="45720"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4953000" y="5715000"/>
            <a:ext cx="45720"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3896591" y="4333009"/>
            <a:ext cx="45720"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4048991" y="4485409"/>
            <a:ext cx="45720"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4201391" y="4637809"/>
            <a:ext cx="45720"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4353791" y="4790209"/>
            <a:ext cx="45720"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4506191" y="4942609"/>
            <a:ext cx="45720"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4658591" y="5095009"/>
            <a:ext cx="45720"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4810991" y="5247409"/>
            <a:ext cx="45720"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4963391" y="5399809"/>
            <a:ext cx="45720"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5115791" y="5552209"/>
            <a:ext cx="45720"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5268191" y="5704609"/>
            <a:ext cx="45720"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4211089" y="4297681"/>
            <a:ext cx="45720"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4363489" y="4450081"/>
            <a:ext cx="45720"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4515889" y="4602481"/>
            <a:ext cx="45720"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4668289" y="4754881"/>
            <a:ext cx="45720"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4820689" y="4907281"/>
            <a:ext cx="45720"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4973089" y="5059681"/>
            <a:ext cx="45720"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5125489" y="5212081"/>
            <a:ext cx="45720"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5277889" y="5364481"/>
            <a:ext cx="45720"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5430289" y="5516881"/>
            <a:ext cx="45720"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5582689" y="5669281"/>
            <a:ext cx="45720"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4592089" y="4297681"/>
            <a:ext cx="45720"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4744489" y="4450081"/>
            <a:ext cx="45720"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4896889" y="4602481"/>
            <a:ext cx="45720"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5049289" y="4754881"/>
            <a:ext cx="45720"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5201689" y="4907281"/>
            <a:ext cx="45720"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5354089" y="5059681"/>
            <a:ext cx="45720"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5506489" y="5212081"/>
            <a:ext cx="45720"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5658889" y="5364481"/>
            <a:ext cx="45720"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5811289" y="5516881"/>
            <a:ext cx="45720"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5963689" y="5669281"/>
            <a:ext cx="45720"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4907280" y="4287290"/>
            <a:ext cx="45720"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5059680" y="4439690"/>
            <a:ext cx="45720"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5212080" y="4592090"/>
            <a:ext cx="45720"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5364480" y="4744490"/>
            <a:ext cx="45720"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5516880" y="4896890"/>
            <a:ext cx="45720"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5669280" y="5049290"/>
            <a:ext cx="45720"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5821680" y="5201690"/>
            <a:ext cx="45720"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5974080" y="5354090"/>
            <a:ext cx="45720"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5292436" y="4297681"/>
            <a:ext cx="45720"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5444836" y="4450081"/>
            <a:ext cx="45720"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5597236" y="4602481"/>
            <a:ext cx="45720"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5749636" y="4754881"/>
            <a:ext cx="45720"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5902036" y="4907281"/>
            <a:ext cx="45720"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6054436" y="5059681"/>
            <a:ext cx="45720"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5673436" y="4297681"/>
            <a:ext cx="45720"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5825836" y="4450081"/>
            <a:ext cx="45720"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5978236" y="4602481"/>
            <a:ext cx="45720"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5988627" y="4287290"/>
            <a:ext cx="45720"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a:off x="3113116" y="5291744"/>
            <a:ext cx="45720"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a:off x="3265516" y="5444144"/>
            <a:ext cx="45720"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a:off x="3417916" y="5596544"/>
            <a:ext cx="45720"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a:off x="3570316" y="5748944"/>
            <a:ext cx="45720"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a:off x="3124200" y="4983481"/>
            <a:ext cx="45720"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a:off x="3276600" y="5135881"/>
            <a:ext cx="45720"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a:off x="3429000" y="5288281"/>
            <a:ext cx="45720"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a:off x="3581400" y="5440681"/>
            <a:ext cx="45720"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a:off x="3733800" y="5593081"/>
            <a:ext cx="45720"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3886200" y="5745481"/>
            <a:ext cx="45720"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a:off x="3134591" y="4668290"/>
            <a:ext cx="45720"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a:off x="3286991" y="4820690"/>
            <a:ext cx="45720"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a:off x="3439391" y="4973090"/>
            <a:ext cx="45720"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a:off x="3591791" y="5125490"/>
            <a:ext cx="45720"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a:off x="3744191" y="5277890"/>
            <a:ext cx="45720"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a:off x="3896591" y="5430290"/>
            <a:ext cx="45720"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a:off x="4048991" y="5582690"/>
            <a:ext cx="45720"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p:cNvSpPr/>
          <p:nvPr/>
        </p:nvSpPr>
        <p:spPr>
          <a:xfrm>
            <a:off x="4201391" y="5735090"/>
            <a:ext cx="45720"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p:cNvSpPr/>
          <p:nvPr/>
        </p:nvSpPr>
        <p:spPr>
          <a:xfrm>
            <a:off x="3134591" y="5658890"/>
            <a:ext cx="45720"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ight Brace 144"/>
          <p:cNvSpPr/>
          <p:nvPr/>
        </p:nvSpPr>
        <p:spPr>
          <a:xfrm>
            <a:off x="6934200" y="2057400"/>
            <a:ext cx="228600" cy="1752600"/>
          </a:xfrm>
          <a:prstGeom prst="rightBrace">
            <a:avLst/>
          </a:prstGeom>
          <a:ln w="444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6" name="TextBox 145"/>
          <p:cNvSpPr txBox="1"/>
          <p:nvPr/>
        </p:nvSpPr>
        <p:spPr>
          <a:xfrm>
            <a:off x="7193973" y="2641312"/>
            <a:ext cx="1227837" cy="584775"/>
          </a:xfrm>
          <a:prstGeom prst="rect">
            <a:avLst/>
          </a:prstGeom>
          <a:noFill/>
        </p:spPr>
        <p:txBody>
          <a:bodyPr wrap="none" rtlCol="0">
            <a:spAutoFit/>
          </a:bodyPr>
          <a:lstStyle/>
          <a:p>
            <a:r>
              <a:rPr lang="en-US" sz="3200" dirty="0" smtClean="0">
                <a:solidFill>
                  <a:schemeClr val="accent1"/>
                </a:solidFill>
              </a:rPr>
              <a:t>Layers</a:t>
            </a:r>
            <a:endParaRPr lang="en-US" sz="3200" dirty="0">
              <a:solidFill>
                <a:schemeClr val="accent1"/>
              </a:solidFill>
            </a:endParaRPr>
          </a:p>
        </p:txBody>
      </p:sp>
      <p:sp>
        <p:nvSpPr>
          <p:cNvPr id="96" name="TextBox 95"/>
          <p:cNvSpPr txBox="1"/>
          <p:nvPr/>
        </p:nvSpPr>
        <p:spPr>
          <a:xfrm>
            <a:off x="7162799" y="4790209"/>
            <a:ext cx="949299" cy="584775"/>
          </a:xfrm>
          <a:prstGeom prst="rect">
            <a:avLst/>
          </a:prstGeom>
          <a:noFill/>
        </p:spPr>
        <p:txBody>
          <a:bodyPr wrap="none" rtlCol="0">
            <a:spAutoFit/>
          </a:bodyPr>
          <a:lstStyle/>
          <a:p>
            <a:r>
              <a:rPr lang="en-US" sz="3200" dirty="0" smtClean="0">
                <a:solidFill>
                  <a:schemeClr val="accent1"/>
                </a:solidFill>
              </a:rPr>
              <a:t>Map</a:t>
            </a:r>
            <a:endParaRPr lang="en-US" sz="3200" dirty="0">
              <a:solidFill>
                <a:schemeClr val="accent1"/>
              </a:solidFill>
            </a:endParaRPr>
          </a:p>
        </p:txBody>
      </p:sp>
    </p:spTree>
    <p:extLst>
      <p:ext uri="{BB962C8B-B14F-4D97-AF65-F5344CB8AC3E}">
        <p14:creationId xmlns:p14="http://schemas.microsoft.com/office/powerpoint/2010/main" val="2885875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GIS basics: </a:t>
            </a:r>
            <a:br>
              <a:rPr lang="en-US" dirty="0" smtClean="0"/>
            </a:br>
            <a:r>
              <a:rPr lang="en-US" dirty="0" smtClean="0"/>
              <a:t>Terminology</a:t>
            </a:r>
            <a:endParaRPr lang="en-US" dirty="0"/>
          </a:p>
        </p:txBody>
      </p:sp>
      <p:sp>
        <p:nvSpPr>
          <p:cNvPr id="3" name="Content Placeholder 2"/>
          <p:cNvSpPr>
            <a:spLocks noGrp="1"/>
          </p:cNvSpPr>
          <p:nvPr>
            <p:ph idx="1"/>
          </p:nvPr>
        </p:nvSpPr>
        <p:spPr/>
        <p:txBody>
          <a:bodyPr>
            <a:normAutofit/>
          </a:bodyPr>
          <a:lstStyle/>
          <a:p>
            <a:endParaRPr lang="en-US" b="1" dirty="0" smtClean="0"/>
          </a:p>
          <a:p>
            <a:r>
              <a:rPr lang="en-US" b="1" dirty="0" smtClean="0"/>
              <a:t>Coordinate system </a:t>
            </a:r>
            <a:r>
              <a:rPr lang="en-US" dirty="0" smtClean="0"/>
              <a:t>- </a:t>
            </a:r>
            <a:r>
              <a:rPr lang="en-US" dirty="0"/>
              <a:t>A </a:t>
            </a:r>
            <a:r>
              <a:rPr lang="en-US" dirty="0" smtClean="0"/>
              <a:t>recognized </a:t>
            </a:r>
            <a:r>
              <a:rPr lang="en-US" dirty="0"/>
              <a:t>reference </a:t>
            </a:r>
            <a:r>
              <a:rPr lang="en-US" dirty="0" smtClean="0"/>
              <a:t>frame for </a:t>
            </a:r>
            <a:r>
              <a:rPr lang="en-US" dirty="0" smtClean="0"/>
              <a:t>locating points in a particular </a:t>
            </a:r>
            <a:r>
              <a:rPr lang="en-US" dirty="0" smtClean="0"/>
              <a:t>place. </a:t>
            </a:r>
            <a:endParaRPr lang="en-US" dirty="0" smtClean="0"/>
          </a:p>
          <a:p>
            <a:pPr lvl="1"/>
            <a:r>
              <a:rPr lang="en-US" dirty="0" smtClean="0"/>
              <a:t>The latitude and longitude of a point are defined in terms of a specific coordinate system</a:t>
            </a:r>
          </a:p>
          <a:p>
            <a:pPr lvl="2"/>
            <a:r>
              <a:rPr lang="en-US" dirty="0" smtClean="0"/>
              <a:t>Examples of coordinate systems include </a:t>
            </a:r>
            <a:r>
              <a:rPr lang="en-US" i="1" dirty="0" smtClean="0"/>
              <a:t>North </a:t>
            </a:r>
            <a:r>
              <a:rPr lang="en-US" i="1" dirty="0"/>
              <a:t>American </a:t>
            </a:r>
            <a:r>
              <a:rPr lang="en-US" i="1" dirty="0" smtClean="0"/>
              <a:t>datum </a:t>
            </a:r>
            <a:r>
              <a:rPr lang="en-US" i="1" dirty="0"/>
              <a:t>of </a:t>
            </a:r>
            <a:r>
              <a:rPr lang="en-US" i="1" dirty="0" smtClean="0"/>
              <a:t>1983 </a:t>
            </a:r>
            <a:r>
              <a:rPr lang="en-US" dirty="0" smtClean="0"/>
              <a:t>and </a:t>
            </a:r>
            <a:r>
              <a:rPr lang="en-US" i="1" dirty="0" smtClean="0"/>
              <a:t>Maryland state plane coordinate system</a:t>
            </a:r>
          </a:p>
          <a:p>
            <a:r>
              <a:rPr lang="en-US" b="1" dirty="0" smtClean="0"/>
              <a:t>Geocoding </a:t>
            </a:r>
            <a:r>
              <a:rPr lang="en-US" dirty="0" smtClean="0"/>
              <a:t>- Process </a:t>
            </a:r>
            <a:r>
              <a:rPr lang="en-US" dirty="0"/>
              <a:t>of identifying the coordinates of a location given its </a:t>
            </a:r>
            <a:r>
              <a:rPr lang="en-US" dirty="0" smtClean="0"/>
              <a:t>address.</a:t>
            </a:r>
          </a:p>
        </p:txBody>
      </p:sp>
      <p:sp>
        <p:nvSpPr>
          <p:cNvPr id="4" name="Footer Placeholder 3"/>
          <p:cNvSpPr>
            <a:spLocks noGrp="1"/>
          </p:cNvSpPr>
          <p:nvPr>
            <p:ph type="ftr" sz="quarter" idx="11"/>
          </p:nvPr>
        </p:nvSpPr>
        <p:spPr/>
        <p:txBody>
          <a:bodyPr/>
          <a:lstStyle/>
          <a:p>
            <a:r>
              <a:rPr lang="en-US" smtClean="0"/>
              <a:t>Measure4Change</a:t>
            </a:r>
            <a:endParaRPr lang="en-US" dirty="0"/>
          </a:p>
        </p:txBody>
      </p:sp>
    </p:spTree>
    <p:extLst>
      <p:ext uri="{BB962C8B-B14F-4D97-AF65-F5344CB8AC3E}">
        <p14:creationId xmlns:p14="http://schemas.microsoft.com/office/powerpoint/2010/main" val="38811091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GIS basics: </a:t>
            </a:r>
            <a:br>
              <a:rPr lang="en-US" dirty="0" smtClean="0"/>
            </a:br>
            <a:r>
              <a:rPr lang="en-US" dirty="0" smtClean="0"/>
              <a:t>Terminology</a:t>
            </a:r>
            <a:endParaRPr lang="en-US" dirty="0"/>
          </a:p>
        </p:txBody>
      </p:sp>
      <p:sp>
        <p:nvSpPr>
          <p:cNvPr id="3" name="Content Placeholder 2"/>
          <p:cNvSpPr>
            <a:spLocks noGrp="1"/>
          </p:cNvSpPr>
          <p:nvPr>
            <p:ph idx="1"/>
          </p:nvPr>
        </p:nvSpPr>
        <p:spPr/>
        <p:txBody>
          <a:bodyPr>
            <a:normAutofit/>
          </a:bodyPr>
          <a:lstStyle/>
          <a:p>
            <a:endParaRPr lang="en-US" b="1" dirty="0" smtClean="0"/>
          </a:p>
          <a:p>
            <a:r>
              <a:rPr lang="en-US" b="1" dirty="0" err="1" smtClean="0"/>
              <a:t>Shapefile</a:t>
            </a:r>
            <a:r>
              <a:rPr lang="en-US" b="1" dirty="0" smtClean="0"/>
              <a:t> </a:t>
            </a:r>
            <a:r>
              <a:rPr lang="en-US" b="1" dirty="0"/>
              <a:t>(also coverage file</a:t>
            </a:r>
            <a:r>
              <a:rPr lang="en-US" b="1" dirty="0" smtClean="0"/>
              <a:t>)</a:t>
            </a:r>
            <a:r>
              <a:rPr lang="en-US" dirty="0" smtClean="0"/>
              <a:t> – Digital data for displaying particular map features (points, lines, areas)</a:t>
            </a:r>
          </a:p>
          <a:p>
            <a:pPr lvl="1"/>
            <a:r>
              <a:rPr lang="en-US" dirty="0" smtClean="0"/>
              <a:t>A </a:t>
            </a:r>
            <a:r>
              <a:rPr lang="en-US" dirty="0" err="1" smtClean="0"/>
              <a:t>shapefile</a:t>
            </a:r>
            <a:r>
              <a:rPr lang="en-US" dirty="0" smtClean="0"/>
              <a:t> for 2010 census tracts is needed to display these tract boundaries on a map</a:t>
            </a:r>
            <a:endParaRPr lang="en-US" dirty="0"/>
          </a:p>
        </p:txBody>
      </p:sp>
      <p:sp>
        <p:nvSpPr>
          <p:cNvPr id="4" name="Footer Placeholder 3"/>
          <p:cNvSpPr>
            <a:spLocks noGrp="1"/>
          </p:cNvSpPr>
          <p:nvPr>
            <p:ph type="ftr" sz="quarter" idx="11"/>
          </p:nvPr>
        </p:nvSpPr>
        <p:spPr/>
        <p:txBody>
          <a:bodyPr/>
          <a:lstStyle/>
          <a:p>
            <a:r>
              <a:rPr lang="en-US" smtClean="0"/>
              <a:t>Measure4Change</a:t>
            </a:r>
            <a:endParaRPr lang="en-US" dirty="0"/>
          </a:p>
        </p:txBody>
      </p:sp>
    </p:spTree>
    <p:extLst>
      <p:ext uri="{BB962C8B-B14F-4D97-AF65-F5344CB8AC3E}">
        <p14:creationId xmlns:p14="http://schemas.microsoft.com/office/powerpoint/2010/main" val="189338456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GIS basics: </a:t>
            </a:r>
            <a:br>
              <a:rPr lang="en-US" dirty="0" smtClean="0"/>
            </a:br>
            <a:r>
              <a:rPr lang="en-US" dirty="0" smtClean="0"/>
              <a:t>Terminology</a:t>
            </a:r>
            <a:endParaRPr lang="en-US" dirty="0"/>
          </a:p>
        </p:txBody>
      </p:sp>
      <p:sp>
        <p:nvSpPr>
          <p:cNvPr id="3" name="Content Placeholder 2"/>
          <p:cNvSpPr>
            <a:spLocks noGrp="1"/>
          </p:cNvSpPr>
          <p:nvPr>
            <p:ph idx="1"/>
          </p:nvPr>
        </p:nvSpPr>
        <p:spPr/>
        <p:txBody>
          <a:bodyPr>
            <a:normAutofit/>
          </a:bodyPr>
          <a:lstStyle/>
          <a:p>
            <a:endParaRPr lang="en-US" b="1" dirty="0" smtClean="0"/>
          </a:p>
          <a:p>
            <a:r>
              <a:rPr lang="en-US" b="1" dirty="0" smtClean="0"/>
              <a:t>Table</a:t>
            </a:r>
            <a:r>
              <a:rPr lang="en-US" dirty="0" smtClean="0"/>
              <a:t> - </a:t>
            </a:r>
            <a:r>
              <a:rPr lang="en-US" dirty="0"/>
              <a:t>A </a:t>
            </a:r>
            <a:r>
              <a:rPr lang="en-US" dirty="0" smtClean="0"/>
              <a:t>file </a:t>
            </a:r>
            <a:r>
              <a:rPr lang="en-US" dirty="0"/>
              <a:t>containing rows (records) and columns (variables</a:t>
            </a:r>
            <a:r>
              <a:rPr lang="en-US" dirty="0" smtClean="0"/>
              <a:t>) of data. </a:t>
            </a:r>
            <a:endParaRPr lang="en-US" dirty="0"/>
          </a:p>
          <a:p>
            <a:r>
              <a:rPr lang="en-US" b="1" dirty="0"/>
              <a:t>Thematic </a:t>
            </a:r>
            <a:r>
              <a:rPr lang="en-US" b="1" dirty="0" smtClean="0"/>
              <a:t>map </a:t>
            </a:r>
            <a:r>
              <a:rPr lang="en-US" dirty="0" smtClean="0"/>
              <a:t>– A map using </a:t>
            </a:r>
            <a:r>
              <a:rPr lang="en-US" dirty="0"/>
              <a:t>different shades or colors to categorize areas according to specified groupings. </a:t>
            </a:r>
            <a:endParaRPr lang="en-US" dirty="0" smtClean="0"/>
          </a:p>
          <a:p>
            <a:pPr lvl="1"/>
            <a:r>
              <a:rPr lang="en-US" dirty="0" smtClean="0"/>
              <a:t>Example:  A thematic map </a:t>
            </a:r>
            <a:r>
              <a:rPr lang="en-US" dirty="0"/>
              <a:t>of census tracts </a:t>
            </a:r>
            <a:r>
              <a:rPr lang="en-US" dirty="0" smtClean="0"/>
              <a:t>colored  according </a:t>
            </a:r>
            <a:r>
              <a:rPr lang="en-US" dirty="0"/>
              <a:t>to poverty rate </a:t>
            </a:r>
            <a:r>
              <a:rPr lang="en-US" dirty="0" smtClean="0"/>
              <a:t>ranges</a:t>
            </a:r>
            <a:endParaRPr lang="en-US" dirty="0"/>
          </a:p>
        </p:txBody>
      </p:sp>
      <p:sp>
        <p:nvSpPr>
          <p:cNvPr id="4" name="Footer Placeholder 3"/>
          <p:cNvSpPr>
            <a:spLocks noGrp="1"/>
          </p:cNvSpPr>
          <p:nvPr>
            <p:ph type="ftr" sz="quarter" idx="11"/>
          </p:nvPr>
        </p:nvSpPr>
        <p:spPr/>
        <p:txBody>
          <a:bodyPr/>
          <a:lstStyle/>
          <a:p>
            <a:r>
              <a:rPr lang="en-US" smtClean="0"/>
              <a:t>Measure4Change</a:t>
            </a:r>
            <a:endParaRPr lang="en-US" dirty="0"/>
          </a:p>
        </p:txBody>
      </p:sp>
    </p:spTree>
    <p:extLst>
      <p:ext uri="{BB962C8B-B14F-4D97-AF65-F5344CB8AC3E}">
        <p14:creationId xmlns:p14="http://schemas.microsoft.com/office/powerpoint/2010/main" val="20288452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GIS resources</a:t>
            </a:r>
            <a:endParaRPr lang="en-US" dirty="0"/>
          </a:p>
        </p:txBody>
      </p:sp>
      <p:sp>
        <p:nvSpPr>
          <p:cNvPr id="4" name="Footer Placeholder 3"/>
          <p:cNvSpPr>
            <a:spLocks noGrp="1"/>
          </p:cNvSpPr>
          <p:nvPr>
            <p:ph type="ftr" sz="quarter" idx="11"/>
          </p:nvPr>
        </p:nvSpPr>
        <p:spPr/>
        <p:txBody>
          <a:bodyPr/>
          <a:lstStyle/>
          <a:p>
            <a:r>
              <a:rPr lang="en-US" smtClean="0"/>
              <a:t>Measure4Change</a:t>
            </a:r>
            <a:endParaRPr lang="en-US" dirty="0"/>
          </a:p>
        </p:txBody>
      </p:sp>
      <p:sp>
        <p:nvSpPr>
          <p:cNvPr id="5" name="TextBox 4"/>
          <p:cNvSpPr txBox="1"/>
          <p:nvPr/>
        </p:nvSpPr>
        <p:spPr>
          <a:xfrm>
            <a:off x="672885" y="3581400"/>
            <a:ext cx="7798230" cy="1200329"/>
          </a:xfrm>
          <a:prstGeom prst="rect">
            <a:avLst/>
          </a:prstGeom>
          <a:noFill/>
        </p:spPr>
        <p:txBody>
          <a:bodyPr wrap="square" rtlCol="0">
            <a:spAutoFit/>
          </a:bodyPr>
          <a:lstStyle/>
          <a:p>
            <a:pPr marL="914400"/>
            <a:r>
              <a:rPr lang="en-US" i="1" dirty="0" smtClean="0"/>
              <a:t>MIT </a:t>
            </a:r>
            <a:r>
              <a:rPr lang="en-US" i="1" dirty="0" err="1" smtClean="0"/>
              <a:t>OpenCourseWare</a:t>
            </a:r>
            <a:r>
              <a:rPr lang="en-US" i="1" dirty="0" smtClean="0"/>
              <a:t>: Introduction to GIS (w/ArcMap and QGIS exercises), </a:t>
            </a:r>
            <a:r>
              <a:rPr lang="en-US" i="1" dirty="0" smtClean="0"/>
              <a:t/>
            </a:r>
            <a:br>
              <a:rPr lang="en-US" i="1" dirty="0" smtClean="0"/>
            </a:br>
            <a:r>
              <a:rPr lang="en-US" dirty="0">
                <a:hlinkClick r:id="rId3"/>
              </a:rPr>
              <a:t>https://ocw.mit.edu/resources/res-str-001-geographic-information-system-gis-tutorial-january-iap-2016/introduction-to-gis</a:t>
            </a:r>
            <a:r>
              <a:rPr lang="en-US" dirty="0" smtClean="0">
                <a:hlinkClick r:id="rId3"/>
              </a:rPr>
              <a:t>/</a:t>
            </a:r>
            <a:endParaRPr lang="en-US" dirty="0"/>
          </a:p>
        </p:txBody>
      </p:sp>
      <p:pic>
        <p:nvPicPr>
          <p:cNvPr id="6" name="Content Placeholder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8735" y="3642360"/>
            <a:ext cx="548640" cy="548640"/>
          </a:xfrm>
          <a:prstGeom prst="rect">
            <a:avLst/>
          </a:prstGeom>
        </p:spPr>
      </p:pic>
      <p:sp>
        <p:nvSpPr>
          <p:cNvPr id="7" name="TextBox 6"/>
          <p:cNvSpPr txBox="1"/>
          <p:nvPr/>
        </p:nvSpPr>
        <p:spPr>
          <a:xfrm>
            <a:off x="672885" y="2325469"/>
            <a:ext cx="7798230" cy="646331"/>
          </a:xfrm>
          <a:prstGeom prst="rect">
            <a:avLst/>
          </a:prstGeom>
          <a:noFill/>
        </p:spPr>
        <p:txBody>
          <a:bodyPr wrap="square" rtlCol="0">
            <a:spAutoFit/>
          </a:bodyPr>
          <a:lstStyle/>
          <a:p>
            <a:pPr marL="914400"/>
            <a:r>
              <a:rPr lang="en-US" i="1" dirty="0" smtClean="0"/>
              <a:t>ESRI GIS Dictionary, </a:t>
            </a:r>
            <a:r>
              <a:rPr lang="en-US" i="1" dirty="0" smtClean="0"/>
              <a:t/>
            </a:r>
            <a:br>
              <a:rPr lang="en-US" i="1" dirty="0" smtClean="0"/>
            </a:br>
            <a:r>
              <a:rPr lang="en-US" dirty="0">
                <a:hlinkClick r:id="rId5"/>
              </a:rPr>
              <a:t>http://</a:t>
            </a:r>
            <a:r>
              <a:rPr lang="en-US" dirty="0" smtClean="0">
                <a:hlinkClick r:id="rId5"/>
              </a:rPr>
              <a:t>support.esri.com/other-resources/gis-dictionary</a:t>
            </a:r>
            <a:r>
              <a:rPr lang="en-US" dirty="0" smtClean="0"/>
              <a:t> </a:t>
            </a:r>
            <a:endParaRPr lang="en-US" dirty="0"/>
          </a:p>
        </p:txBody>
      </p:sp>
      <p:pic>
        <p:nvPicPr>
          <p:cNvPr id="8" name="Content Placeholder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8735" y="2386429"/>
            <a:ext cx="548640" cy="548640"/>
          </a:xfrm>
          <a:prstGeom prst="rect">
            <a:avLst/>
          </a:prstGeom>
        </p:spPr>
      </p:pic>
    </p:spTree>
    <p:extLst>
      <p:ext uri="{BB962C8B-B14F-4D97-AF65-F5344CB8AC3E}">
        <p14:creationId xmlns:p14="http://schemas.microsoft.com/office/powerpoint/2010/main" val="58696232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defRPr/>
            </a:pPr>
            <a:r>
              <a:rPr lang="en-US" dirty="0" smtClean="0"/>
              <a:t>Exercise</a:t>
            </a:r>
            <a:endParaRPr lang="en-US" dirty="0"/>
          </a:p>
        </p:txBody>
      </p:sp>
      <p:sp>
        <p:nvSpPr>
          <p:cNvPr id="32771" name="Subtitle 2"/>
          <p:cNvSpPr>
            <a:spLocks noGrp="1"/>
          </p:cNvSpPr>
          <p:nvPr>
            <p:ph type="subTitle" idx="1"/>
          </p:nvPr>
        </p:nvSpPr>
        <p:spPr>
          <a:xfrm>
            <a:off x="762000" y="3886200"/>
            <a:ext cx="7620000" cy="1752600"/>
          </a:xfrm>
        </p:spPr>
        <p:txBody>
          <a:bodyPr/>
          <a:lstStyle/>
          <a:p>
            <a:r>
              <a:rPr lang="en-US" altLang="en-US" dirty="0" smtClean="0">
                <a:latin typeface="Lato Regular" charset="0"/>
                <a:cs typeface="Lato Regular" charset="0"/>
              </a:rPr>
              <a:t>Geocoding client addresses and displaying on a map overlaid with small area data</a:t>
            </a:r>
          </a:p>
        </p:txBody>
      </p:sp>
      <p:sp>
        <p:nvSpPr>
          <p:cNvPr id="3" name="Footer Placeholder 2"/>
          <p:cNvSpPr>
            <a:spLocks noGrp="1"/>
          </p:cNvSpPr>
          <p:nvPr>
            <p:ph type="ftr" sz="quarter" idx="11"/>
          </p:nvPr>
        </p:nvSpPr>
        <p:spPr/>
        <p:txBody>
          <a:bodyPr/>
          <a:lstStyle/>
          <a:p>
            <a:r>
              <a:rPr lang="en-US" smtClean="0"/>
              <a:t>Measure4Change</a:t>
            </a:r>
            <a:endParaRPr lang="en-US" dirty="0"/>
          </a:p>
        </p:txBody>
      </p:sp>
    </p:spTree>
    <p:extLst>
      <p:ext uri="{BB962C8B-B14F-4D97-AF65-F5344CB8AC3E}">
        <p14:creationId xmlns:p14="http://schemas.microsoft.com/office/powerpoint/2010/main" val="3038689472"/>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Exercise</a:t>
            </a:r>
            <a:endParaRPr lang="en-US" dirty="0"/>
          </a:p>
        </p:txBody>
      </p:sp>
      <p:sp>
        <p:nvSpPr>
          <p:cNvPr id="5" name="Content Placeholder 4"/>
          <p:cNvSpPr>
            <a:spLocks noGrp="1"/>
          </p:cNvSpPr>
          <p:nvPr>
            <p:ph idx="1"/>
          </p:nvPr>
        </p:nvSpPr>
        <p:spPr/>
        <p:txBody>
          <a:bodyPr/>
          <a:lstStyle/>
          <a:p>
            <a:pPr marL="514350" indent="-514350">
              <a:buFont typeface="+mj-lt"/>
              <a:buAutoNum type="arabicPeriod"/>
            </a:pPr>
            <a:endParaRPr lang="en-US" dirty="0" smtClean="0"/>
          </a:p>
          <a:p>
            <a:pPr marL="514350" indent="-514350">
              <a:buFont typeface="+mj-lt"/>
              <a:buAutoNum type="arabicPeriod"/>
            </a:pPr>
            <a:r>
              <a:rPr lang="en-US" dirty="0" smtClean="0"/>
              <a:t>Geocode client address</a:t>
            </a:r>
          </a:p>
          <a:p>
            <a:pPr marL="514350" indent="-514350">
              <a:buFont typeface="+mj-lt"/>
              <a:buAutoNum type="arabicPeriod"/>
            </a:pPr>
            <a:endParaRPr lang="en-US" dirty="0" smtClean="0"/>
          </a:p>
          <a:p>
            <a:pPr marL="514350" indent="-514350">
              <a:buFont typeface="+mj-lt"/>
              <a:buAutoNum type="arabicPeriod"/>
            </a:pPr>
            <a:r>
              <a:rPr lang="en-US" dirty="0" smtClean="0"/>
              <a:t>Prepare small area data</a:t>
            </a:r>
          </a:p>
          <a:p>
            <a:pPr marL="514350" indent="-514350">
              <a:buFont typeface="+mj-lt"/>
              <a:buAutoNum type="arabicPeriod"/>
            </a:pPr>
            <a:endParaRPr lang="en-US" dirty="0" smtClean="0"/>
          </a:p>
          <a:p>
            <a:pPr marL="514350" indent="-514350">
              <a:buFont typeface="+mj-lt"/>
              <a:buAutoNum type="arabicPeriod"/>
            </a:pPr>
            <a:r>
              <a:rPr lang="en-US" dirty="0" smtClean="0"/>
              <a:t>Display client address and small area data on same map</a:t>
            </a:r>
            <a:endParaRPr lang="en-US" dirty="0"/>
          </a:p>
        </p:txBody>
      </p:sp>
      <p:sp>
        <p:nvSpPr>
          <p:cNvPr id="2" name="Footer Placeholder 1"/>
          <p:cNvSpPr>
            <a:spLocks noGrp="1"/>
          </p:cNvSpPr>
          <p:nvPr>
            <p:ph type="ftr" sz="quarter" idx="11"/>
          </p:nvPr>
        </p:nvSpPr>
        <p:spPr/>
        <p:txBody>
          <a:bodyPr/>
          <a:lstStyle/>
          <a:p>
            <a:r>
              <a:rPr lang="en-US" smtClean="0"/>
              <a:t>Measure4Change</a:t>
            </a:r>
            <a:endParaRPr lang="en-US" dirty="0"/>
          </a:p>
        </p:txBody>
      </p:sp>
    </p:spTree>
    <p:extLst>
      <p:ext uri="{BB962C8B-B14F-4D97-AF65-F5344CB8AC3E}">
        <p14:creationId xmlns:p14="http://schemas.microsoft.com/office/powerpoint/2010/main" val="14727939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QGIS project</a:t>
            </a:r>
            <a:endParaRPr lang="en-US" dirty="0"/>
          </a:p>
        </p:txBody>
      </p:sp>
      <p:sp>
        <p:nvSpPr>
          <p:cNvPr id="3" name="Content Placeholder 2"/>
          <p:cNvSpPr>
            <a:spLocks noGrp="1"/>
          </p:cNvSpPr>
          <p:nvPr>
            <p:ph idx="1"/>
          </p:nvPr>
        </p:nvSpPr>
        <p:spPr/>
        <p:txBody>
          <a:bodyPr/>
          <a:lstStyle/>
          <a:p>
            <a:endParaRPr lang="en-US" dirty="0" smtClean="0"/>
          </a:p>
          <a:p>
            <a:r>
              <a:rPr lang="en-US" dirty="0" smtClean="0"/>
              <a:t>Free, open source GIS software</a:t>
            </a:r>
          </a:p>
          <a:p>
            <a:endParaRPr lang="en-US" dirty="0"/>
          </a:p>
        </p:txBody>
      </p:sp>
      <p:sp>
        <p:nvSpPr>
          <p:cNvPr id="4" name="Footer Placeholder 3"/>
          <p:cNvSpPr>
            <a:spLocks noGrp="1"/>
          </p:cNvSpPr>
          <p:nvPr>
            <p:ph type="ftr" sz="quarter" idx="11"/>
          </p:nvPr>
        </p:nvSpPr>
        <p:spPr/>
        <p:txBody>
          <a:bodyPr/>
          <a:lstStyle/>
          <a:p>
            <a:r>
              <a:rPr lang="en-US" smtClean="0"/>
              <a:t>Measure4Change</a:t>
            </a:r>
            <a:endParaRPr lang="en-US" dirty="0"/>
          </a:p>
        </p:txBody>
      </p:sp>
      <p:sp>
        <p:nvSpPr>
          <p:cNvPr id="5" name="TextBox 4"/>
          <p:cNvSpPr txBox="1"/>
          <p:nvPr/>
        </p:nvSpPr>
        <p:spPr>
          <a:xfrm>
            <a:off x="672885" y="3239869"/>
            <a:ext cx="7798230" cy="646331"/>
          </a:xfrm>
          <a:prstGeom prst="rect">
            <a:avLst/>
          </a:prstGeom>
          <a:noFill/>
        </p:spPr>
        <p:txBody>
          <a:bodyPr wrap="square" rtlCol="0">
            <a:spAutoFit/>
          </a:bodyPr>
          <a:lstStyle/>
          <a:p>
            <a:pPr marL="914400"/>
            <a:r>
              <a:rPr lang="en-US" i="1" dirty="0" smtClean="0"/>
              <a:t>Download and documentation, </a:t>
            </a:r>
            <a:r>
              <a:rPr lang="en-US" i="1" dirty="0" smtClean="0"/>
              <a:t/>
            </a:r>
            <a:br>
              <a:rPr lang="en-US" i="1" dirty="0" smtClean="0"/>
            </a:br>
            <a:r>
              <a:rPr lang="en-US" dirty="0">
                <a:hlinkClick r:id="rId3"/>
              </a:rPr>
              <a:t>http://www.qgis.org/en/site</a:t>
            </a:r>
            <a:r>
              <a:rPr lang="en-US" dirty="0" smtClean="0">
                <a:hlinkClick r:id="rId3"/>
              </a:rPr>
              <a:t>/</a:t>
            </a:r>
            <a:r>
              <a:rPr lang="en-US" dirty="0" smtClean="0"/>
              <a:t> </a:t>
            </a:r>
            <a:endParaRPr lang="en-US" dirty="0"/>
          </a:p>
        </p:txBody>
      </p:sp>
      <p:pic>
        <p:nvPicPr>
          <p:cNvPr id="6" name="Content Placeholder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8735" y="3300829"/>
            <a:ext cx="548640" cy="548640"/>
          </a:xfrm>
          <a:prstGeom prst="rect">
            <a:avLst/>
          </a:prstGeom>
        </p:spPr>
      </p:pic>
      <p:sp>
        <p:nvSpPr>
          <p:cNvPr id="7" name="TextBox 6"/>
          <p:cNvSpPr txBox="1"/>
          <p:nvPr/>
        </p:nvSpPr>
        <p:spPr>
          <a:xfrm>
            <a:off x="672885" y="4459069"/>
            <a:ext cx="7798230" cy="646331"/>
          </a:xfrm>
          <a:prstGeom prst="rect">
            <a:avLst/>
          </a:prstGeom>
          <a:noFill/>
        </p:spPr>
        <p:txBody>
          <a:bodyPr wrap="square" rtlCol="0">
            <a:spAutoFit/>
          </a:bodyPr>
          <a:lstStyle/>
          <a:p>
            <a:pPr marL="914400"/>
            <a:r>
              <a:rPr lang="en-US" i="1" dirty="0" smtClean="0"/>
              <a:t>Tutorials and tips, </a:t>
            </a:r>
            <a:r>
              <a:rPr lang="en-US" i="1" dirty="0" smtClean="0"/>
              <a:t/>
            </a:r>
            <a:br>
              <a:rPr lang="en-US" i="1" dirty="0" smtClean="0"/>
            </a:br>
            <a:r>
              <a:rPr lang="en-US" dirty="0">
                <a:hlinkClick r:id="rId5"/>
              </a:rPr>
              <a:t>http://www.qgistutorials.com/en</a:t>
            </a:r>
            <a:r>
              <a:rPr lang="en-US" dirty="0" smtClean="0">
                <a:hlinkClick r:id="rId5"/>
              </a:rPr>
              <a:t>/</a:t>
            </a:r>
            <a:r>
              <a:rPr lang="en-US" dirty="0" smtClean="0"/>
              <a:t>  </a:t>
            </a:r>
            <a:endParaRPr lang="en-US" dirty="0"/>
          </a:p>
        </p:txBody>
      </p:sp>
      <p:pic>
        <p:nvPicPr>
          <p:cNvPr id="8" name="Content Placeholder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8735" y="4520029"/>
            <a:ext cx="548640" cy="548640"/>
          </a:xfrm>
          <a:prstGeom prst="rect">
            <a:avLst/>
          </a:prstGeom>
        </p:spPr>
      </p:pic>
    </p:spTree>
    <p:extLst>
      <p:ext uri="{BB962C8B-B14F-4D97-AF65-F5344CB8AC3E}">
        <p14:creationId xmlns:p14="http://schemas.microsoft.com/office/powerpoint/2010/main" val="153147994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Geocoding tools</a:t>
            </a:r>
            <a:endParaRPr lang="en-US" dirty="0"/>
          </a:p>
        </p:txBody>
      </p:sp>
      <p:sp>
        <p:nvSpPr>
          <p:cNvPr id="3" name="Content Placeholder 2"/>
          <p:cNvSpPr>
            <a:spLocks noGrp="1"/>
          </p:cNvSpPr>
          <p:nvPr>
            <p:ph idx="1"/>
          </p:nvPr>
        </p:nvSpPr>
        <p:spPr/>
        <p:txBody>
          <a:bodyPr/>
          <a:lstStyle/>
          <a:p>
            <a:endParaRPr lang="en-US" dirty="0" smtClean="0"/>
          </a:p>
          <a:p>
            <a:r>
              <a:rPr lang="en-US" dirty="0" smtClean="0"/>
              <a:t>Convert addresses to geographic points</a:t>
            </a:r>
            <a:endParaRPr lang="en-US" dirty="0"/>
          </a:p>
        </p:txBody>
      </p:sp>
      <p:sp>
        <p:nvSpPr>
          <p:cNvPr id="4" name="Footer Placeholder 3"/>
          <p:cNvSpPr>
            <a:spLocks noGrp="1"/>
          </p:cNvSpPr>
          <p:nvPr>
            <p:ph type="ftr" sz="quarter" idx="11"/>
          </p:nvPr>
        </p:nvSpPr>
        <p:spPr/>
        <p:txBody>
          <a:bodyPr/>
          <a:lstStyle/>
          <a:p>
            <a:r>
              <a:rPr lang="en-US" smtClean="0"/>
              <a:t>Measure4Change</a:t>
            </a:r>
            <a:endParaRPr lang="en-US" dirty="0"/>
          </a:p>
        </p:txBody>
      </p:sp>
      <p:sp>
        <p:nvSpPr>
          <p:cNvPr id="5" name="TextBox 4"/>
          <p:cNvSpPr txBox="1"/>
          <p:nvPr/>
        </p:nvSpPr>
        <p:spPr>
          <a:xfrm>
            <a:off x="672885" y="3239869"/>
            <a:ext cx="7798230" cy="646331"/>
          </a:xfrm>
          <a:prstGeom prst="rect">
            <a:avLst/>
          </a:prstGeom>
          <a:noFill/>
        </p:spPr>
        <p:txBody>
          <a:bodyPr wrap="square" rtlCol="0">
            <a:spAutoFit/>
          </a:bodyPr>
          <a:lstStyle/>
          <a:p>
            <a:pPr marL="914400"/>
            <a:r>
              <a:rPr lang="en-US" i="1" dirty="0" smtClean="0"/>
              <a:t>DC MAR geocoder (works on DC addresses only), </a:t>
            </a:r>
            <a:r>
              <a:rPr lang="en-US" i="1" dirty="0" smtClean="0"/>
              <a:t/>
            </a:r>
            <a:br>
              <a:rPr lang="en-US" i="1" dirty="0" smtClean="0"/>
            </a:br>
            <a:r>
              <a:rPr lang="en-US" u="sng" dirty="0">
                <a:hlinkClick r:id="rId3"/>
              </a:rPr>
              <a:t>http://octo.dc.gov/service/master-address-repository</a:t>
            </a:r>
            <a:endParaRPr lang="en-US" dirty="0"/>
          </a:p>
        </p:txBody>
      </p:sp>
      <p:pic>
        <p:nvPicPr>
          <p:cNvPr id="6" name="Content Placeholder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8735" y="3300829"/>
            <a:ext cx="548640" cy="548640"/>
          </a:xfrm>
          <a:prstGeom prst="rect">
            <a:avLst/>
          </a:prstGeom>
        </p:spPr>
      </p:pic>
      <p:sp>
        <p:nvSpPr>
          <p:cNvPr id="7" name="TextBox 6"/>
          <p:cNvSpPr txBox="1"/>
          <p:nvPr/>
        </p:nvSpPr>
        <p:spPr>
          <a:xfrm>
            <a:off x="672885" y="4459069"/>
            <a:ext cx="7798230" cy="646331"/>
          </a:xfrm>
          <a:prstGeom prst="rect">
            <a:avLst/>
          </a:prstGeom>
          <a:noFill/>
        </p:spPr>
        <p:txBody>
          <a:bodyPr wrap="square" rtlCol="0">
            <a:spAutoFit/>
          </a:bodyPr>
          <a:lstStyle/>
          <a:p>
            <a:pPr marL="914400"/>
            <a:r>
              <a:rPr lang="en-US" i="1" dirty="0" smtClean="0"/>
              <a:t>Texas A&amp;M geocoding services, </a:t>
            </a:r>
            <a:r>
              <a:rPr lang="en-US" i="1" dirty="0" smtClean="0"/>
              <a:t/>
            </a:r>
            <a:br>
              <a:rPr lang="en-US" i="1" dirty="0" smtClean="0"/>
            </a:br>
            <a:r>
              <a:rPr lang="en-US" u="sng" dirty="0">
                <a:hlinkClick r:id="rId5"/>
              </a:rPr>
              <a:t>http://geoservices.tamu.edu/Services/Geocode/Default.aspx</a:t>
            </a:r>
            <a:r>
              <a:rPr lang="en-US" dirty="0" smtClean="0"/>
              <a:t>  </a:t>
            </a:r>
            <a:endParaRPr lang="en-US" dirty="0"/>
          </a:p>
        </p:txBody>
      </p:sp>
      <p:pic>
        <p:nvPicPr>
          <p:cNvPr id="8" name="Content Placeholder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8735" y="4520029"/>
            <a:ext cx="548640" cy="548640"/>
          </a:xfrm>
          <a:prstGeom prst="rect">
            <a:avLst/>
          </a:prstGeom>
        </p:spPr>
      </p:pic>
    </p:spTree>
    <p:extLst>
      <p:ext uri="{BB962C8B-B14F-4D97-AF65-F5344CB8AC3E}">
        <p14:creationId xmlns:p14="http://schemas.microsoft.com/office/powerpoint/2010/main" val="63190188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Shapefiles</a:t>
            </a:r>
            <a:endParaRPr lang="en-US" dirty="0"/>
          </a:p>
        </p:txBody>
      </p:sp>
      <p:sp>
        <p:nvSpPr>
          <p:cNvPr id="3" name="Content Placeholder 2"/>
          <p:cNvSpPr>
            <a:spLocks noGrp="1"/>
          </p:cNvSpPr>
          <p:nvPr>
            <p:ph idx="1"/>
          </p:nvPr>
        </p:nvSpPr>
        <p:spPr/>
        <p:txBody>
          <a:bodyPr/>
          <a:lstStyle/>
          <a:p>
            <a:endParaRPr lang="en-US" dirty="0" smtClean="0"/>
          </a:p>
          <a:p>
            <a:r>
              <a:rPr lang="en-US" dirty="0" smtClean="0"/>
              <a:t>Needed to display geographic features on a map</a:t>
            </a:r>
            <a:endParaRPr lang="en-US" dirty="0"/>
          </a:p>
        </p:txBody>
      </p:sp>
      <p:sp>
        <p:nvSpPr>
          <p:cNvPr id="4" name="Footer Placeholder 3"/>
          <p:cNvSpPr>
            <a:spLocks noGrp="1"/>
          </p:cNvSpPr>
          <p:nvPr>
            <p:ph type="ftr" sz="quarter" idx="11"/>
          </p:nvPr>
        </p:nvSpPr>
        <p:spPr/>
        <p:txBody>
          <a:bodyPr/>
          <a:lstStyle/>
          <a:p>
            <a:r>
              <a:rPr lang="en-US" smtClean="0"/>
              <a:t>Measure4Change</a:t>
            </a:r>
            <a:endParaRPr lang="en-US" dirty="0"/>
          </a:p>
        </p:txBody>
      </p:sp>
      <p:sp>
        <p:nvSpPr>
          <p:cNvPr id="5" name="TextBox 4"/>
          <p:cNvSpPr txBox="1"/>
          <p:nvPr/>
        </p:nvSpPr>
        <p:spPr>
          <a:xfrm>
            <a:off x="672885" y="3239869"/>
            <a:ext cx="7798230" cy="646331"/>
          </a:xfrm>
          <a:prstGeom prst="rect">
            <a:avLst/>
          </a:prstGeom>
          <a:noFill/>
        </p:spPr>
        <p:txBody>
          <a:bodyPr wrap="square" rtlCol="0">
            <a:spAutoFit/>
          </a:bodyPr>
          <a:lstStyle/>
          <a:p>
            <a:pPr marL="914400"/>
            <a:r>
              <a:rPr lang="en-US" i="1" dirty="0" smtClean="0"/>
              <a:t>DC open data (DC maps only), </a:t>
            </a:r>
            <a:r>
              <a:rPr lang="en-US" i="1" dirty="0" smtClean="0"/>
              <a:t/>
            </a:r>
            <a:br>
              <a:rPr lang="en-US" i="1" dirty="0" smtClean="0"/>
            </a:br>
            <a:r>
              <a:rPr lang="en-US" u="sng" dirty="0">
                <a:hlinkClick r:id="rId3"/>
              </a:rPr>
              <a:t>http://opendata.dc.gov/</a:t>
            </a:r>
            <a:endParaRPr lang="en-US" dirty="0"/>
          </a:p>
        </p:txBody>
      </p:sp>
      <p:pic>
        <p:nvPicPr>
          <p:cNvPr id="6" name="Content Placeholder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8735" y="3300829"/>
            <a:ext cx="548640" cy="548640"/>
          </a:xfrm>
          <a:prstGeom prst="rect">
            <a:avLst/>
          </a:prstGeom>
        </p:spPr>
      </p:pic>
      <p:sp>
        <p:nvSpPr>
          <p:cNvPr id="7" name="TextBox 6"/>
          <p:cNvSpPr txBox="1"/>
          <p:nvPr/>
        </p:nvSpPr>
        <p:spPr>
          <a:xfrm>
            <a:off x="672885" y="4459069"/>
            <a:ext cx="7798230" cy="646331"/>
          </a:xfrm>
          <a:prstGeom prst="rect">
            <a:avLst/>
          </a:prstGeom>
          <a:noFill/>
        </p:spPr>
        <p:txBody>
          <a:bodyPr wrap="square" rtlCol="0">
            <a:spAutoFit/>
          </a:bodyPr>
          <a:lstStyle/>
          <a:p>
            <a:pPr marL="914400"/>
            <a:r>
              <a:rPr lang="en-US" i="1" dirty="0" smtClean="0"/>
              <a:t>US Census, TIGER/Line </a:t>
            </a:r>
            <a:r>
              <a:rPr lang="en-US" i="1" dirty="0" err="1" smtClean="0"/>
              <a:t>shapefiles</a:t>
            </a:r>
            <a:r>
              <a:rPr lang="en-US" i="1" dirty="0" smtClean="0"/>
              <a:t>, </a:t>
            </a:r>
            <a:r>
              <a:rPr lang="en-US" i="1" dirty="0" smtClean="0"/>
              <a:t/>
            </a:r>
            <a:br>
              <a:rPr lang="en-US" i="1" dirty="0" smtClean="0"/>
            </a:br>
            <a:r>
              <a:rPr lang="en-US" u="sng" dirty="0">
                <a:hlinkClick r:id="rId5"/>
              </a:rPr>
              <a:t>http://www.census.gov/geo/maps-data/data/tiger-line.html</a:t>
            </a:r>
            <a:r>
              <a:rPr lang="en-US" dirty="0" smtClean="0"/>
              <a:t>  </a:t>
            </a:r>
            <a:endParaRPr lang="en-US" dirty="0"/>
          </a:p>
        </p:txBody>
      </p:sp>
      <p:pic>
        <p:nvPicPr>
          <p:cNvPr id="8" name="Content Placeholder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8735" y="4520029"/>
            <a:ext cx="548640" cy="548640"/>
          </a:xfrm>
          <a:prstGeom prst="rect">
            <a:avLst/>
          </a:prstGeom>
        </p:spPr>
      </p:pic>
    </p:spTree>
    <p:extLst>
      <p:ext uri="{BB962C8B-B14F-4D97-AF65-F5344CB8AC3E}">
        <p14:creationId xmlns:p14="http://schemas.microsoft.com/office/powerpoint/2010/main" val="37833442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Course objectives</a:t>
            </a:r>
            <a:endParaRPr lang="en-US" dirty="0"/>
          </a:p>
        </p:txBody>
      </p:sp>
      <p:sp>
        <p:nvSpPr>
          <p:cNvPr id="6" name="Content Placeholder 5"/>
          <p:cNvSpPr>
            <a:spLocks noGrp="1"/>
          </p:cNvSpPr>
          <p:nvPr>
            <p:ph idx="1"/>
          </p:nvPr>
        </p:nvSpPr>
        <p:spPr/>
        <p:txBody>
          <a:bodyPr/>
          <a:lstStyle/>
          <a:p>
            <a:endParaRPr lang="en-US" dirty="0" smtClean="0"/>
          </a:p>
          <a:p>
            <a:r>
              <a:rPr lang="en-US" dirty="0" smtClean="0"/>
              <a:t>At the end of this session participants will</a:t>
            </a:r>
          </a:p>
          <a:p>
            <a:pPr lvl="1"/>
            <a:r>
              <a:rPr lang="en-US" dirty="0" smtClean="0"/>
              <a:t>Understand the usefulness of small area data for social service providers trying to better address the needs of the populations they are </a:t>
            </a:r>
            <a:r>
              <a:rPr lang="en-US" dirty="0" smtClean="0"/>
              <a:t>serving</a:t>
            </a:r>
          </a:p>
          <a:p>
            <a:pPr lvl="1"/>
            <a:r>
              <a:rPr lang="en-US" dirty="0" smtClean="0"/>
              <a:t>Obtain a basic understanding of GIS/mapping</a:t>
            </a:r>
            <a:endParaRPr lang="en-US" dirty="0" smtClean="0"/>
          </a:p>
          <a:p>
            <a:pPr lvl="1"/>
            <a:r>
              <a:rPr lang="en-US" dirty="0" smtClean="0"/>
              <a:t>Learn how to geocode and display client locations on a map overlaid with small area data</a:t>
            </a:r>
            <a:endParaRPr lang="en-US" dirty="0"/>
          </a:p>
        </p:txBody>
      </p:sp>
      <p:sp>
        <p:nvSpPr>
          <p:cNvPr id="4" name="Footer Placeholder 3"/>
          <p:cNvSpPr>
            <a:spLocks noGrp="1"/>
          </p:cNvSpPr>
          <p:nvPr>
            <p:ph type="ftr" sz="quarter" idx="11"/>
          </p:nvPr>
        </p:nvSpPr>
        <p:spPr/>
        <p:txBody>
          <a:bodyPr/>
          <a:lstStyle/>
          <a:p>
            <a:r>
              <a:rPr lang="en-US" smtClean="0"/>
              <a:t>Measure4Change</a:t>
            </a:r>
            <a:endParaRPr lang="en-US" dirty="0"/>
          </a:p>
        </p:txBody>
      </p:sp>
    </p:spTree>
    <p:extLst>
      <p:ext uri="{BB962C8B-B14F-4D97-AF65-F5344CB8AC3E}">
        <p14:creationId xmlns:p14="http://schemas.microsoft.com/office/powerpoint/2010/main" val="60781829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Small area data</a:t>
            </a:r>
            <a:endParaRPr lang="en-US" dirty="0"/>
          </a:p>
        </p:txBody>
      </p:sp>
      <p:sp>
        <p:nvSpPr>
          <p:cNvPr id="4" name="Footer Placeholder 3"/>
          <p:cNvSpPr>
            <a:spLocks noGrp="1"/>
          </p:cNvSpPr>
          <p:nvPr>
            <p:ph type="ftr" sz="quarter" idx="11"/>
          </p:nvPr>
        </p:nvSpPr>
        <p:spPr/>
        <p:txBody>
          <a:bodyPr/>
          <a:lstStyle/>
          <a:p>
            <a:r>
              <a:rPr lang="en-US" smtClean="0"/>
              <a:t>Measure4Change</a:t>
            </a:r>
            <a:endParaRPr lang="en-US" dirty="0"/>
          </a:p>
        </p:txBody>
      </p:sp>
      <p:sp>
        <p:nvSpPr>
          <p:cNvPr id="5" name="TextBox 4"/>
          <p:cNvSpPr txBox="1"/>
          <p:nvPr/>
        </p:nvSpPr>
        <p:spPr>
          <a:xfrm>
            <a:off x="672885" y="2057400"/>
            <a:ext cx="7798230" cy="646331"/>
          </a:xfrm>
          <a:prstGeom prst="rect">
            <a:avLst/>
          </a:prstGeom>
          <a:noFill/>
        </p:spPr>
        <p:txBody>
          <a:bodyPr wrap="square" rtlCol="0">
            <a:spAutoFit/>
          </a:bodyPr>
          <a:lstStyle/>
          <a:p>
            <a:pPr marL="914400"/>
            <a:r>
              <a:rPr lang="en-US" i="1" dirty="0" smtClean="0"/>
              <a:t>NeighborhoodInfo DC downloadable data (DC data only), </a:t>
            </a:r>
            <a:r>
              <a:rPr lang="en-US" i="1" dirty="0" smtClean="0"/>
              <a:t/>
            </a:r>
            <a:br>
              <a:rPr lang="en-US" i="1" dirty="0" smtClean="0"/>
            </a:br>
            <a:r>
              <a:rPr lang="en-US" dirty="0">
                <a:hlinkClick r:id="rId3"/>
              </a:rPr>
              <a:t>http://</a:t>
            </a:r>
            <a:r>
              <a:rPr lang="en-US" dirty="0" smtClean="0">
                <a:hlinkClick r:id="rId3"/>
              </a:rPr>
              <a:t>www.neighborhoodinfodc.org</a:t>
            </a:r>
            <a:r>
              <a:rPr lang="en-US" dirty="0" smtClean="0"/>
              <a:t> </a:t>
            </a:r>
            <a:r>
              <a:rPr lang="en-US" u="sng" dirty="0" smtClean="0"/>
              <a:t> </a:t>
            </a:r>
            <a:endParaRPr lang="en-US" dirty="0"/>
          </a:p>
        </p:txBody>
      </p:sp>
      <p:pic>
        <p:nvPicPr>
          <p:cNvPr id="6" name="Content Placeholder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8735" y="2118360"/>
            <a:ext cx="548640" cy="548640"/>
          </a:xfrm>
          <a:prstGeom prst="rect">
            <a:avLst/>
          </a:prstGeom>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7018" y="2733841"/>
            <a:ext cx="6276975" cy="351455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15526651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Small area data</a:t>
            </a:r>
            <a:endParaRPr lang="en-US" dirty="0"/>
          </a:p>
        </p:txBody>
      </p:sp>
      <p:sp>
        <p:nvSpPr>
          <p:cNvPr id="4" name="Footer Placeholder 3"/>
          <p:cNvSpPr>
            <a:spLocks noGrp="1"/>
          </p:cNvSpPr>
          <p:nvPr>
            <p:ph type="ftr" sz="quarter" idx="11"/>
          </p:nvPr>
        </p:nvSpPr>
        <p:spPr/>
        <p:txBody>
          <a:bodyPr/>
          <a:lstStyle/>
          <a:p>
            <a:r>
              <a:rPr lang="en-US" smtClean="0"/>
              <a:t>Measure4Change</a:t>
            </a:r>
            <a:endParaRPr lang="en-US" dirty="0"/>
          </a:p>
        </p:txBody>
      </p:sp>
      <p:sp>
        <p:nvSpPr>
          <p:cNvPr id="5" name="TextBox 4"/>
          <p:cNvSpPr txBox="1"/>
          <p:nvPr/>
        </p:nvSpPr>
        <p:spPr>
          <a:xfrm>
            <a:off x="672885" y="2057400"/>
            <a:ext cx="7798230" cy="646331"/>
          </a:xfrm>
          <a:prstGeom prst="rect">
            <a:avLst/>
          </a:prstGeom>
          <a:noFill/>
        </p:spPr>
        <p:txBody>
          <a:bodyPr wrap="square" rtlCol="0">
            <a:spAutoFit/>
          </a:bodyPr>
          <a:lstStyle/>
          <a:p>
            <a:pPr marL="914400"/>
            <a:r>
              <a:rPr lang="en-US" i="1" dirty="0" smtClean="0"/>
              <a:t>NeighborhoodInfo DC downloadable data (DC data only), </a:t>
            </a:r>
            <a:r>
              <a:rPr lang="en-US" i="1" dirty="0" smtClean="0"/>
              <a:t/>
            </a:r>
            <a:br>
              <a:rPr lang="en-US" i="1" dirty="0" smtClean="0"/>
            </a:br>
            <a:r>
              <a:rPr lang="en-US" dirty="0">
                <a:hlinkClick r:id="rId2"/>
              </a:rPr>
              <a:t>http://</a:t>
            </a:r>
            <a:r>
              <a:rPr lang="en-US" dirty="0" smtClean="0">
                <a:hlinkClick r:id="rId2"/>
              </a:rPr>
              <a:t>www.neighborhoodinfodc.org</a:t>
            </a:r>
            <a:r>
              <a:rPr lang="en-US" dirty="0" smtClean="0"/>
              <a:t> </a:t>
            </a:r>
            <a:r>
              <a:rPr lang="en-US" u="sng" dirty="0" smtClean="0"/>
              <a:t> </a:t>
            </a:r>
            <a:endParaRPr lang="en-US" dirty="0"/>
          </a:p>
        </p:txBody>
      </p:sp>
      <p:pic>
        <p:nvPicPr>
          <p:cNvPr id="6" name="Content Placeholder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8735" y="2118360"/>
            <a:ext cx="548640" cy="548640"/>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7018" y="2733841"/>
            <a:ext cx="6276975" cy="351455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Curved Left Arrow 7"/>
          <p:cNvSpPr/>
          <p:nvPr/>
        </p:nvSpPr>
        <p:spPr>
          <a:xfrm>
            <a:off x="3429000" y="4305300"/>
            <a:ext cx="1687331" cy="22479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3429000"/>
            <a:ext cx="4114800" cy="1466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 name="Straight Connector 9"/>
          <p:cNvCxnSpPr/>
          <p:nvPr/>
        </p:nvCxnSpPr>
        <p:spPr>
          <a:xfrm>
            <a:off x="958735" y="4572000"/>
            <a:ext cx="2927465"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19709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Live demonstration</a:t>
            </a:r>
            <a:endParaRPr lang="en-US" dirty="0"/>
          </a:p>
        </p:txBody>
      </p:sp>
      <p:sp>
        <p:nvSpPr>
          <p:cNvPr id="3" name="Content Placeholder 2"/>
          <p:cNvSpPr>
            <a:spLocks noGrp="1"/>
          </p:cNvSpPr>
          <p:nvPr>
            <p:ph idx="1"/>
          </p:nvPr>
        </p:nvSpPr>
        <p:spPr/>
        <p:txBody>
          <a:bodyPr/>
          <a:lstStyle/>
          <a:p>
            <a:endParaRPr lang="en-US" dirty="0" smtClean="0"/>
          </a:p>
          <a:p>
            <a:r>
              <a:rPr lang="en-US" dirty="0" smtClean="0"/>
              <a:t>Follow along:</a:t>
            </a:r>
          </a:p>
          <a:p>
            <a:endParaRPr lang="en-US" dirty="0"/>
          </a:p>
        </p:txBody>
      </p:sp>
      <p:sp>
        <p:nvSpPr>
          <p:cNvPr id="4" name="Footer Placeholder 3"/>
          <p:cNvSpPr>
            <a:spLocks noGrp="1"/>
          </p:cNvSpPr>
          <p:nvPr>
            <p:ph type="ftr" sz="quarter" idx="11"/>
          </p:nvPr>
        </p:nvSpPr>
        <p:spPr/>
        <p:txBody>
          <a:bodyPr/>
          <a:lstStyle/>
          <a:p>
            <a:r>
              <a:rPr lang="en-US" smtClean="0"/>
              <a:t>Measure4Change</a:t>
            </a:r>
            <a:endParaRPr lang="en-US" dirty="0"/>
          </a:p>
        </p:txBody>
      </p:sp>
      <p:sp>
        <p:nvSpPr>
          <p:cNvPr id="5" name="TextBox 4"/>
          <p:cNvSpPr txBox="1"/>
          <p:nvPr/>
        </p:nvSpPr>
        <p:spPr>
          <a:xfrm>
            <a:off x="672885" y="3360081"/>
            <a:ext cx="7798230" cy="646331"/>
          </a:xfrm>
          <a:prstGeom prst="rect">
            <a:avLst/>
          </a:prstGeom>
          <a:noFill/>
        </p:spPr>
        <p:txBody>
          <a:bodyPr wrap="square" rtlCol="0">
            <a:spAutoFit/>
          </a:bodyPr>
          <a:lstStyle/>
          <a:p>
            <a:pPr marL="914400"/>
            <a:r>
              <a:rPr lang="en-US" i="1" dirty="0" smtClean="0"/>
              <a:t>Measure4Change learning curriculum: </a:t>
            </a:r>
            <a:br>
              <a:rPr lang="en-US" i="1" dirty="0" smtClean="0"/>
            </a:br>
            <a:r>
              <a:rPr lang="en-US" i="1" dirty="0" smtClean="0"/>
              <a:t>Geocoding and mapping client and small area data</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0" y="3329085"/>
            <a:ext cx="731520" cy="731520"/>
          </a:xfrm>
          <a:prstGeom prst="rect">
            <a:avLst/>
          </a:prstGeom>
        </p:spPr>
      </p:pic>
    </p:spTree>
    <p:extLst>
      <p:ext uri="{BB962C8B-B14F-4D97-AF65-F5344CB8AC3E}">
        <p14:creationId xmlns:p14="http://schemas.microsoft.com/office/powerpoint/2010/main" val="364478298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Thank you!</a:t>
            </a:r>
            <a:endParaRPr lang="en-US" dirty="0"/>
          </a:p>
        </p:txBody>
      </p:sp>
      <p:sp>
        <p:nvSpPr>
          <p:cNvPr id="5" name="Text Placeholder 4"/>
          <p:cNvSpPr>
            <a:spLocks noGrp="1"/>
          </p:cNvSpPr>
          <p:nvPr>
            <p:ph type="body" idx="1"/>
          </p:nvPr>
        </p:nvSpPr>
        <p:spPr/>
        <p:txBody>
          <a:bodyPr/>
          <a:lstStyle/>
          <a:p>
            <a:endParaRPr lang="en-US"/>
          </a:p>
        </p:txBody>
      </p:sp>
      <p:sp>
        <p:nvSpPr>
          <p:cNvPr id="2" name="Footer Placeholder 1"/>
          <p:cNvSpPr>
            <a:spLocks noGrp="1"/>
          </p:cNvSpPr>
          <p:nvPr>
            <p:ph type="ftr" sz="quarter" idx="11"/>
          </p:nvPr>
        </p:nvSpPr>
        <p:spPr/>
        <p:txBody>
          <a:bodyPr/>
          <a:lstStyle/>
          <a:p>
            <a:r>
              <a:rPr lang="en-US" smtClean="0"/>
              <a:t>Measure4Change</a:t>
            </a:r>
            <a:endParaRPr lang="en-US" dirty="0"/>
          </a:p>
        </p:txBody>
      </p:sp>
    </p:spTree>
    <p:extLst>
      <p:ext uri="{BB962C8B-B14F-4D97-AF65-F5344CB8AC3E}">
        <p14:creationId xmlns:p14="http://schemas.microsoft.com/office/powerpoint/2010/main" val="3107508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Introduction</a:t>
            </a:r>
            <a:endParaRPr lang="en-US" dirty="0"/>
          </a:p>
        </p:txBody>
      </p:sp>
      <p:sp>
        <p:nvSpPr>
          <p:cNvPr id="6" name="Subtitle 5"/>
          <p:cNvSpPr>
            <a:spLocks noGrp="1"/>
          </p:cNvSpPr>
          <p:nvPr>
            <p:ph type="subTitle" idx="1"/>
          </p:nvPr>
        </p:nvSpPr>
        <p:spPr/>
        <p:txBody>
          <a:bodyPr/>
          <a:lstStyle/>
          <a:p>
            <a:r>
              <a:rPr lang="en-US" dirty="0" smtClean="0"/>
              <a:t>Why look at small area data?</a:t>
            </a:r>
            <a:endParaRPr lang="en-US" dirty="0"/>
          </a:p>
        </p:txBody>
      </p:sp>
      <p:sp>
        <p:nvSpPr>
          <p:cNvPr id="2" name="Footer Placeholder 1"/>
          <p:cNvSpPr>
            <a:spLocks noGrp="1"/>
          </p:cNvSpPr>
          <p:nvPr>
            <p:ph type="ftr" sz="quarter" idx="11"/>
          </p:nvPr>
        </p:nvSpPr>
        <p:spPr/>
        <p:txBody>
          <a:bodyPr/>
          <a:lstStyle/>
          <a:p>
            <a:r>
              <a:rPr lang="en-US" smtClean="0"/>
              <a:t>Measure4Change</a:t>
            </a:r>
            <a:endParaRPr lang="en-US" dirty="0"/>
          </a:p>
        </p:txBody>
      </p:sp>
    </p:spTree>
    <p:extLst>
      <p:ext uri="{BB962C8B-B14F-4D97-AF65-F5344CB8AC3E}">
        <p14:creationId xmlns:p14="http://schemas.microsoft.com/office/powerpoint/2010/main" val="2160357275"/>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What are small area data?</a:t>
            </a:r>
            <a:endParaRPr lang="en-US" dirty="0"/>
          </a:p>
        </p:txBody>
      </p:sp>
      <p:sp>
        <p:nvSpPr>
          <p:cNvPr id="6" name="Content Placeholder 5"/>
          <p:cNvSpPr>
            <a:spLocks noGrp="1"/>
          </p:cNvSpPr>
          <p:nvPr>
            <p:ph idx="1"/>
          </p:nvPr>
        </p:nvSpPr>
        <p:spPr/>
        <p:txBody>
          <a:bodyPr>
            <a:normAutofit lnSpcReduction="10000"/>
          </a:bodyPr>
          <a:lstStyle/>
          <a:p>
            <a:endParaRPr lang="en-US" dirty="0" smtClean="0"/>
          </a:p>
          <a:p>
            <a:r>
              <a:rPr lang="en-US" dirty="0" smtClean="0"/>
              <a:t>Small area data are information that can be summarized and compared for places below a city or county level</a:t>
            </a:r>
          </a:p>
          <a:p>
            <a:endParaRPr lang="en-US" dirty="0" smtClean="0"/>
          </a:p>
          <a:p>
            <a:r>
              <a:rPr lang="en-US" dirty="0" smtClean="0"/>
              <a:t>Examples:</a:t>
            </a:r>
          </a:p>
          <a:p>
            <a:pPr lvl="1"/>
            <a:r>
              <a:rPr lang="en-US" dirty="0" smtClean="0"/>
              <a:t>Neighborhood poverty rates within a city</a:t>
            </a:r>
          </a:p>
          <a:p>
            <a:pPr lvl="1"/>
            <a:r>
              <a:rPr lang="en-US" dirty="0" smtClean="0"/>
              <a:t>Demand for health care services for towns within a county</a:t>
            </a:r>
            <a:endParaRPr lang="en-US" dirty="0"/>
          </a:p>
        </p:txBody>
      </p:sp>
      <p:sp>
        <p:nvSpPr>
          <p:cNvPr id="4" name="Footer Placeholder 3"/>
          <p:cNvSpPr>
            <a:spLocks noGrp="1"/>
          </p:cNvSpPr>
          <p:nvPr>
            <p:ph type="ftr" sz="quarter" idx="11"/>
          </p:nvPr>
        </p:nvSpPr>
        <p:spPr/>
        <p:txBody>
          <a:bodyPr/>
          <a:lstStyle/>
          <a:p>
            <a:r>
              <a:rPr lang="en-US" smtClean="0"/>
              <a:t>Measure4Change</a:t>
            </a:r>
            <a:endParaRPr lang="en-US" dirty="0"/>
          </a:p>
        </p:txBody>
      </p:sp>
    </p:spTree>
    <p:extLst>
      <p:ext uri="{BB962C8B-B14F-4D97-AF65-F5344CB8AC3E}">
        <p14:creationId xmlns:p14="http://schemas.microsoft.com/office/powerpoint/2010/main" val="42043409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Small area data can help you…</a:t>
            </a:r>
            <a:endParaRPr lang="en-US" dirty="0"/>
          </a:p>
        </p:txBody>
      </p:sp>
      <p:sp>
        <p:nvSpPr>
          <p:cNvPr id="18434" name="Vertical Text Placeholder 4"/>
          <p:cNvSpPr>
            <a:spLocks noGrp="1"/>
          </p:cNvSpPr>
          <p:nvPr>
            <p:ph idx="1"/>
          </p:nvPr>
        </p:nvSpPr>
        <p:spPr/>
        <p:txBody>
          <a:bodyPr/>
          <a:lstStyle/>
          <a:p>
            <a:endParaRPr lang="en-US" altLang="en-US" dirty="0" smtClean="0"/>
          </a:p>
          <a:p>
            <a:r>
              <a:rPr lang="en-US" altLang="en-US" dirty="0" smtClean="0"/>
              <a:t>Understand </a:t>
            </a:r>
            <a:r>
              <a:rPr lang="en-US" altLang="en-US" dirty="0"/>
              <a:t>the local context of where your clients live, work, or go to </a:t>
            </a:r>
            <a:r>
              <a:rPr lang="en-US" altLang="en-US" dirty="0" smtClean="0"/>
              <a:t>school</a:t>
            </a:r>
            <a:endParaRPr lang="en-US" altLang="en-US" dirty="0"/>
          </a:p>
          <a:p>
            <a:endParaRPr lang="en-US" altLang="en-US" dirty="0" smtClean="0"/>
          </a:p>
          <a:p>
            <a:r>
              <a:rPr lang="en-US" altLang="en-US" dirty="0" smtClean="0"/>
              <a:t>Dig deeper into why community conditions are changing (or not) </a:t>
            </a:r>
            <a:endParaRPr lang="en-US" altLang="en-US" dirty="0"/>
          </a:p>
          <a:p>
            <a:pPr lvl="1"/>
            <a:r>
              <a:rPr lang="en-US" altLang="en-US" dirty="0" smtClean="0"/>
              <a:t>City or countywide data can mask disparities among </a:t>
            </a:r>
            <a:r>
              <a:rPr lang="en-US" altLang="en-US" dirty="0" smtClean="0"/>
              <a:t>smaller places </a:t>
            </a:r>
            <a:r>
              <a:rPr lang="en-US" altLang="en-US" dirty="0" smtClean="0"/>
              <a:t>or </a:t>
            </a:r>
            <a:r>
              <a:rPr lang="en-US" altLang="en-US" dirty="0" smtClean="0"/>
              <a:t>populations</a:t>
            </a:r>
            <a:endParaRPr lang="en-US" altLang="en-US" dirty="0" smtClean="0"/>
          </a:p>
        </p:txBody>
      </p:sp>
      <p:sp>
        <p:nvSpPr>
          <p:cNvPr id="2" name="Footer Placeholder 1"/>
          <p:cNvSpPr>
            <a:spLocks noGrp="1"/>
          </p:cNvSpPr>
          <p:nvPr>
            <p:ph type="ftr" sz="quarter" idx="11"/>
          </p:nvPr>
        </p:nvSpPr>
        <p:spPr/>
        <p:txBody>
          <a:bodyPr/>
          <a:lstStyle/>
          <a:p>
            <a:r>
              <a:rPr lang="en-US" smtClean="0"/>
              <a:t>Measure4Change</a:t>
            </a:r>
            <a:endParaRPr lang="en-US" dirty="0"/>
          </a:p>
        </p:txBody>
      </p:sp>
    </p:spTree>
    <p:extLst>
      <p:ext uri="{BB962C8B-B14F-4D97-AF65-F5344CB8AC3E}">
        <p14:creationId xmlns:p14="http://schemas.microsoft.com/office/powerpoint/2010/main" val="6766272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look at small area data?</a:t>
            </a:r>
            <a:endParaRPr lang="en-US" dirty="0"/>
          </a:p>
        </p:txBody>
      </p:sp>
      <p:sp>
        <p:nvSpPr>
          <p:cNvPr id="3" name="Content Placeholder 2"/>
          <p:cNvSpPr>
            <a:spLocks noGrp="1"/>
          </p:cNvSpPr>
          <p:nvPr>
            <p:ph idx="1"/>
          </p:nvPr>
        </p:nvSpPr>
        <p:spPr/>
        <p:txBody>
          <a:bodyPr/>
          <a:lstStyle/>
          <a:p>
            <a:endParaRPr lang="en-US" dirty="0" smtClean="0"/>
          </a:p>
          <a:p>
            <a:r>
              <a:rPr lang="en-US" dirty="0" smtClean="0"/>
              <a:t>Research shows that </a:t>
            </a:r>
            <a:r>
              <a:rPr lang="en-US" i="1" dirty="0" smtClean="0"/>
              <a:t>community conditions </a:t>
            </a:r>
            <a:r>
              <a:rPr lang="en-US" dirty="0" smtClean="0"/>
              <a:t>help shape outcomes for individuals and families</a:t>
            </a:r>
          </a:p>
          <a:p>
            <a:pPr lvl="1"/>
            <a:r>
              <a:rPr lang="en-US" i="1" dirty="0" smtClean="0"/>
              <a:t>Where you were born or live </a:t>
            </a:r>
            <a:r>
              <a:rPr lang="en-US" i="1" dirty="0" smtClean="0"/>
              <a:t>matters</a:t>
            </a:r>
          </a:p>
          <a:p>
            <a:pPr lvl="2"/>
            <a:r>
              <a:rPr lang="en-US" dirty="0" smtClean="0"/>
              <a:t>But not as much as family characteristics</a:t>
            </a:r>
            <a:endParaRPr lang="en-US" dirty="0" smtClean="0"/>
          </a:p>
          <a:p>
            <a:pPr lvl="1"/>
            <a:r>
              <a:rPr lang="en-US" dirty="0" smtClean="0"/>
              <a:t>Specifics of what conditions matter most and to whom is still being </a:t>
            </a:r>
            <a:r>
              <a:rPr lang="en-US" dirty="0" smtClean="0"/>
              <a:t>investigated</a:t>
            </a:r>
            <a:endParaRPr lang="en-US" dirty="0"/>
          </a:p>
        </p:txBody>
      </p:sp>
      <p:sp>
        <p:nvSpPr>
          <p:cNvPr id="4" name="Footer Placeholder 3"/>
          <p:cNvSpPr>
            <a:spLocks noGrp="1"/>
          </p:cNvSpPr>
          <p:nvPr>
            <p:ph type="ftr" sz="quarter" idx="11"/>
          </p:nvPr>
        </p:nvSpPr>
        <p:spPr/>
        <p:txBody>
          <a:bodyPr/>
          <a:lstStyle/>
          <a:p>
            <a:r>
              <a:rPr lang="en-US" smtClean="0"/>
              <a:t>Measure4Change</a:t>
            </a:r>
            <a:endParaRPr lang="en-US" dirty="0"/>
          </a:p>
        </p:txBody>
      </p:sp>
      <p:sp>
        <p:nvSpPr>
          <p:cNvPr id="5" name="TextBox 4"/>
          <p:cNvSpPr txBox="1"/>
          <p:nvPr/>
        </p:nvSpPr>
        <p:spPr>
          <a:xfrm>
            <a:off x="672885" y="5029200"/>
            <a:ext cx="7798230" cy="646331"/>
          </a:xfrm>
          <a:prstGeom prst="rect">
            <a:avLst/>
          </a:prstGeom>
          <a:noFill/>
        </p:spPr>
        <p:txBody>
          <a:bodyPr wrap="square" rtlCol="0">
            <a:spAutoFit/>
          </a:bodyPr>
          <a:lstStyle/>
          <a:p>
            <a:pPr marL="914400"/>
            <a:r>
              <a:rPr lang="en-US" i="1" dirty="0"/>
              <a:t>Does neighborhood matter? Assessing recent </a:t>
            </a:r>
            <a:r>
              <a:rPr lang="en-US" i="1" dirty="0" smtClean="0"/>
              <a:t>evidence,</a:t>
            </a:r>
            <a:r>
              <a:rPr lang="en-US" dirty="0" smtClean="0"/>
              <a:t> by Ingrid Gould Ellen and Margery Austin Turner</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0" y="4998204"/>
            <a:ext cx="731520" cy="731520"/>
          </a:xfrm>
          <a:prstGeom prst="rect">
            <a:avLst/>
          </a:prstGeom>
        </p:spPr>
      </p:pic>
    </p:spTree>
    <p:extLst>
      <p:ext uri="{BB962C8B-B14F-4D97-AF65-F5344CB8AC3E}">
        <p14:creationId xmlns:p14="http://schemas.microsoft.com/office/powerpoint/2010/main" val="41086815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Small Area Geography</a:t>
            </a:r>
            <a:endParaRPr lang="en-US" dirty="0"/>
          </a:p>
        </p:txBody>
      </p:sp>
      <p:sp>
        <p:nvSpPr>
          <p:cNvPr id="6" name="Subtitle 5"/>
          <p:cNvSpPr>
            <a:spLocks noGrp="1"/>
          </p:cNvSpPr>
          <p:nvPr>
            <p:ph type="subTitle" idx="1"/>
          </p:nvPr>
        </p:nvSpPr>
        <p:spPr/>
        <p:txBody>
          <a:bodyPr/>
          <a:lstStyle/>
          <a:p>
            <a:r>
              <a:rPr lang="en-US" dirty="0" smtClean="0"/>
              <a:t>Types of commonly used small areas</a:t>
            </a:r>
            <a:endParaRPr lang="en-US" dirty="0"/>
          </a:p>
        </p:txBody>
      </p:sp>
      <p:sp>
        <p:nvSpPr>
          <p:cNvPr id="2" name="Footer Placeholder 1"/>
          <p:cNvSpPr>
            <a:spLocks noGrp="1"/>
          </p:cNvSpPr>
          <p:nvPr>
            <p:ph type="ftr" sz="quarter" idx="11"/>
          </p:nvPr>
        </p:nvSpPr>
        <p:spPr/>
        <p:txBody>
          <a:bodyPr/>
          <a:lstStyle/>
          <a:p>
            <a:r>
              <a:rPr lang="en-US" smtClean="0"/>
              <a:t>Measure4Change</a:t>
            </a:r>
            <a:endParaRPr lang="en-US" dirty="0"/>
          </a:p>
        </p:txBody>
      </p:sp>
    </p:spTree>
    <p:extLst>
      <p:ext uri="{BB962C8B-B14F-4D97-AF65-F5344CB8AC3E}">
        <p14:creationId xmlns:p14="http://schemas.microsoft.com/office/powerpoint/2010/main" val="1158184376"/>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Measure4Change template">
  <a:themeElements>
    <a:clrScheme name="Custom 6">
      <a:dk1>
        <a:sysClr val="windowText" lastClr="000000"/>
      </a:dk1>
      <a:lt1>
        <a:sysClr val="window" lastClr="FFFFFF"/>
      </a:lt1>
      <a:dk2>
        <a:srgbClr val="0096D2"/>
      </a:dk2>
      <a:lt2>
        <a:srgbClr val="CECFCE"/>
      </a:lt2>
      <a:accent1>
        <a:srgbClr val="0096D2"/>
      </a:accent1>
      <a:accent2>
        <a:srgbClr val="9FC7DE"/>
      </a:accent2>
      <a:accent3>
        <a:srgbClr val="153D66"/>
      </a:accent3>
      <a:accent4>
        <a:srgbClr val="828381"/>
      </a:accent4>
      <a:accent5>
        <a:srgbClr val="B1B3B1"/>
      </a:accent5>
      <a:accent6>
        <a:srgbClr val="F0BA1B"/>
      </a:accent6>
      <a:hlink>
        <a:srgbClr val="3091C4"/>
      </a:hlink>
      <a:folHlink>
        <a:srgbClr val="FAB156"/>
      </a:folHlink>
    </a:clrScheme>
    <a:fontScheme name="Urban Pop">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3F1AAB62-24C6-49D2-8E01-B56FAC9A3DC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Measure4Change template</Template>
  <TotalTime>817</TotalTime>
  <Words>3051</Words>
  <Application>Microsoft Office PowerPoint</Application>
  <PresentationFormat>On-screen Show (4:3)</PresentationFormat>
  <Paragraphs>350</Paragraphs>
  <Slides>43</Slides>
  <Notes>33</Notes>
  <HiddenSlides>0</HiddenSlides>
  <MMClips>0</MMClips>
  <ScaleCrop>false</ScaleCrop>
  <HeadingPairs>
    <vt:vector size="4" baseType="variant">
      <vt:variant>
        <vt:lpstr>Theme</vt:lpstr>
      </vt:variant>
      <vt:variant>
        <vt:i4>2</vt:i4>
      </vt:variant>
      <vt:variant>
        <vt:lpstr>Slide Titles</vt:lpstr>
      </vt:variant>
      <vt:variant>
        <vt:i4>43</vt:i4>
      </vt:variant>
    </vt:vector>
  </HeadingPairs>
  <TitlesOfParts>
    <vt:vector size="45" baseType="lpstr">
      <vt:lpstr>Measure4Change template</vt:lpstr>
      <vt:lpstr>Retrospect</vt:lpstr>
      <vt:lpstr>Measure4Change</vt:lpstr>
      <vt:lpstr>Using Small Area Data</vt:lpstr>
      <vt:lpstr>Welcome and Icebreaker</vt:lpstr>
      <vt:lpstr>Course objectives</vt:lpstr>
      <vt:lpstr>Introduction</vt:lpstr>
      <vt:lpstr>What are small area data?</vt:lpstr>
      <vt:lpstr>Small area data can help you…</vt:lpstr>
      <vt:lpstr>Why look at small area data?</vt:lpstr>
      <vt:lpstr>Small Area Geography</vt:lpstr>
      <vt:lpstr>Small area geography: Census tracts</vt:lpstr>
      <vt:lpstr>Small area geography: Census tracts</vt:lpstr>
      <vt:lpstr>Small area geography: Places</vt:lpstr>
      <vt:lpstr>Small area geography: County subdivisions</vt:lpstr>
      <vt:lpstr>Small area geography: ZIP codes</vt:lpstr>
      <vt:lpstr>Small area geography: Legislative districts</vt:lpstr>
      <vt:lpstr>Small area geography: Neighborhoods</vt:lpstr>
      <vt:lpstr>Small area geography: Resources</vt:lpstr>
      <vt:lpstr>Data Sources</vt:lpstr>
      <vt:lpstr>Data sources: American Community Survey</vt:lpstr>
      <vt:lpstr>Data sources: American Community Survey</vt:lpstr>
      <vt:lpstr>Data sources: Resources</vt:lpstr>
      <vt:lpstr>GIS</vt:lpstr>
      <vt:lpstr>What is GIS?</vt:lpstr>
      <vt:lpstr>PowerPoint Presentation</vt:lpstr>
      <vt:lpstr>GIS basics: Geographic feature types</vt:lpstr>
      <vt:lpstr>GIS basics: Geographic feature types</vt:lpstr>
      <vt:lpstr>Combine layers with different feature types on same map</vt:lpstr>
      <vt:lpstr>Combine layers with different feature types on same map</vt:lpstr>
      <vt:lpstr>Combine layers with different feature types on same map</vt:lpstr>
      <vt:lpstr>Combine layers with different feature types on same map</vt:lpstr>
      <vt:lpstr>GIS basics:  Terminology</vt:lpstr>
      <vt:lpstr>GIS basics:  Terminology</vt:lpstr>
      <vt:lpstr>GIS basics:  Terminology</vt:lpstr>
      <vt:lpstr>GIS resources</vt:lpstr>
      <vt:lpstr>Exercise</vt:lpstr>
      <vt:lpstr>Exercise</vt:lpstr>
      <vt:lpstr>QGIS project</vt:lpstr>
      <vt:lpstr>Geocoding tools</vt:lpstr>
      <vt:lpstr>Shapefiles</vt:lpstr>
      <vt:lpstr>Small area data</vt:lpstr>
      <vt:lpstr>Small area data</vt:lpstr>
      <vt:lpstr>Live demonstration</vt:lpstr>
      <vt:lpstr>Thank you!</vt:lpstr>
    </vt:vector>
  </TitlesOfParts>
  <Company>The Urban Institute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Measure4Change</dc:title>
  <dc:creator>Tatian, Peter</dc:creator>
  <cp:lastModifiedBy>Tatian, Peter</cp:lastModifiedBy>
  <cp:revision>58</cp:revision>
  <cp:lastPrinted>2016-08-18T13:50:29Z</cp:lastPrinted>
  <dcterms:created xsi:type="dcterms:W3CDTF">2016-12-22T19:47:25Z</dcterms:created>
  <dcterms:modified xsi:type="dcterms:W3CDTF">2016-12-30T19:53:23Z</dcterms:modified>
</cp:coreProperties>
</file>