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7" r:id="rId1"/>
    <p:sldMasterId id="2147483749" r:id="rId2"/>
  </p:sldMasterIdLst>
  <p:notesMasterIdLst>
    <p:notesMasterId r:id="rId114"/>
  </p:notesMasterIdLst>
  <p:handoutMasterIdLst>
    <p:handoutMasterId r:id="rId115"/>
  </p:handoutMasterIdLst>
  <p:sldIdLst>
    <p:sldId id="652" r:id="rId3"/>
    <p:sldId id="549" r:id="rId4"/>
    <p:sldId id="653" r:id="rId5"/>
    <p:sldId id="746" r:id="rId6"/>
    <p:sldId id="654" r:id="rId7"/>
    <p:sldId id="552" r:id="rId8"/>
    <p:sldId id="655" r:id="rId9"/>
    <p:sldId id="554" r:id="rId10"/>
    <p:sldId id="555" r:id="rId11"/>
    <p:sldId id="556" r:id="rId12"/>
    <p:sldId id="557" r:id="rId13"/>
    <p:sldId id="558" r:id="rId14"/>
    <p:sldId id="559" r:id="rId15"/>
    <p:sldId id="656" r:id="rId16"/>
    <p:sldId id="561" r:id="rId17"/>
    <p:sldId id="562" r:id="rId18"/>
    <p:sldId id="563" r:id="rId19"/>
    <p:sldId id="676" r:id="rId20"/>
    <p:sldId id="565" r:id="rId21"/>
    <p:sldId id="566" r:id="rId22"/>
    <p:sldId id="567" r:id="rId23"/>
    <p:sldId id="568" r:id="rId24"/>
    <p:sldId id="569" r:id="rId25"/>
    <p:sldId id="570" r:id="rId26"/>
    <p:sldId id="571" r:id="rId27"/>
    <p:sldId id="572" r:id="rId28"/>
    <p:sldId id="573" r:id="rId29"/>
    <p:sldId id="574" r:id="rId30"/>
    <p:sldId id="575" r:id="rId31"/>
    <p:sldId id="576" r:id="rId32"/>
    <p:sldId id="577" r:id="rId33"/>
    <p:sldId id="657" r:id="rId34"/>
    <p:sldId id="579" r:id="rId35"/>
    <p:sldId id="580" r:id="rId36"/>
    <p:sldId id="581" r:id="rId37"/>
    <p:sldId id="582" r:id="rId38"/>
    <p:sldId id="583" r:id="rId39"/>
    <p:sldId id="584" r:id="rId40"/>
    <p:sldId id="585" r:id="rId41"/>
    <p:sldId id="589" r:id="rId42"/>
    <p:sldId id="590" r:id="rId43"/>
    <p:sldId id="591" r:id="rId44"/>
    <p:sldId id="592" r:id="rId45"/>
    <p:sldId id="658" r:id="rId46"/>
    <p:sldId id="707" r:id="rId47"/>
    <p:sldId id="708" r:id="rId48"/>
    <p:sldId id="745" r:id="rId49"/>
    <p:sldId id="710" r:id="rId50"/>
    <p:sldId id="711" r:id="rId51"/>
    <p:sldId id="712" r:id="rId52"/>
    <p:sldId id="713" r:id="rId53"/>
    <p:sldId id="714" r:id="rId54"/>
    <p:sldId id="715" r:id="rId55"/>
    <p:sldId id="716" r:id="rId56"/>
    <p:sldId id="717" r:id="rId57"/>
    <p:sldId id="718" r:id="rId58"/>
    <p:sldId id="719" r:id="rId59"/>
    <p:sldId id="720" r:id="rId60"/>
    <p:sldId id="721" r:id="rId61"/>
    <p:sldId id="722" r:id="rId62"/>
    <p:sldId id="723" r:id="rId63"/>
    <p:sldId id="724" r:id="rId64"/>
    <p:sldId id="725" r:id="rId65"/>
    <p:sldId id="726" r:id="rId66"/>
    <p:sldId id="727" r:id="rId67"/>
    <p:sldId id="728" r:id="rId68"/>
    <p:sldId id="729" r:id="rId69"/>
    <p:sldId id="730" r:id="rId70"/>
    <p:sldId id="731" r:id="rId71"/>
    <p:sldId id="732" r:id="rId72"/>
    <p:sldId id="733" r:id="rId73"/>
    <p:sldId id="734" r:id="rId74"/>
    <p:sldId id="735" r:id="rId75"/>
    <p:sldId id="736" r:id="rId76"/>
    <p:sldId id="737" r:id="rId77"/>
    <p:sldId id="738" r:id="rId78"/>
    <p:sldId id="739" r:id="rId79"/>
    <p:sldId id="740" r:id="rId80"/>
    <p:sldId id="660" r:id="rId81"/>
    <p:sldId id="618" r:id="rId82"/>
    <p:sldId id="619" r:id="rId83"/>
    <p:sldId id="620" r:id="rId84"/>
    <p:sldId id="621" r:id="rId85"/>
    <p:sldId id="622" r:id="rId86"/>
    <p:sldId id="623" r:id="rId87"/>
    <p:sldId id="683" r:id="rId88"/>
    <p:sldId id="669" r:id="rId89"/>
    <p:sldId id="670" r:id="rId90"/>
    <p:sldId id="672" r:id="rId91"/>
    <p:sldId id="629" r:id="rId92"/>
    <p:sldId id="661" r:id="rId93"/>
    <p:sldId id="633" r:id="rId94"/>
    <p:sldId id="634" r:id="rId95"/>
    <p:sldId id="635" r:id="rId96"/>
    <p:sldId id="636" r:id="rId97"/>
    <p:sldId id="637" r:id="rId98"/>
    <p:sldId id="638" r:id="rId99"/>
    <p:sldId id="741" r:id="rId100"/>
    <p:sldId id="742" r:id="rId101"/>
    <p:sldId id="743" r:id="rId102"/>
    <p:sldId id="663" r:id="rId103"/>
    <p:sldId id="641" r:id="rId104"/>
    <p:sldId id="642" r:id="rId105"/>
    <p:sldId id="664" r:id="rId106"/>
    <p:sldId id="744" r:id="rId107"/>
    <p:sldId id="666" r:id="rId108"/>
    <p:sldId id="703" r:id="rId109"/>
    <p:sldId id="704" r:id="rId110"/>
    <p:sldId id="705" r:id="rId111"/>
    <p:sldId id="706" r:id="rId112"/>
    <p:sldId id="651" r:id="rId113"/>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9"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nalla" initials="g" lastIdx="1" clrIdx="0"/>
  <p:cmAuthor id="1" name="michjone" initials="m"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D821"/>
    <a:srgbClr val="0067AC"/>
    <a:srgbClr val="EA951A"/>
    <a:srgbClr val="0068AC"/>
    <a:srgbClr val="2A2A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70" autoAdjust="0"/>
  </p:normalViewPr>
  <p:slideViewPr>
    <p:cSldViewPr>
      <p:cViewPr varScale="1">
        <p:scale>
          <a:sx n="76" d="100"/>
          <a:sy n="76" d="100"/>
        </p:scale>
        <p:origin x="142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022" y="-108"/>
      </p:cViewPr>
      <p:guideLst>
        <p:guide orient="horz" pos="2209"/>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0520"/>
          </a:xfrm>
          <a:prstGeom prst="rect">
            <a:avLst/>
          </a:prstGeom>
        </p:spPr>
        <p:txBody>
          <a:bodyPr vert="horz" lIns="92437" tIns="46219" rIns="92437" bIns="46219" rtlCol="0"/>
          <a:lstStyle>
            <a:lvl1pPr algn="l">
              <a:defRPr sz="1200"/>
            </a:lvl1pPr>
          </a:lstStyle>
          <a:p>
            <a:pPr>
              <a:defRPr/>
            </a:pPr>
            <a:r>
              <a:rPr lang="en-US" sz="1100" dirty="0">
                <a:latin typeface="+mn-lt"/>
              </a:rPr>
              <a:t>2011</a:t>
            </a:r>
          </a:p>
        </p:txBody>
      </p:sp>
      <p:sp>
        <p:nvSpPr>
          <p:cNvPr id="3" name="Date Placeholder 2"/>
          <p:cNvSpPr>
            <a:spLocks noGrp="1"/>
          </p:cNvSpPr>
          <p:nvPr>
            <p:ph type="dt" sz="quarter" idx="1"/>
          </p:nvPr>
        </p:nvSpPr>
        <p:spPr>
          <a:xfrm>
            <a:off x="5265809" y="1"/>
            <a:ext cx="4028440" cy="350520"/>
          </a:xfrm>
          <a:prstGeom prst="rect">
            <a:avLst/>
          </a:prstGeom>
        </p:spPr>
        <p:txBody>
          <a:bodyPr vert="horz" lIns="92437" tIns="46219" rIns="92437" bIns="46219" rtlCol="0"/>
          <a:lstStyle>
            <a:lvl1pPr algn="r">
              <a:defRPr sz="1200"/>
            </a:lvl1pPr>
          </a:lstStyle>
          <a:p>
            <a:pPr>
              <a:defRPr/>
            </a:pPr>
            <a:r>
              <a:rPr lang="en-US" sz="1100" dirty="0">
                <a:latin typeface="+mn-lt"/>
              </a:rPr>
              <a:t>SAVI Level 4: Using SAVI to Support Grant Applications</a:t>
            </a:r>
          </a:p>
        </p:txBody>
      </p:sp>
      <p:sp>
        <p:nvSpPr>
          <p:cNvPr id="4" name="Footer Placeholder 3"/>
          <p:cNvSpPr>
            <a:spLocks noGrp="1"/>
          </p:cNvSpPr>
          <p:nvPr>
            <p:ph type="ftr" sz="quarter" idx="2"/>
          </p:nvPr>
        </p:nvSpPr>
        <p:spPr>
          <a:xfrm>
            <a:off x="0" y="6658664"/>
            <a:ext cx="4028440" cy="350520"/>
          </a:xfrm>
          <a:prstGeom prst="rect">
            <a:avLst/>
          </a:prstGeom>
        </p:spPr>
        <p:txBody>
          <a:bodyPr vert="horz" lIns="92437" tIns="46219" rIns="92437" bIns="46219" rtlCol="0" anchor="b"/>
          <a:lstStyle>
            <a:lvl1pPr algn="l">
              <a:defRPr sz="1200"/>
            </a:lvl1pPr>
          </a:lstStyle>
          <a:p>
            <a:pPr>
              <a:defRPr/>
            </a:pPr>
            <a:r>
              <a:rPr lang="en-US" sz="1100" dirty="0">
                <a:latin typeface="+mn-lt"/>
              </a:rPr>
              <a:t>The Polis Center at IUPUI</a:t>
            </a:r>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2437" tIns="46219" rIns="92437" bIns="46219" rtlCol="0" anchor="b"/>
          <a:lstStyle>
            <a:lvl1pPr algn="r">
              <a:defRPr sz="1200"/>
            </a:lvl1pPr>
          </a:lstStyle>
          <a:p>
            <a:pPr>
              <a:defRPr/>
            </a:pPr>
            <a:fld id="{BCAF71E8-A8B1-4A28-9638-8DE4BCC4D860}" type="slidenum">
              <a:rPr lang="en-US">
                <a:latin typeface="+mn-lt"/>
              </a:rPr>
              <a:pPr>
                <a:defRPr/>
              </a:pPr>
              <a:t>‹#›</a:t>
            </a:fld>
            <a:endParaRPr lang="en-US">
              <a:latin typeface="+mn-lt"/>
            </a:endParaRPr>
          </a:p>
        </p:txBody>
      </p:sp>
      <p:sp>
        <p:nvSpPr>
          <p:cNvPr id="6" name="TextBox 5"/>
          <p:cNvSpPr txBox="1"/>
          <p:nvPr/>
        </p:nvSpPr>
        <p:spPr>
          <a:xfrm>
            <a:off x="0" y="0"/>
            <a:ext cx="9296400" cy="267525"/>
          </a:xfrm>
          <a:prstGeom prst="rect">
            <a:avLst/>
          </a:prstGeom>
          <a:noFill/>
        </p:spPr>
        <p:txBody>
          <a:bodyPr wrap="square" lIns="92437" tIns="46219" rIns="92437" bIns="46219" rtlCol="0">
            <a:spAutoFit/>
          </a:bodyPr>
          <a:lstStyle/>
          <a:p>
            <a:pPr algn="ctr"/>
            <a:r>
              <a:rPr lang="en-US" sz="1100" dirty="0">
                <a:latin typeface="+mn-lt"/>
              </a:rPr>
              <a:t>www.savi.org</a:t>
            </a:r>
          </a:p>
        </p:txBody>
      </p:sp>
    </p:spTree>
    <p:extLst>
      <p:ext uri="{BB962C8B-B14F-4D97-AF65-F5344CB8AC3E}">
        <p14:creationId xmlns:p14="http://schemas.microsoft.com/office/powerpoint/2010/main" val="1556911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0520"/>
          </a:xfrm>
          <a:prstGeom prst="rect">
            <a:avLst/>
          </a:prstGeom>
        </p:spPr>
        <p:txBody>
          <a:bodyPr vert="horz" lIns="92437" tIns="46219" rIns="92437" bIns="4621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265809" y="1"/>
            <a:ext cx="4028440" cy="350520"/>
          </a:xfrm>
          <a:prstGeom prst="rect">
            <a:avLst/>
          </a:prstGeom>
        </p:spPr>
        <p:txBody>
          <a:bodyPr vert="horz" lIns="92437" tIns="46219" rIns="92437" bIns="46219" rtlCol="0"/>
          <a:lstStyle>
            <a:lvl1pPr algn="r" fontAlgn="auto">
              <a:spcBef>
                <a:spcPts val="0"/>
              </a:spcBef>
              <a:spcAft>
                <a:spcPts val="0"/>
              </a:spcAft>
              <a:defRPr sz="1200">
                <a:latin typeface="+mn-lt"/>
                <a:cs typeface="+mn-cs"/>
              </a:defRPr>
            </a:lvl1pPr>
          </a:lstStyle>
          <a:p>
            <a:pPr>
              <a:defRPr/>
            </a:pPr>
            <a:fld id="{D5236AA9-425F-4602-8407-96C21E3ABE9A}" type="datetimeFigureOut">
              <a:rPr lang="en-US"/>
              <a:pPr>
                <a:defRPr/>
              </a:pPr>
              <a:t>7/13/2017</a:t>
            </a:fld>
            <a:endParaRPr lang="en-US"/>
          </a:p>
        </p:txBody>
      </p:sp>
      <p:sp>
        <p:nvSpPr>
          <p:cNvPr id="4" name="Slide Image Placeholder 3"/>
          <p:cNvSpPr>
            <a:spLocks noGrp="1" noRot="1" noChangeAspect="1"/>
          </p:cNvSpPr>
          <p:nvPr>
            <p:ph type="sldImg" idx="2"/>
          </p:nvPr>
        </p:nvSpPr>
        <p:spPr>
          <a:xfrm>
            <a:off x="2897188" y="527050"/>
            <a:ext cx="3502025" cy="2627313"/>
          </a:xfrm>
          <a:prstGeom prst="rect">
            <a:avLst/>
          </a:prstGeom>
          <a:noFill/>
          <a:ln w="12700">
            <a:solidFill>
              <a:prstClr val="black"/>
            </a:solidFill>
          </a:ln>
        </p:spPr>
        <p:txBody>
          <a:bodyPr vert="horz" lIns="92437" tIns="46219" rIns="92437" bIns="46219" rtlCol="0" anchor="ctr"/>
          <a:lstStyle/>
          <a:p>
            <a:pPr lvl="0"/>
            <a:endParaRPr lang="en-US" noProof="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2437" tIns="46219" rIns="92437" bIns="4621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2437" tIns="46219" rIns="92437" bIns="4621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2437" tIns="46219" rIns="92437" bIns="46219" rtlCol="0" anchor="b"/>
          <a:lstStyle>
            <a:lvl1pPr algn="r" fontAlgn="auto">
              <a:spcBef>
                <a:spcPts val="0"/>
              </a:spcBef>
              <a:spcAft>
                <a:spcPts val="0"/>
              </a:spcAft>
              <a:defRPr sz="1200">
                <a:latin typeface="+mn-lt"/>
                <a:cs typeface="+mn-cs"/>
              </a:defRPr>
            </a:lvl1pPr>
          </a:lstStyle>
          <a:p>
            <a:pPr>
              <a:defRPr/>
            </a:pPr>
            <a:fld id="{79E0F43B-4B23-44CA-87DB-361A117A5F65}" type="slidenum">
              <a:rPr lang="en-US"/>
              <a:pPr>
                <a:defRPr/>
              </a:pPr>
              <a:t>‹#›</a:t>
            </a:fld>
            <a:endParaRPr lang="en-US"/>
          </a:p>
        </p:txBody>
      </p:sp>
    </p:spTree>
    <p:extLst>
      <p:ext uri="{BB962C8B-B14F-4D97-AF65-F5344CB8AC3E}">
        <p14:creationId xmlns:p14="http://schemas.microsoft.com/office/powerpoint/2010/main" val="2636447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1</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1</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1</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1</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589757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F0D691-87EB-434A-B05D-6387BA666F9D}" type="slidenum">
              <a:rPr lang="en-US" smtClean="0"/>
              <a:pPr/>
              <a:t>10</a:t>
            </a:fld>
            <a:endParaRPr lang="en-US"/>
          </a:p>
        </p:txBody>
      </p:sp>
    </p:spTree>
    <p:extLst>
      <p:ext uri="{BB962C8B-B14F-4D97-AF65-F5344CB8AC3E}">
        <p14:creationId xmlns:p14="http://schemas.microsoft.com/office/powerpoint/2010/main" val="344250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You have to convince the funder that this is an important issue.</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437474-6176-4AE2-8ACE-88B4B1E6A582}" type="slidenum">
              <a:rPr lang="en-US" smtClean="0"/>
              <a:pPr/>
              <a:t>11</a:t>
            </a:fld>
            <a:endParaRPr lang="en-US"/>
          </a:p>
        </p:txBody>
      </p:sp>
    </p:spTree>
    <p:extLst>
      <p:ext uri="{BB962C8B-B14F-4D97-AF65-F5344CB8AC3E}">
        <p14:creationId xmlns:p14="http://schemas.microsoft.com/office/powerpoint/2010/main" val="262830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You have to convince the funder that this is an important issue.</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22A3E6-26CC-41DB-9221-E1DCA28B8D1F}" type="slidenum">
              <a:rPr lang="en-US" smtClean="0"/>
              <a:pPr/>
              <a:t>12</a:t>
            </a:fld>
            <a:endParaRPr lang="en-US"/>
          </a:p>
        </p:txBody>
      </p:sp>
    </p:spTree>
    <p:extLst>
      <p:ext uri="{BB962C8B-B14F-4D97-AF65-F5344CB8AC3E}">
        <p14:creationId xmlns:p14="http://schemas.microsoft.com/office/powerpoint/2010/main" val="79264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You have to convince the funder that this is an important issue.</a:t>
            </a:r>
          </a:p>
          <a:p>
            <a:pPr eaLnBrk="1" hangingPunct="1">
              <a:spcBef>
                <a:spcPct val="0"/>
              </a:spcBef>
            </a:pPr>
            <a:endParaRPr lang="en-US"/>
          </a:p>
          <a:p>
            <a:pPr eaLnBrk="1" hangingPunct="1">
              <a:spcBef>
                <a:spcPct val="0"/>
              </a:spcBef>
            </a:pPr>
            <a:r>
              <a:rPr lang="en-US"/>
              <a:t>POINT:  Using hard, RELIABLE facts and figures makes your case stronger.</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8956D7-646E-4722-8C60-F55001A11037}" type="slidenum">
              <a:rPr lang="en-US" smtClean="0"/>
              <a:pPr/>
              <a:t>13</a:t>
            </a:fld>
            <a:endParaRPr lang="en-US"/>
          </a:p>
        </p:txBody>
      </p:sp>
    </p:spTree>
    <p:extLst>
      <p:ext uri="{BB962C8B-B14F-4D97-AF65-F5344CB8AC3E}">
        <p14:creationId xmlns:p14="http://schemas.microsoft.com/office/powerpoint/2010/main" val="1262076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6FD929-BE38-47E1-9C97-3505C39FA083}" type="slidenum">
              <a:rPr lang="en-US" smtClean="0"/>
              <a:pPr/>
              <a:t>15</a:t>
            </a:fld>
            <a:endParaRPr lang="en-US"/>
          </a:p>
        </p:txBody>
      </p:sp>
    </p:spTree>
    <p:extLst>
      <p:ext uri="{BB962C8B-B14F-4D97-AF65-F5344CB8AC3E}">
        <p14:creationId xmlns:p14="http://schemas.microsoft.com/office/powerpoint/2010/main" val="29481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4A9624-51A4-4B95-A8A6-6AF4032B6FED}" type="slidenum">
              <a:rPr lang="en-US" smtClean="0"/>
              <a:pPr/>
              <a:t>16</a:t>
            </a:fld>
            <a:endParaRPr lang="en-US"/>
          </a:p>
        </p:txBody>
      </p:sp>
    </p:spTree>
    <p:extLst>
      <p:ext uri="{BB962C8B-B14F-4D97-AF65-F5344CB8AC3E}">
        <p14:creationId xmlns:p14="http://schemas.microsoft.com/office/powerpoint/2010/main" val="3055705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C73DDA7-96EE-4C1A-B45F-95CAF1EB4BE1}" type="slidenum">
              <a:rPr lang="en-US" smtClean="0"/>
              <a:pPr/>
              <a:t>17</a:t>
            </a:fld>
            <a:endParaRPr lang="en-US"/>
          </a:p>
        </p:txBody>
      </p:sp>
    </p:spTree>
    <p:extLst>
      <p:ext uri="{BB962C8B-B14F-4D97-AF65-F5344CB8AC3E}">
        <p14:creationId xmlns:p14="http://schemas.microsoft.com/office/powerpoint/2010/main" val="838429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73F077-4F6E-4F70-AB02-7FE7753CC311}" type="slidenum">
              <a:rPr lang="en-US" smtClean="0"/>
              <a:pPr/>
              <a:t>18</a:t>
            </a:fld>
            <a:endParaRPr lang="en-US"/>
          </a:p>
        </p:txBody>
      </p:sp>
    </p:spTree>
    <p:extLst>
      <p:ext uri="{BB962C8B-B14F-4D97-AF65-F5344CB8AC3E}">
        <p14:creationId xmlns:p14="http://schemas.microsoft.com/office/powerpoint/2010/main" val="408325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Maybe the statement is x percent of the population in Marion County is living in poverty, and that is concentrated in center township in x # tracts.</a:t>
            </a:r>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9707F2-9898-4B8F-971F-9E75F6A65471}" type="slidenum">
              <a:rPr lang="en-US" smtClean="0"/>
              <a:pPr/>
              <a:t>19</a:t>
            </a:fld>
            <a:endParaRPr lang="en-US"/>
          </a:p>
        </p:txBody>
      </p:sp>
    </p:spTree>
    <p:extLst>
      <p:ext uri="{BB962C8B-B14F-4D97-AF65-F5344CB8AC3E}">
        <p14:creationId xmlns:p14="http://schemas.microsoft.com/office/powerpoint/2010/main" val="2019463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534222-04D9-40E2-AE87-20599CA9D6DF}" type="slidenum">
              <a:rPr lang="en-US" smtClean="0"/>
              <a:pPr/>
              <a:t>20</a:t>
            </a:fld>
            <a:endParaRPr lang="en-US"/>
          </a:p>
        </p:txBody>
      </p:sp>
    </p:spTree>
    <p:extLst>
      <p:ext uri="{BB962C8B-B14F-4D97-AF65-F5344CB8AC3E}">
        <p14:creationId xmlns:p14="http://schemas.microsoft.com/office/powerpoint/2010/main" val="736396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There are day-long workshops about grant writing.  I will cover each of the main sections of a grant from a high level and offer pointers to successful grant-writing, but the focus of THIS workshop is using LOCAL DATA to make your case.</a:t>
            </a:r>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1F3CC4-C7A4-4123-AD99-27C2ACC46987}" type="slidenum">
              <a:rPr lang="en-US" smtClean="0"/>
              <a:pPr/>
              <a:t>2</a:t>
            </a:fld>
            <a:endParaRPr lang="en-US"/>
          </a:p>
        </p:txBody>
      </p:sp>
    </p:spTree>
    <p:extLst>
      <p:ext uri="{BB962C8B-B14F-4D97-AF65-F5344CB8AC3E}">
        <p14:creationId xmlns:p14="http://schemas.microsoft.com/office/powerpoint/2010/main" val="240109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7CAD59-8F3F-4EB7-9516-55403FDD0CDF}" type="slidenum">
              <a:rPr lang="en-US" smtClean="0"/>
              <a:pPr/>
              <a:t>21</a:t>
            </a:fld>
            <a:endParaRPr lang="en-US"/>
          </a:p>
        </p:txBody>
      </p:sp>
    </p:spTree>
    <p:extLst>
      <p:ext uri="{BB962C8B-B14F-4D97-AF65-F5344CB8AC3E}">
        <p14:creationId xmlns:p14="http://schemas.microsoft.com/office/powerpoint/2010/main" val="991267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Tahoma" pitchFamily="34" charset="0"/>
                <a:cs typeface="Tahoma" pitchFamily="34" charset="0"/>
              </a:rPr>
              <a:t>Target Area – describe your area in relation to the larger context.</a:t>
            </a:r>
          </a:p>
          <a:p>
            <a:pPr eaLnBrk="1" hangingPunct="1">
              <a:spcBef>
                <a:spcPct val="0"/>
              </a:spcBef>
            </a:pPr>
            <a:r>
              <a:rPr lang="en-US">
                <a:latin typeface="Tahoma" pitchFamily="34" charset="0"/>
                <a:cs typeface="Tahoma" pitchFamily="34" charset="0"/>
              </a:rPr>
              <a:t>Target Population – </a:t>
            </a:r>
          </a:p>
          <a:p>
            <a:pPr eaLnBrk="1" hangingPunct="1">
              <a:spcBef>
                <a:spcPct val="0"/>
              </a:spcBef>
            </a:pPr>
            <a:r>
              <a:rPr lang="en-US">
                <a:latin typeface="Tahoma" pitchFamily="34" charset="0"/>
                <a:cs typeface="Tahoma" pitchFamily="34" charset="0"/>
              </a:rPr>
              <a:t>Target </a:t>
            </a:r>
          </a:p>
          <a:p>
            <a:pPr eaLnBrk="1" hangingPunct="1">
              <a:spcBef>
                <a:spcPct val="0"/>
              </a:spcBef>
            </a:pPr>
            <a:endParaRPr lang="en-US"/>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39895D-C73C-4D69-BEA4-804F146FB384}" type="slidenum">
              <a:rPr lang="en-US" smtClean="0"/>
              <a:pPr/>
              <a:t>22</a:t>
            </a:fld>
            <a:endParaRPr lang="en-US"/>
          </a:p>
        </p:txBody>
      </p:sp>
    </p:spTree>
    <p:extLst>
      <p:ext uri="{BB962C8B-B14F-4D97-AF65-F5344CB8AC3E}">
        <p14:creationId xmlns:p14="http://schemas.microsoft.com/office/powerpoint/2010/main" val="42360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Tahoma" pitchFamily="34" charset="0"/>
                <a:cs typeface="Tahoma" pitchFamily="34" charset="0"/>
              </a:rPr>
              <a:t>Target Area – describe your area in relation to the larger context.</a:t>
            </a:r>
          </a:p>
          <a:p>
            <a:pPr eaLnBrk="1" hangingPunct="1">
              <a:spcBef>
                <a:spcPct val="0"/>
              </a:spcBef>
            </a:pPr>
            <a:r>
              <a:rPr lang="en-US">
                <a:latin typeface="Tahoma" pitchFamily="34" charset="0"/>
                <a:cs typeface="Tahoma" pitchFamily="34" charset="0"/>
              </a:rPr>
              <a:t>Target Population – </a:t>
            </a:r>
          </a:p>
          <a:p>
            <a:pPr eaLnBrk="1" hangingPunct="1">
              <a:spcBef>
                <a:spcPct val="0"/>
              </a:spcBef>
            </a:pPr>
            <a:r>
              <a:rPr lang="en-US">
                <a:latin typeface="Tahoma" pitchFamily="34" charset="0"/>
                <a:cs typeface="Tahoma" pitchFamily="34" charset="0"/>
              </a:rPr>
              <a:t>Target </a:t>
            </a:r>
          </a:p>
          <a:p>
            <a:pPr eaLnBrk="1" hangingPunct="1">
              <a:spcBef>
                <a:spcPct val="0"/>
              </a:spcBef>
            </a:pPr>
            <a:endParaRPr lang="en-US"/>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8D0530-62D1-4BC5-876E-8635974641A2}" type="slidenum">
              <a:rPr lang="en-US" smtClean="0"/>
              <a:pPr/>
              <a:t>23</a:t>
            </a:fld>
            <a:endParaRPr lang="en-US"/>
          </a:p>
        </p:txBody>
      </p:sp>
    </p:spTree>
    <p:extLst>
      <p:ext uri="{BB962C8B-B14F-4D97-AF65-F5344CB8AC3E}">
        <p14:creationId xmlns:p14="http://schemas.microsoft.com/office/powerpoint/2010/main" val="196971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Tahoma" pitchFamily="34" charset="0"/>
                <a:cs typeface="Tahoma" pitchFamily="34" charset="0"/>
              </a:rPr>
              <a:t>This neighborhood has high poverty rate</a:t>
            </a:r>
          </a:p>
          <a:p>
            <a:pPr eaLnBrk="1" hangingPunct="1">
              <a:spcBef>
                <a:spcPct val="0"/>
              </a:spcBef>
            </a:pPr>
            <a:endParaRPr lang="en-US"/>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857A51-208B-41D1-B3B5-7754181BECC4}" type="slidenum">
              <a:rPr lang="en-US" smtClean="0"/>
              <a:pPr/>
              <a:t>24</a:t>
            </a:fld>
            <a:endParaRPr lang="en-US"/>
          </a:p>
        </p:txBody>
      </p:sp>
    </p:spTree>
    <p:extLst>
      <p:ext uri="{BB962C8B-B14F-4D97-AF65-F5344CB8AC3E}">
        <p14:creationId xmlns:p14="http://schemas.microsoft.com/office/powerpoint/2010/main" val="3818535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Note – this map does NOT match the data in the hypothetical example. The purpose is to show that you can add a map to demonstrate visually how much more this area is effected than other neighborhoods in the county.</a:t>
            </a:r>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1B45B4-7044-4CA9-82B7-230337089520}" type="slidenum">
              <a:rPr lang="en-US" smtClean="0"/>
              <a:pPr/>
              <a:t>25</a:t>
            </a:fld>
            <a:endParaRPr lang="en-US"/>
          </a:p>
        </p:txBody>
      </p:sp>
    </p:spTree>
    <p:extLst>
      <p:ext uri="{BB962C8B-B14F-4D97-AF65-F5344CB8AC3E}">
        <p14:creationId xmlns:p14="http://schemas.microsoft.com/office/powerpoint/2010/main" val="2851100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18513F-CC12-4D46-A165-D722393756C7}" type="slidenum">
              <a:rPr lang="en-US" smtClean="0"/>
              <a:pPr/>
              <a:t>26</a:t>
            </a:fld>
            <a:endParaRPr lang="en-US"/>
          </a:p>
        </p:txBody>
      </p:sp>
    </p:spTree>
    <p:extLst>
      <p:ext uri="{BB962C8B-B14F-4D97-AF65-F5344CB8AC3E}">
        <p14:creationId xmlns:p14="http://schemas.microsoft.com/office/powerpoint/2010/main" val="728855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Areas where high # of children w/o prenatal care</a:t>
            </a:r>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6007F4-1CEC-4351-9629-C4AD85D4B3E1}" type="slidenum">
              <a:rPr lang="en-US" smtClean="0"/>
              <a:pPr/>
              <a:t>27</a:t>
            </a:fld>
            <a:endParaRPr lang="en-US"/>
          </a:p>
        </p:txBody>
      </p:sp>
    </p:spTree>
    <p:extLst>
      <p:ext uri="{BB962C8B-B14F-4D97-AF65-F5344CB8AC3E}">
        <p14:creationId xmlns:p14="http://schemas.microsoft.com/office/powerpoint/2010/main" val="1900239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Areas with children in poverty also are areas with lack of service (GAP)</a:t>
            </a:r>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34ABB0-E006-468B-87F4-CDA40E64358D}" type="slidenum">
              <a:rPr lang="en-US" smtClean="0"/>
              <a:pPr/>
              <a:t>28</a:t>
            </a:fld>
            <a:endParaRPr lang="en-US"/>
          </a:p>
        </p:txBody>
      </p:sp>
    </p:spTree>
    <p:extLst>
      <p:ext uri="{BB962C8B-B14F-4D97-AF65-F5344CB8AC3E}">
        <p14:creationId xmlns:p14="http://schemas.microsoft.com/office/powerpoint/2010/main" val="2584862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Vulnerable areas vs. lack of services – GAP in service</a:t>
            </a: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0CC3FB-A0D6-4C93-925B-F0A6D0A58950}" type="slidenum">
              <a:rPr lang="en-US" smtClean="0"/>
              <a:pPr/>
              <a:t>29</a:t>
            </a:fld>
            <a:endParaRPr lang="en-US"/>
          </a:p>
        </p:txBody>
      </p:sp>
    </p:spTree>
    <p:extLst>
      <p:ext uri="{BB962C8B-B14F-4D97-AF65-F5344CB8AC3E}">
        <p14:creationId xmlns:p14="http://schemas.microsoft.com/office/powerpoint/2010/main" val="30283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818B71-B43D-4300-82F8-78E2FC12371D}" type="slidenum">
              <a:rPr lang="en-US" smtClean="0"/>
              <a:pPr/>
              <a:t>30</a:t>
            </a:fld>
            <a:endParaRPr lang="en-US"/>
          </a:p>
        </p:txBody>
      </p:sp>
    </p:spTree>
    <p:extLst>
      <p:ext uri="{BB962C8B-B14F-4D97-AF65-F5344CB8AC3E}">
        <p14:creationId xmlns:p14="http://schemas.microsoft.com/office/powerpoint/2010/main" val="422282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3</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3</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3</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3</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662791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System-level collaborations (people offering programs on early child development)</a:t>
            </a:r>
          </a:p>
          <a:p>
            <a:pPr eaLnBrk="1" hangingPunct="1">
              <a:spcBef>
                <a:spcPct val="0"/>
              </a:spcBef>
            </a:pPr>
            <a:r>
              <a:rPr lang="en-US"/>
              <a:t>And then once you identified your target population, neighborhood-level collaborations: daycare centers</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DD1AFA-77D6-47AE-A0D5-C687D08E37DA}" type="slidenum">
              <a:rPr lang="en-US" smtClean="0"/>
              <a:pPr/>
              <a:t>31</a:t>
            </a:fld>
            <a:endParaRPr lang="en-US"/>
          </a:p>
        </p:txBody>
      </p:sp>
    </p:spTree>
    <p:extLst>
      <p:ext uri="{BB962C8B-B14F-4D97-AF65-F5344CB8AC3E}">
        <p14:creationId xmlns:p14="http://schemas.microsoft.com/office/powerpoint/2010/main" val="283408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17623E-EA3C-47C5-BB65-97C1C5EDDA34}" type="slidenum">
              <a:rPr lang="en-US" smtClean="0"/>
              <a:pPr/>
              <a:t>33</a:t>
            </a:fld>
            <a:endParaRPr lang="en-US"/>
          </a:p>
        </p:txBody>
      </p:sp>
    </p:spTree>
    <p:extLst>
      <p:ext uri="{BB962C8B-B14F-4D97-AF65-F5344CB8AC3E}">
        <p14:creationId xmlns:p14="http://schemas.microsoft.com/office/powerpoint/2010/main" val="191082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1371D6-CE3D-4B4A-825C-25F0D585F75A}" type="slidenum">
              <a:rPr lang="en-US" smtClean="0"/>
              <a:pPr/>
              <a:t>34</a:t>
            </a:fld>
            <a:endParaRPr lang="en-US"/>
          </a:p>
        </p:txBody>
      </p:sp>
    </p:spTree>
    <p:extLst>
      <p:ext uri="{BB962C8B-B14F-4D97-AF65-F5344CB8AC3E}">
        <p14:creationId xmlns:p14="http://schemas.microsoft.com/office/powerpoint/2010/main" val="2870557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2E1E5F-9C44-46DB-8BD2-8C1B2E88B50D}" type="slidenum">
              <a:rPr lang="en-US" smtClean="0"/>
              <a:pPr/>
              <a:t>35</a:t>
            </a:fld>
            <a:endParaRPr lang="en-US"/>
          </a:p>
        </p:txBody>
      </p:sp>
    </p:spTree>
    <p:extLst>
      <p:ext uri="{BB962C8B-B14F-4D97-AF65-F5344CB8AC3E}">
        <p14:creationId xmlns:p14="http://schemas.microsoft.com/office/powerpoint/2010/main" val="1361603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260F4A-20D8-4E73-AD80-84B38C8D4F8B}" type="slidenum">
              <a:rPr lang="en-US" smtClean="0"/>
              <a:pPr/>
              <a:t>36</a:t>
            </a:fld>
            <a:endParaRPr lang="en-US"/>
          </a:p>
        </p:txBody>
      </p:sp>
    </p:spTree>
    <p:extLst>
      <p:ext uri="{BB962C8B-B14F-4D97-AF65-F5344CB8AC3E}">
        <p14:creationId xmlns:p14="http://schemas.microsoft.com/office/powerpoint/2010/main" val="3328339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163C75-7733-456C-85A6-FFBC5909A07B}" type="slidenum">
              <a:rPr lang="en-US" smtClean="0"/>
              <a:pPr/>
              <a:t>37</a:t>
            </a:fld>
            <a:endParaRPr lang="en-US"/>
          </a:p>
        </p:txBody>
      </p:sp>
    </p:spTree>
    <p:extLst>
      <p:ext uri="{BB962C8B-B14F-4D97-AF65-F5344CB8AC3E}">
        <p14:creationId xmlns:p14="http://schemas.microsoft.com/office/powerpoint/2010/main" val="3083877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FD9FD5-10A9-4840-A1B8-79DDE046822B}" type="slidenum">
              <a:rPr lang="en-US" smtClean="0"/>
              <a:pPr/>
              <a:t>38</a:t>
            </a:fld>
            <a:endParaRPr lang="en-US"/>
          </a:p>
        </p:txBody>
      </p:sp>
    </p:spTree>
    <p:extLst>
      <p:ext uri="{BB962C8B-B14F-4D97-AF65-F5344CB8AC3E}">
        <p14:creationId xmlns:p14="http://schemas.microsoft.com/office/powerpoint/2010/main" val="3148943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This ties back to your expected outcomes.</a:t>
            </a:r>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94B94F-48F4-47E1-A632-BEDE2627F93F}" type="slidenum">
              <a:rPr lang="en-US" smtClean="0"/>
              <a:pPr/>
              <a:t>39</a:t>
            </a:fld>
            <a:endParaRPr lang="en-US"/>
          </a:p>
        </p:txBody>
      </p:sp>
    </p:spTree>
    <p:extLst>
      <p:ext uri="{BB962C8B-B14F-4D97-AF65-F5344CB8AC3E}">
        <p14:creationId xmlns:p14="http://schemas.microsoft.com/office/powerpoint/2010/main" val="419666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1AFAA0-D483-46DB-B106-B446D96BE399}" type="slidenum">
              <a:rPr lang="en-US" smtClean="0"/>
              <a:pPr/>
              <a:t>40</a:t>
            </a:fld>
            <a:endParaRPr lang="en-US"/>
          </a:p>
        </p:txBody>
      </p:sp>
    </p:spTree>
    <p:extLst>
      <p:ext uri="{BB962C8B-B14F-4D97-AF65-F5344CB8AC3E}">
        <p14:creationId xmlns:p14="http://schemas.microsoft.com/office/powerpoint/2010/main" val="3168639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2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8340C51-AD2B-4741-8724-B89C1BBB9D8D}" type="slidenum">
              <a:rPr lang="en-US" smtClean="0"/>
              <a:pPr/>
              <a:t>41</a:t>
            </a:fld>
            <a:endParaRPr lang="en-US"/>
          </a:p>
        </p:txBody>
      </p:sp>
    </p:spTree>
    <p:extLst>
      <p:ext uri="{BB962C8B-B14F-4D97-AF65-F5344CB8AC3E}">
        <p14:creationId xmlns:p14="http://schemas.microsoft.com/office/powerpoint/2010/main" val="125845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2873375" y="519113"/>
            <a:ext cx="3551238" cy="2663825"/>
          </a:xfrm>
          <a:ln/>
        </p:spPr>
      </p:sp>
      <p:sp>
        <p:nvSpPr>
          <p:cNvPr id="56323" name="Notes Placeholder 2"/>
          <p:cNvSpPr>
            <a:spLocks noGrp="1"/>
          </p:cNvSpPr>
          <p:nvPr>
            <p:ph type="body" idx="1"/>
          </p:nvPr>
        </p:nvSpPr>
        <p:spPr bwMode="auto">
          <a:xfrm>
            <a:off x="929641" y="3329944"/>
            <a:ext cx="7437120" cy="3153087"/>
          </a:xfrm>
          <a:prstGeom prst="rect">
            <a:avLst/>
          </a:prstGeom>
          <a:noFill/>
          <a:ln>
            <a:miter lim="800000"/>
            <a:headEnd/>
            <a:tailEnd/>
          </a:ln>
        </p:spPr>
        <p:txBody>
          <a:bodyPr lIns="94924" tIns="47462" rIns="94924" bIns="47462"/>
          <a:lstStyle/>
          <a:p>
            <a:pPr eaLnBrk="1" hangingPunct="1"/>
            <a:endParaRPr lang="en-US" dirty="0"/>
          </a:p>
        </p:txBody>
      </p:sp>
      <p:sp>
        <p:nvSpPr>
          <p:cNvPr id="4" name="Footer Placeholder 3"/>
          <p:cNvSpPr>
            <a:spLocks noGrp="1"/>
          </p:cNvSpPr>
          <p:nvPr>
            <p:ph type="ftr" sz="quarter" idx="10"/>
          </p:nvPr>
        </p:nvSpPr>
        <p:spPr/>
        <p:txBody>
          <a:bodyPr/>
          <a:lstStyle/>
          <a:p>
            <a:pPr>
              <a:defRPr/>
            </a:pPr>
            <a:r>
              <a:rPr lang="en-US"/>
              <a:t>The Polis Center at IUPUI</a:t>
            </a:r>
          </a:p>
        </p:txBody>
      </p:sp>
    </p:spTree>
    <p:extLst>
      <p:ext uri="{BB962C8B-B14F-4D97-AF65-F5344CB8AC3E}">
        <p14:creationId xmlns:p14="http://schemas.microsoft.com/office/powerpoint/2010/main" val="2528510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CD1055-5068-456C-855A-414570C29EBC}" type="slidenum">
              <a:rPr lang="en-US" smtClean="0"/>
              <a:pPr/>
              <a:t>42</a:t>
            </a:fld>
            <a:endParaRPr lang="en-US"/>
          </a:p>
        </p:txBody>
      </p:sp>
    </p:spTree>
    <p:extLst>
      <p:ext uri="{BB962C8B-B14F-4D97-AF65-F5344CB8AC3E}">
        <p14:creationId xmlns:p14="http://schemas.microsoft.com/office/powerpoint/2010/main" val="2298625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Reviewers will ask themselves – is this budget reasonable given the proposed work (too much or too little are equally bad)</a:t>
            </a:r>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44B9C2-74BD-423E-B46D-0B6AA95F9238}" type="slidenum">
              <a:rPr lang="en-US" smtClean="0"/>
              <a:pPr/>
              <a:t>43</a:t>
            </a:fld>
            <a:endParaRPr lang="en-US"/>
          </a:p>
        </p:txBody>
      </p:sp>
    </p:spTree>
    <p:extLst>
      <p:ext uri="{BB962C8B-B14F-4D97-AF65-F5344CB8AC3E}">
        <p14:creationId xmlns:p14="http://schemas.microsoft.com/office/powerpoint/2010/main" val="3281396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44</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44</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44</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44</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586903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4943C-CB73-4D0A-9E9B-1FCF9BFFE2E8}" type="slidenum">
              <a:rPr lang="en-US" smtClean="0"/>
              <a:pPr/>
              <a:t>45</a:t>
            </a:fld>
            <a:endParaRPr lang="en-US"/>
          </a:p>
        </p:txBody>
      </p:sp>
    </p:spTree>
    <p:extLst>
      <p:ext uri="{BB962C8B-B14F-4D97-AF65-F5344CB8AC3E}">
        <p14:creationId xmlns:p14="http://schemas.microsoft.com/office/powerpoint/2010/main" val="2145468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46</a:t>
            </a:fld>
            <a:endParaRPr lang="en-US" dirty="0"/>
          </a:p>
        </p:txBody>
      </p:sp>
      <p:sp>
        <p:nvSpPr>
          <p:cNvPr id="8195"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196"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F155C25C-0891-43BB-9A07-8604256EE647}" type="slidenum">
              <a:rPr lang="en-US" sz="1200"/>
              <a:pPr algn="r" defTabSz="904803"/>
              <a:t>46</a:t>
            </a:fld>
            <a:endParaRPr lang="en-US" sz="1200" dirty="0"/>
          </a:p>
        </p:txBody>
      </p:sp>
      <p:sp>
        <p:nvSpPr>
          <p:cNvPr id="8197"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F61A2C-FA36-4FC0-8E3A-688AD52D8C60}" type="slidenum">
              <a:rPr lang="en-US" sz="1200"/>
              <a:pPr algn="r" defTabSz="904803"/>
              <a:t>46</a:t>
            </a:fld>
            <a:endParaRPr lang="en-US" sz="12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0508" tIns="45254" rIns="90508" bIns="45254"/>
          <a:lstStyle/>
          <a:p>
            <a:pPr defTabSz="904803"/>
            <a:r>
              <a:rPr lang="en-US" sz="12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0508" tIns="45254" rIns="90508" bIns="45254"/>
          <a:lstStyle/>
          <a:p>
            <a:pPr algn="r" defTabSz="904803"/>
            <a:r>
              <a:rPr lang="en-US" sz="1200" dirty="0"/>
              <a:t>2008</a:t>
            </a:r>
          </a:p>
        </p:txBody>
      </p:sp>
      <p:sp>
        <p:nvSpPr>
          <p:cNvPr id="8200"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201"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678DE4-F2CC-4C80-B4F7-1CF880E87BBC}" type="slidenum">
              <a:rPr lang="en-US" sz="1200"/>
              <a:pPr algn="r" defTabSz="904803"/>
              <a:t>46</a:t>
            </a:fld>
            <a:endParaRPr lang="en-US" sz="12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0508" tIns="45254" rIns="90508" bIns="45254"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842510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53</a:t>
            </a:fld>
            <a:endParaRPr lang="en-US" dirty="0"/>
          </a:p>
        </p:txBody>
      </p:sp>
      <p:sp>
        <p:nvSpPr>
          <p:cNvPr id="8195"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196"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F155C25C-0891-43BB-9A07-8604256EE647}" type="slidenum">
              <a:rPr lang="en-US" sz="1200"/>
              <a:pPr algn="r" defTabSz="904803"/>
              <a:t>53</a:t>
            </a:fld>
            <a:endParaRPr lang="en-US" sz="1200" dirty="0"/>
          </a:p>
        </p:txBody>
      </p:sp>
      <p:sp>
        <p:nvSpPr>
          <p:cNvPr id="8197"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F61A2C-FA36-4FC0-8E3A-688AD52D8C60}" type="slidenum">
              <a:rPr lang="en-US" sz="1200"/>
              <a:pPr algn="r" defTabSz="904803"/>
              <a:t>53</a:t>
            </a:fld>
            <a:endParaRPr lang="en-US" sz="12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0508" tIns="45254" rIns="90508" bIns="45254"/>
          <a:lstStyle/>
          <a:p>
            <a:pPr defTabSz="904803"/>
            <a:r>
              <a:rPr lang="en-US" sz="12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0508" tIns="45254" rIns="90508" bIns="45254"/>
          <a:lstStyle/>
          <a:p>
            <a:pPr algn="r" defTabSz="904803"/>
            <a:r>
              <a:rPr lang="en-US" sz="1200" dirty="0"/>
              <a:t>2008</a:t>
            </a:r>
          </a:p>
        </p:txBody>
      </p:sp>
      <p:sp>
        <p:nvSpPr>
          <p:cNvPr id="8200"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201"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678DE4-F2CC-4C80-B4F7-1CF880E87BBC}" type="slidenum">
              <a:rPr lang="en-US" sz="1200"/>
              <a:pPr algn="r" defTabSz="904803"/>
              <a:t>53</a:t>
            </a:fld>
            <a:endParaRPr lang="en-US" sz="12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0508" tIns="45254" rIns="90508" bIns="45254"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698861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8711785-3BC1-41CE-AF7E-A534BAA673B1}" type="slidenum">
              <a:rPr lang="en-US" smtClean="0"/>
              <a:pPr/>
              <a:t>55</a:t>
            </a:fld>
            <a:endParaRPr lang="en-US"/>
          </a:p>
        </p:txBody>
      </p:sp>
    </p:spTree>
    <p:extLst>
      <p:ext uri="{BB962C8B-B14F-4D97-AF65-F5344CB8AC3E}">
        <p14:creationId xmlns:p14="http://schemas.microsoft.com/office/powerpoint/2010/main" val="103326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4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CBD6FF-DAAD-42CC-91D4-F9B125584662}" type="slidenum">
              <a:rPr lang="en-US" smtClean="0"/>
              <a:pPr/>
              <a:t>56</a:t>
            </a:fld>
            <a:endParaRPr lang="en-US"/>
          </a:p>
        </p:txBody>
      </p:sp>
    </p:spTree>
    <p:extLst>
      <p:ext uri="{BB962C8B-B14F-4D97-AF65-F5344CB8AC3E}">
        <p14:creationId xmlns:p14="http://schemas.microsoft.com/office/powerpoint/2010/main" val="2599529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C92470-B792-42D1-A9DB-EA4D0B3F7616}" type="slidenum">
              <a:rPr lang="en-US" smtClean="0"/>
              <a:pPr/>
              <a:t>58</a:t>
            </a:fld>
            <a:endParaRPr lang="en-US"/>
          </a:p>
        </p:txBody>
      </p:sp>
    </p:spTree>
    <p:extLst>
      <p:ext uri="{BB962C8B-B14F-4D97-AF65-F5344CB8AC3E}">
        <p14:creationId xmlns:p14="http://schemas.microsoft.com/office/powerpoint/2010/main" val="4268606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59</a:t>
            </a:fld>
            <a:endParaRPr lang="en-US" dirty="0"/>
          </a:p>
        </p:txBody>
      </p:sp>
      <p:sp>
        <p:nvSpPr>
          <p:cNvPr id="8195"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196"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F155C25C-0891-43BB-9A07-8604256EE647}" type="slidenum">
              <a:rPr lang="en-US" sz="1200"/>
              <a:pPr algn="r" defTabSz="904803"/>
              <a:t>59</a:t>
            </a:fld>
            <a:endParaRPr lang="en-US" sz="1200" dirty="0"/>
          </a:p>
        </p:txBody>
      </p:sp>
      <p:sp>
        <p:nvSpPr>
          <p:cNvPr id="8197"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F61A2C-FA36-4FC0-8E3A-688AD52D8C60}" type="slidenum">
              <a:rPr lang="en-US" sz="1200"/>
              <a:pPr algn="r" defTabSz="904803"/>
              <a:t>59</a:t>
            </a:fld>
            <a:endParaRPr lang="en-US" sz="12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0508" tIns="45254" rIns="90508" bIns="45254"/>
          <a:lstStyle/>
          <a:p>
            <a:pPr defTabSz="904803"/>
            <a:r>
              <a:rPr lang="en-US" sz="12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0508" tIns="45254" rIns="90508" bIns="45254"/>
          <a:lstStyle/>
          <a:p>
            <a:pPr algn="r" defTabSz="904803"/>
            <a:r>
              <a:rPr lang="en-US" sz="1200" dirty="0"/>
              <a:t>2008</a:t>
            </a:r>
          </a:p>
        </p:txBody>
      </p:sp>
      <p:sp>
        <p:nvSpPr>
          <p:cNvPr id="8200"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201"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678DE4-F2CC-4C80-B4F7-1CF880E87BBC}" type="slidenum">
              <a:rPr lang="en-US" sz="1200"/>
              <a:pPr algn="r" defTabSz="904803"/>
              <a:t>59</a:t>
            </a:fld>
            <a:endParaRPr lang="en-US" sz="12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0508" tIns="45254" rIns="90508" bIns="45254"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15492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5</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5</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5</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5</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5497239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8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8C1DFB-11B9-4228-96C0-C825265D5521}" type="slidenum">
              <a:rPr lang="en-US" smtClean="0"/>
              <a:pPr/>
              <a:t>61</a:t>
            </a:fld>
            <a:endParaRPr lang="en-US"/>
          </a:p>
        </p:txBody>
      </p:sp>
    </p:spTree>
    <p:extLst>
      <p:ext uri="{BB962C8B-B14F-4D97-AF65-F5344CB8AC3E}">
        <p14:creationId xmlns:p14="http://schemas.microsoft.com/office/powerpoint/2010/main" val="4247723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0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6AB891-7807-4FF7-8FF8-AC2ECDE70D30}" type="slidenum">
              <a:rPr lang="en-US" smtClean="0"/>
              <a:pPr/>
              <a:t>62</a:t>
            </a:fld>
            <a:endParaRPr lang="en-US"/>
          </a:p>
        </p:txBody>
      </p:sp>
    </p:spTree>
    <p:extLst>
      <p:ext uri="{BB962C8B-B14F-4D97-AF65-F5344CB8AC3E}">
        <p14:creationId xmlns:p14="http://schemas.microsoft.com/office/powerpoint/2010/main" val="64447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82FD02-4417-4A0E-9AE7-579B7178C7F9}" type="slidenum">
              <a:rPr lang="en-US" smtClean="0"/>
              <a:pPr/>
              <a:t>63</a:t>
            </a:fld>
            <a:endParaRPr lang="en-US"/>
          </a:p>
        </p:txBody>
      </p:sp>
    </p:spTree>
    <p:extLst>
      <p:ext uri="{BB962C8B-B14F-4D97-AF65-F5344CB8AC3E}">
        <p14:creationId xmlns:p14="http://schemas.microsoft.com/office/powerpoint/2010/main" val="1899608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E0F43B-4B23-44CA-87DB-361A117A5F65}" type="slidenum">
              <a:rPr lang="en-US" smtClean="0"/>
              <a:pPr>
                <a:defRPr/>
              </a:pPr>
              <a:t>66</a:t>
            </a:fld>
            <a:endParaRPr lang="en-US"/>
          </a:p>
        </p:txBody>
      </p:sp>
    </p:spTree>
    <p:extLst>
      <p:ext uri="{BB962C8B-B14F-4D97-AF65-F5344CB8AC3E}">
        <p14:creationId xmlns:p14="http://schemas.microsoft.com/office/powerpoint/2010/main" val="20497721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67</a:t>
            </a:fld>
            <a:endParaRPr lang="en-US" dirty="0"/>
          </a:p>
        </p:txBody>
      </p:sp>
      <p:sp>
        <p:nvSpPr>
          <p:cNvPr id="8195"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196"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F155C25C-0891-43BB-9A07-8604256EE647}" type="slidenum">
              <a:rPr lang="en-US" sz="1200"/>
              <a:pPr algn="r" defTabSz="904803"/>
              <a:t>67</a:t>
            </a:fld>
            <a:endParaRPr lang="en-US" sz="1200" dirty="0"/>
          </a:p>
        </p:txBody>
      </p:sp>
      <p:sp>
        <p:nvSpPr>
          <p:cNvPr id="8197"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F61A2C-FA36-4FC0-8E3A-688AD52D8C60}" type="slidenum">
              <a:rPr lang="en-US" sz="1200"/>
              <a:pPr algn="r" defTabSz="904803"/>
              <a:t>67</a:t>
            </a:fld>
            <a:endParaRPr lang="en-US" sz="12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0508" tIns="45254" rIns="90508" bIns="45254"/>
          <a:lstStyle/>
          <a:p>
            <a:pPr defTabSz="904803"/>
            <a:r>
              <a:rPr lang="en-US" sz="12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0508" tIns="45254" rIns="90508" bIns="45254"/>
          <a:lstStyle/>
          <a:p>
            <a:pPr algn="r" defTabSz="904803"/>
            <a:r>
              <a:rPr lang="en-US" sz="1200" dirty="0"/>
              <a:t>2008</a:t>
            </a:r>
          </a:p>
        </p:txBody>
      </p:sp>
      <p:sp>
        <p:nvSpPr>
          <p:cNvPr id="8200"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201"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678DE4-F2CC-4C80-B4F7-1CF880E87BBC}" type="slidenum">
              <a:rPr lang="en-US" sz="1200"/>
              <a:pPr algn="r" defTabSz="904803"/>
              <a:t>67</a:t>
            </a:fld>
            <a:endParaRPr lang="en-US" sz="12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0508" tIns="45254" rIns="90508" bIns="45254"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673642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73</a:t>
            </a:fld>
            <a:endParaRPr lang="en-US" dirty="0"/>
          </a:p>
        </p:txBody>
      </p:sp>
      <p:sp>
        <p:nvSpPr>
          <p:cNvPr id="8195"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196"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F155C25C-0891-43BB-9A07-8604256EE647}" type="slidenum">
              <a:rPr lang="en-US" sz="1200"/>
              <a:pPr algn="r" defTabSz="904803"/>
              <a:t>73</a:t>
            </a:fld>
            <a:endParaRPr lang="en-US" sz="1200" dirty="0"/>
          </a:p>
        </p:txBody>
      </p:sp>
      <p:sp>
        <p:nvSpPr>
          <p:cNvPr id="8197"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F61A2C-FA36-4FC0-8E3A-688AD52D8C60}" type="slidenum">
              <a:rPr lang="en-US" sz="1200"/>
              <a:pPr algn="r" defTabSz="904803"/>
              <a:t>73</a:t>
            </a:fld>
            <a:endParaRPr lang="en-US" sz="12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0508" tIns="45254" rIns="90508" bIns="45254"/>
          <a:lstStyle/>
          <a:p>
            <a:pPr defTabSz="904803"/>
            <a:r>
              <a:rPr lang="en-US" sz="12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0508" tIns="45254" rIns="90508" bIns="45254"/>
          <a:lstStyle/>
          <a:p>
            <a:pPr algn="r" defTabSz="904803"/>
            <a:r>
              <a:rPr lang="en-US" sz="1200" dirty="0"/>
              <a:t>2008</a:t>
            </a:r>
          </a:p>
        </p:txBody>
      </p:sp>
      <p:sp>
        <p:nvSpPr>
          <p:cNvPr id="8200" name="Rectangle 6"/>
          <p:cNvSpPr txBox="1">
            <a:spLocks noGrp="1" noChangeArrowheads="1"/>
          </p:cNvSpPr>
          <p:nvPr/>
        </p:nvSpPr>
        <p:spPr bwMode="auto">
          <a:xfrm>
            <a:off x="0" y="6658663"/>
            <a:ext cx="4028440" cy="350520"/>
          </a:xfrm>
          <a:prstGeom prst="rect">
            <a:avLst/>
          </a:prstGeom>
          <a:noFill/>
          <a:ln w="9525">
            <a:noFill/>
            <a:miter lim="800000"/>
            <a:headEnd/>
            <a:tailEnd/>
          </a:ln>
        </p:spPr>
        <p:txBody>
          <a:bodyPr lIns="90508" tIns="45254" rIns="90508" bIns="45254" anchor="b"/>
          <a:lstStyle/>
          <a:p>
            <a:pPr defTabSz="904803"/>
            <a:r>
              <a:rPr lang="en-US" sz="1200" dirty="0"/>
              <a:t>The Polis Center @ IUPUI</a:t>
            </a:r>
          </a:p>
        </p:txBody>
      </p:sp>
      <p:sp>
        <p:nvSpPr>
          <p:cNvPr id="8201" name="Rectangle 7"/>
          <p:cNvSpPr txBox="1">
            <a:spLocks noGrp="1" noChangeArrowheads="1"/>
          </p:cNvSpPr>
          <p:nvPr/>
        </p:nvSpPr>
        <p:spPr bwMode="auto">
          <a:xfrm>
            <a:off x="5265809" y="6658663"/>
            <a:ext cx="4028440" cy="350520"/>
          </a:xfrm>
          <a:prstGeom prst="rect">
            <a:avLst/>
          </a:prstGeom>
          <a:noFill/>
          <a:ln w="9525">
            <a:noFill/>
            <a:miter lim="800000"/>
            <a:headEnd/>
            <a:tailEnd/>
          </a:ln>
        </p:spPr>
        <p:txBody>
          <a:bodyPr lIns="90508" tIns="45254" rIns="90508" bIns="45254" anchor="b"/>
          <a:lstStyle/>
          <a:p>
            <a:pPr algn="r" defTabSz="904803"/>
            <a:fld id="{EB678DE4-F2CC-4C80-B4F7-1CF880E87BBC}" type="slidenum">
              <a:rPr lang="en-US" sz="1200"/>
              <a:pPr algn="r" defTabSz="904803"/>
              <a:t>73</a:t>
            </a:fld>
            <a:endParaRPr lang="en-US" sz="12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0508" tIns="45254" rIns="90508" bIns="45254"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947989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79</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79</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79</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79</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181161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59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CFB1F8-97E4-46A6-AF0C-A51682EBB747}" type="slidenum">
              <a:rPr lang="en-US" smtClean="0"/>
              <a:pPr/>
              <a:t>80</a:t>
            </a:fld>
            <a:endParaRPr lang="en-US"/>
          </a:p>
        </p:txBody>
      </p:sp>
    </p:spTree>
    <p:extLst>
      <p:ext uri="{BB962C8B-B14F-4D97-AF65-F5344CB8AC3E}">
        <p14:creationId xmlns:p14="http://schemas.microsoft.com/office/powerpoint/2010/main" val="2685663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1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E443F4-9F89-4425-A01F-8F0537B45A9D}" type="slidenum">
              <a:rPr lang="en-US" smtClean="0"/>
              <a:pPr/>
              <a:t>81</a:t>
            </a:fld>
            <a:endParaRPr lang="en-US"/>
          </a:p>
        </p:txBody>
      </p:sp>
    </p:spTree>
    <p:extLst>
      <p:ext uri="{BB962C8B-B14F-4D97-AF65-F5344CB8AC3E}">
        <p14:creationId xmlns:p14="http://schemas.microsoft.com/office/powerpoint/2010/main" val="20933795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6F98A6-07C6-454C-9D72-8A33C7742010}" type="slidenum">
              <a:rPr lang="en-US" smtClean="0"/>
              <a:pPr/>
              <a:t>82</a:t>
            </a:fld>
            <a:endParaRPr lang="en-US"/>
          </a:p>
        </p:txBody>
      </p:sp>
    </p:spTree>
    <p:extLst>
      <p:ext uri="{BB962C8B-B14F-4D97-AF65-F5344CB8AC3E}">
        <p14:creationId xmlns:p14="http://schemas.microsoft.com/office/powerpoint/2010/main" val="174367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A93A3A-EB5B-45FA-8991-9AEC3425B941}" type="slidenum">
              <a:rPr lang="en-US" smtClean="0"/>
              <a:pPr/>
              <a:t>6</a:t>
            </a:fld>
            <a:endParaRPr lang="en-US"/>
          </a:p>
        </p:txBody>
      </p:sp>
    </p:spTree>
    <p:extLst>
      <p:ext uri="{BB962C8B-B14F-4D97-AF65-F5344CB8AC3E}">
        <p14:creationId xmlns:p14="http://schemas.microsoft.com/office/powerpoint/2010/main" val="19726168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5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8AC467-3280-47A6-8134-70392F18598A}" type="slidenum">
              <a:rPr lang="en-US" smtClean="0"/>
              <a:pPr/>
              <a:t>83</a:t>
            </a:fld>
            <a:endParaRPr lang="en-US"/>
          </a:p>
        </p:txBody>
      </p:sp>
    </p:spTree>
    <p:extLst>
      <p:ext uri="{BB962C8B-B14F-4D97-AF65-F5344CB8AC3E}">
        <p14:creationId xmlns:p14="http://schemas.microsoft.com/office/powerpoint/2010/main" val="583297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7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D3788-7984-4838-BB06-2587F6D1114C}" type="slidenum">
              <a:rPr lang="en-US" smtClean="0"/>
              <a:pPr/>
              <a:t>84</a:t>
            </a:fld>
            <a:endParaRPr lang="en-US"/>
          </a:p>
        </p:txBody>
      </p:sp>
    </p:spTree>
    <p:extLst>
      <p:ext uri="{BB962C8B-B14F-4D97-AF65-F5344CB8AC3E}">
        <p14:creationId xmlns:p14="http://schemas.microsoft.com/office/powerpoint/2010/main" val="623550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69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F41358-4453-4DC0-9562-5FA0D835310E}" type="slidenum">
              <a:rPr lang="en-US" smtClean="0"/>
              <a:pPr/>
              <a:t>85</a:t>
            </a:fld>
            <a:endParaRPr lang="en-US"/>
          </a:p>
        </p:txBody>
      </p:sp>
    </p:spTree>
    <p:extLst>
      <p:ext uri="{BB962C8B-B14F-4D97-AF65-F5344CB8AC3E}">
        <p14:creationId xmlns:p14="http://schemas.microsoft.com/office/powerpoint/2010/main" val="6133569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2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5A1751-C31B-44D0-9517-BD9558B977E8}" type="slidenum">
              <a:rPr lang="en-US" smtClean="0"/>
              <a:pPr/>
              <a:t>86</a:t>
            </a:fld>
            <a:endParaRPr lang="en-US"/>
          </a:p>
        </p:txBody>
      </p:sp>
    </p:spTree>
    <p:extLst>
      <p:ext uri="{BB962C8B-B14F-4D97-AF65-F5344CB8AC3E}">
        <p14:creationId xmlns:p14="http://schemas.microsoft.com/office/powerpoint/2010/main" val="3071838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EC8E5F-8680-4544-8867-421FDAA49F2B}" type="slidenum">
              <a:rPr lang="en-US" smtClean="0"/>
              <a:pPr/>
              <a:t>87</a:t>
            </a:fld>
            <a:endParaRPr lang="en-US"/>
          </a:p>
        </p:txBody>
      </p:sp>
    </p:spTree>
    <p:extLst>
      <p:ext uri="{BB962C8B-B14F-4D97-AF65-F5344CB8AC3E}">
        <p14:creationId xmlns:p14="http://schemas.microsoft.com/office/powerpoint/2010/main" val="11385829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CE26DD-7B39-4E94-83F3-8E916970D169}" type="slidenum">
              <a:rPr lang="en-US" smtClean="0"/>
              <a:pPr/>
              <a:t>88</a:t>
            </a:fld>
            <a:endParaRPr lang="en-US"/>
          </a:p>
        </p:txBody>
      </p:sp>
    </p:spTree>
    <p:extLst>
      <p:ext uri="{BB962C8B-B14F-4D97-AF65-F5344CB8AC3E}">
        <p14:creationId xmlns:p14="http://schemas.microsoft.com/office/powerpoint/2010/main" val="7325832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p:spPr>
      </p:sp>
      <p:sp>
        <p:nvSpPr>
          <p:cNvPr id="180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0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BDE362-9F96-4D1D-833D-291A19949506}" type="slidenum">
              <a:rPr lang="en-US" smtClean="0"/>
              <a:pPr/>
              <a:t>89</a:t>
            </a:fld>
            <a:endParaRPr lang="en-US"/>
          </a:p>
        </p:txBody>
      </p:sp>
    </p:spTree>
    <p:extLst>
      <p:ext uri="{BB962C8B-B14F-4D97-AF65-F5344CB8AC3E}">
        <p14:creationId xmlns:p14="http://schemas.microsoft.com/office/powerpoint/2010/main" val="1791696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82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61C3E2-EA55-4B39-83A3-336B7737180C}" type="slidenum">
              <a:rPr lang="en-US" smtClean="0"/>
              <a:pPr/>
              <a:t>90</a:t>
            </a:fld>
            <a:endParaRPr lang="en-US"/>
          </a:p>
        </p:txBody>
      </p:sp>
    </p:spTree>
    <p:extLst>
      <p:ext uri="{BB962C8B-B14F-4D97-AF65-F5344CB8AC3E}">
        <p14:creationId xmlns:p14="http://schemas.microsoft.com/office/powerpoint/2010/main" val="13925652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91</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91</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91</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91</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9733772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DE60B9-FFA3-4CD4-AA80-17A4497C1793}" type="slidenum">
              <a:rPr lang="en-US" smtClean="0"/>
              <a:pPr/>
              <a:t>92</a:t>
            </a:fld>
            <a:endParaRPr lang="en-US"/>
          </a:p>
        </p:txBody>
      </p:sp>
    </p:spTree>
    <p:extLst>
      <p:ext uri="{BB962C8B-B14F-4D97-AF65-F5344CB8AC3E}">
        <p14:creationId xmlns:p14="http://schemas.microsoft.com/office/powerpoint/2010/main" val="12457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7</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7</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7</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7</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249789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noFill/>
          <a:ln>
            <a:solidFill>
              <a:srgbClr val="000000"/>
            </a:solidFill>
            <a:miter lim="800000"/>
            <a:headEnd/>
            <a:tailEnd/>
          </a:ln>
        </p:spPr>
      </p:sp>
      <p:sp>
        <p:nvSpPr>
          <p:cNvPr id="192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2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DF60C6-C8BB-4E2D-B87D-D31E29E68A90}" type="slidenum">
              <a:rPr lang="en-US" smtClean="0"/>
              <a:pPr/>
              <a:t>93</a:t>
            </a:fld>
            <a:endParaRPr lang="en-US"/>
          </a:p>
        </p:txBody>
      </p:sp>
    </p:spTree>
    <p:extLst>
      <p:ext uri="{BB962C8B-B14F-4D97-AF65-F5344CB8AC3E}">
        <p14:creationId xmlns:p14="http://schemas.microsoft.com/office/powerpoint/2010/main" val="1258615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bwMode="auto">
          <a:noFill/>
          <a:ln>
            <a:solidFill>
              <a:srgbClr val="000000"/>
            </a:solidFill>
            <a:miter lim="800000"/>
            <a:headEnd/>
            <a:tailEnd/>
          </a:ln>
        </p:spPr>
      </p:sp>
      <p:sp>
        <p:nvSpPr>
          <p:cNvPr id="194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4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063BA3-A5F6-43B0-9F30-79AAE9181E65}" type="slidenum">
              <a:rPr lang="en-US" smtClean="0"/>
              <a:pPr/>
              <a:t>94</a:t>
            </a:fld>
            <a:endParaRPr lang="en-US"/>
          </a:p>
        </p:txBody>
      </p:sp>
    </p:spTree>
    <p:extLst>
      <p:ext uri="{BB962C8B-B14F-4D97-AF65-F5344CB8AC3E}">
        <p14:creationId xmlns:p14="http://schemas.microsoft.com/office/powerpoint/2010/main" val="29190357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p:cNvSpPr>
          <p:nvPr>
            <p:ph type="sldImg"/>
          </p:nvPr>
        </p:nvSpPr>
        <p:spPr bwMode="auto">
          <a:noFill/>
          <a:ln>
            <a:solidFill>
              <a:srgbClr val="000000"/>
            </a:solidFill>
            <a:miter lim="800000"/>
            <a:headEnd/>
            <a:tailEnd/>
          </a:ln>
        </p:spPr>
      </p:sp>
      <p:sp>
        <p:nvSpPr>
          <p:cNvPr id="196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6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FC895A-EBC0-45C2-9057-B1C5B1C0AEA1}" type="slidenum">
              <a:rPr lang="en-US" smtClean="0"/>
              <a:pPr/>
              <a:t>95</a:t>
            </a:fld>
            <a:endParaRPr lang="en-US"/>
          </a:p>
        </p:txBody>
      </p:sp>
    </p:spTree>
    <p:extLst>
      <p:ext uri="{BB962C8B-B14F-4D97-AF65-F5344CB8AC3E}">
        <p14:creationId xmlns:p14="http://schemas.microsoft.com/office/powerpoint/2010/main" val="36120921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1E001A-04CF-461D-8991-FDFF71B18C42}" type="slidenum">
              <a:rPr lang="en-US" smtClean="0"/>
              <a:pPr/>
              <a:t>96</a:t>
            </a:fld>
            <a:endParaRPr lang="en-US"/>
          </a:p>
        </p:txBody>
      </p:sp>
    </p:spTree>
    <p:extLst>
      <p:ext uri="{BB962C8B-B14F-4D97-AF65-F5344CB8AC3E}">
        <p14:creationId xmlns:p14="http://schemas.microsoft.com/office/powerpoint/2010/main" val="16567395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2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1DC2E4-B7EA-4926-ACCC-25F801542351}" type="slidenum">
              <a:rPr lang="en-US" smtClean="0"/>
              <a:pPr/>
              <a:t>97</a:t>
            </a:fld>
            <a:endParaRPr lang="en-US"/>
          </a:p>
        </p:txBody>
      </p:sp>
    </p:spTree>
    <p:extLst>
      <p:ext uri="{BB962C8B-B14F-4D97-AF65-F5344CB8AC3E}">
        <p14:creationId xmlns:p14="http://schemas.microsoft.com/office/powerpoint/2010/main" val="10579830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B239862-C1FE-40A4-862D-F00FC0A013A7}" type="slidenum">
              <a:rPr lang="en-US" smtClean="0"/>
              <a:pPr/>
              <a:t>98</a:t>
            </a:fld>
            <a:endParaRPr lang="en-US" dirty="0"/>
          </a:p>
        </p:txBody>
      </p:sp>
      <p:sp>
        <p:nvSpPr>
          <p:cNvPr id="450563" name="Rectangle 6"/>
          <p:cNvSpPr txBox="1">
            <a:spLocks noGrp="1" noChangeArrowheads="1"/>
          </p:cNvSpPr>
          <p:nvPr/>
        </p:nvSpPr>
        <p:spPr bwMode="auto">
          <a:xfrm>
            <a:off x="1" y="6658259"/>
            <a:ext cx="4028440" cy="350520"/>
          </a:xfrm>
          <a:prstGeom prst="rect">
            <a:avLst/>
          </a:prstGeom>
          <a:noFill/>
          <a:ln w="9525">
            <a:noFill/>
            <a:miter lim="800000"/>
            <a:headEnd/>
            <a:tailEnd/>
          </a:ln>
        </p:spPr>
        <p:txBody>
          <a:bodyPr lIns="96217" tIns="48109" rIns="96217" bIns="48109" anchor="b"/>
          <a:lstStyle/>
          <a:p>
            <a:pPr defTabSz="962002"/>
            <a:r>
              <a:rPr lang="en-US" sz="1200" dirty="0"/>
              <a:t>The Polis Center @ IUPUI</a:t>
            </a:r>
          </a:p>
        </p:txBody>
      </p:sp>
      <p:sp>
        <p:nvSpPr>
          <p:cNvPr id="450564" name="Rectangle 7"/>
          <p:cNvSpPr txBox="1">
            <a:spLocks noGrp="1" noChangeArrowheads="1"/>
          </p:cNvSpPr>
          <p:nvPr/>
        </p:nvSpPr>
        <p:spPr bwMode="auto">
          <a:xfrm>
            <a:off x="5266348" y="6658259"/>
            <a:ext cx="4028440" cy="350520"/>
          </a:xfrm>
          <a:prstGeom prst="rect">
            <a:avLst/>
          </a:prstGeom>
          <a:noFill/>
          <a:ln w="9525">
            <a:noFill/>
            <a:miter lim="800000"/>
            <a:headEnd/>
            <a:tailEnd/>
          </a:ln>
        </p:spPr>
        <p:txBody>
          <a:bodyPr lIns="96217" tIns="48109" rIns="96217" bIns="48109" anchor="b"/>
          <a:lstStyle/>
          <a:p>
            <a:pPr algn="r" defTabSz="962002"/>
            <a:fld id="{02831623-96C0-439C-A0C3-50E121EBF25B}" type="slidenum">
              <a:rPr lang="en-US" sz="1200"/>
              <a:pPr algn="r" defTabSz="962002"/>
              <a:t>98</a:t>
            </a:fld>
            <a:endParaRPr lang="en-US" sz="1200" dirty="0"/>
          </a:p>
        </p:txBody>
      </p:sp>
      <p:sp>
        <p:nvSpPr>
          <p:cNvPr id="450565" name="Rectangle 7"/>
          <p:cNvSpPr txBox="1">
            <a:spLocks noGrp="1" noChangeArrowheads="1"/>
          </p:cNvSpPr>
          <p:nvPr/>
        </p:nvSpPr>
        <p:spPr bwMode="auto">
          <a:xfrm>
            <a:off x="5266348" y="6658259"/>
            <a:ext cx="4028440" cy="350520"/>
          </a:xfrm>
          <a:prstGeom prst="rect">
            <a:avLst/>
          </a:prstGeom>
          <a:noFill/>
          <a:ln w="9525">
            <a:noFill/>
            <a:miter lim="800000"/>
            <a:headEnd/>
            <a:tailEnd/>
          </a:ln>
        </p:spPr>
        <p:txBody>
          <a:bodyPr lIns="96217" tIns="48109" rIns="96217" bIns="48109" anchor="b"/>
          <a:lstStyle/>
          <a:p>
            <a:pPr algn="r" defTabSz="962002"/>
            <a:fld id="{E2DC3F7C-9082-41D3-A22E-70039F6204AD}" type="slidenum">
              <a:rPr lang="en-US" sz="1200"/>
              <a:pPr algn="r" defTabSz="962002"/>
              <a:t>98</a:t>
            </a:fld>
            <a:endParaRPr lang="en-US" sz="1200" dirty="0"/>
          </a:p>
        </p:txBody>
      </p:sp>
      <p:sp>
        <p:nvSpPr>
          <p:cNvPr id="450566" name="Slide Image Placeholder 1"/>
          <p:cNvSpPr>
            <a:spLocks noGrp="1" noRot="1" noChangeAspect="1" noTextEdit="1"/>
          </p:cNvSpPr>
          <p:nvPr>
            <p:ph type="sldImg"/>
          </p:nvPr>
        </p:nvSpPr>
        <p:spPr>
          <a:ln/>
        </p:spPr>
      </p:sp>
      <p:sp>
        <p:nvSpPr>
          <p:cNvPr id="450567" name="Notes Placeholder 2"/>
          <p:cNvSpPr>
            <a:spLocks noGrp="1"/>
          </p:cNvSpPr>
          <p:nvPr>
            <p:ph type="body" idx="1"/>
          </p:nvPr>
        </p:nvSpPr>
        <p:spPr>
          <a:noFill/>
          <a:ln/>
        </p:spPr>
        <p:txBody>
          <a:bodyPr lIns="96217" tIns="48109" rIns="96217" bIns="48109"/>
          <a:lstStyle/>
          <a:p>
            <a:pPr eaLnBrk="1" hangingPunct="1"/>
            <a:endParaRPr lang="en-US" dirty="0"/>
          </a:p>
        </p:txBody>
      </p:sp>
      <p:sp>
        <p:nvSpPr>
          <p:cNvPr id="450568" name="Header Placeholder 3"/>
          <p:cNvSpPr txBox="1">
            <a:spLocks noGrp="1"/>
          </p:cNvSpPr>
          <p:nvPr/>
        </p:nvSpPr>
        <p:spPr bwMode="auto">
          <a:xfrm>
            <a:off x="1" y="1"/>
            <a:ext cx="4028440" cy="350520"/>
          </a:xfrm>
          <a:prstGeom prst="rect">
            <a:avLst/>
          </a:prstGeom>
          <a:noFill/>
          <a:ln w="9525">
            <a:noFill/>
            <a:miter lim="800000"/>
            <a:headEnd/>
            <a:tailEnd/>
          </a:ln>
        </p:spPr>
        <p:txBody>
          <a:bodyPr lIns="96217" tIns="48109" rIns="96217" bIns="48109"/>
          <a:lstStyle/>
          <a:p>
            <a:pPr defTabSz="962002"/>
            <a:r>
              <a:rPr lang="en-US" sz="1200" dirty="0"/>
              <a:t>SAVI Level 1      </a:t>
            </a:r>
          </a:p>
        </p:txBody>
      </p:sp>
      <p:sp>
        <p:nvSpPr>
          <p:cNvPr id="450569" name="Date Placeholder 4"/>
          <p:cNvSpPr txBox="1">
            <a:spLocks noGrp="1"/>
          </p:cNvSpPr>
          <p:nvPr/>
        </p:nvSpPr>
        <p:spPr bwMode="auto">
          <a:xfrm>
            <a:off x="5266348" y="1"/>
            <a:ext cx="4028440" cy="350520"/>
          </a:xfrm>
          <a:prstGeom prst="rect">
            <a:avLst/>
          </a:prstGeom>
          <a:noFill/>
          <a:ln w="9525">
            <a:noFill/>
            <a:miter lim="800000"/>
            <a:headEnd/>
            <a:tailEnd/>
          </a:ln>
        </p:spPr>
        <p:txBody>
          <a:bodyPr lIns="96217" tIns="48109" rIns="96217" bIns="48109"/>
          <a:lstStyle/>
          <a:p>
            <a:pPr algn="r" defTabSz="962002"/>
            <a:r>
              <a:rPr lang="en-US" sz="1200" dirty="0"/>
              <a:t>2008</a:t>
            </a:r>
          </a:p>
        </p:txBody>
      </p:sp>
      <p:sp>
        <p:nvSpPr>
          <p:cNvPr id="450570" name="Footer Placeholder 5"/>
          <p:cNvSpPr txBox="1">
            <a:spLocks noGrp="1"/>
          </p:cNvSpPr>
          <p:nvPr/>
        </p:nvSpPr>
        <p:spPr bwMode="auto">
          <a:xfrm>
            <a:off x="1" y="6658259"/>
            <a:ext cx="4028440" cy="350520"/>
          </a:xfrm>
          <a:prstGeom prst="rect">
            <a:avLst/>
          </a:prstGeom>
          <a:noFill/>
          <a:ln w="9525">
            <a:noFill/>
            <a:miter lim="800000"/>
            <a:headEnd/>
            <a:tailEnd/>
          </a:ln>
        </p:spPr>
        <p:txBody>
          <a:bodyPr lIns="96217" tIns="48109" rIns="96217" bIns="48109" anchor="b"/>
          <a:lstStyle/>
          <a:p>
            <a:pPr defTabSz="962002"/>
            <a:r>
              <a:rPr lang="en-US" sz="1200" dirty="0"/>
              <a:t>The Polis Center @ IUPUI</a:t>
            </a:r>
          </a:p>
        </p:txBody>
      </p:sp>
      <p:sp>
        <p:nvSpPr>
          <p:cNvPr id="450571" name="Slide Number Placeholder 6"/>
          <p:cNvSpPr txBox="1">
            <a:spLocks noGrp="1"/>
          </p:cNvSpPr>
          <p:nvPr/>
        </p:nvSpPr>
        <p:spPr bwMode="auto">
          <a:xfrm>
            <a:off x="5266348" y="6658259"/>
            <a:ext cx="4028440" cy="350520"/>
          </a:xfrm>
          <a:prstGeom prst="rect">
            <a:avLst/>
          </a:prstGeom>
          <a:noFill/>
          <a:ln w="9525">
            <a:noFill/>
            <a:miter lim="800000"/>
            <a:headEnd/>
            <a:tailEnd/>
          </a:ln>
        </p:spPr>
        <p:txBody>
          <a:bodyPr lIns="96217" tIns="48109" rIns="96217" bIns="48109" anchor="b"/>
          <a:lstStyle/>
          <a:p>
            <a:pPr algn="r" defTabSz="962002"/>
            <a:fld id="{EB916C7D-33C1-4764-873F-C8D909E7B698}" type="slidenum">
              <a:rPr lang="en-US" sz="1200"/>
              <a:pPr algn="r" defTabSz="962002"/>
              <a:t>98</a:t>
            </a:fld>
            <a:endParaRPr lang="en-US" sz="1200" dirty="0"/>
          </a:p>
        </p:txBody>
      </p:sp>
      <p:sp>
        <p:nvSpPr>
          <p:cNvPr id="12" name="Footer Placeholder 11"/>
          <p:cNvSpPr>
            <a:spLocks noGrp="1"/>
          </p:cNvSpPr>
          <p:nvPr>
            <p:ph type="ftr" sz="quarter" idx="10"/>
          </p:nvPr>
        </p:nvSpPr>
        <p:spPr/>
        <p:txBody>
          <a:bodyPr/>
          <a:lstStyle/>
          <a:p>
            <a:pPr>
              <a:defRPr/>
            </a:pPr>
            <a:r>
              <a:rPr lang="en-US"/>
              <a:t>The Polis Center at IUPUI</a:t>
            </a:r>
          </a:p>
        </p:txBody>
      </p:sp>
    </p:spTree>
    <p:extLst>
      <p:ext uri="{BB962C8B-B14F-4D97-AF65-F5344CB8AC3E}">
        <p14:creationId xmlns:p14="http://schemas.microsoft.com/office/powerpoint/2010/main" val="12650602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7D306077-4D0D-4B41-91D6-107539EAF22B}" type="slidenum">
              <a:rPr lang="en-US" smtClean="0"/>
              <a:pPr/>
              <a:t>99</a:t>
            </a:fld>
            <a:endParaRPr lang="en-US"/>
          </a:p>
        </p:txBody>
      </p:sp>
      <p:sp>
        <p:nvSpPr>
          <p:cNvPr id="456707" name="Rectangle 6"/>
          <p:cNvSpPr txBox="1">
            <a:spLocks noGrp="1" noChangeArrowheads="1"/>
          </p:cNvSpPr>
          <p:nvPr/>
        </p:nvSpPr>
        <p:spPr bwMode="auto">
          <a:xfrm>
            <a:off x="1" y="6658259"/>
            <a:ext cx="4028440" cy="350520"/>
          </a:xfrm>
          <a:prstGeom prst="rect">
            <a:avLst/>
          </a:prstGeom>
          <a:noFill/>
          <a:ln w="9525">
            <a:noFill/>
            <a:miter lim="800000"/>
            <a:headEnd/>
            <a:tailEnd/>
          </a:ln>
        </p:spPr>
        <p:txBody>
          <a:bodyPr lIns="96205" tIns="48102" rIns="96205" bIns="48102" anchor="b"/>
          <a:lstStyle/>
          <a:p>
            <a:pPr defTabSz="961891"/>
            <a:r>
              <a:rPr lang="en-US" sz="1300" dirty="0"/>
              <a:t>The Polis Center @ IUPUI</a:t>
            </a:r>
          </a:p>
        </p:txBody>
      </p:sp>
      <p:sp>
        <p:nvSpPr>
          <p:cNvPr id="456708" name="Rectangle 7"/>
          <p:cNvSpPr txBox="1">
            <a:spLocks noGrp="1" noChangeArrowheads="1"/>
          </p:cNvSpPr>
          <p:nvPr/>
        </p:nvSpPr>
        <p:spPr bwMode="auto">
          <a:xfrm>
            <a:off x="5266348" y="6658259"/>
            <a:ext cx="4028440" cy="350520"/>
          </a:xfrm>
          <a:prstGeom prst="rect">
            <a:avLst/>
          </a:prstGeom>
          <a:noFill/>
          <a:ln w="9525">
            <a:noFill/>
            <a:miter lim="800000"/>
            <a:headEnd/>
            <a:tailEnd/>
          </a:ln>
        </p:spPr>
        <p:txBody>
          <a:bodyPr lIns="96205" tIns="48102" rIns="96205" bIns="48102" anchor="b"/>
          <a:lstStyle/>
          <a:p>
            <a:pPr algn="r" defTabSz="961891"/>
            <a:fld id="{D1856472-C17A-4F09-A718-33B0D0D5B8D0}" type="slidenum">
              <a:rPr lang="en-US" sz="1300"/>
              <a:pPr algn="r" defTabSz="961891"/>
              <a:t>99</a:t>
            </a:fld>
            <a:endParaRPr lang="en-US" sz="1300" dirty="0"/>
          </a:p>
        </p:txBody>
      </p:sp>
      <p:sp>
        <p:nvSpPr>
          <p:cNvPr id="456709" name="Rectangle 7"/>
          <p:cNvSpPr txBox="1">
            <a:spLocks noGrp="1" noChangeArrowheads="1"/>
          </p:cNvSpPr>
          <p:nvPr/>
        </p:nvSpPr>
        <p:spPr bwMode="auto">
          <a:xfrm>
            <a:off x="5266348" y="6658259"/>
            <a:ext cx="4028440" cy="350520"/>
          </a:xfrm>
          <a:prstGeom prst="rect">
            <a:avLst/>
          </a:prstGeom>
          <a:noFill/>
          <a:ln w="9525">
            <a:noFill/>
            <a:miter lim="800000"/>
            <a:headEnd/>
            <a:tailEnd/>
          </a:ln>
        </p:spPr>
        <p:txBody>
          <a:bodyPr lIns="96205" tIns="48102" rIns="96205" bIns="48102" anchor="b"/>
          <a:lstStyle/>
          <a:p>
            <a:pPr algn="r" defTabSz="961891"/>
            <a:fld id="{9993CCFA-ABA5-4CFB-99C4-C00107EA129A}" type="slidenum">
              <a:rPr lang="en-US" sz="1300"/>
              <a:pPr algn="r" defTabSz="961891"/>
              <a:t>99</a:t>
            </a:fld>
            <a:endParaRPr lang="en-US" sz="1300" dirty="0"/>
          </a:p>
        </p:txBody>
      </p:sp>
      <p:sp>
        <p:nvSpPr>
          <p:cNvPr id="456710" name="Slide Image Placeholder 1"/>
          <p:cNvSpPr>
            <a:spLocks noGrp="1" noRot="1" noChangeAspect="1" noTextEdit="1"/>
          </p:cNvSpPr>
          <p:nvPr>
            <p:ph type="sldImg"/>
          </p:nvPr>
        </p:nvSpPr>
        <p:spPr>
          <a:ln/>
        </p:spPr>
      </p:sp>
      <p:sp>
        <p:nvSpPr>
          <p:cNvPr id="456711" name="Notes Placeholder 2"/>
          <p:cNvSpPr>
            <a:spLocks noGrp="1"/>
          </p:cNvSpPr>
          <p:nvPr>
            <p:ph type="body" idx="1"/>
          </p:nvPr>
        </p:nvSpPr>
        <p:spPr>
          <a:noFill/>
          <a:ln/>
        </p:spPr>
        <p:txBody>
          <a:bodyPr lIns="96205" tIns="48102" rIns="96205" bIns="48102"/>
          <a:lstStyle/>
          <a:p>
            <a:pPr eaLnBrk="1" hangingPunct="1"/>
            <a:endParaRPr lang="en-US"/>
          </a:p>
        </p:txBody>
      </p:sp>
      <p:sp>
        <p:nvSpPr>
          <p:cNvPr id="456712" name="Header Placeholder 3"/>
          <p:cNvSpPr txBox="1">
            <a:spLocks noGrp="1"/>
          </p:cNvSpPr>
          <p:nvPr/>
        </p:nvSpPr>
        <p:spPr bwMode="auto">
          <a:xfrm>
            <a:off x="1" y="1"/>
            <a:ext cx="4028440" cy="350520"/>
          </a:xfrm>
          <a:prstGeom prst="rect">
            <a:avLst/>
          </a:prstGeom>
          <a:noFill/>
          <a:ln w="9525">
            <a:noFill/>
            <a:miter lim="800000"/>
            <a:headEnd/>
            <a:tailEnd/>
          </a:ln>
        </p:spPr>
        <p:txBody>
          <a:bodyPr lIns="96205" tIns="48102" rIns="96205" bIns="48102"/>
          <a:lstStyle/>
          <a:p>
            <a:pPr defTabSz="961891"/>
            <a:r>
              <a:rPr lang="en-US" sz="1300" dirty="0"/>
              <a:t>SAVI Level 1      </a:t>
            </a:r>
          </a:p>
        </p:txBody>
      </p:sp>
      <p:sp>
        <p:nvSpPr>
          <p:cNvPr id="456713" name="Date Placeholder 4"/>
          <p:cNvSpPr txBox="1">
            <a:spLocks noGrp="1"/>
          </p:cNvSpPr>
          <p:nvPr/>
        </p:nvSpPr>
        <p:spPr bwMode="auto">
          <a:xfrm>
            <a:off x="5266348" y="1"/>
            <a:ext cx="4028440" cy="350520"/>
          </a:xfrm>
          <a:prstGeom prst="rect">
            <a:avLst/>
          </a:prstGeom>
          <a:noFill/>
          <a:ln w="9525">
            <a:noFill/>
            <a:miter lim="800000"/>
            <a:headEnd/>
            <a:tailEnd/>
          </a:ln>
        </p:spPr>
        <p:txBody>
          <a:bodyPr lIns="96205" tIns="48102" rIns="96205" bIns="48102"/>
          <a:lstStyle/>
          <a:p>
            <a:pPr algn="r" defTabSz="961891"/>
            <a:r>
              <a:rPr lang="en-US" sz="1300" dirty="0"/>
              <a:t>2008</a:t>
            </a:r>
          </a:p>
        </p:txBody>
      </p:sp>
      <p:sp>
        <p:nvSpPr>
          <p:cNvPr id="456714" name="Footer Placeholder 5"/>
          <p:cNvSpPr txBox="1">
            <a:spLocks noGrp="1"/>
          </p:cNvSpPr>
          <p:nvPr/>
        </p:nvSpPr>
        <p:spPr bwMode="auto">
          <a:xfrm>
            <a:off x="1" y="6658259"/>
            <a:ext cx="4028440" cy="350520"/>
          </a:xfrm>
          <a:prstGeom prst="rect">
            <a:avLst/>
          </a:prstGeom>
          <a:noFill/>
          <a:ln w="9525">
            <a:noFill/>
            <a:miter lim="800000"/>
            <a:headEnd/>
            <a:tailEnd/>
          </a:ln>
        </p:spPr>
        <p:txBody>
          <a:bodyPr lIns="96205" tIns="48102" rIns="96205" bIns="48102" anchor="b"/>
          <a:lstStyle/>
          <a:p>
            <a:pPr defTabSz="961891"/>
            <a:r>
              <a:rPr lang="en-US" sz="1300" dirty="0"/>
              <a:t>The Polis Center @ IUPUI</a:t>
            </a:r>
          </a:p>
        </p:txBody>
      </p:sp>
      <p:sp>
        <p:nvSpPr>
          <p:cNvPr id="456715" name="Slide Number Placeholder 6"/>
          <p:cNvSpPr txBox="1">
            <a:spLocks noGrp="1"/>
          </p:cNvSpPr>
          <p:nvPr/>
        </p:nvSpPr>
        <p:spPr bwMode="auto">
          <a:xfrm>
            <a:off x="5266348" y="6658259"/>
            <a:ext cx="4028440" cy="350520"/>
          </a:xfrm>
          <a:prstGeom prst="rect">
            <a:avLst/>
          </a:prstGeom>
          <a:noFill/>
          <a:ln w="9525">
            <a:noFill/>
            <a:miter lim="800000"/>
            <a:headEnd/>
            <a:tailEnd/>
          </a:ln>
        </p:spPr>
        <p:txBody>
          <a:bodyPr lIns="96205" tIns="48102" rIns="96205" bIns="48102" anchor="b"/>
          <a:lstStyle/>
          <a:p>
            <a:pPr algn="r" defTabSz="961891"/>
            <a:fld id="{91763870-7056-487C-89E4-4DC8CC06EE83}" type="slidenum">
              <a:rPr lang="en-US" sz="1300"/>
              <a:pPr algn="r" defTabSz="961891"/>
              <a:t>99</a:t>
            </a:fld>
            <a:endParaRPr lang="en-US" sz="1300" dirty="0"/>
          </a:p>
        </p:txBody>
      </p:sp>
      <p:sp>
        <p:nvSpPr>
          <p:cNvPr id="12" name="Footer Placeholder 11"/>
          <p:cNvSpPr>
            <a:spLocks noGrp="1"/>
          </p:cNvSpPr>
          <p:nvPr>
            <p:ph type="ftr" sz="quarter" idx="10"/>
          </p:nvPr>
        </p:nvSpPr>
        <p:spPr/>
        <p:txBody>
          <a:bodyPr/>
          <a:lstStyle/>
          <a:p>
            <a:pPr>
              <a:defRPr/>
            </a:pPr>
            <a:r>
              <a:rPr lang="en-US"/>
              <a:t>The Polis Center at IUPUI</a:t>
            </a:r>
          </a:p>
        </p:txBody>
      </p:sp>
    </p:spTree>
    <p:extLst>
      <p:ext uri="{BB962C8B-B14F-4D97-AF65-F5344CB8AC3E}">
        <p14:creationId xmlns:p14="http://schemas.microsoft.com/office/powerpoint/2010/main" val="39237024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7D306077-4D0D-4B41-91D6-107539EAF22B}" type="slidenum">
              <a:rPr lang="en-US" smtClean="0">
                <a:solidFill>
                  <a:prstClr val="black"/>
                </a:solidFill>
              </a:rPr>
              <a:pPr/>
              <a:t>100</a:t>
            </a:fld>
            <a:endParaRPr lang="en-US">
              <a:solidFill>
                <a:prstClr val="black"/>
              </a:solidFill>
            </a:endParaRPr>
          </a:p>
        </p:txBody>
      </p:sp>
      <p:sp>
        <p:nvSpPr>
          <p:cNvPr id="456707" name="Rectangle 6"/>
          <p:cNvSpPr txBox="1">
            <a:spLocks noGrp="1" noChangeArrowheads="1"/>
          </p:cNvSpPr>
          <p:nvPr/>
        </p:nvSpPr>
        <p:spPr bwMode="auto">
          <a:xfrm>
            <a:off x="1" y="6658259"/>
            <a:ext cx="4028440" cy="350520"/>
          </a:xfrm>
          <a:prstGeom prst="rect">
            <a:avLst/>
          </a:prstGeom>
          <a:noFill/>
          <a:ln w="9525">
            <a:noFill/>
            <a:miter lim="800000"/>
            <a:headEnd/>
            <a:tailEnd/>
          </a:ln>
        </p:spPr>
        <p:txBody>
          <a:bodyPr lIns="88814" tIns="44407" rIns="88814" bIns="44407" anchor="b"/>
          <a:lstStyle/>
          <a:p>
            <a:pPr defTabSz="887984"/>
            <a:r>
              <a:rPr lang="en-US" sz="1200" dirty="0">
                <a:solidFill>
                  <a:prstClr val="black"/>
                </a:solidFill>
              </a:rPr>
              <a:t>The Polis Center @ IUPUI</a:t>
            </a:r>
          </a:p>
        </p:txBody>
      </p:sp>
      <p:sp>
        <p:nvSpPr>
          <p:cNvPr id="456708" name="Rectangle 7"/>
          <p:cNvSpPr txBox="1">
            <a:spLocks noGrp="1" noChangeArrowheads="1"/>
          </p:cNvSpPr>
          <p:nvPr/>
        </p:nvSpPr>
        <p:spPr bwMode="auto">
          <a:xfrm>
            <a:off x="5266349" y="6658259"/>
            <a:ext cx="4028440" cy="350520"/>
          </a:xfrm>
          <a:prstGeom prst="rect">
            <a:avLst/>
          </a:prstGeom>
          <a:noFill/>
          <a:ln w="9525">
            <a:noFill/>
            <a:miter lim="800000"/>
            <a:headEnd/>
            <a:tailEnd/>
          </a:ln>
        </p:spPr>
        <p:txBody>
          <a:bodyPr lIns="88814" tIns="44407" rIns="88814" bIns="44407" anchor="b"/>
          <a:lstStyle/>
          <a:p>
            <a:pPr algn="r" defTabSz="887984"/>
            <a:fld id="{D1856472-C17A-4F09-A718-33B0D0D5B8D0}" type="slidenum">
              <a:rPr lang="en-US" sz="1200">
                <a:solidFill>
                  <a:prstClr val="black"/>
                </a:solidFill>
              </a:rPr>
              <a:pPr algn="r" defTabSz="887984"/>
              <a:t>100</a:t>
            </a:fld>
            <a:endParaRPr lang="en-US" sz="1200" dirty="0">
              <a:solidFill>
                <a:prstClr val="black"/>
              </a:solidFill>
            </a:endParaRPr>
          </a:p>
        </p:txBody>
      </p:sp>
      <p:sp>
        <p:nvSpPr>
          <p:cNvPr id="456709" name="Rectangle 7"/>
          <p:cNvSpPr txBox="1">
            <a:spLocks noGrp="1" noChangeArrowheads="1"/>
          </p:cNvSpPr>
          <p:nvPr/>
        </p:nvSpPr>
        <p:spPr bwMode="auto">
          <a:xfrm>
            <a:off x="5266349" y="6658259"/>
            <a:ext cx="4028440" cy="350520"/>
          </a:xfrm>
          <a:prstGeom prst="rect">
            <a:avLst/>
          </a:prstGeom>
          <a:noFill/>
          <a:ln w="9525">
            <a:noFill/>
            <a:miter lim="800000"/>
            <a:headEnd/>
            <a:tailEnd/>
          </a:ln>
        </p:spPr>
        <p:txBody>
          <a:bodyPr lIns="88814" tIns="44407" rIns="88814" bIns="44407" anchor="b"/>
          <a:lstStyle/>
          <a:p>
            <a:pPr algn="r" defTabSz="887984"/>
            <a:fld id="{9993CCFA-ABA5-4CFB-99C4-C00107EA129A}" type="slidenum">
              <a:rPr lang="en-US" sz="1200">
                <a:solidFill>
                  <a:prstClr val="black"/>
                </a:solidFill>
              </a:rPr>
              <a:pPr algn="r" defTabSz="887984"/>
              <a:t>100</a:t>
            </a:fld>
            <a:endParaRPr lang="en-US" sz="1200" dirty="0">
              <a:solidFill>
                <a:prstClr val="black"/>
              </a:solidFill>
            </a:endParaRPr>
          </a:p>
        </p:txBody>
      </p:sp>
      <p:sp>
        <p:nvSpPr>
          <p:cNvPr id="456710" name="Slide Image Placeholder 1"/>
          <p:cNvSpPr>
            <a:spLocks noGrp="1" noRot="1" noChangeAspect="1" noTextEdit="1"/>
          </p:cNvSpPr>
          <p:nvPr>
            <p:ph type="sldImg"/>
          </p:nvPr>
        </p:nvSpPr>
        <p:spPr>
          <a:ln/>
        </p:spPr>
      </p:sp>
      <p:sp>
        <p:nvSpPr>
          <p:cNvPr id="456711" name="Notes Placeholder 2"/>
          <p:cNvSpPr>
            <a:spLocks noGrp="1"/>
          </p:cNvSpPr>
          <p:nvPr>
            <p:ph type="body" idx="1"/>
          </p:nvPr>
        </p:nvSpPr>
        <p:spPr>
          <a:noFill/>
          <a:ln/>
        </p:spPr>
        <p:txBody>
          <a:bodyPr lIns="88814" tIns="44407" rIns="88814" bIns="44407"/>
          <a:lstStyle/>
          <a:p>
            <a:pPr eaLnBrk="1" hangingPunct="1"/>
            <a:endParaRPr lang="en-US"/>
          </a:p>
        </p:txBody>
      </p:sp>
      <p:sp>
        <p:nvSpPr>
          <p:cNvPr id="456712" name="Header Placeholder 3"/>
          <p:cNvSpPr txBox="1">
            <a:spLocks noGrp="1"/>
          </p:cNvSpPr>
          <p:nvPr/>
        </p:nvSpPr>
        <p:spPr bwMode="auto">
          <a:xfrm>
            <a:off x="1" y="1"/>
            <a:ext cx="4028440" cy="350520"/>
          </a:xfrm>
          <a:prstGeom prst="rect">
            <a:avLst/>
          </a:prstGeom>
          <a:noFill/>
          <a:ln w="9525">
            <a:noFill/>
            <a:miter lim="800000"/>
            <a:headEnd/>
            <a:tailEnd/>
          </a:ln>
        </p:spPr>
        <p:txBody>
          <a:bodyPr lIns="88814" tIns="44407" rIns="88814" bIns="44407"/>
          <a:lstStyle/>
          <a:p>
            <a:pPr defTabSz="887984"/>
            <a:r>
              <a:rPr lang="en-US" sz="1200" dirty="0">
                <a:solidFill>
                  <a:prstClr val="black"/>
                </a:solidFill>
              </a:rPr>
              <a:t>SAVI Level 1      </a:t>
            </a:r>
          </a:p>
        </p:txBody>
      </p:sp>
      <p:sp>
        <p:nvSpPr>
          <p:cNvPr id="456713" name="Date Placeholder 4"/>
          <p:cNvSpPr txBox="1">
            <a:spLocks noGrp="1"/>
          </p:cNvSpPr>
          <p:nvPr/>
        </p:nvSpPr>
        <p:spPr bwMode="auto">
          <a:xfrm>
            <a:off x="5266349" y="1"/>
            <a:ext cx="4028440" cy="350520"/>
          </a:xfrm>
          <a:prstGeom prst="rect">
            <a:avLst/>
          </a:prstGeom>
          <a:noFill/>
          <a:ln w="9525">
            <a:noFill/>
            <a:miter lim="800000"/>
            <a:headEnd/>
            <a:tailEnd/>
          </a:ln>
        </p:spPr>
        <p:txBody>
          <a:bodyPr lIns="88814" tIns="44407" rIns="88814" bIns="44407"/>
          <a:lstStyle/>
          <a:p>
            <a:pPr algn="r" defTabSz="887984"/>
            <a:r>
              <a:rPr lang="en-US" sz="1200" dirty="0">
                <a:solidFill>
                  <a:prstClr val="black"/>
                </a:solidFill>
              </a:rPr>
              <a:t>2008</a:t>
            </a:r>
          </a:p>
        </p:txBody>
      </p:sp>
      <p:sp>
        <p:nvSpPr>
          <p:cNvPr id="456714" name="Footer Placeholder 5"/>
          <p:cNvSpPr txBox="1">
            <a:spLocks noGrp="1"/>
          </p:cNvSpPr>
          <p:nvPr/>
        </p:nvSpPr>
        <p:spPr bwMode="auto">
          <a:xfrm>
            <a:off x="1" y="6658259"/>
            <a:ext cx="4028440" cy="350520"/>
          </a:xfrm>
          <a:prstGeom prst="rect">
            <a:avLst/>
          </a:prstGeom>
          <a:noFill/>
          <a:ln w="9525">
            <a:noFill/>
            <a:miter lim="800000"/>
            <a:headEnd/>
            <a:tailEnd/>
          </a:ln>
        </p:spPr>
        <p:txBody>
          <a:bodyPr lIns="88814" tIns="44407" rIns="88814" bIns="44407" anchor="b"/>
          <a:lstStyle/>
          <a:p>
            <a:pPr defTabSz="887984"/>
            <a:r>
              <a:rPr lang="en-US" sz="1200" dirty="0">
                <a:solidFill>
                  <a:prstClr val="black"/>
                </a:solidFill>
              </a:rPr>
              <a:t>The Polis Center @ IUPUI</a:t>
            </a:r>
          </a:p>
        </p:txBody>
      </p:sp>
      <p:sp>
        <p:nvSpPr>
          <p:cNvPr id="456715" name="Slide Number Placeholder 6"/>
          <p:cNvSpPr txBox="1">
            <a:spLocks noGrp="1"/>
          </p:cNvSpPr>
          <p:nvPr/>
        </p:nvSpPr>
        <p:spPr bwMode="auto">
          <a:xfrm>
            <a:off x="5266349" y="6658259"/>
            <a:ext cx="4028440" cy="350520"/>
          </a:xfrm>
          <a:prstGeom prst="rect">
            <a:avLst/>
          </a:prstGeom>
          <a:noFill/>
          <a:ln w="9525">
            <a:noFill/>
            <a:miter lim="800000"/>
            <a:headEnd/>
            <a:tailEnd/>
          </a:ln>
        </p:spPr>
        <p:txBody>
          <a:bodyPr lIns="88814" tIns="44407" rIns="88814" bIns="44407" anchor="b"/>
          <a:lstStyle/>
          <a:p>
            <a:pPr algn="r" defTabSz="887984"/>
            <a:fld id="{91763870-7056-487C-89E4-4DC8CC06EE83}" type="slidenum">
              <a:rPr lang="en-US" sz="1200">
                <a:solidFill>
                  <a:prstClr val="black"/>
                </a:solidFill>
              </a:rPr>
              <a:pPr algn="r" defTabSz="887984"/>
              <a:t>100</a:t>
            </a:fld>
            <a:endParaRPr lang="en-US" sz="1200" dirty="0">
              <a:solidFill>
                <a:prstClr val="black"/>
              </a:solidFill>
            </a:endParaRPr>
          </a:p>
        </p:txBody>
      </p:sp>
    </p:spTree>
    <p:extLst>
      <p:ext uri="{BB962C8B-B14F-4D97-AF65-F5344CB8AC3E}">
        <p14:creationId xmlns:p14="http://schemas.microsoft.com/office/powerpoint/2010/main" val="40574271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101</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101</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101</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101</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1554939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8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FA35E4-6381-4F16-9101-CCD89B4C5655}" type="slidenum">
              <a:rPr lang="en-US" smtClean="0"/>
              <a:pPr/>
              <a:t>102</a:t>
            </a:fld>
            <a:endParaRPr lang="en-US"/>
          </a:p>
        </p:txBody>
      </p:sp>
    </p:spTree>
    <p:extLst>
      <p:ext uri="{BB962C8B-B14F-4D97-AF65-F5344CB8AC3E}">
        <p14:creationId xmlns:p14="http://schemas.microsoft.com/office/powerpoint/2010/main" val="497457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When we write a proposal, we’re trying to make a compelling case that there is a need for this program, this is a good and innovative idea, and this is going to have some lasting, positive results.</a:t>
            </a:r>
          </a:p>
          <a:p>
            <a:pPr eaLnBrk="1" hangingPunct="1">
              <a:spcBef>
                <a:spcPct val="0"/>
              </a:spcBef>
            </a:pPr>
            <a:endParaRPr lang="en-US" dirty="0"/>
          </a:p>
          <a:p>
            <a:pPr eaLnBrk="1" hangingPunct="1">
              <a:spcBef>
                <a:spcPct val="0"/>
              </a:spcBef>
            </a:pPr>
            <a:r>
              <a:rPr lang="en-US" dirty="0"/>
              <a:t>You are trying to persuade someone that your idea is good and worth funding.</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3DAB6E-E8EA-49E8-BA79-499BA1BFA5DD}" type="slidenum">
              <a:rPr lang="en-US" smtClean="0"/>
              <a:pPr/>
              <a:t>8</a:t>
            </a:fld>
            <a:endParaRPr lang="en-US"/>
          </a:p>
        </p:txBody>
      </p:sp>
    </p:spTree>
    <p:extLst>
      <p:ext uri="{BB962C8B-B14F-4D97-AF65-F5344CB8AC3E}">
        <p14:creationId xmlns:p14="http://schemas.microsoft.com/office/powerpoint/2010/main" val="1965282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10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BFAA03-38B9-4923-8DA6-45681B4F263F}" type="slidenum">
              <a:rPr lang="en-US" smtClean="0"/>
              <a:pPr/>
              <a:t>103</a:t>
            </a:fld>
            <a:endParaRPr lang="en-US"/>
          </a:p>
        </p:txBody>
      </p:sp>
    </p:spTree>
    <p:extLst>
      <p:ext uri="{BB962C8B-B14F-4D97-AF65-F5344CB8AC3E}">
        <p14:creationId xmlns:p14="http://schemas.microsoft.com/office/powerpoint/2010/main" val="32257818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104</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104</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104</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104</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2171372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p:txBody>
          <a:bodyPr/>
          <a:lstStyle/>
          <a:p>
            <a:pPr>
              <a:defRPr/>
            </a:pPr>
            <a:fld id="{EE063317-7C80-4B8F-B453-3A307526BE97}" type="slidenum">
              <a:rPr lang="en-US" smtClean="0"/>
              <a:pPr>
                <a:defRPr/>
              </a:pPr>
              <a:t>106</a:t>
            </a:fld>
            <a:endParaRPr lang="en-US" dirty="0"/>
          </a:p>
        </p:txBody>
      </p:sp>
      <p:sp>
        <p:nvSpPr>
          <p:cNvPr id="8195"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196"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F155C25C-0891-43BB-9A07-8604256EE647}" type="slidenum">
              <a:rPr lang="en-US" sz="1300"/>
              <a:pPr algn="r" defTabSz="956467"/>
              <a:t>106</a:t>
            </a:fld>
            <a:endParaRPr lang="en-US" sz="1300" dirty="0"/>
          </a:p>
        </p:txBody>
      </p:sp>
      <p:sp>
        <p:nvSpPr>
          <p:cNvPr id="8197"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F61A2C-FA36-4FC0-8E3A-688AD52D8C60}" type="slidenum">
              <a:rPr lang="en-US" sz="1300"/>
              <a:pPr algn="r" defTabSz="956467"/>
              <a:t>106</a:t>
            </a:fld>
            <a:endParaRPr lang="en-US" sz="1300" dirty="0"/>
          </a:p>
        </p:txBody>
      </p:sp>
      <p:sp>
        <p:nvSpPr>
          <p:cNvPr id="8198" name="Rectangle 2"/>
          <p:cNvSpPr txBox="1">
            <a:spLocks noGrp="1" noChangeArrowheads="1"/>
          </p:cNvSpPr>
          <p:nvPr/>
        </p:nvSpPr>
        <p:spPr bwMode="auto">
          <a:xfrm>
            <a:off x="0" y="1"/>
            <a:ext cx="4028440" cy="350520"/>
          </a:xfrm>
          <a:prstGeom prst="rect">
            <a:avLst/>
          </a:prstGeom>
          <a:noFill/>
          <a:ln w="9525">
            <a:noFill/>
            <a:miter lim="800000"/>
            <a:headEnd/>
            <a:tailEnd/>
          </a:ln>
        </p:spPr>
        <p:txBody>
          <a:bodyPr lIns="95676" tIns="47838" rIns="95676" bIns="47838"/>
          <a:lstStyle/>
          <a:p>
            <a:pPr defTabSz="956467"/>
            <a:r>
              <a:rPr lang="en-US" sz="1300" dirty="0"/>
              <a:t>SAVI Level 1      </a:t>
            </a:r>
          </a:p>
        </p:txBody>
      </p:sp>
      <p:sp>
        <p:nvSpPr>
          <p:cNvPr id="8199" name="Rectangle 3"/>
          <p:cNvSpPr txBox="1">
            <a:spLocks noGrp="1" noChangeArrowheads="1"/>
          </p:cNvSpPr>
          <p:nvPr/>
        </p:nvSpPr>
        <p:spPr bwMode="auto">
          <a:xfrm>
            <a:off x="5265809" y="1"/>
            <a:ext cx="4028440" cy="350520"/>
          </a:xfrm>
          <a:prstGeom prst="rect">
            <a:avLst/>
          </a:prstGeom>
          <a:noFill/>
          <a:ln w="9525">
            <a:noFill/>
            <a:miter lim="800000"/>
            <a:headEnd/>
            <a:tailEnd/>
          </a:ln>
        </p:spPr>
        <p:txBody>
          <a:bodyPr lIns="95676" tIns="47838" rIns="95676" bIns="47838"/>
          <a:lstStyle/>
          <a:p>
            <a:pPr algn="r" defTabSz="956467"/>
            <a:r>
              <a:rPr lang="en-US" sz="1300" dirty="0"/>
              <a:t>2008</a:t>
            </a:r>
          </a:p>
        </p:txBody>
      </p:sp>
      <p:sp>
        <p:nvSpPr>
          <p:cNvPr id="8200" name="Rectangle 6"/>
          <p:cNvSpPr txBox="1">
            <a:spLocks noGrp="1" noChangeArrowheads="1"/>
          </p:cNvSpPr>
          <p:nvPr/>
        </p:nvSpPr>
        <p:spPr bwMode="auto">
          <a:xfrm>
            <a:off x="0" y="6658664"/>
            <a:ext cx="4028440" cy="350520"/>
          </a:xfrm>
          <a:prstGeom prst="rect">
            <a:avLst/>
          </a:prstGeom>
          <a:noFill/>
          <a:ln w="9525">
            <a:noFill/>
            <a:miter lim="800000"/>
            <a:headEnd/>
            <a:tailEnd/>
          </a:ln>
        </p:spPr>
        <p:txBody>
          <a:bodyPr lIns="95676" tIns="47838" rIns="95676" bIns="47838" anchor="b"/>
          <a:lstStyle/>
          <a:p>
            <a:pPr defTabSz="956467"/>
            <a:r>
              <a:rPr lang="en-US" sz="1300" dirty="0"/>
              <a:t>The Polis Center @ IUPUI</a:t>
            </a:r>
          </a:p>
        </p:txBody>
      </p:sp>
      <p:sp>
        <p:nvSpPr>
          <p:cNvPr id="8201" name="Rectangle 7"/>
          <p:cNvSpPr txBox="1">
            <a:spLocks noGrp="1" noChangeArrowheads="1"/>
          </p:cNvSpPr>
          <p:nvPr/>
        </p:nvSpPr>
        <p:spPr bwMode="auto">
          <a:xfrm>
            <a:off x="5265809" y="6658664"/>
            <a:ext cx="4028440" cy="350520"/>
          </a:xfrm>
          <a:prstGeom prst="rect">
            <a:avLst/>
          </a:prstGeom>
          <a:noFill/>
          <a:ln w="9525">
            <a:noFill/>
            <a:miter lim="800000"/>
            <a:headEnd/>
            <a:tailEnd/>
          </a:ln>
        </p:spPr>
        <p:txBody>
          <a:bodyPr lIns="95676" tIns="47838" rIns="95676" bIns="47838" anchor="b"/>
          <a:lstStyle/>
          <a:p>
            <a:pPr algn="r" defTabSz="956467"/>
            <a:fld id="{EB678DE4-F2CC-4C80-B4F7-1CF880E87BBC}" type="slidenum">
              <a:rPr lang="en-US" sz="1300"/>
              <a:pPr algn="r" defTabSz="956467"/>
              <a:t>106</a:t>
            </a:fld>
            <a:endParaRPr lang="en-US" sz="1300" dirty="0"/>
          </a:p>
        </p:txBody>
      </p:sp>
      <p:sp>
        <p:nvSpPr>
          <p:cNvPr id="8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03" name="Rectangle 3"/>
          <p:cNvSpPr>
            <a:spLocks noGrp="1" noChangeArrowheads="1"/>
          </p:cNvSpPr>
          <p:nvPr>
            <p:ph type="body" idx="1"/>
          </p:nvPr>
        </p:nvSpPr>
        <p:spPr bwMode="auto">
          <a:noFill/>
        </p:spPr>
        <p:txBody>
          <a:bodyPr wrap="square" lIns="95676" tIns="47838" rIns="95676" bIns="47838"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983931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p:cNvSpPr>
          <p:nvPr>
            <p:ph type="sldImg"/>
          </p:nvPr>
        </p:nvSpPr>
        <p:spPr bwMode="auto">
          <a:noFill/>
          <a:ln>
            <a:solidFill>
              <a:srgbClr val="000000"/>
            </a:solidFill>
            <a:miter lim="800000"/>
            <a:headEnd/>
            <a:tailEnd/>
          </a:ln>
        </p:spPr>
      </p:sp>
      <p:sp>
        <p:nvSpPr>
          <p:cNvPr id="219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19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F7A09E-3B8D-4AC1-914C-4F7A97AB8771}" type="slidenum">
              <a:rPr lang="en-US" smtClean="0">
                <a:solidFill>
                  <a:srgbClr val="000000"/>
                </a:solidFill>
                <a:latin typeface="Calibri" pitchFamily="34" charset="0"/>
              </a:rPr>
              <a:pPr/>
              <a:t>107</a:t>
            </a:fld>
            <a:endParaRPr lang="en-US">
              <a:solidFill>
                <a:srgbClr val="000000"/>
              </a:solidFill>
              <a:latin typeface="Calibri" pitchFamily="34" charset="0"/>
            </a:endParaRPr>
          </a:p>
        </p:txBody>
      </p:sp>
    </p:spTree>
    <p:extLst>
      <p:ext uri="{BB962C8B-B14F-4D97-AF65-F5344CB8AC3E}">
        <p14:creationId xmlns:p14="http://schemas.microsoft.com/office/powerpoint/2010/main" val="19372466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p:cNvSpPr>
          <p:nvPr>
            <p:ph type="sldImg"/>
          </p:nvPr>
        </p:nvSpPr>
        <p:spPr bwMode="auto">
          <a:noFill/>
          <a:ln>
            <a:solidFill>
              <a:srgbClr val="000000"/>
            </a:solidFill>
            <a:miter lim="800000"/>
            <a:headEnd/>
            <a:tailEnd/>
          </a:ln>
        </p:spPr>
      </p:sp>
      <p:sp>
        <p:nvSpPr>
          <p:cNvPr id="221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1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35D6DA-053A-4391-AB36-47A5DC41B938}" type="slidenum">
              <a:rPr lang="en-US" smtClean="0"/>
              <a:pPr/>
              <a:t>108</a:t>
            </a:fld>
            <a:endParaRPr lang="en-US"/>
          </a:p>
        </p:txBody>
      </p:sp>
    </p:spTree>
    <p:extLst>
      <p:ext uri="{BB962C8B-B14F-4D97-AF65-F5344CB8AC3E}">
        <p14:creationId xmlns:p14="http://schemas.microsoft.com/office/powerpoint/2010/main" val="14986931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p:cNvSpPr>
          <p:nvPr>
            <p:ph type="sldImg"/>
          </p:nvPr>
        </p:nvSpPr>
        <p:spPr bwMode="auto">
          <a:noFill/>
          <a:ln>
            <a:solidFill>
              <a:srgbClr val="000000"/>
            </a:solidFill>
            <a:miter lim="800000"/>
            <a:headEnd/>
            <a:tailEnd/>
          </a:ln>
        </p:spPr>
      </p:sp>
      <p:sp>
        <p:nvSpPr>
          <p:cNvPr id="225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5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9A0360-EF42-441E-9EF7-8D3A3D855329}" type="slidenum">
              <a:rPr lang="en-US" smtClean="0">
                <a:solidFill>
                  <a:srgbClr val="000000"/>
                </a:solidFill>
                <a:latin typeface="Calibri" pitchFamily="34" charset="0"/>
              </a:rPr>
              <a:pPr/>
              <a:t>110</a:t>
            </a:fld>
            <a:endParaRPr lang="en-US">
              <a:solidFill>
                <a:srgbClr val="000000"/>
              </a:solidFill>
              <a:latin typeface="Calibri" pitchFamily="34" charset="0"/>
            </a:endParaRPr>
          </a:p>
        </p:txBody>
      </p:sp>
    </p:spTree>
    <p:extLst>
      <p:ext uri="{BB962C8B-B14F-4D97-AF65-F5344CB8AC3E}">
        <p14:creationId xmlns:p14="http://schemas.microsoft.com/office/powerpoint/2010/main" val="10384203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p:spPr>
      </p:sp>
      <p:sp>
        <p:nvSpPr>
          <p:cNvPr id="227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27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541730-25D0-4642-B463-201B296EB813}" type="slidenum">
              <a:rPr lang="en-US" smtClean="0">
                <a:solidFill>
                  <a:srgbClr val="000000"/>
                </a:solidFill>
                <a:latin typeface="Calibri" pitchFamily="34" charset="0"/>
              </a:rPr>
              <a:pPr/>
              <a:t>111</a:t>
            </a:fld>
            <a:endParaRPr lang="en-US">
              <a:solidFill>
                <a:srgbClr val="000000"/>
              </a:solidFill>
              <a:latin typeface="Calibri" pitchFamily="34" charset="0"/>
            </a:endParaRPr>
          </a:p>
        </p:txBody>
      </p:sp>
    </p:spTree>
    <p:extLst>
      <p:ext uri="{BB962C8B-B14F-4D97-AF65-F5344CB8AC3E}">
        <p14:creationId xmlns:p14="http://schemas.microsoft.com/office/powerpoint/2010/main" val="2974051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THE MOST IMPORTANT SECTION – you are laying your cards on the table, here’s what we’re going to accomplish.</a:t>
            </a:r>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12D918-FBBE-40DF-A6B7-869F17FD170A}" type="slidenum">
              <a:rPr lang="en-US" smtClean="0"/>
              <a:pPr/>
              <a:t>9</a:t>
            </a:fld>
            <a:endParaRPr lang="en-US"/>
          </a:p>
        </p:txBody>
      </p:sp>
    </p:spTree>
    <p:extLst>
      <p:ext uri="{BB962C8B-B14F-4D97-AF65-F5344CB8AC3E}">
        <p14:creationId xmlns:p14="http://schemas.microsoft.com/office/powerpoint/2010/main" val="1897313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5334000"/>
            <a:ext cx="9144000" cy="15240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0"/>
            <a:ext cx="9144000" cy="15240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2"/>
          <p:cNvPicPr>
            <a:picLocks noChangeAspect="1" noChangeArrowheads="1"/>
          </p:cNvPicPr>
          <p:nvPr/>
        </p:nvPicPr>
        <p:blipFill>
          <a:blip r:embed="rId2" cstate="print"/>
          <a:srcRect/>
          <a:stretch>
            <a:fillRect/>
          </a:stretch>
        </p:blipFill>
        <p:spPr bwMode="auto">
          <a:xfrm>
            <a:off x="2532063" y="1524000"/>
            <a:ext cx="3657600" cy="1238250"/>
          </a:xfrm>
          <a:prstGeom prst="rect">
            <a:avLst/>
          </a:prstGeom>
          <a:noFill/>
          <a:ln w="9525">
            <a:noFill/>
            <a:miter lim="800000"/>
            <a:headEnd/>
            <a:tailEnd/>
          </a:ln>
        </p:spPr>
      </p:pic>
      <p:sp>
        <p:nvSpPr>
          <p:cNvPr id="2" name="Title 1"/>
          <p:cNvSpPr>
            <a:spLocks noGrp="1"/>
          </p:cNvSpPr>
          <p:nvPr>
            <p:ph type="ctrTitle"/>
          </p:nvPr>
        </p:nvSpPr>
        <p:spPr>
          <a:xfrm>
            <a:off x="685800" y="2743200"/>
            <a:ext cx="77724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4343400"/>
            <a:ext cx="6400800" cy="685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Rectangle 6"/>
          <p:cNvSpPr/>
          <p:nvPr userDrawn="1"/>
        </p:nvSpPr>
        <p:spPr>
          <a:xfrm>
            <a:off x="0" y="5334000"/>
            <a:ext cx="9144000" cy="15240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0"/>
            <a:ext cx="9144000" cy="15240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2"/>
          <p:cNvPicPr>
            <a:picLocks noChangeAspect="1" noChangeArrowheads="1"/>
          </p:cNvPicPr>
          <p:nvPr userDrawn="1"/>
        </p:nvPicPr>
        <p:blipFill>
          <a:blip r:embed="rId2" cstate="print"/>
          <a:srcRect/>
          <a:stretch>
            <a:fillRect/>
          </a:stretch>
        </p:blipFill>
        <p:spPr bwMode="auto">
          <a:xfrm>
            <a:off x="2532063" y="1524000"/>
            <a:ext cx="3657600" cy="12382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381000"/>
            <a:ext cx="78486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4800600"/>
            <a:ext cx="9144000" cy="2057400"/>
          </a:xfrm>
          <a:prstGeom prst="rect">
            <a:avLst/>
          </a:prstGeom>
          <a:solidFill>
            <a:srgbClr val="0066A0"/>
          </a:solidFill>
          <a:ln w="9525">
            <a:noFill/>
            <a:miter lim="800000"/>
            <a:headEnd/>
            <a:tailEnd/>
          </a:ln>
        </p:spPr>
        <p:txBody>
          <a:bodyPr wrap="none" anchor="ctr"/>
          <a:lstStyle/>
          <a:p>
            <a:pPr>
              <a:defRPr/>
            </a:pPr>
            <a:endParaRPr lang="en-US" sz="2400">
              <a:solidFill>
                <a:srgbClr val="000000"/>
              </a:solidFill>
              <a:cs typeface="+mn-cs"/>
            </a:endParaRPr>
          </a:p>
        </p:txBody>
      </p:sp>
      <p:sp>
        <p:nvSpPr>
          <p:cNvPr id="5" name="Rectangle 4"/>
          <p:cNvSpPr>
            <a:spLocks noChangeArrowheads="1"/>
          </p:cNvSpPr>
          <p:nvPr userDrawn="1"/>
        </p:nvSpPr>
        <p:spPr bwMode="auto">
          <a:xfrm>
            <a:off x="0" y="0"/>
            <a:ext cx="9144000" cy="3352800"/>
          </a:xfrm>
          <a:prstGeom prst="rect">
            <a:avLst/>
          </a:prstGeom>
          <a:solidFill>
            <a:srgbClr val="0066A0"/>
          </a:solidFill>
          <a:ln w="9525">
            <a:noFill/>
            <a:miter lim="800000"/>
            <a:headEnd/>
            <a:tailEnd/>
          </a:ln>
        </p:spPr>
        <p:txBody>
          <a:bodyPr wrap="none" anchor="ctr"/>
          <a:lstStyle/>
          <a:p>
            <a:pPr>
              <a:defRPr/>
            </a:pPr>
            <a:endParaRPr lang="en-US" sz="2400">
              <a:solidFill>
                <a:srgbClr val="000000"/>
              </a:solidFill>
              <a:cs typeface="+mn-cs"/>
            </a:endParaRPr>
          </a:p>
        </p:txBody>
      </p:sp>
      <p:sp>
        <p:nvSpPr>
          <p:cNvPr id="6" name="Rectangle 6"/>
          <p:cNvSpPr>
            <a:spLocks noChangeArrowheads="1"/>
          </p:cNvSpPr>
          <p:nvPr userDrawn="1"/>
        </p:nvSpPr>
        <p:spPr bwMode="auto">
          <a:xfrm>
            <a:off x="0" y="3200400"/>
            <a:ext cx="9144000" cy="152400"/>
          </a:xfrm>
          <a:prstGeom prst="rect">
            <a:avLst/>
          </a:prstGeom>
          <a:solidFill>
            <a:srgbClr val="EEBF63"/>
          </a:solidFill>
          <a:ln w="9525">
            <a:solidFill>
              <a:schemeClr val="tx1"/>
            </a:solidFill>
            <a:miter lim="800000"/>
            <a:headEnd/>
            <a:tailEnd/>
          </a:ln>
        </p:spPr>
        <p:txBody>
          <a:bodyPr wrap="none" anchor="ctr"/>
          <a:lstStyle/>
          <a:p>
            <a:pPr>
              <a:defRPr/>
            </a:pPr>
            <a:endParaRPr lang="en-US" sz="2400">
              <a:solidFill>
                <a:srgbClr val="000000"/>
              </a:solidFill>
              <a:cs typeface="+mn-cs"/>
            </a:endParaRPr>
          </a:p>
        </p:txBody>
      </p:sp>
      <p:sp>
        <p:nvSpPr>
          <p:cNvPr id="7" name="Rectangle 7"/>
          <p:cNvSpPr>
            <a:spLocks noChangeArrowheads="1"/>
          </p:cNvSpPr>
          <p:nvPr userDrawn="1"/>
        </p:nvSpPr>
        <p:spPr bwMode="auto">
          <a:xfrm>
            <a:off x="0" y="4800600"/>
            <a:ext cx="9144000" cy="152400"/>
          </a:xfrm>
          <a:prstGeom prst="rect">
            <a:avLst/>
          </a:prstGeom>
          <a:solidFill>
            <a:srgbClr val="EEBF63"/>
          </a:solidFill>
          <a:ln w="9525">
            <a:solidFill>
              <a:schemeClr val="tx1"/>
            </a:solidFill>
            <a:miter lim="800000"/>
            <a:headEnd/>
            <a:tailEnd/>
          </a:ln>
        </p:spPr>
        <p:txBody>
          <a:bodyPr wrap="none" anchor="ctr"/>
          <a:lstStyle/>
          <a:p>
            <a:pPr>
              <a:defRPr/>
            </a:pPr>
            <a:endParaRPr lang="en-US" sz="2400">
              <a:solidFill>
                <a:srgbClr val="000000"/>
              </a:solidFill>
              <a:cs typeface="+mn-cs"/>
            </a:endParaRPr>
          </a:p>
        </p:txBody>
      </p:sp>
      <p:pic>
        <p:nvPicPr>
          <p:cNvPr id="8" name="Picture 8"/>
          <p:cNvPicPr>
            <a:picLocks noChangeAspect="1" noChangeArrowheads="1"/>
          </p:cNvPicPr>
          <p:nvPr userDrawn="1"/>
        </p:nvPicPr>
        <p:blipFill>
          <a:blip r:embed="rId2" cstate="print"/>
          <a:srcRect/>
          <a:stretch>
            <a:fillRect/>
          </a:stretch>
        </p:blipFill>
        <p:spPr bwMode="auto">
          <a:xfrm>
            <a:off x="3968750" y="2006600"/>
            <a:ext cx="1295400" cy="717550"/>
          </a:xfrm>
          <a:prstGeom prst="rect">
            <a:avLst/>
          </a:prstGeom>
          <a:noFill/>
          <a:ln w="9525">
            <a:noFill/>
            <a:miter lim="800000"/>
            <a:headEnd/>
            <a:tailEnd/>
          </a:ln>
        </p:spPr>
      </p:pic>
      <p:sp>
        <p:nvSpPr>
          <p:cNvPr id="16388" name="Rectangle 4"/>
          <p:cNvSpPr>
            <a:spLocks noGrp="1" noChangeArrowheads="1"/>
          </p:cNvSpPr>
          <p:nvPr>
            <p:ph type="ctrTitle"/>
          </p:nvPr>
        </p:nvSpPr>
        <p:spPr>
          <a:xfrm>
            <a:off x="685800" y="3429000"/>
            <a:ext cx="7772400" cy="838200"/>
          </a:xfrm>
        </p:spPr>
        <p:txBody>
          <a:bodyPr/>
          <a:lstStyle>
            <a:lvl1pPr algn="ctr">
              <a:defRPr sz="3600">
                <a:solidFill>
                  <a:schemeClr val="tx1"/>
                </a:solidFill>
              </a:defRPr>
            </a:lvl1pPr>
          </a:lstStyle>
          <a:p>
            <a:r>
              <a:rPr lang="en-US"/>
              <a:t>Click to edit Master title style</a:t>
            </a:r>
          </a:p>
        </p:txBody>
      </p:sp>
      <p:sp>
        <p:nvSpPr>
          <p:cNvPr id="16389" name="Rectangle 5"/>
          <p:cNvSpPr>
            <a:spLocks noGrp="1" noChangeArrowheads="1"/>
          </p:cNvSpPr>
          <p:nvPr>
            <p:ph type="subTitle" idx="1"/>
          </p:nvPr>
        </p:nvSpPr>
        <p:spPr>
          <a:xfrm>
            <a:off x="1371600" y="4343400"/>
            <a:ext cx="6400800" cy="381000"/>
          </a:xfrm>
        </p:spPr>
        <p:txBody>
          <a:bodyPr/>
          <a:lstStyle>
            <a:lvl1pPr marL="0" indent="0" algn="ctr">
              <a:buFontTx/>
              <a:buNone/>
              <a:defRPr sz="2000"/>
            </a:lvl1pPr>
          </a:lstStyle>
          <a:p>
            <a:r>
              <a:rPr lang="en-US"/>
              <a:t>Click to edit Master subtitle style</a:t>
            </a:r>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219200"/>
            <a:ext cx="43053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3053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52400"/>
            <a:ext cx="21907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4198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www.savi.org</a:t>
            </a:r>
          </a:p>
        </p:txBody>
      </p:sp>
    </p:spTree>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010400" cy="715963"/>
          </a:xfrm>
        </p:spPr>
        <p:txBody>
          <a:bodyPr/>
          <a:lstStyle/>
          <a:p>
            <a:r>
              <a:rPr lang="en-US"/>
              <a:t>Click to edit Master title style</a:t>
            </a:r>
          </a:p>
        </p:txBody>
      </p:sp>
      <p:sp>
        <p:nvSpPr>
          <p:cNvPr id="3" name="Text Placeholder 2"/>
          <p:cNvSpPr>
            <a:spLocks noGrp="1"/>
          </p:cNvSpPr>
          <p:nvPr>
            <p:ph type="body" sz="half" idx="1"/>
          </p:nvPr>
        </p:nvSpPr>
        <p:spPr>
          <a:xfrm>
            <a:off x="228600" y="1219200"/>
            <a:ext cx="43053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19200"/>
            <a:ext cx="43053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p:txBody>
          <a:bodyPr/>
          <a:lstStyle>
            <a:lvl1pPr>
              <a:defRPr/>
            </a:lvl1pPr>
          </a:lstStyle>
          <a:p>
            <a:pPr>
              <a:defRPr/>
            </a:pPr>
            <a:r>
              <a:rPr lang="en-US"/>
              <a:t>www.savi.org</a:t>
            </a: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1371600"/>
            <a:ext cx="4419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419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200" y="1371600"/>
            <a:ext cx="4421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200" y="2057400"/>
            <a:ext cx="4421188" cy="42671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371600"/>
            <a:ext cx="4422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57400"/>
            <a:ext cx="4422775" cy="42671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Footer Placeholder 2"/>
          <p:cNvSpPr>
            <a:spLocks noGrp="1"/>
          </p:cNvSpPr>
          <p:nvPr>
            <p:ph type="ftr" sz="quarter" idx="10"/>
          </p:nvPr>
        </p:nvSpPr>
        <p:spPr/>
        <p:txBody>
          <a:bodyPr/>
          <a:lstStyle>
            <a:lvl1pPr>
              <a:defRPr/>
            </a:lvl1pPr>
          </a:lstStyle>
          <a:p>
            <a:pPr>
              <a:defRPr/>
            </a:pPr>
            <a:r>
              <a:rPr lang="en-US"/>
              <a:t>www.savi.org</a:t>
            </a:r>
          </a:p>
        </p:txBody>
      </p:sp>
      <p:sp>
        <p:nvSpPr>
          <p:cNvPr id="4" name="Rectangle 3"/>
          <p:cNvSpPr/>
          <p:nvPr userDrawn="1"/>
        </p:nvSpPr>
        <p:spPr>
          <a:xfrm>
            <a:off x="0" y="0"/>
            <a:ext cx="9144000" cy="68580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 y="1371600"/>
            <a:ext cx="3389313" cy="10858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371600"/>
            <a:ext cx="5492750" cy="4953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 y="2514600"/>
            <a:ext cx="3389313" cy="3810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5181600"/>
            <a:ext cx="8839200" cy="4572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81200" y="1295400"/>
            <a:ext cx="5105400" cy="3886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52400" y="5638800"/>
            <a:ext cx="8839200" cy="685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www.savi.org</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400800"/>
            <a:ext cx="9144000" cy="4572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7" name="Title Placeholder 1"/>
          <p:cNvSpPr>
            <a:spLocks noGrp="1"/>
          </p:cNvSpPr>
          <p:nvPr>
            <p:ph type="title"/>
          </p:nvPr>
        </p:nvSpPr>
        <p:spPr bwMode="auto">
          <a:xfrm>
            <a:off x="784225" y="25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762000" y="1600200"/>
            <a:ext cx="7543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19063" y="6527800"/>
            <a:ext cx="1100137" cy="244475"/>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mn-lt"/>
                <a:cs typeface="+mn-cs"/>
              </a:defRPr>
            </a:lvl1pPr>
          </a:lstStyle>
          <a:p>
            <a:pPr>
              <a:defRPr/>
            </a:pPr>
            <a:r>
              <a:rPr lang="en-US"/>
              <a:t>www.savi.org</a:t>
            </a:r>
            <a:endParaRPr lang="en-US" dirty="0"/>
          </a:p>
        </p:txBody>
      </p:sp>
      <p:pic>
        <p:nvPicPr>
          <p:cNvPr id="1030" name="Picture 9" descr="Red TPC Hor"/>
          <p:cNvPicPr>
            <a:picLocks noChangeAspect="1" noChangeArrowheads="1"/>
          </p:cNvPicPr>
          <p:nvPr/>
        </p:nvPicPr>
        <p:blipFill>
          <a:blip r:embed="rId13" cstate="print"/>
          <a:srcRect/>
          <a:stretch>
            <a:fillRect/>
          </a:stretch>
        </p:blipFill>
        <p:spPr bwMode="auto">
          <a:xfrm>
            <a:off x="7780338" y="6494463"/>
            <a:ext cx="1250950" cy="280987"/>
          </a:xfrm>
          <a:prstGeom prst="rect">
            <a:avLst/>
          </a:prstGeom>
          <a:noFill/>
          <a:ln w="9525">
            <a:noFill/>
            <a:miter lim="800000"/>
            <a:headEnd/>
            <a:tailEnd/>
          </a:ln>
        </p:spPr>
      </p:pic>
      <p:sp>
        <p:nvSpPr>
          <p:cNvPr id="9" name="Rectangle 8"/>
          <p:cNvSpPr/>
          <p:nvPr/>
        </p:nvSpPr>
        <p:spPr>
          <a:xfrm>
            <a:off x="0" y="1143000"/>
            <a:ext cx="9144000" cy="152400"/>
          </a:xfrm>
          <a:prstGeom prst="rect">
            <a:avLst/>
          </a:prstGeom>
          <a:solidFill>
            <a:srgbClr val="0068A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2"/>
          <p:cNvPicPr>
            <a:picLocks noChangeAspect="1" noChangeArrowheads="1"/>
          </p:cNvPicPr>
          <p:nvPr/>
        </p:nvPicPr>
        <p:blipFill>
          <a:blip r:embed="rId14" cstate="print"/>
          <a:srcRect/>
          <a:stretch>
            <a:fillRect/>
          </a:stretch>
        </p:blipFill>
        <p:spPr bwMode="auto">
          <a:xfrm>
            <a:off x="76200" y="152400"/>
            <a:ext cx="2209800" cy="7477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26" r:id="rId11"/>
  </p:sldLayoutIdLst>
  <p:hf hdr="0" ftr="0" dt="0"/>
  <p:txStyles>
    <p:titleStyle>
      <a:lvl1pPr algn="r" rtl="0" eaLnBrk="1" fontAlgn="base" hangingPunct="1">
        <a:spcBef>
          <a:spcPct val="0"/>
        </a:spcBef>
        <a:spcAft>
          <a:spcPct val="0"/>
        </a:spcAft>
        <a:defRPr sz="3200" kern="1200">
          <a:solidFill>
            <a:schemeClr val="tx1"/>
          </a:solidFill>
          <a:latin typeface="Franklin Gothic Book" pitchFamily="34" charset="0"/>
          <a:ea typeface="+mj-ea"/>
          <a:cs typeface="+mj-cs"/>
        </a:defRPr>
      </a:lvl1pPr>
      <a:lvl2pPr algn="r" rtl="0" eaLnBrk="1" fontAlgn="base" hangingPunct="1">
        <a:spcBef>
          <a:spcPct val="0"/>
        </a:spcBef>
        <a:spcAft>
          <a:spcPct val="0"/>
        </a:spcAft>
        <a:defRPr sz="3200">
          <a:solidFill>
            <a:schemeClr val="tx1"/>
          </a:solidFill>
          <a:latin typeface="Franklin Gothic Book" pitchFamily="34" charset="0"/>
        </a:defRPr>
      </a:lvl2pPr>
      <a:lvl3pPr algn="r" rtl="0" eaLnBrk="1" fontAlgn="base" hangingPunct="1">
        <a:spcBef>
          <a:spcPct val="0"/>
        </a:spcBef>
        <a:spcAft>
          <a:spcPct val="0"/>
        </a:spcAft>
        <a:defRPr sz="3200">
          <a:solidFill>
            <a:schemeClr val="tx1"/>
          </a:solidFill>
          <a:latin typeface="Franklin Gothic Book" pitchFamily="34" charset="0"/>
        </a:defRPr>
      </a:lvl3pPr>
      <a:lvl4pPr algn="r" rtl="0" eaLnBrk="1" fontAlgn="base" hangingPunct="1">
        <a:spcBef>
          <a:spcPct val="0"/>
        </a:spcBef>
        <a:spcAft>
          <a:spcPct val="0"/>
        </a:spcAft>
        <a:defRPr sz="3200">
          <a:solidFill>
            <a:schemeClr val="tx1"/>
          </a:solidFill>
          <a:latin typeface="Franklin Gothic Book" pitchFamily="34" charset="0"/>
        </a:defRPr>
      </a:lvl4pPr>
      <a:lvl5pPr algn="r" rtl="0" eaLnBrk="1" fontAlgn="base" hangingPunct="1">
        <a:spcBef>
          <a:spcPct val="0"/>
        </a:spcBef>
        <a:spcAft>
          <a:spcPct val="0"/>
        </a:spcAft>
        <a:defRPr sz="3200">
          <a:solidFill>
            <a:schemeClr val="tx1"/>
          </a:solidFill>
          <a:latin typeface="Franklin Gothic Book" pitchFamily="34" charset="0"/>
        </a:defRPr>
      </a:lvl5pPr>
      <a:lvl6pPr marL="457200" algn="r" rtl="0" eaLnBrk="1" fontAlgn="base" hangingPunct="1">
        <a:spcBef>
          <a:spcPct val="0"/>
        </a:spcBef>
        <a:spcAft>
          <a:spcPct val="0"/>
        </a:spcAft>
        <a:defRPr sz="3200">
          <a:solidFill>
            <a:schemeClr val="tx1"/>
          </a:solidFill>
          <a:latin typeface="Franklin Gothic Book" pitchFamily="34" charset="0"/>
        </a:defRPr>
      </a:lvl6pPr>
      <a:lvl7pPr marL="914400" algn="r" rtl="0" eaLnBrk="1" fontAlgn="base" hangingPunct="1">
        <a:spcBef>
          <a:spcPct val="0"/>
        </a:spcBef>
        <a:spcAft>
          <a:spcPct val="0"/>
        </a:spcAft>
        <a:defRPr sz="3200">
          <a:solidFill>
            <a:schemeClr val="tx1"/>
          </a:solidFill>
          <a:latin typeface="Franklin Gothic Book" pitchFamily="34" charset="0"/>
        </a:defRPr>
      </a:lvl7pPr>
      <a:lvl8pPr marL="1371600" algn="r" rtl="0" eaLnBrk="1" fontAlgn="base" hangingPunct="1">
        <a:spcBef>
          <a:spcPct val="0"/>
        </a:spcBef>
        <a:spcAft>
          <a:spcPct val="0"/>
        </a:spcAft>
        <a:defRPr sz="3200">
          <a:solidFill>
            <a:schemeClr val="tx1"/>
          </a:solidFill>
          <a:latin typeface="Franklin Gothic Book" pitchFamily="34" charset="0"/>
        </a:defRPr>
      </a:lvl8pPr>
      <a:lvl9pPr marL="1828800" algn="r" rtl="0" eaLnBrk="1" fontAlgn="base" hangingPunct="1">
        <a:spcBef>
          <a:spcPct val="0"/>
        </a:spcBef>
        <a:spcAft>
          <a:spcPct val="0"/>
        </a:spcAft>
        <a:defRPr sz="3200">
          <a:solidFill>
            <a:schemeClr val="tx1"/>
          </a:solidFill>
          <a:latin typeface="Franklin Gothic Book"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Franklin Gothic Book"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Franklin Gothic Book"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Franklin Gothic Book"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Franklin Gothic Book"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CC"/>
        </a:solidFill>
        <a:effectLst/>
      </p:bgPr>
    </p:bg>
    <p:spTree>
      <p:nvGrpSpPr>
        <p:cNvPr id="1" name=""/>
        <p:cNvGrpSpPr/>
        <p:nvPr/>
      </p:nvGrpSpPr>
      <p:grpSpPr>
        <a:xfrm>
          <a:off x="0" y="0"/>
          <a:ext cx="0" cy="0"/>
          <a:chOff x="0" y="0"/>
          <a:chExt cx="0" cy="0"/>
        </a:xfrm>
      </p:grpSpPr>
      <p:sp>
        <p:nvSpPr>
          <p:cNvPr id="1034" name="Rectangle 10"/>
          <p:cNvSpPr>
            <a:spLocks noChangeArrowheads="1"/>
          </p:cNvSpPr>
          <p:nvPr/>
        </p:nvSpPr>
        <p:spPr bwMode="auto">
          <a:xfrm>
            <a:off x="0" y="6524625"/>
            <a:ext cx="9144000" cy="333375"/>
          </a:xfrm>
          <a:prstGeom prst="rect">
            <a:avLst/>
          </a:prstGeom>
          <a:solidFill>
            <a:srgbClr val="0066A0"/>
          </a:solidFill>
          <a:ln w="9525">
            <a:solidFill>
              <a:schemeClr val="tx1"/>
            </a:solidFill>
            <a:miter lim="800000"/>
            <a:headEnd/>
            <a:tailEnd/>
          </a:ln>
          <a:effectLst/>
        </p:spPr>
        <p:txBody>
          <a:bodyPr wrap="none" anchor="ctr"/>
          <a:lstStyle/>
          <a:p>
            <a:pPr algn="ctr">
              <a:defRPr/>
            </a:pPr>
            <a:endParaRPr lang="en-US">
              <a:solidFill>
                <a:srgbClr val="000000"/>
              </a:solidFill>
              <a:cs typeface="+mn-cs"/>
            </a:endParaRPr>
          </a:p>
        </p:txBody>
      </p:sp>
      <p:sp>
        <p:nvSpPr>
          <p:cNvPr id="1031" name="Rectangle 7"/>
          <p:cNvSpPr>
            <a:spLocks noChangeArrowheads="1"/>
          </p:cNvSpPr>
          <p:nvPr/>
        </p:nvSpPr>
        <p:spPr bwMode="auto">
          <a:xfrm>
            <a:off x="0" y="0"/>
            <a:ext cx="9144000" cy="1066800"/>
          </a:xfrm>
          <a:prstGeom prst="rect">
            <a:avLst/>
          </a:prstGeom>
          <a:solidFill>
            <a:srgbClr val="0066A0"/>
          </a:solidFill>
          <a:ln w="9525">
            <a:solidFill>
              <a:schemeClr val="tx1"/>
            </a:solidFill>
            <a:miter lim="800000"/>
            <a:headEnd/>
            <a:tailEnd/>
          </a:ln>
          <a:effectLst/>
        </p:spPr>
        <p:txBody>
          <a:bodyPr wrap="none" anchor="ctr"/>
          <a:lstStyle/>
          <a:p>
            <a:pPr>
              <a:defRPr/>
            </a:pPr>
            <a:endParaRPr lang="en-US">
              <a:solidFill>
                <a:srgbClr val="000000"/>
              </a:solidFill>
              <a:cs typeface="+mn-cs"/>
            </a:endParaRPr>
          </a:p>
        </p:txBody>
      </p:sp>
      <p:sp>
        <p:nvSpPr>
          <p:cNvPr id="2052" name="Rectangle 2"/>
          <p:cNvSpPr>
            <a:spLocks noGrp="1" noChangeArrowheads="1"/>
          </p:cNvSpPr>
          <p:nvPr>
            <p:ph type="title"/>
          </p:nvPr>
        </p:nvSpPr>
        <p:spPr bwMode="auto">
          <a:xfrm>
            <a:off x="1981200" y="152400"/>
            <a:ext cx="70104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3" name="Rectangle 3"/>
          <p:cNvSpPr>
            <a:spLocks noGrp="1" noChangeArrowheads="1"/>
          </p:cNvSpPr>
          <p:nvPr>
            <p:ph type="body" idx="1"/>
          </p:nvPr>
        </p:nvSpPr>
        <p:spPr bwMode="auto">
          <a:xfrm>
            <a:off x="228600" y="1219200"/>
            <a:ext cx="8763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0" y="6629400"/>
            <a:ext cx="1143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solidFill>
                  <a:srgbClr val="FFFFFF"/>
                </a:solidFill>
                <a:latin typeface="+mn-lt"/>
                <a:cs typeface="+mn-cs"/>
              </a:defRPr>
            </a:lvl1pPr>
          </a:lstStyle>
          <a:p>
            <a:pPr>
              <a:defRPr/>
            </a:pPr>
            <a:r>
              <a:rPr lang="en-US"/>
              <a:t>www.savi.org</a:t>
            </a:r>
          </a:p>
        </p:txBody>
      </p:sp>
      <p:sp>
        <p:nvSpPr>
          <p:cNvPr id="1032" name="Rectangle 8"/>
          <p:cNvSpPr>
            <a:spLocks noChangeArrowheads="1"/>
          </p:cNvSpPr>
          <p:nvPr/>
        </p:nvSpPr>
        <p:spPr bwMode="auto">
          <a:xfrm>
            <a:off x="0" y="914400"/>
            <a:ext cx="9144000" cy="152400"/>
          </a:xfrm>
          <a:prstGeom prst="rect">
            <a:avLst/>
          </a:prstGeom>
          <a:solidFill>
            <a:srgbClr val="EEBF63"/>
          </a:solidFill>
          <a:ln w="9525">
            <a:solidFill>
              <a:schemeClr val="tx1"/>
            </a:solidFill>
            <a:miter lim="800000"/>
            <a:headEnd/>
            <a:tailEnd/>
          </a:ln>
          <a:effectLst/>
        </p:spPr>
        <p:txBody>
          <a:bodyPr wrap="none" anchor="ctr"/>
          <a:lstStyle/>
          <a:p>
            <a:pPr>
              <a:defRPr/>
            </a:pPr>
            <a:endParaRPr lang="en-US">
              <a:solidFill>
                <a:srgbClr val="000000"/>
              </a:solidFill>
              <a:cs typeface="+mn-cs"/>
            </a:endParaRPr>
          </a:p>
        </p:txBody>
      </p:sp>
      <p:pic>
        <p:nvPicPr>
          <p:cNvPr id="2056" name="Picture 9"/>
          <p:cNvPicPr>
            <a:picLocks noChangeAspect="1" noChangeArrowheads="1"/>
          </p:cNvPicPr>
          <p:nvPr/>
        </p:nvPicPr>
        <p:blipFill>
          <a:blip r:embed="rId14" cstate="print"/>
          <a:srcRect/>
          <a:stretch>
            <a:fillRect/>
          </a:stretch>
        </p:blipFill>
        <p:spPr bwMode="auto">
          <a:xfrm>
            <a:off x="152400" y="152400"/>
            <a:ext cx="1219200" cy="674688"/>
          </a:xfrm>
          <a:prstGeom prst="rect">
            <a:avLst/>
          </a:prstGeom>
          <a:noFill/>
          <a:ln w="9525">
            <a:noFill/>
            <a:miter lim="800000"/>
            <a:headEnd/>
            <a:tailEnd/>
          </a:ln>
        </p:spPr>
      </p:pic>
      <p:pic>
        <p:nvPicPr>
          <p:cNvPr id="2057" name="Picture 11" descr="Red TPC Hor"/>
          <p:cNvPicPr>
            <a:picLocks noChangeAspect="1" noChangeArrowheads="1"/>
          </p:cNvPicPr>
          <p:nvPr/>
        </p:nvPicPr>
        <p:blipFill>
          <a:blip r:embed="rId15" cstate="print"/>
          <a:srcRect/>
          <a:stretch>
            <a:fillRect/>
          </a:stretch>
        </p:blipFill>
        <p:spPr bwMode="auto">
          <a:xfrm>
            <a:off x="7742238" y="6577013"/>
            <a:ext cx="1250950" cy="280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ransition spd="slow">
    <p:wipe dir="d"/>
  </p:transition>
  <p:hf hdr="0" ftr="0" dt="0"/>
  <p:txStyles>
    <p:titleStyle>
      <a:lvl1pPr algn="r" rtl="0" eaLnBrk="1" fontAlgn="base" hangingPunct="1">
        <a:spcBef>
          <a:spcPct val="0"/>
        </a:spcBef>
        <a:spcAft>
          <a:spcPct val="0"/>
        </a:spcAft>
        <a:defRPr sz="2000">
          <a:solidFill>
            <a:srgbClr val="EEBF63"/>
          </a:solidFill>
          <a:latin typeface="+mj-lt"/>
          <a:ea typeface="+mj-ea"/>
          <a:cs typeface="+mj-cs"/>
        </a:defRPr>
      </a:lvl1pPr>
      <a:lvl2pPr algn="r" rtl="0" eaLnBrk="1" fontAlgn="base" hangingPunct="1">
        <a:spcBef>
          <a:spcPct val="0"/>
        </a:spcBef>
        <a:spcAft>
          <a:spcPct val="0"/>
        </a:spcAft>
        <a:defRPr sz="2000">
          <a:solidFill>
            <a:srgbClr val="EEBF63"/>
          </a:solidFill>
          <a:latin typeface="Tahoma" pitchFamily="34" charset="0"/>
        </a:defRPr>
      </a:lvl2pPr>
      <a:lvl3pPr algn="r" rtl="0" eaLnBrk="1" fontAlgn="base" hangingPunct="1">
        <a:spcBef>
          <a:spcPct val="0"/>
        </a:spcBef>
        <a:spcAft>
          <a:spcPct val="0"/>
        </a:spcAft>
        <a:defRPr sz="2000">
          <a:solidFill>
            <a:srgbClr val="EEBF63"/>
          </a:solidFill>
          <a:latin typeface="Tahoma" pitchFamily="34" charset="0"/>
        </a:defRPr>
      </a:lvl3pPr>
      <a:lvl4pPr algn="r" rtl="0" eaLnBrk="1" fontAlgn="base" hangingPunct="1">
        <a:spcBef>
          <a:spcPct val="0"/>
        </a:spcBef>
        <a:spcAft>
          <a:spcPct val="0"/>
        </a:spcAft>
        <a:defRPr sz="2000">
          <a:solidFill>
            <a:srgbClr val="EEBF63"/>
          </a:solidFill>
          <a:latin typeface="Tahoma" pitchFamily="34" charset="0"/>
        </a:defRPr>
      </a:lvl4pPr>
      <a:lvl5pPr algn="r" rtl="0" eaLnBrk="1" fontAlgn="base" hangingPunct="1">
        <a:spcBef>
          <a:spcPct val="0"/>
        </a:spcBef>
        <a:spcAft>
          <a:spcPct val="0"/>
        </a:spcAft>
        <a:defRPr sz="2000">
          <a:solidFill>
            <a:srgbClr val="EEBF63"/>
          </a:solidFill>
          <a:latin typeface="Tahoma" pitchFamily="34" charset="0"/>
        </a:defRPr>
      </a:lvl5pPr>
      <a:lvl6pPr marL="457200" algn="r" rtl="0" eaLnBrk="1" fontAlgn="base" hangingPunct="1">
        <a:spcBef>
          <a:spcPct val="0"/>
        </a:spcBef>
        <a:spcAft>
          <a:spcPct val="0"/>
        </a:spcAft>
        <a:defRPr sz="2000">
          <a:solidFill>
            <a:srgbClr val="EEBF63"/>
          </a:solidFill>
          <a:latin typeface="Tahoma" pitchFamily="34" charset="0"/>
        </a:defRPr>
      </a:lvl6pPr>
      <a:lvl7pPr marL="914400" algn="r" rtl="0" eaLnBrk="1" fontAlgn="base" hangingPunct="1">
        <a:spcBef>
          <a:spcPct val="0"/>
        </a:spcBef>
        <a:spcAft>
          <a:spcPct val="0"/>
        </a:spcAft>
        <a:defRPr sz="2000">
          <a:solidFill>
            <a:srgbClr val="EEBF63"/>
          </a:solidFill>
          <a:latin typeface="Tahoma" pitchFamily="34" charset="0"/>
        </a:defRPr>
      </a:lvl7pPr>
      <a:lvl8pPr marL="1371600" algn="r" rtl="0" eaLnBrk="1" fontAlgn="base" hangingPunct="1">
        <a:spcBef>
          <a:spcPct val="0"/>
        </a:spcBef>
        <a:spcAft>
          <a:spcPct val="0"/>
        </a:spcAft>
        <a:defRPr sz="2000">
          <a:solidFill>
            <a:srgbClr val="EEBF63"/>
          </a:solidFill>
          <a:latin typeface="Tahoma" pitchFamily="34" charset="0"/>
        </a:defRPr>
      </a:lvl8pPr>
      <a:lvl9pPr marL="1828800" algn="r" rtl="0" eaLnBrk="1" fontAlgn="base" hangingPunct="1">
        <a:spcBef>
          <a:spcPct val="0"/>
        </a:spcBef>
        <a:spcAft>
          <a:spcPct val="0"/>
        </a:spcAft>
        <a:defRPr sz="2000">
          <a:solidFill>
            <a:srgbClr val="EEBF63"/>
          </a:solidFill>
          <a:latin typeface="Tahom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www.facebook.com/pages/SAVI-Information-for-Communities/180316044450?sk=wall" TargetMode="External"/><Relationship Id="rId5" Type="http://schemas.openxmlformats.org/officeDocument/2006/relationships/image" Target="../media/image77.png"/><Relationship Id="rId4" Type="http://schemas.openxmlformats.org/officeDocument/2006/relationships/hyperlink" Target="http://twitter.com/"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raguide.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uwci.org/index.asp?p=178"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hyperlink" Target="http://deainfo.nci.nih.gov/extra/extdocs/gntapp.htm" TargetMode="External"/><Relationship Id="rId3" Type="http://schemas.openxmlformats.org/officeDocument/2006/relationships/hyperlink" Target="http://www.cpb.org/grants/grantwriting.html" TargetMode="External"/><Relationship Id="rId7" Type="http://schemas.openxmlformats.org/officeDocument/2006/relationships/hyperlink" Target="http://www.agecon.purdue.edu/newventures/Grant_Writing/EC-737%5b1%5d.pdf"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http://www.theresearchassistant.com/tutorial/index.asp" TargetMode="External"/><Relationship Id="rId5" Type="http://schemas.openxmlformats.org/officeDocument/2006/relationships/hyperlink" Target="http://www.niddk.nih.gov/fund/grants_process/grantwriting.htm" TargetMode="External"/><Relationship Id="rId4" Type="http://schemas.openxmlformats.org/officeDocument/2006/relationships/hyperlink" Target="http://www.grantproposal.com/"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indianagrantmakers.org/s_inga/sec.asp?CID=6438&amp;DID=13983"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www.philanthropy.iupui.edu/TheFundRaisingSchool/CourseDescriptions/On-LineGrantProposals-Introductory.aspx" TargetMode="External"/><Relationship Id="rId5" Type="http://schemas.openxmlformats.org/officeDocument/2006/relationships/hyperlink" Target="http://www.tgci.com/gtptraining.shtml" TargetMode="External"/><Relationship Id="rId4" Type="http://schemas.openxmlformats.org/officeDocument/2006/relationships/hyperlink" Target="http://www.distance-education.org/Courses/Grant-Writing-123/"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fbo.gov/" TargetMode="External"/><Relationship Id="rId3" Type="http://schemas.openxmlformats.org/officeDocument/2006/relationships/hyperlink" Target="http://www.grants.gov/" TargetMode="External"/><Relationship Id="rId7" Type="http://schemas.openxmlformats.org/officeDocument/2006/relationships/hyperlink" Target="http://www.grantstation.co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www.proposalwriter.com/grants.html" TargetMode="External"/><Relationship Id="rId5" Type="http://schemas.openxmlformats.org/officeDocument/2006/relationships/hyperlink" Target="http://foundationcenter.org/findfunders/" TargetMode="External"/><Relationship Id="rId4" Type="http://schemas.openxmlformats.org/officeDocument/2006/relationships/hyperlink" Target="http://web1.msue.msu.edu/msue/resources/grantweb.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grantcraft.or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www.cfda.gov/" TargetMode="External"/><Relationship Id="rId5" Type="http://schemas.openxmlformats.org/officeDocument/2006/relationships/hyperlink" Target="http://www.tgci.com/" TargetMode="External"/><Relationship Id="rId4" Type="http://schemas.openxmlformats.org/officeDocument/2006/relationships/hyperlink" Target="http://www.npguides.org/"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imcpl.org/events/detail/?event_id=1747&amp;schedule_id=13279"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www.uwci.org/index.asp?p=644" TargetMode="External"/><Relationship Id="rId4" Type="http://schemas.openxmlformats.org/officeDocument/2006/relationships/hyperlink" Target="http://crl.iupui.edu/event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mailto:jtcolber@iupui.edu"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mailto:savi@iupui.edu"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0" y="2895601"/>
            <a:ext cx="9144000" cy="2514599"/>
          </a:xfrm>
        </p:spPr>
        <p:txBody>
          <a:bodyPr/>
          <a:lstStyle/>
          <a:p>
            <a:r>
              <a:rPr lang="en-US" sz="4000" b="1" dirty="0"/>
              <a:t>SAVI Level 4: </a:t>
            </a:r>
            <a:br>
              <a:rPr lang="en-US" sz="4000" b="1" dirty="0"/>
            </a:br>
            <a:r>
              <a:rPr lang="en-US" sz="4000" b="1" dirty="0"/>
              <a:t>Using SAVI to Support Grant Applications</a:t>
            </a:r>
          </a:p>
        </p:txBody>
      </p:sp>
    </p:spTree>
  </p:cSld>
  <p:clrMapOvr>
    <a:masterClrMapping/>
  </p:clrMapOvr>
  <p:transition spd="med">
    <p:wheel spokes="2"/>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txBox="1">
            <a:spLocks/>
          </p:cNvSpPr>
          <p:nvPr/>
        </p:nvSpPr>
        <p:spPr bwMode="auto">
          <a:xfrm>
            <a:off x="152400" y="1447800"/>
            <a:ext cx="8610600" cy="4953000"/>
          </a:xfrm>
          <a:prstGeom prst="rect">
            <a:avLst/>
          </a:prstGeom>
          <a:noFill/>
          <a:ln w="9525">
            <a:noFill/>
            <a:miter lim="800000"/>
            <a:headEnd/>
            <a:tailEnd/>
          </a:ln>
        </p:spPr>
        <p:txBody>
          <a:bodyPr/>
          <a:lstStyle/>
          <a:p>
            <a:r>
              <a:rPr lang="en-US" sz="2400" b="1" u="sng" dirty="0">
                <a:latin typeface="Franklin Gothic Book" pitchFamily="34" charset="0"/>
                <a:cs typeface="Tahoma" pitchFamily="34" charset="0"/>
              </a:rPr>
              <a:t>Example:</a:t>
            </a:r>
          </a:p>
          <a:p>
            <a:r>
              <a:rPr lang="en-US" sz="2400" b="1" i="1" dirty="0">
                <a:latin typeface="Franklin Gothic Book" pitchFamily="34" charset="0"/>
                <a:cs typeface="Tahoma" pitchFamily="34" charset="0"/>
              </a:rPr>
              <a:t>Goal:</a:t>
            </a:r>
            <a:r>
              <a:rPr lang="en-US" sz="2400" i="1" dirty="0">
                <a:latin typeface="Franklin Gothic Book" pitchFamily="34" charset="0"/>
                <a:cs typeface="Tahoma" pitchFamily="34" charset="0"/>
              </a:rPr>
              <a:t>  Improve obesity prevention knowledge, skills, and behaviors among middle school-aged children </a:t>
            </a:r>
          </a:p>
          <a:p>
            <a:endParaRPr lang="en-US" sz="2400" i="1" dirty="0">
              <a:latin typeface="Tahoma" pitchFamily="34" charset="0"/>
              <a:cs typeface="Tahoma" pitchFamily="34" charset="0"/>
            </a:endParaRPr>
          </a:p>
          <a:p>
            <a:r>
              <a:rPr lang="en-US" sz="2400" b="1" i="1" dirty="0">
                <a:latin typeface="Franklin Gothic Book" pitchFamily="34" charset="0"/>
                <a:cs typeface="Tahoma" pitchFamily="34" charset="0"/>
              </a:rPr>
              <a:t>Objectives:</a:t>
            </a:r>
            <a:endParaRPr lang="en-US" sz="2400" b="1" dirty="0">
              <a:latin typeface="Franklin Gothic Book" pitchFamily="34" charset="0"/>
              <a:cs typeface="Tahoma" pitchFamily="34" charset="0"/>
            </a:endParaRPr>
          </a:p>
          <a:p>
            <a:pPr lvl="1">
              <a:buFont typeface="Arial" charset="0"/>
              <a:buChar char="•"/>
            </a:pPr>
            <a:r>
              <a:rPr lang="en-US" sz="2400" dirty="0">
                <a:latin typeface="Franklin Gothic Book" pitchFamily="34" charset="0"/>
                <a:cs typeface="Tahoma" pitchFamily="34" charset="0"/>
              </a:rPr>
              <a:t> Implement modified curriculum in six community agencies</a:t>
            </a:r>
          </a:p>
          <a:p>
            <a:pPr lvl="1">
              <a:buFont typeface="Arial" charset="0"/>
              <a:buChar char="•"/>
            </a:pPr>
            <a:r>
              <a:rPr lang="en-US" sz="2400" dirty="0">
                <a:latin typeface="Franklin Gothic Book" pitchFamily="34" charset="0"/>
                <a:cs typeface="Tahoma" pitchFamily="34" charset="0"/>
              </a:rPr>
              <a:t> Increase basic nutrition and physical activity knowledge</a:t>
            </a:r>
          </a:p>
          <a:p>
            <a:pPr lvl="1">
              <a:buFont typeface="Arial" charset="0"/>
              <a:buChar char="•"/>
            </a:pPr>
            <a:r>
              <a:rPr lang="en-US" sz="2400" dirty="0">
                <a:latin typeface="Franklin Gothic Book" pitchFamily="34" charset="0"/>
                <a:cs typeface="Tahoma" pitchFamily="34" charset="0"/>
              </a:rPr>
              <a:t> Increase basic nutrition/physical activity health literacy</a:t>
            </a:r>
          </a:p>
          <a:p>
            <a:pPr lvl="1">
              <a:buFont typeface="Arial" charset="0"/>
              <a:buChar char="•"/>
            </a:pPr>
            <a:r>
              <a:rPr lang="en-US" sz="2400" dirty="0">
                <a:latin typeface="Franklin Gothic Book" pitchFamily="34" charset="0"/>
                <a:cs typeface="Tahoma" pitchFamily="34" charset="0"/>
              </a:rPr>
              <a:t> Increase student intentions to engage in health- enhancing,</a:t>
            </a:r>
          </a:p>
          <a:p>
            <a:pPr lvl="1"/>
            <a:r>
              <a:rPr lang="en-US" sz="2400" dirty="0">
                <a:latin typeface="Franklin Gothic Book" pitchFamily="34" charset="0"/>
                <a:cs typeface="Tahoma" pitchFamily="34" charset="0"/>
              </a:rPr>
              <a:t>  obesity prevention behaviors</a:t>
            </a:r>
          </a:p>
          <a:p>
            <a:pPr lvl="1">
              <a:buFont typeface="Arial" charset="0"/>
              <a:buChar char="•"/>
            </a:pPr>
            <a:r>
              <a:rPr lang="en-US" sz="2400" dirty="0">
                <a:latin typeface="Franklin Gothic Book" pitchFamily="34" charset="0"/>
                <a:cs typeface="Tahoma" pitchFamily="34" charset="0"/>
              </a:rPr>
              <a:t> Change nutrition/physical activity behaviors</a:t>
            </a:r>
          </a:p>
          <a:p>
            <a:pPr lvl="1">
              <a:buFont typeface="Arial" charset="0"/>
              <a:buChar char="•"/>
            </a:pPr>
            <a:r>
              <a:rPr lang="en-US" sz="2400" dirty="0">
                <a:latin typeface="Franklin Gothic Book" pitchFamily="34" charset="0"/>
                <a:cs typeface="Tahoma" pitchFamily="34" charset="0"/>
              </a:rPr>
              <a:t> Reduce the prevalence of overweight children</a:t>
            </a:r>
          </a:p>
          <a:p>
            <a:pPr>
              <a:spcBef>
                <a:spcPct val="20000"/>
              </a:spcBef>
              <a:buFontTx/>
              <a:buChar char="•"/>
            </a:pPr>
            <a:endParaRPr lang="en-US" sz="2400" dirty="0">
              <a:latin typeface="Tahoma" pitchFamily="34" charset="0"/>
              <a:cs typeface="Tahoma" pitchFamily="34" charset="0"/>
            </a:endParaRPr>
          </a:p>
        </p:txBody>
      </p:sp>
      <p:sp>
        <p:nvSpPr>
          <p:cNvPr id="3175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31752" name="Title 1"/>
          <p:cNvSpPr txBox="1">
            <a:spLocks/>
          </p:cNvSpPr>
          <p:nvPr/>
        </p:nvSpPr>
        <p:spPr bwMode="auto">
          <a:xfrm>
            <a:off x="0" y="152400"/>
            <a:ext cx="8991600" cy="762000"/>
          </a:xfrm>
          <a:prstGeom prst="rect">
            <a:avLst/>
          </a:prstGeom>
          <a:noFill/>
          <a:ln w="9525">
            <a:noFill/>
            <a:miter lim="800000"/>
            <a:headEnd/>
            <a:tailEnd/>
          </a:ln>
        </p:spPr>
        <p:txBody>
          <a:bodyPr anchor="ctr"/>
          <a:lstStyle/>
          <a:p>
            <a:pPr algn="r"/>
            <a:r>
              <a:rPr lang="en-US" sz="3200" dirty="0">
                <a:latin typeface="Franklin Gothic Book" pitchFamily="34" charset="0"/>
                <a:cs typeface="Tahoma" pitchFamily="34" charset="0"/>
              </a:rPr>
              <a:t>Sample Project </a:t>
            </a:r>
          </a:p>
          <a:p>
            <a:pPr algn="r"/>
            <a:r>
              <a:rPr lang="en-US" sz="3200" dirty="0">
                <a:latin typeface="Franklin Gothic Book" pitchFamily="34" charset="0"/>
                <a:cs typeface="Tahoma" pitchFamily="34" charset="0"/>
              </a:rPr>
              <a:t>Goals and Objectives</a:t>
            </a:r>
          </a:p>
        </p:txBody>
      </p:sp>
      <p:pic>
        <p:nvPicPr>
          <p:cNvPr id="31753" name="Picture 2" descr="C:\Program Files\Microsoft Office\MEDIA\CAGCAT10\j0299125.wmf"/>
          <p:cNvPicPr>
            <a:picLocks noChangeAspect="1" noChangeArrowheads="1"/>
          </p:cNvPicPr>
          <p:nvPr/>
        </p:nvPicPr>
        <p:blipFill>
          <a:blip r:embed="rId3" cstate="print"/>
          <a:srcRect/>
          <a:stretch>
            <a:fillRect/>
          </a:stretch>
        </p:blipFill>
        <p:spPr bwMode="auto">
          <a:xfrm>
            <a:off x="7815262" y="1447800"/>
            <a:ext cx="1100138" cy="1804988"/>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br>
              <a:rPr lang="en-US" dirty="0"/>
            </a:br>
            <a:r>
              <a:rPr lang="en-US" dirty="0"/>
              <a:t>Social Media</a:t>
            </a:r>
            <a:br>
              <a:rPr lang="en-US" dirty="0"/>
            </a:br>
            <a:endParaRPr lang="en-US" dirty="0"/>
          </a:p>
        </p:txBody>
      </p:sp>
      <p:sp>
        <p:nvSpPr>
          <p:cNvPr id="6" name="Content Placeholder 5"/>
          <p:cNvSpPr>
            <a:spLocks noGrp="1"/>
          </p:cNvSpPr>
          <p:nvPr>
            <p:ph idx="1"/>
          </p:nvPr>
        </p:nvSpPr>
        <p:spPr>
          <a:xfrm>
            <a:off x="304800" y="1295400"/>
            <a:ext cx="8534400" cy="5105400"/>
          </a:xfrm>
        </p:spPr>
        <p:txBody>
          <a:bodyPr/>
          <a:lstStyle/>
          <a:p>
            <a:r>
              <a:rPr lang="en-US" dirty="0"/>
              <a:t>You can also find SAVI on Twitter (@</a:t>
            </a:r>
            <a:r>
              <a:rPr lang="en-US" dirty="0" err="1"/>
              <a:t>SAVIonline</a:t>
            </a:r>
            <a:r>
              <a:rPr lang="en-US" dirty="0"/>
              <a:t>)  and </a:t>
            </a:r>
            <a:r>
              <a:rPr lang="en-US" dirty="0" err="1"/>
              <a:t>Facebook</a:t>
            </a:r>
            <a:endParaRPr lang="en-US" dirty="0"/>
          </a:p>
        </p:txBody>
      </p:sp>
      <p:sp>
        <p:nvSpPr>
          <p:cNvPr id="228355" name="Rectangle 10"/>
          <p:cNvSpPr>
            <a:spLocks noChangeArrowheads="1"/>
          </p:cNvSpPr>
          <p:nvPr/>
        </p:nvSpPr>
        <p:spPr bwMode="auto">
          <a:xfrm>
            <a:off x="1828800" y="0"/>
            <a:ext cx="7086600" cy="990600"/>
          </a:xfrm>
          <a:prstGeom prst="rect">
            <a:avLst/>
          </a:prstGeom>
          <a:noFill/>
          <a:ln w="9525">
            <a:noFill/>
            <a:miter lim="800000"/>
            <a:headEnd/>
            <a:tailEnd/>
          </a:ln>
        </p:spPr>
        <p:txBody>
          <a:bodyPr anchor="ctr"/>
          <a:lstStyle/>
          <a:p>
            <a:pPr algn="r"/>
            <a:endParaRPr lang="en-US" sz="2400" dirty="0">
              <a:solidFill>
                <a:srgbClr val="EEBF63"/>
              </a:solidFill>
              <a:latin typeface="Tahoma" pitchFamily="34" charset="0"/>
            </a:endParaRPr>
          </a:p>
        </p:txBody>
      </p:sp>
      <p:pic>
        <p:nvPicPr>
          <p:cNvPr id="14338" name="Picture 2"/>
          <p:cNvPicPr>
            <a:picLocks noChangeAspect="1" noChangeArrowheads="1"/>
          </p:cNvPicPr>
          <p:nvPr/>
        </p:nvPicPr>
        <p:blipFill>
          <a:blip r:embed="rId3" cstate="print"/>
          <a:srcRect l="9722" t="10185" r="44445" b="14815"/>
          <a:stretch>
            <a:fillRect/>
          </a:stretch>
        </p:blipFill>
        <p:spPr bwMode="auto">
          <a:xfrm>
            <a:off x="922360" y="2704687"/>
            <a:ext cx="2971800" cy="3647209"/>
          </a:xfrm>
          <a:prstGeom prst="rect">
            <a:avLst/>
          </a:prstGeom>
          <a:noFill/>
          <a:ln w="9525">
            <a:solidFill>
              <a:schemeClr val="tx1"/>
            </a:solidFill>
            <a:miter lim="800000"/>
            <a:headEnd/>
            <a:tailEnd/>
          </a:ln>
        </p:spPr>
      </p:pic>
      <p:sp>
        <p:nvSpPr>
          <p:cNvPr id="7" name="Rectangle 6"/>
          <p:cNvSpPr/>
          <p:nvPr/>
        </p:nvSpPr>
        <p:spPr>
          <a:xfrm>
            <a:off x="1066800" y="2362200"/>
            <a:ext cx="2647584" cy="307777"/>
          </a:xfrm>
          <a:prstGeom prst="rect">
            <a:avLst/>
          </a:prstGeom>
        </p:spPr>
        <p:txBody>
          <a:bodyPr wrap="none">
            <a:spAutoFit/>
          </a:bodyPr>
          <a:lstStyle/>
          <a:p>
            <a:r>
              <a:rPr lang="en-US" sz="1400" dirty="0">
                <a:latin typeface="Franklin Gothic Book" pitchFamily="34" charset="0"/>
                <a:hlinkClick r:id="rId4"/>
              </a:rPr>
              <a:t>http://twitter.com/#!/savionline</a:t>
            </a:r>
            <a:r>
              <a:rPr lang="en-US" sz="1400" dirty="0">
                <a:latin typeface="Franklin Gothic Book" pitchFamily="34" charset="0"/>
              </a:rPr>
              <a:t> </a:t>
            </a:r>
          </a:p>
        </p:txBody>
      </p:sp>
      <p:pic>
        <p:nvPicPr>
          <p:cNvPr id="14339" name="Picture 3"/>
          <p:cNvPicPr>
            <a:picLocks noChangeAspect="1" noChangeArrowheads="1"/>
          </p:cNvPicPr>
          <p:nvPr/>
        </p:nvPicPr>
        <p:blipFill>
          <a:blip r:embed="rId5" cstate="print"/>
          <a:srcRect l="6250" t="25926" r="31944" b="4630"/>
          <a:stretch>
            <a:fillRect/>
          </a:stretch>
        </p:blipFill>
        <p:spPr bwMode="auto">
          <a:xfrm>
            <a:off x="4419600" y="2610136"/>
            <a:ext cx="4430776" cy="3733800"/>
          </a:xfrm>
          <a:prstGeom prst="rect">
            <a:avLst/>
          </a:prstGeom>
          <a:noFill/>
          <a:ln w="9525">
            <a:solidFill>
              <a:schemeClr val="tx1"/>
            </a:solidFill>
            <a:miter lim="800000"/>
            <a:headEnd/>
            <a:tailEnd/>
          </a:ln>
        </p:spPr>
      </p:pic>
      <p:sp>
        <p:nvSpPr>
          <p:cNvPr id="9" name="Rectangle 8"/>
          <p:cNvSpPr/>
          <p:nvPr/>
        </p:nvSpPr>
        <p:spPr>
          <a:xfrm>
            <a:off x="4419600" y="2063088"/>
            <a:ext cx="4343400" cy="523220"/>
          </a:xfrm>
          <a:prstGeom prst="rect">
            <a:avLst/>
          </a:prstGeom>
        </p:spPr>
        <p:txBody>
          <a:bodyPr wrap="square">
            <a:spAutoFit/>
          </a:bodyPr>
          <a:lstStyle/>
          <a:p>
            <a:r>
              <a:rPr lang="en-US" sz="1400" dirty="0">
                <a:latin typeface="Franklin Gothic Book" pitchFamily="34" charset="0"/>
                <a:hlinkClick r:id="rId6"/>
              </a:rPr>
              <a:t>http://www.facebook.com/pages/SAVI-Information-for-Communities/180316044450?sk=wall</a:t>
            </a:r>
            <a:r>
              <a:rPr lang="en-US" sz="1400" dirty="0">
                <a:latin typeface="Franklin Gothic Book" pitchFamily="34" charset="0"/>
              </a:rPr>
              <a:t> </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Student Exercise</a:t>
            </a:r>
          </a:p>
        </p:txBody>
      </p:sp>
    </p:spTree>
  </p:cSld>
  <p:clrMapOvr>
    <a:masterClrMapping/>
  </p:clrMapOvr>
  <p:transition spd="med">
    <p:wheel spokes="2"/>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8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Student Exercise</a:t>
            </a:r>
          </a:p>
        </p:txBody>
      </p:sp>
      <p:sp>
        <p:nvSpPr>
          <p:cNvPr id="207873" name="Content Placeholder 2"/>
          <p:cNvSpPr>
            <a:spLocks noGrp="1"/>
          </p:cNvSpPr>
          <p:nvPr>
            <p:ph idx="1"/>
          </p:nvPr>
        </p:nvSpPr>
        <p:spPr>
          <a:xfrm>
            <a:off x="228600" y="1524000"/>
            <a:ext cx="8763000" cy="5029200"/>
          </a:xfrm>
        </p:spPr>
        <p:txBody>
          <a:bodyPr/>
          <a:lstStyle/>
          <a:p>
            <a:pPr eaLnBrk="1" hangingPunct="1"/>
            <a:r>
              <a:rPr lang="en-US" dirty="0">
                <a:cs typeface="Tahoma" pitchFamily="34" charset="0"/>
              </a:rPr>
              <a:t>Proposed Project: A citizen task force in the Lawrence Township would like to document educational attainment to support an education-based program in the school corporation.  Your group is to develop supporting documents that show the needs of the area, highlighting potential partners and possible program barriers.</a:t>
            </a:r>
          </a:p>
          <a:p>
            <a:pPr eaLnBrk="1" hangingPunct="1">
              <a:buFontTx/>
              <a:buNone/>
            </a:pPr>
            <a:endParaRPr lang="en-US" sz="2400" dirty="0">
              <a:latin typeface="Tahoma" pitchFamily="34" charset="0"/>
              <a:cs typeface="Tahoma" pitchFamily="34" charset="0"/>
            </a:endParaRPr>
          </a:p>
        </p:txBody>
      </p:sp>
      <p:sp>
        <p:nvSpPr>
          <p:cNvPr id="20787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1" name="Picture 10" descr="NewHandsOnImage.gif"/>
          <p:cNvPicPr>
            <a:picLocks noChangeAspect="1"/>
          </p:cNvPicPr>
          <p:nvPr/>
        </p:nvPicPr>
        <p:blipFill>
          <a:blip r:embed="rId3" cstate="print"/>
          <a:stretch>
            <a:fillRect/>
          </a:stretch>
        </p:blipFill>
        <p:spPr>
          <a:xfrm>
            <a:off x="3733800" y="76200"/>
            <a:ext cx="521399" cy="850011"/>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Student Exercise</a:t>
            </a:r>
          </a:p>
        </p:txBody>
      </p:sp>
      <p:sp>
        <p:nvSpPr>
          <p:cNvPr id="209921" name="Content Placeholder 2"/>
          <p:cNvSpPr>
            <a:spLocks noGrp="1"/>
          </p:cNvSpPr>
          <p:nvPr>
            <p:ph idx="1"/>
          </p:nvPr>
        </p:nvSpPr>
        <p:spPr>
          <a:xfrm>
            <a:off x="457200" y="1371600"/>
            <a:ext cx="8229600" cy="4343400"/>
          </a:xfrm>
        </p:spPr>
        <p:txBody>
          <a:bodyPr/>
          <a:lstStyle/>
          <a:p>
            <a:pPr eaLnBrk="1" hangingPunct="1"/>
            <a:r>
              <a:rPr lang="en-US" sz="2800" dirty="0">
                <a:cs typeface="Tahoma" pitchFamily="34" charset="0"/>
              </a:rPr>
              <a:t>Working in groups, brainstorm ideas of how you can use data to support your grant:</a:t>
            </a:r>
          </a:p>
          <a:p>
            <a:pPr lvl="1" eaLnBrk="1" hangingPunct="1"/>
            <a:r>
              <a:rPr lang="en-US" sz="2400" dirty="0">
                <a:cs typeface="Tahoma" pitchFamily="34" charset="0"/>
              </a:rPr>
              <a:t>Background</a:t>
            </a:r>
          </a:p>
          <a:p>
            <a:pPr lvl="1" eaLnBrk="1" hangingPunct="1"/>
            <a:r>
              <a:rPr lang="en-US" sz="2400" dirty="0">
                <a:cs typeface="Tahoma" pitchFamily="34" charset="0"/>
              </a:rPr>
              <a:t>Building the case</a:t>
            </a:r>
          </a:p>
          <a:p>
            <a:pPr lvl="1" eaLnBrk="1" hangingPunct="1"/>
            <a:r>
              <a:rPr lang="en-US" sz="2400" dirty="0">
                <a:cs typeface="Tahoma" pitchFamily="34" charset="0"/>
              </a:rPr>
              <a:t>Program Evaluation</a:t>
            </a:r>
          </a:p>
          <a:p>
            <a:pPr eaLnBrk="1" hangingPunct="1"/>
            <a:r>
              <a:rPr lang="en-US" sz="2800" dirty="0">
                <a:cs typeface="Tahoma" pitchFamily="34" charset="0"/>
              </a:rPr>
              <a:t>Use SAVI to create at least one supporting document to include in your grant.</a:t>
            </a:r>
          </a:p>
          <a:p>
            <a:pPr lvl="1" eaLnBrk="1" hangingPunct="1"/>
            <a:r>
              <a:rPr lang="en-US" sz="2400" dirty="0">
                <a:cs typeface="Tahoma" pitchFamily="34" charset="0"/>
              </a:rPr>
              <a:t>e.g.: map, chart, table</a:t>
            </a:r>
          </a:p>
          <a:p>
            <a:pPr eaLnBrk="1" hangingPunct="1">
              <a:buFontTx/>
              <a:buNone/>
            </a:pPr>
            <a:endParaRPr lang="en-US" sz="2400" dirty="0">
              <a:cs typeface="Tahoma" pitchFamily="34" charset="0"/>
            </a:endParaRPr>
          </a:p>
        </p:txBody>
      </p:sp>
      <p:sp>
        <p:nvSpPr>
          <p:cNvPr id="20992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8" name="Picture 7" descr="NewHandsOnImage.gif"/>
          <p:cNvPicPr>
            <a:picLocks noChangeAspect="1"/>
          </p:cNvPicPr>
          <p:nvPr/>
        </p:nvPicPr>
        <p:blipFill>
          <a:blip r:embed="rId3" cstate="print"/>
          <a:stretch>
            <a:fillRect/>
          </a:stretch>
        </p:blipFill>
        <p:spPr>
          <a:xfrm>
            <a:off x="3733800" y="76200"/>
            <a:ext cx="521399" cy="850011"/>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8153400" cy="1470025"/>
          </a:xfrm>
        </p:spPr>
        <p:txBody>
          <a:bodyPr/>
          <a:lstStyle/>
          <a:p>
            <a:pPr eaLnBrk="1" hangingPunct="1"/>
            <a:r>
              <a:rPr lang="en-US" sz="4000" dirty="0">
                <a:solidFill>
                  <a:srgbClr val="000000"/>
                </a:solidFill>
              </a:rPr>
              <a:t>  Fill out the Course Evaluation</a:t>
            </a:r>
            <a:br>
              <a:rPr lang="en-US" sz="2800" dirty="0">
                <a:solidFill>
                  <a:srgbClr val="000000"/>
                </a:solidFill>
                <a:latin typeface="Tahoma" pitchFamily="34" charset="0"/>
              </a:rPr>
            </a:br>
            <a:endParaRPr lang="en-US" sz="4000" dirty="0"/>
          </a:p>
        </p:txBody>
      </p:sp>
      <p:pic>
        <p:nvPicPr>
          <p:cNvPr id="4" name="Picture 10" descr="MCj04260800000[1]"/>
          <p:cNvPicPr>
            <a:picLocks noChangeAspect="1" noChangeArrowheads="1"/>
          </p:cNvPicPr>
          <p:nvPr/>
        </p:nvPicPr>
        <p:blipFill>
          <a:blip r:embed="rId3" cstate="print"/>
          <a:srcRect/>
          <a:stretch>
            <a:fillRect/>
          </a:stretch>
        </p:blipFill>
        <p:spPr bwMode="auto">
          <a:xfrm>
            <a:off x="609600" y="3048000"/>
            <a:ext cx="838200" cy="742950"/>
          </a:xfrm>
          <a:prstGeom prst="rect">
            <a:avLst/>
          </a:prstGeom>
          <a:noFill/>
          <a:ln w="9525">
            <a:noFill/>
            <a:miter lim="800000"/>
            <a:headEnd/>
            <a:tailEnd/>
          </a:ln>
        </p:spPr>
      </p:pic>
    </p:spTree>
  </p:cSld>
  <p:clrMapOvr>
    <a:masterClrMapping/>
  </p:clrMapOvr>
  <p:transition spd="med">
    <p:wheel spokes="2"/>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0" y="2743200"/>
            <a:ext cx="7772400" cy="1470025"/>
          </a:xfrm>
        </p:spPr>
        <p:txBody>
          <a:bodyPr/>
          <a:lstStyle/>
          <a:p>
            <a:r>
              <a:rPr lang="en-US" dirty="0"/>
              <a:t>Course Evaluation</a:t>
            </a:r>
          </a:p>
        </p:txBody>
      </p:sp>
      <p:pic>
        <p:nvPicPr>
          <p:cNvPr id="24578" name="Picture 2"/>
          <p:cNvPicPr>
            <a:picLocks noChangeAspect="1" noChangeArrowheads="1"/>
          </p:cNvPicPr>
          <p:nvPr/>
        </p:nvPicPr>
        <p:blipFill>
          <a:blip r:embed="rId2" cstate="print"/>
          <a:srcRect l="4861" t="10185" r="6944" b="4630"/>
          <a:stretch>
            <a:fillRect/>
          </a:stretch>
        </p:blipFill>
        <p:spPr bwMode="auto">
          <a:xfrm>
            <a:off x="1" y="139264"/>
            <a:ext cx="9144000" cy="6624000"/>
          </a:xfrm>
          <a:prstGeom prst="rect">
            <a:avLst/>
          </a:prstGeom>
          <a:noFill/>
          <a:ln w="9525">
            <a:noFill/>
            <a:miter lim="800000"/>
            <a:headEnd/>
            <a:tailEnd/>
          </a:ln>
        </p:spPr>
      </p:pic>
      <p:sp>
        <p:nvSpPr>
          <p:cNvPr id="7" name="Rectangle 6"/>
          <p:cNvSpPr/>
          <p:nvPr/>
        </p:nvSpPr>
        <p:spPr>
          <a:xfrm>
            <a:off x="228600" y="4114800"/>
            <a:ext cx="14478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752600" y="3810000"/>
            <a:ext cx="762000" cy="457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Student Exercise Answers</a:t>
            </a:r>
          </a:p>
        </p:txBody>
      </p:sp>
    </p:spTree>
  </p:cSld>
  <p:clrMapOvr>
    <a:masterClrMapping/>
  </p:clrMapOvr>
  <p:transition spd="med">
    <p:wheel spokes="2"/>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Student Exercise</a:t>
            </a:r>
          </a:p>
        </p:txBody>
      </p:sp>
      <p:sp>
        <p:nvSpPr>
          <p:cNvPr id="218113" name="Content Placeholder 2"/>
          <p:cNvSpPr>
            <a:spLocks noGrp="1"/>
          </p:cNvSpPr>
          <p:nvPr>
            <p:ph idx="1"/>
          </p:nvPr>
        </p:nvSpPr>
        <p:spPr>
          <a:xfrm>
            <a:off x="228600" y="1295400"/>
            <a:ext cx="8915400" cy="5105400"/>
          </a:xfrm>
        </p:spPr>
        <p:txBody>
          <a:bodyPr/>
          <a:lstStyle/>
          <a:p>
            <a:pPr eaLnBrk="1" hangingPunct="1">
              <a:buFontTx/>
              <a:buNone/>
            </a:pPr>
            <a:r>
              <a:rPr lang="en-US" sz="2400" dirty="0">
                <a:cs typeface="Tahoma" pitchFamily="34" charset="0"/>
              </a:rPr>
              <a:t>Possible supporting documents to include in grant</a:t>
            </a:r>
          </a:p>
          <a:p>
            <a:pPr lvl="1" eaLnBrk="1" hangingPunct="1">
              <a:buFont typeface="Arial" charset="0"/>
              <a:buChar char="•"/>
            </a:pPr>
            <a:r>
              <a:rPr lang="en-US" sz="2000" dirty="0">
                <a:cs typeface="Tahoma" pitchFamily="34" charset="0"/>
              </a:rPr>
              <a:t>First, start with the Community Profile for this MSD Lawrence Township</a:t>
            </a:r>
          </a:p>
          <a:p>
            <a:pPr lvl="2" eaLnBrk="1" hangingPunct="1"/>
            <a:r>
              <a:rPr lang="en-US" sz="1400" dirty="0">
                <a:cs typeface="Tahoma" pitchFamily="34" charset="0"/>
              </a:rPr>
              <a:t>SAVI Home Page</a:t>
            </a:r>
          </a:p>
          <a:p>
            <a:pPr lvl="2" eaLnBrk="1" hangingPunct="1"/>
            <a:r>
              <a:rPr lang="en-US" sz="1400" dirty="0">
                <a:cs typeface="Tahoma" pitchFamily="34" charset="0"/>
              </a:rPr>
              <a:t>Click Community Profiles</a:t>
            </a:r>
          </a:p>
          <a:p>
            <a:pPr lvl="2" eaLnBrk="1" hangingPunct="1"/>
            <a:r>
              <a:rPr lang="en-US" sz="1400" dirty="0">
                <a:cs typeface="Tahoma" pitchFamily="34" charset="0"/>
              </a:rPr>
              <a:t>School corporation</a:t>
            </a:r>
          </a:p>
          <a:p>
            <a:pPr lvl="2" eaLnBrk="1" hangingPunct="1"/>
            <a:r>
              <a:rPr lang="en-US" sz="1400" dirty="0">
                <a:cs typeface="Tahoma" pitchFamily="34" charset="0"/>
              </a:rPr>
              <a:t>Marion County</a:t>
            </a:r>
          </a:p>
          <a:p>
            <a:pPr lvl="2" eaLnBrk="1" hangingPunct="1"/>
            <a:r>
              <a:rPr lang="en-US" sz="1400" dirty="0">
                <a:cs typeface="Tahoma" pitchFamily="34" charset="0"/>
              </a:rPr>
              <a:t>Select MSD Lawrence Township</a:t>
            </a:r>
          </a:p>
          <a:p>
            <a:pPr lvl="2" eaLnBrk="1" hangingPunct="1"/>
            <a:r>
              <a:rPr lang="en-US" sz="1400" dirty="0">
                <a:cs typeface="Tahoma" pitchFamily="34" charset="0"/>
              </a:rPr>
              <a:t>Click View Profile</a:t>
            </a:r>
          </a:p>
          <a:p>
            <a:pPr lvl="2" eaLnBrk="1" hangingPunct="1"/>
            <a:endParaRPr lang="en-US" sz="1200" dirty="0">
              <a:cs typeface="Tahoma" pitchFamily="34" charset="0"/>
            </a:endParaRPr>
          </a:p>
          <a:p>
            <a:pPr lvl="2" eaLnBrk="1" hangingPunct="1"/>
            <a:r>
              <a:rPr lang="en-US" sz="1400" dirty="0">
                <a:cs typeface="Tahoma" pitchFamily="34" charset="0"/>
              </a:rPr>
              <a:t>Review the Educational Attainment of the MSD Lawrence Township</a:t>
            </a:r>
          </a:p>
          <a:p>
            <a:pPr lvl="3" eaLnBrk="1" hangingPunct="1">
              <a:buFont typeface="Arial" charset="0"/>
              <a:buChar char="•"/>
            </a:pPr>
            <a:r>
              <a:rPr lang="en-US" sz="1400" dirty="0">
                <a:cs typeface="Tahoma" pitchFamily="34" charset="0"/>
              </a:rPr>
              <a:t>Since we are interested in educational attainment go to education, educational attainment</a:t>
            </a:r>
          </a:p>
          <a:p>
            <a:pPr lvl="1" eaLnBrk="1" hangingPunct="1">
              <a:buFontTx/>
              <a:buNone/>
            </a:pPr>
            <a:endParaRPr lang="en-US" sz="2000" dirty="0">
              <a:latin typeface="Tahoma" pitchFamily="34" charset="0"/>
              <a:cs typeface="Tahoma" pitchFamily="34" charset="0"/>
            </a:endParaRPr>
          </a:p>
          <a:p>
            <a:pPr eaLnBrk="1" hangingPunct="1">
              <a:buFontTx/>
              <a:buNone/>
            </a:pPr>
            <a:endParaRPr lang="en-US" sz="2400" dirty="0">
              <a:latin typeface="Tahoma" pitchFamily="34" charset="0"/>
              <a:cs typeface="Tahoma" pitchFamily="34" charset="0"/>
            </a:endParaRPr>
          </a:p>
        </p:txBody>
      </p:sp>
      <p:sp>
        <p:nvSpPr>
          <p:cNvPr id="21811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rgbClr val="FFFFFF"/>
                </a:solidFill>
                <a:latin typeface="Tahoma" pitchFamily="34" charset="0"/>
              </a:rPr>
              <a:t>www.savi.org</a:t>
            </a:r>
          </a:p>
        </p:txBody>
      </p:sp>
      <p:pic>
        <p:nvPicPr>
          <p:cNvPr id="14" name="Picture 13" descr="NewHandsOnImage.gif"/>
          <p:cNvPicPr>
            <a:picLocks noChangeAspect="1"/>
          </p:cNvPicPr>
          <p:nvPr/>
        </p:nvPicPr>
        <p:blipFill>
          <a:blip r:embed="rId3" cstate="print"/>
          <a:stretch>
            <a:fillRect/>
          </a:stretch>
        </p:blipFill>
        <p:spPr>
          <a:xfrm>
            <a:off x="3733800" y="76200"/>
            <a:ext cx="521399" cy="850011"/>
          </a:xfrm>
          <a:prstGeom prst="rect">
            <a:avLst/>
          </a:prstGeom>
        </p:spPr>
      </p:pic>
      <p:pic>
        <p:nvPicPr>
          <p:cNvPr id="1026" name="Picture 2"/>
          <p:cNvPicPr>
            <a:picLocks noChangeAspect="1" noChangeArrowheads="1"/>
          </p:cNvPicPr>
          <p:nvPr/>
        </p:nvPicPr>
        <p:blipFill>
          <a:blip r:embed="rId4" cstate="print"/>
          <a:srcRect l="29524" t="35810" r="32857" b="19238"/>
          <a:stretch>
            <a:fillRect/>
          </a:stretch>
        </p:blipFill>
        <p:spPr bwMode="auto">
          <a:xfrm>
            <a:off x="762000" y="4364420"/>
            <a:ext cx="2667000" cy="199181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l="19524" t="47714" r="22381" b="10381"/>
          <a:stretch>
            <a:fillRect/>
          </a:stretch>
        </p:blipFill>
        <p:spPr bwMode="auto">
          <a:xfrm>
            <a:off x="3802111" y="4330260"/>
            <a:ext cx="4572000" cy="2061147"/>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Student Exercise</a:t>
            </a:r>
          </a:p>
        </p:txBody>
      </p:sp>
      <p:sp>
        <p:nvSpPr>
          <p:cNvPr id="220161" name="Content Placeholder 2"/>
          <p:cNvSpPr>
            <a:spLocks noGrp="1"/>
          </p:cNvSpPr>
          <p:nvPr>
            <p:ph idx="1"/>
          </p:nvPr>
        </p:nvSpPr>
        <p:spPr>
          <a:xfrm>
            <a:off x="0" y="1371600"/>
            <a:ext cx="9144000" cy="4953000"/>
          </a:xfrm>
        </p:spPr>
        <p:txBody>
          <a:bodyPr/>
          <a:lstStyle/>
          <a:p>
            <a:pPr lvl="1" eaLnBrk="1" hangingPunct="1">
              <a:buFont typeface="Arial" charset="0"/>
              <a:buChar char="•"/>
            </a:pPr>
            <a:r>
              <a:rPr lang="en-US" sz="2600" dirty="0">
                <a:cs typeface="Tahoma" pitchFamily="34" charset="0"/>
              </a:rPr>
              <a:t>Another option would be to create a map showing Population with Bachelor’s Degree or Higher by school corporations </a:t>
            </a:r>
          </a:p>
          <a:p>
            <a:pPr lvl="2" eaLnBrk="1" hangingPunct="1"/>
            <a:r>
              <a:rPr lang="en-US" sz="2200" dirty="0">
                <a:cs typeface="Tahoma" pitchFamily="34" charset="0"/>
              </a:rPr>
              <a:t>Go to the select data &amp; add items</a:t>
            </a:r>
          </a:p>
          <a:p>
            <a:pPr lvl="2" eaLnBrk="1" hangingPunct="1"/>
            <a:r>
              <a:rPr lang="en-US" sz="2200" dirty="0"/>
              <a:t>Select categories: Education, Attainment, College, Total and then select “Population with Bachelor’s Degree or Higher”. View the data by school corporations, as % of pop 25 and up, 2010.</a:t>
            </a:r>
          </a:p>
          <a:p>
            <a:pPr lvl="2" eaLnBrk="1" hangingPunct="1"/>
            <a:r>
              <a:rPr lang="en-US" sz="2200" dirty="0">
                <a:cs typeface="Tahoma" pitchFamily="34" charset="0"/>
              </a:rPr>
              <a:t>Show the map</a:t>
            </a:r>
          </a:p>
          <a:p>
            <a:pPr lvl="3" eaLnBrk="1" hangingPunct="1"/>
            <a:r>
              <a:rPr lang="en-US" dirty="0">
                <a:cs typeface="Tahoma" pitchFamily="34" charset="0"/>
              </a:rPr>
              <a:t>You may want to view the printable map version and play with the color vs. black and white option. </a:t>
            </a:r>
          </a:p>
          <a:p>
            <a:pPr lvl="3" eaLnBrk="1" hangingPunct="1"/>
            <a:r>
              <a:rPr lang="en-US" dirty="0">
                <a:cs typeface="Tahoma" pitchFamily="34" charset="0"/>
              </a:rPr>
              <a:t>You will see the color version of the map on the next slide.</a:t>
            </a:r>
          </a:p>
          <a:p>
            <a:pPr lvl="2" eaLnBrk="1" hangingPunct="1"/>
            <a:r>
              <a:rPr lang="en-US" sz="2200" dirty="0">
                <a:cs typeface="Tahoma" pitchFamily="34" charset="0"/>
              </a:rPr>
              <a:t>You may want to view the table for these locations too.</a:t>
            </a:r>
            <a:r>
              <a:rPr lang="en-US" dirty="0">
                <a:cs typeface="Tahoma" pitchFamily="34" charset="0"/>
              </a:rPr>
              <a:t> </a:t>
            </a:r>
          </a:p>
          <a:p>
            <a:pPr lvl="1" eaLnBrk="1" hangingPunct="1">
              <a:buFontTx/>
              <a:buNone/>
            </a:pPr>
            <a:endParaRPr lang="en-US" sz="2000" dirty="0">
              <a:cs typeface="Tahoma" pitchFamily="34" charset="0"/>
            </a:endParaRPr>
          </a:p>
          <a:p>
            <a:pPr lvl="1" eaLnBrk="1" hangingPunct="1">
              <a:buFont typeface="Arial" charset="0"/>
              <a:buChar char="•"/>
            </a:pPr>
            <a:endParaRPr lang="en-US" sz="2000" dirty="0">
              <a:latin typeface="Tahoma" pitchFamily="34" charset="0"/>
              <a:cs typeface="Tahoma" pitchFamily="34" charset="0"/>
            </a:endParaRPr>
          </a:p>
        </p:txBody>
      </p:sp>
      <p:sp>
        <p:nvSpPr>
          <p:cNvPr id="22016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9" name="Picture 8" descr="NewHandsOnImage.gif"/>
          <p:cNvPicPr>
            <a:picLocks noChangeAspect="1"/>
          </p:cNvPicPr>
          <p:nvPr/>
        </p:nvPicPr>
        <p:blipFill>
          <a:blip r:embed="rId3" cstate="print"/>
          <a:stretch>
            <a:fillRect/>
          </a:stretch>
        </p:blipFill>
        <p:spPr>
          <a:xfrm>
            <a:off x="3733800" y="76200"/>
            <a:ext cx="521399" cy="850011"/>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9524" t="28190" r="22857" b="11619"/>
          <a:stretch>
            <a:fillRect/>
          </a:stretch>
        </p:blipFill>
        <p:spPr bwMode="auto">
          <a:xfrm>
            <a:off x="393539" y="1381046"/>
            <a:ext cx="7455061" cy="486735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cs typeface="Tahoma" pitchFamily="34" charset="0"/>
              </a:rPr>
              <a:t>Student Exercise</a:t>
            </a:r>
            <a:endParaRPr lang="en-US" dirty="0"/>
          </a:p>
        </p:txBody>
      </p:sp>
      <p:sp>
        <p:nvSpPr>
          <p:cNvPr id="9" name="Text Box 19"/>
          <p:cNvSpPr txBox="1">
            <a:spLocks noChangeArrowheads="1"/>
          </p:cNvSpPr>
          <p:nvPr/>
        </p:nvSpPr>
        <p:spPr bwMode="auto">
          <a:xfrm>
            <a:off x="6400800" y="1524000"/>
            <a:ext cx="2590800" cy="1754326"/>
          </a:xfrm>
          <a:prstGeom prst="rect">
            <a:avLst/>
          </a:prstGeom>
          <a:solidFill>
            <a:srgbClr val="EFD821"/>
          </a:solidFill>
          <a:ln w="31750">
            <a:solidFill>
              <a:srgbClr val="006699"/>
            </a:solidFill>
            <a:miter lim="800000"/>
            <a:headEnd/>
            <a:tailEnd/>
          </a:ln>
        </p:spPr>
        <p:txBody>
          <a:bodyPr wrap="square">
            <a:spAutoFit/>
          </a:bodyPr>
          <a:lstStyle/>
          <a:p>
            <a:r>
              <a:rPr lang="en-US" b="1" dirty="0">
                <a:solidFill>
                  <a:srgbClr val="0068AC"/>
                </a:solidFill>
                <a:latin typeface="Franklin Gothic Book" pitchFamily="34" charset="0"/>
              </a:rPr>
              <a:t>Click on the map to view the details for that area. A popup window will open with the exact values for the area you clicked on.</a:t>
            </a:r>
          </a:p>
        </p:txBody>
      </p:sp>
      <p:cxnSp>
        <p:nvCxnSpPr>
          <p:cNvPr id="11" name="Straight Arrow Connector 10"/>
          <p:cNvCxnSpPr/>
          <p:nvPr/>
        </p:nvCxnSpPr>
        <p:spPr>
          <a:xfrm rot="5400000">
            <a:off x="6096000" y="3352800"/>
            <a:ext cx="838200" cy="685800"/>
          </a:xfrm>
          <a:prstGeom prst="straightConnector1">
            <a:avLst/>
          </a:prstGeom>
          <a:ln w="25400">
            <a:solidFill>
              <a:srgbClr val="0068AC"/>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descr="NewHandsOnImage.gif"/>
          <p:cNvPicPr>
            <a:picLocks noChangeAspect="1"/>
          </p:cNvPicPr>
          <p:nvPr/>
        </p:nvPicPr>
        <p:blipFill>
          <a:blip r:embed="rId3" cstate="print"/>
          <a:stretch>
            <a:fillRect/>
          </a:stretch>
        </p:blipFill>
        <p:spPr>
          <a:xfrm>
            <a:off x="3733800" y="76200"/>
            <a:ext cx="521399" cy="8500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a:t>
            </a:r>
          </a:p>
        </p:txBody>
      </p:sp>
      <p:sp>
        <p:nvSpPr>
          <p:cNvPr id="33793" name="Content Placeholder 2"/>
          <p:cNvSpPr>
            <a:spLocks noGrp="1"/>
          </p:cNvSpPr>
          <p:nvPr>
            <p:ph idx="1"/>
          </p:nvPr>
        </p:nvSpPr>
        <p:spPr>
          <a:xfrm>
            <a:off x="0" y="1295400"/>
            <a:ext cx="8915400" cy="5105400"/>
          </a:xfrm>
        </p:spPr>
        <p:txBody>
          <a:bodyPr/>
          <a:lstStyle/>
          <a:p>
            <a:pPr lvl="1" eaLnBrk="1" hangingPunct="1"/>
            <a:r>
              <a:rPr lang="en-US" sz="2400" dirty="0">
                <a:cs typeface="Tahoma" pitchFamily="34" charset="0"/>
              </a:rPr>
              <a:t>Example:</a:t>
            </a:r>
          </a:p>
          <a:p>
            <a:pPr lvl="2" eaLnBrk="1" hangingPunct="1"/>
            <a:r>
              <a:rPr lang="en-US" dirty="0">
                <a:cs typeface="Tahoma" pitchFamily="34" charset="0"/>
              </a:rPr>
              <a:t>What do we know about the problem? </a:t>
            </a:r>
          </a:p>
          <a:p>
            <a:pPr lvl="3" eaLnBrk="1" hangingPunct="1"/>
            <a:r>
              <a:rPr lang="en-US" sz="2200" dirty="0">
                <a:cs typeface="Tahoma" pitchFamily="34" charset="0"/>
              </a:rPr>
              <a:t>Childhood obesity epidemic is a national concern: 17% of all children 2-17 are overweight and 16% are at risk of being overweight </a:t>
            </a:r>
            <a:r>
              <a:rPr lang="en-US" sz="2200" dirty="0"/>
              <a:t>(Holly &amp; Gibson, 2006)</a:t>
            </a:r>
          </a:p>
          <a:p>
            <a:pPr lvl="3" eaLnBrk="1" hangingPunct="1"/>
            <a:r>
              <a:rPr lang="en-US" sz="2200" dirty="0"/>
              <a:t>Primary determinants of overweight are poor dietary intake and limited physical activity</a:t>
            </a:r>
            <a:endParaRPr lang="en-US" sz="2200" dirty="0">
              <a:cs typeface="Tahoma" pitchFamily="34" charset="0"/>
            </a:endParaRPr>
          </a:p>
          <a:p>
            <a:pPr lvl="3" eaLnBrk="1" hangingPunct="1"/>
            <a:r>
              <a:rPr lang="en-US" sz="2200" dirty="0">
                <a:cs typeface="Tahoma" pitchFamily="34" charset="0"/>
              </a:rPr>
              <a:t>*Pilot study shows: Kids who know less about healthy nutrition and activity behaviors are 35% more likely to be obese than kids who meet state education health standards</a:t>
            </a:r>
          </a:p>
          <a:p>
            <a:pPr lvl="3" eaLnBrk="1" hangingPunct="1"/>
            <a:r>
              <a:rPr lang="en-US" sz="2200" dirty="0">
                <a:cs typeface="Tahoma" pitchFamily="34" charset="0"/>
              </a:rPr>
              <a:t>Kids form most healthy behaviors before high school</a:t>
            </a:r>
          </a:p>
          <a:p>
            <a:pPr lvl="3" eaLnBrk="1" hangingPunct="1"/>
            <a:r>
              <a:rPr lang="en-US" sz="2200" dirty="0">
                <a:cs typeface="Tahoma" pitchFamily="34" charset="0"/>
              </a:rPr>
              <a:t>Most success programs documented happen in school setting</a:t>
            </a:r>
          </a:p>
          <a:p>
            <a:pPr lvl="2" eaLnBrk="1" hangingPunct="1">
              <a:buFontTx/>
              <a:buNone/>
            </a:pPr>
            <a:endParaRPr lang="en-US" sz="1800" dirty="0">
              <a:latin typeface="Tahoma" pitchFamily="34" charset="0"/>
              <a:cs typeface="Tahoma" pitchFamily="34" charset="0"/>
            </a:endParaRPr>
          </a:p>
          <a:p>
            <a:pPr eaLnBrk="1" hangingPunct="1"/>
            <a:r>
              <a:rPr lang="en-US" sz="2400" dirty="0">
                <a:solidFill>
                  <a:schemeClr val="bg1"/>
                </a:solidFill>
              </a:rPr>
              <a:t>                     </a:t>
            </a:r>
          </a:p>
          <a:p>
            <a:pPr eaLnBrk="1" hangingPunct="1"/>
            <a:endParaRPr lang="en-US" sz="2400" dirty="0">
              <a:latin typeface="Tahoma" pitchFamily="34" charset="0"/>
              <a:cs typeface="Tahoma" pitchFamily="34" charset="0"/>
            </a:endParaRPr>
          </a:p>
        </p:txBody>
      </p:sp>
      <p:sp>
        <p:nvSpPr>
          <p:cNvPr id="3379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dirty="0">
                <a:solidFill>
                  <a:schemeClr val="bg1"/>
                </a:solidFill>
                <a:latin typeface="Tahoma" pitchFamily="34" charset="0"/>
              </a:rPr>
              <a:t>www.savi.org</a:t>
            </a:r>
          </a:p>
        </p:txBody>
      </p:sp>
      <p:sp>
        <p:nvSpPr>
          <p:cNvPr id="11" name="Rectangle 10"/>
          <p:cNvSpPr/>
          <p:nvPr/>
        </p:nvSpPr>
        <p:spPr>
          <a:xfrm>
            <a:off x="2458918" y="6488668"/>
            <a:ext cx="3670236" cy="369332"/>
          </a:xfrm>
          <a:prstGeom prst="rect">
            <a:avLst/>
          </a:prstGeom>
        </p:spPr>
        <p:txBody>
          <a:bodyPr wrap="none">
            <a:spAutoFit/>
          </a:bodyPr>
          <a:lstStyle/>
          <a:p>
            <a:pPr algn="ctr"/>
            <a:r>
              <a:rPr lang="en-US" dirty="0">
                <a:solidFill>
                  <a:schemeClr val="bg1"/>
                </a:solidFill>
                <a:latin typeface="Franklin Gothic Book" pitchFamily="34" charset="0"/>
              </a:rPr>
              <a:t>*Hypothetical data used in example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Student Exercise</a:t>
            </a:r>
          </a:p>
        </p:txBody>
      </p:sp>
      <p:sp>
        <p:nvSpPr>
          <p:cNvPr id="224257" name="Content Placeholder 2"/>
          <p:cNvSpPr>
            <a:spLocks noGrp="1"/>
          </p:cNvSpPr>
          <p:nvPr>
            <p:ph idx="1"/>
          </p:nvPr>
        </p:nvSpPr>
        <p:spPr>
          <a:xfrm>
            <a:off x="-457200" y="1219200"/>
            <a:ext cx="4191000" cy="5181600"/>
          </a:xfrm>
        </p:spPr>
        <p:txBody>
          <a:bodyPr/>
          <a:lstStyle/>
          <a:p>
            <a:pPr lvl="1" eaLnBrk="1" hangingPunct="1">
              <a:buFont typeface="Arial" charset="0"/>
              <a:buChar char="•"/>
            </a:pPr>
            <a:r>
              <a:rPr lang="en-US" sz="2400" dirty="0">
                <a:cs typeface="Tahoma" pitchFamily="34" charset="0"/>
              </a:rPr>
              <a:t>Possible program barriers – </a:t>
            </a:r>
          </a:p>
          <a:p>
            <a:pPr lvl="2" eaLnBrk="1" hangingPunct="1"/>
            <a:r>
              <a:rPr lang="en-US" sz="2000" dirty="0">
                <a:cs typeface="Tahoma" pitchFamily="34" charset="0"/>
              </a:rPr>
              <a:t>Do the MSA Lawrence Township residents speak English</a:t>
            </a:r>
          </a:p>
          <a:p>
            <a:pPr lvl="3" eaLnBrk="1" hangingPunct="1"/>
            <a:r>
              <a:rPr lang="en-US" sz="1600" dirty="0">
                <a:cs typeface="Tahoma" pitchFamily="34" charset="0"/>
              </a:rPr>
              <a:t>Click the Demographics section of the Community Profile for this School corporation</a:t>
            </a:r>
          </a:p>
          <a:p>
            <a:pPr lvl="3"/>
            <a:r>
              <a:rPr lang="en-US" sz="1600" dirty="0">
                <a:cs typeface="Tahoma" pitchFamily="34" charset="0"/>
              </a:rPr>
              <a:t>View  Language Proficiency statistics for MSD Lawrence Township School Corporation</a:t>
            </a:r>
          </a:p>
          <a:p>
            <a:pPr lvl="4" eaLnBrk="1" hangingPunct="1">
              <a:buFontTx/>
              <a:buNone/>
            </a:pPr>
            <a:endParaRPr lang="en-US" sz="1200" dirty="0">
              <a:latin typeface="Tahoma" pitchFamily="34" charset="0"/>
              <a:cs typeface="Tahoma" pitchFamily="34" charset="0"/>
            </a:endParaRPr>
          </a:p>
          <a:p>
            <a:pPr lvl="3" eaLnBrk="1" hangingPunct="1"/>
            <a:endParaRPr lang="en-US" sz="1200" dirty="0">
              <a:latin typeface="Tahoma" pitchFamily="34" charset="0"/>
              <a:cs typeface="Tahoma" pitchFamily="34" charset="0"/>
            </a:endParaRPr>
          </a:p>
          <a:p>
            <a:pPr lvl="3" eaLnBrk="1" hangingPunct="1"/>
            <a:endParaRPr lang="en-US" sz="1200" dirty="0">
              <a:latin typeface="Tahoma" pitchFamily="34" charset="0"/>
              <a:cs typeface="Tahoma" pitchFamily="34" charset="0"/>
            </a:endParaRPr>
          </a:p>
          <a:p>
            <a:pPr lvl="2" eaLnBrk="1" hangingPunct="1"/>
            <a:endParaRPr lang="en-US" sz="1600" dirty="0">
              <a:latin typeface="Tahoma" pitchFamily="34" charset="0"/>
              <a:cs typeface="Tahoma" pitchFamily="34" charset="0"/>
            </a:endParaRPr>
          </a:p>
        </p:txBody>
      </p:sp>
      <p:sp>
        <p:nvSpPr>
          <p:cNvPr id="22426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rgbClr val="FFFFFF"/>
                </a:solidFill>
                <a:latin typeface="Tahoma" pitchFamily="34" charset="0"/>
              </a:rPr>
              <a:t>www.savi.org</a:t>
            </a:r>
          </a:p>
        </p:txBody>
      </p:sp>
      <p:pic>
        <p:nvPicPr>
          <p:cNvPr id="8" name="Picture 7" descr="NewHandsOnImage.gif"/>
          <p:cNvPicPr>
            <a:picLocks noChangeAspect="1"/>
          </p:cNvPicPr>
          <p:nvPr/>
        </p:nvPicPr>
        <p:blipFill>
          <a:blip r:embed="rId3" cstate="print"/>
          <a:stretch>
            <a:fillRect/>
          </a:stretch>
        </p:blipFill>
        <p:spPr>
          <a:xfrm>
            <a:off x="3733800" y="76200"/>
            <a:ext cx="521399" cy="850011"/>
          </a:xfrm>
          <a:prstGeom prst="rect">
            <a:avLst/>
          </a:prstGeom>
        </p:spPr>
      </p:pic>
      <p:pic>
        <p:nvPicPr>
          <p:cNvPr id="3074" name="Picture 2"/>
          <p:cNvPicPr>
            <a:picLocks noChangeAspect="1" noChangeArrowheads="1"/>
          </p:cNvPicPr>
          <p:nvPr/>
        </p:nvPicPr>
        <p:blipFill>
          <a:blip r:embed="rId4" cstate="print"/>
          <a:srcRect l="29524" t="21333" r="32857" b="34476"/>
          <a:stretch>
            <a:fillRect/>
          </a:stretch>
        </p:blipFill>
        <p:spPr bwMode="auto">
          <a:xfrm>
            <a:off x="3810000" y="1371600"/>
            <a:ext cx="4981903" cy="365760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19524" t="65524" r="22381" b="16952"/>
          <a:stretch>
            <a:fillRect/>
          </a:stretch>
        </p:blipFill>
        <p:spPr bwMode="auto">
          <a:xfrm>
            <a:off x="762000" y="5029200"/>
            <a:ext cx="7010400" cy="1321633"/>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1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Student Exercise</a:t>
            </a:r>
          </a:p>
        </p:txBody>
      </p:sp>
      <p:sp>
        <p:nvSpPr>
          <p:cNvPr id="226305" name="Content Placeholder 2"/>
          <p:cNvSpPr>
            <a:spLocks noGrp="1"/>
          </p:cNvSpPr>
          <p:nvPr>
            <p:ph idx="1"/>
          </p:nvPr>
        </p:nvSpPr>
        <p:spPr>
          <a:xfrm>
            <a:off x="0" y="2362200"/>
            <a:ext cx="9144000" cy="1447800"/>
          </a:xfrm>
        </p:spPr>
        <p:txBody>
          <a:bodyPr/>
          <a:lstStyle/>
          <a:p>
            <a:pPr lvl="1" eaLnBrk="1" hangingPunct="1">
              <a:buFont typeface="Arial" charset="0"/>
              <a:buChar char="•"/>
            </a:pPr>
            <a:r>
              <a:rPr lang="en-US" sz="3200" dirty="0">
                <a:cs typeface="Tahoma" pitchFamily="34" charset="0"/>
              </a:rPr>
              <a:t>The options shown are just a few that are available from SAVI. </a:t>
            </a:r>
          </a:p>
          <a:p>
            <a:pPr lvl="1" eaLnBrk="1" hangingPunct="1">
              <a:buFont typeface="Arial" charset="0"/>
              <a:buChar char="•"/>
            </a:pPr>
            <a:r>
              <a:rPr lang="en-US" sz="3200" dirty="0">
                <a:cs typeface="Tahoma" pitchFamily="34" charset="0"/>
              </a:rPr>
              <a:t>Please explore the other options too.</a:t>
            </a:r>
          </a:p>
          <a:p>
            <a:pPr lvl="1" eaLnBrk="1" hangingPunct="1">
              <a:buFont typeface="Arial" charset="0"/>
              <a:buChar char="•"/>
            </a:pPr>
            <a:endParaRPr lang="en-US" sz="2000" dirty="0">
              <a:latin typeface="Tahoma" pitchFamily="34" charset="0"/>
              <a:cs typeface="Tahoma" pitchFamily="34" charset="0"/>
            </a:endParaRPr>
          </a:p>
        </p:txBody>
      </p:sp>
      <p:sp>
        <p:nvSpPr>
          <p:cNvPr id="22631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rgbClr val="FFFFFF"/>
                </a:solidFill>
                <a:latin typeface="Tahoma" pitchFamily="34" charset="0"/>
              </a:rPr>
              <a:t>www.savi.org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a:t>
            </a:r>
          </a:p>
        </p:txBody>
      </p:sp>
      <p:sp>
        <p:nvSpPr>
          <p:cNvPr id="35841" name="Content Placeholder 2"/>
          <p:cNvSpPr>
            <a:spLocks noGrp="1"/>
          </p:cNvSpPr>
          <p:nvPr>
            <p:ph idx="1"/>
          </p:nvPr>
        </p:nvSpPr>
        <p:spPr>
          <a:xfrm>
            <a:off x="228600" y="1295400"/>
            <a:ext cx="8229600" cy="5059362"/>
          </a:xfrm>
        </p:spPr>
        <p:txBody>
          <a:bodyPr/>
          <a:lstStyle/>
          <a:p>
            <a:pPr lvl="1" eaLnBrk="1" hangingPunct="1"/>
            <a:r>
              <a:rPr lang="en-US" sz="2400" dirty="0">
                <a:cs typeface="Tahoma" pitchFamily="34" charset="0"/>
              </a:rPr>
              <a:t>Example:</a:t>
            </a:r>
          </a:p>
          <a:p>
            <a:pPr lvl="2" eaLnBrk="1" hangingPunct="1"/>
            <a:r>
              <a:rPr lang="en-US" dirty="0">
                <a:cs typeface="Tahoma" pitchFamily="34" charset="0"/>
              </a:rPr>
              <a:t>Where are the gaps?</a:t>
            </a:r>
          </a:p>
          <a:p>
            <a:pPr lvl="3" eaLnBrk="1" hangingPunct="1"/>
            <a:r>
              <a:rPr lang="en-US" dirty="0">
                <a:cs typeface="Tahoma" pitchFamily="34" charset="0"/>
              </a:rPr>
              <a:t>*85% of children in Marion County do not meet state educational standards for health</a:t>
            </a:r>
          </a:p>
          <a:p>
            <a:pPr lvl="3" eaLnBrk="1" hangingPunct="1"/>
            <a:r>
              <a:rPr lang="en-US" dirty="0">
                <a:cs typeface="Tahoma" pitchFamily="34" charset="0"/>
              </a:rPr>
              <a:t>Schools do not offer strong health curriculum to address healthy nutrition and physical activity behaviors</a:t>
            </a:r>
          </a:p>
          <a:p>
            <a:pPr lvl="2" eaLnBrk="1" hangingPunct="1"/>
            <a:r>
              <a:rPr lang="en-US" dirty="0">
                <a:cs typeface="Tahoma" pitchFamily="34" charset="0"/>
              </a:rPr>
              <a:t>How will we address this problem?</a:t>
            </a:r>
          </a:p>
          <a:p>
            <a:pPr lvl="3" eaLnBrk="1" hangingPunct="1"/>
            <a:r>
              <a:rPr lang="en-US" dirty="0">
                <a:cs typeface="Tahoma" pitchFamily="34" charset="0"/>
              </a:rPr>
              <a:t>We will provide health education programs about healthy eating and physical activity programs to middle school students in Marion County.</a:t>
            </a:r>
          </a:p>
          <a:p>
            <a:pPr lvl="3" eaLnBrk="1" hangingPunct="1"/>
            <a:r>
              <a:rPr lang="en-US" dirty="0">
                <a:cs typeface="Tahoma" pitchFamily="34" charset="0"/>
              </a:rPr>
              <a:t>We will partner with community-based organizations (e.g., youth and community centers) to build their capacity to offer this education to kids.</a:t>
            </a:r>
          </a:p>
          <a:p>
            <a:pPr eaLnBrk="1" hangingPunct="1"/>
            <a:endParaRPr lang="en-US" sz="2400" dirty="0">
              <a:latin typeface="Tahoma" pitchFamily="34" charset="0"/>
              <a:cs typeface="Tahoma" pitchFamily="34" charset="0"/>
            </a:endParaRPr>
          </a:p>
        </p:txBody>
      </p:sp>
      <p:sp>
        <p:nvSpPr>
          <p:cNvPr id="3584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0" name="Rectangle 9"/>
          <p:cNvSpPr/>
          <p:nvPr/>
        </p:nvSpPr>
        <p:spPr>
          <a:xfrm>
            <a:off x="2458918" y="6488668"/>
            <a:ext cx="3670236" cy="369332"/>
          </a:xfrm>
          <a:prstGeom prst="rect">
            <a:avLst/>
          </a:prstGeom>
        </p:spPr>
        <p:txBody>
          <a:bodyPr wrap="none">
            <a:spAutoFit/>
          </a:bodyPr>
          <a:lstStyle/>
          <a:p>
            <a:pPr algn="ctr"/>
            <a:r>
              <a:rPr lang="en-US" dirty="0">
                <a:solidFill>
                  <a:schemeClr val="bg1"/>
                </a:solidFill>
                <a:latin typeface="Franklin Gothic Book" pitchFamily="34" charset="0"/>
              </a:rPr>
              <a:t>*Hypothetical data used in example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Making Your Case</a:t>
            </a:r>
          </a:p>
        </p:txBody>
      </p:sp>
      <p:sp>
        <p:nvSpPr>
          <p:cNvPr id="37889" name="Content Placeholder 2"/>
          <p:cNvSpPr>
            <a:spLocks noGrp="1"/>
          </p:cNvSpPr>
          <p:nvPr>
            <p:ph idx="1"/>
          </p:nvPr>
        </p:nvSpPr>
        <p:spPr>
          <a:xfrm>
            <a:off x="457200" y="1371600"/>
            <a:ext cx="8229600" cy="4800600"/>
          </a:xfrm>
        </p:spPr>
        <p:txBody>
          <a:bodyPr/>
          <a:lstStyle/>
          <a:p>
            <a:pPr eaLnBrk="1" hangingPunct="1">
              <a:buFontTx/>
              <a:buNone/>
            </a:pPr>
            <a:r>
              <a:rPr lang="en-US" sz="3000" b="1" dirty="0">
                <a:cs typeface="Tahoma" pitchFamily="34" charset="0"/>
              </a:rPr>
              <a:t>Which is more compelling?</a:t>
            </a:r>
          </a:p>
          <a:p>
            <a:pPr eaLnBrk="1" hangingPunct="1">
              <a:buFontTx/>
              <a:buNone/>
            </a:pPr>
            <a:endParaRPr lang="en-US" sz="2800" b="1" dirty="0">
              <a:latin typeface="Tahoma" pitchFamily="34" charset="0"/>
              <a:cs typeface="Tahoma" pitchFamily="34" charset="0"/>
            </a:endParaRPr>
          </a:p>
          <a:p>
            <a:pPr eaLnBrk="1" hangingPunct="1">
              <a:buFontTx/>
              <a:buNone/>
            </a:pPr>
            <a:r>
              <a:rPr lang="en-US" sz="2800" b="1" dirty="0">
                <a:cs typeface="Tahoma" pitchFamily="34" charset="0"/>
              </a:rPr>
              <a:t>This one? </a:t>
            </a:r>
          </a:p>
          <a:p>
            <a:pPr eaLnBrk="1" hangingPunct="1"/>
            <a:endParaRPr lang="en-US" sz="2000" dirty="0">
              <a:latin typeface="Tahoma" pitchFamily="34" charset="0"/>
              <a:cs typeface="Tahoma" pitchFamily="34" charset="0"/>
            </a:endParaRPr>
          </a:p>
          <a:p>
            <a:pPr eaLnBrk="1" hangingPunct="1">
              <a:buFont typeface="Wingdings" pitchFamily="2" charset="2"/>
              <a:buChar char="§"/>
            </a:pPr>
            <a:r>
              <a:rPr lang="en-US" sz="2800" dirty="0">
                <a:cs typeface="Tahoma" pitchFamily="34" charset="0"/>
              </a:rPr>
              <a:t>Children do better in school when they are prepared. Kids in Boone County are not prepared for school. We are going to provide education programs for early childcare providers.</a:t>
            </a:r>
          </a:p>
          <a:p>
            <a:pPr eaLnBrk="1" hangingPunct="1">
              <a:buFont typeface="Wingdings" pitchFamily="2" charset="2"/>
              <a:buChar char="§"/>
            </a:pPr>
            <a:endParaRPr lang="en-US" sz="2000" dirty="0">
              <a:latin typeface="Tahoma" pitchFamily="34" charset="0"/>
              <a:cs typeface="Tahoma" pitchFamily="34" charset="0"/>
            </a:endParaRPr>
          </a:p>
          <a:p>
            <a:pPr eaLnBrk="1" hangingPunct="1"/>
            <a:endParaRPr lang="en-US" sz="2000" dirty="0">
              <a:latin typeface="Tahoma" pitchFamily="34" charset="0"/>
              <a:cs typeface="Tahoma" pitchFamily="34" charset="0"/>
            </a:endParaRPr>
          </a:p>
          <a:p>
            <a:pPr eaLnBrk="1" hangingPunct="1">
              <a:buFontTx/>
              <a:buNone/>
            </a:pPr>
            <a:endParaRPr lang="en-US" sz="2000" dirty="0">
              <a:latin typeface="Tahoma" pitchFamily="34" charset="0"/>
              <a:cs typeface="Tahoma" pitchFamily="34" charset="0"/>
            </a:endParaRPr>
          </a:p>
        </p:txBody>
      </p:sp>
      <p:sp>
        <p:nvSpPr>
          <p:cNvPr id="3789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0" name="Rectangle 9"/>
          <p:cNvSpPr/>
          <p:nvPr/>
        </p:nvSpPr>
        <p:spPr>
          <a:xfrm>
            <a:off x="2458918" y="6488668"/>
            <a:ext cx="3670236" cy="369332"/>
          </a:xfrm>
          <a:prstGeom prst="rect">
            <a:avLst/>
          </a:prstGeom>
        </p:spPr>
        <p:txBody>
          <a:bodyPr wrap="none">
            <a:spAutoFit/>
          </a:bodyPr>
          <a:lstStyle/>
          <a:p>
            <a:pPr algn="ctr"/>
            <a:r>
              <a:rPr lang="en-US" dirty="0">
                <a:solidFill>
                  <a:schemeClr val="bg1"/>
                </a:solidFill>
                <a:latin typeface="Franklin Gothic Book" pitchFamily="34" charset="0"/>
              </a:rPr>
              <a:t>Hypothetical data used in example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a:t>Making Your Case</a:t>
            </a:r>
          </a:p>
        </p:txBody>
      </p:sp>
      <p:sp>
        <p:nvSpPr>
          <p:cNvPr id="6147" name="Content Placeholder 2"/>
          <p:cNvSpPr>
            <a:spLocks noGrp="1"/>
          </p:cNvSpPr>
          <p:nvPr>
            <p:ph idx="1"/>
          </p:nvPr>
        </p:nvSpPr>
        <p:spPr>
          <a:xfrm>
            <a:off x="457200" y="1219200"/>
            <a:ext cx="8382000" cy="5181600"/>
          </a:xfrm>
        </p:spPr>
        <p:txBody>
          <a:bodyPr/>
          <a:lstStyle/>
          <a:p>
            <a:pPr eaLnBrk="1" hangingPunct="1">
              <a:buFontTx/>
              <a:buNone/>
            </a:pPr>
            <a:r>
              <a:rPr lang="en-US" sz="3000" b="1" dirty="0">
                <a:cs typeface="Tahoma" pitchFamily="34" charset="0"/>
              </a:rPr>
              <a:t>Which is more compelling?</a:t>
            </a:r>
          </a:p>
          <a:p>
            <a:pPr eaLnBrk="1" hangingPunct="1">
              <a:buFontTx/>
              <a:buNone/>
            </a:pPr>
            <a:r>
              <a:rPr lang="en-US" b="1" dirty="0">
                <a:cs typeface="Tahoma" pitchFamily="34" charset="0"/>
              </a:rPr>
              <a:t> </a:t>
            </a:r>
          </a:p>
          <a:p>
            <a:pPr eaLnBrk="1" hangingPunct="1">
              <a:buFontTx/>
              <a:buNone/>
            </a:pPr>
            <a:r>
              <a:rPr lang="en-US" sz="2800" b="1" dirty="0">
                <a:cs typeface="Tahoma" pitchFamily="34" charset="0"/>
              </a:rPr>
              <a:t>Or this one?</a:t>
            </a:r>
          </a:p>
          <a:p>
            <a:pPr eaLnBrk="1" hangingPunct="1"/>
            <a:endParaRPr lang="en-US" dirty="0">
              <a:latin typeface="Tahoma" pitchFamily="34" charset="0"/>
              <a:cs typeface="Tahoma" pitchFamily="34" charset="0"/>
            </a:endParaRPr>
          </a:p>
          <a:p>
            <a:pPr eaLnBrk="1" hangingPunct="1">
              <a:buFont typeface="Wingdings" pitchFamily="2" charset="2"/>
              <a:buChar char="§"/>
            </a:pPr>
            <a:r>
              <a:rPr lang="en-US" sz="2000" dirty="0">
                <a:cs typeface="Tahoma" pitchFamily="34" charset="0"/>
              </a:rPr>
              <a:t>Children are 80% more likely to be successful in school when they are healthy, have supportive families, and receive quality child care, (Smith, 1999).  </a:t>
            </a:r>
          </a:p>
          <a:p>
            <a:pPr eaLnBrk="1" hangingPunct="1">
              <a:buFont typeface="Wingdings" pitchFamily="2" charset="2"/>
              <a:buChar char="§"/>
            </a:pPr>
            <a:r>
              <a:rPr lang="en-US" sz="2000" dirty="0">
                <a:cs typeface="Tahoma" pitchFamily="34" charset="0"/>
              </a:rPr>
              <a:t>In Boone County, 50% of children do not receive adequate childcare during their first 5 years of life.  35% of daycares in Boone County do not provide structured learning curriculum. </a:t>
            </a:r>
          </a:p>
          <a:p>
            <a:pPr eaLnBrk="1" hangingPunct="1">
              <a:buFont typeface="Wingdings" pitchFamily="2" charset="2"/>
              <a:buChar char="§"/>
            </a:pPr>
            <a:r>
              <a:rPr lang="en-US" sz="2000" dirty="0">
                <a:cs typeface="Tahoma" pitchFamily="34" charset="0"/>
              </a:rPr>
              <a:t>We will provide education programs for early childcare providers in Boone County to improve the knowledge of the daycare providers and ultimately improve the quality of care that children receive.</a:t>
            </a:r>
          </a:p>
          <a:p>
            <a:pPr eaLnBrk="1" hangingPunct="1"/>
            <a:endParaRPr lang="en-US" dirty="0"/>
          </a:p>
        </p:txBody>
      </p:sp>
      <p:sp>
        <p:nvSpPr>
          <p:cNvPr id="5" name="Rectangle 4"/>
          <p:cNvSpPr/>
          <p:nvPr/>
        </p:nvSpPr>
        <p:spPr>
          <a:xfrm>
            <a:off x="2458918" y="6488668"/>
            <a:ext cx="3670236" cy="369332"/>
          </a:xfrm>
          <a:prstGeom prst="rect">
            <a:avLst/>
          </a:prstGeom>
        </p:spPr>
        <p:txBody>
          <a:bodyPr wrap="none">
            <a:spAutoFit/>
          </a:bodyPr>
          <a:lstStyle/>
          <a:p>
            <a:pPr algn="ctr"/>
            <a:r>
              <a:rPr lang="en-US" dirty="0">
                <a:solidFill>
                  <a:schemeClr val="bg1"/>
                </a:solidFill>
                <a:latin typeface="Franklin Gothic Book" pitchFamily="34" charset="0"/>
              </a:rPr>
              <a:t>Hypothetical data used in example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a:t>
            </a:r>
            <a:br>
              <a:rPr lang="en-US" dirty="0">
                <a:cs typeface="Tahoma" pitchFamily="34" charset="0"/>
              </a:rPr>
            </a:br>
            <a:r>
              <a:rPr lang="en-US" dirty="0">
                <a:cs typeface="Tahoma" pitchFamily="34" charset="0"/>
              </a:rPr>
              <a:t>How can SAVI help?</a:t>
            </a:r>
          </a:p>
        </p:txBody>
      </p:sp>
      <p:sp>
        <p:nvSpPr>
          <p:cNvPr id="41985" name="Content Placeholder 2"/>
          <p:cNvSpPr>
            <a:spLocks noGrp="1"/>
          </p:cNvSpPr>
          <p:nvPr>
            <p:ph idx="1"/>
          </p:nvPr>
        </p:nvSpPr>
        <p:spPr>
          <a:xfrm>
            <a:off x="304800" y="1371600"/>
            <a:ext cx="8382000" cy="4953000"/>
          </a:xfrm>
        </p:spPr>
        <p:txBody>
          <a:bodyPr/>
          <a:lstStyle/>
          <a:p>
            <a:pPr eaLnBrk="1" hangingPunct="1"/>
            <a:r>
              <a:rPr lang="en-US" sz="2400" dirty="0">
                <a:cs typeface="Tahoma" pitchFamily="34" charset="0"/>
              </a:rPr>
              <a:t>SAVI has a variety of information that is useful for the background section of grants. </a:t>
            </a:r>
          </a:p>
          <a:p>
            <a:pPr lvl="1" eaLnBrk="1" hangingPunct="1"/>
            <a:r>
              <a:rPr lang="en-US" sz="2400" dirty="0">
                <a:cs typeface="Tahoma" pitchFamily="34" charset="0"/>
              </a:rPr>
              <a:t>Demographic data (example: age and race) helps understand the population in general</a:t>
            </a:r>
          </a:p>
          <a:p>
            <a:pPr lvl="1" eaLnBrk="1" hangingPunct="1"/>
            <a:r>
              <a:rPr lang="en-US" sz="2400" dirty="0">
                <a:cs typeface="Tahoma" pitchFamily="34" charset="0"/>
              </a:rPr>
              <a:t>Economic, health, education data (and several other topics) describe the characteristics and needs of the population in terms of the issue you are trying to address</a:t>
            </a:r>
          </a:p>
          <a:p>
            <a:pPr lvl="1" eaLnBrk="1" hangingPunct="1"/>
            <a:r>
              <a:rPr lang="en-US" sz="2400" dirty="0">
                <a:cs typeface="Tahoma" pitchFamily="34" charset="0"/>
              </a:rPr>
              <a:t>Several years of data allow you to show trends over time (are things getting worse?)</a:t>
            </a:r>
          </a:p>
        </p:txBody>
      </p:sp>
      <p:sp>
        <p:nvSpPr>
          <p:cNvPr id="4199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41993" name="Picture 5" descr="C:\Documents and Settings\michjone\Local Settings\Temporary Internet Files\Content.IE5\ND3PKY8P\MPj04027760000[1].jpg"/>
          <p:cNvPicPr>
            <a:picLocks noChangeAspect="1" noChangeArrowheads="1"/>
          </p:cNvPicPr>
          <p:nvPr/>
        </p:nvPicPr>
        <p:blipFill>
          <a:blip r:embed="rId3" cstate="print"/>
          <a:srcRect/>
          <a:stretch>
            <a:fillRect/>
          </a:stretch>
        </p:blipFill>
        <p:spPr bwMode="auto">
          <a:xfrm>
            <a:off x="5943600" y="4706938"/>
            <a:ext cx="1905000" cy="154146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a:t>
            </a:r>
            <a:br>
              <a:rPr lang="en-US" dirty="0">
                <a:cs typeface="Tahoma" pitchFamily="34" charset="0"/>
              </a:rPr>
            </a:br>
            <a:r>
              <a:rPr lang="en-US" dirty="0">
                <a:cs typeface="Tahoma" pitchFamily="34" charset="0"/>
              </a:rPr>
              <a:t>How can SAVI help?</a:t>
            </a:r>
          </a:p>
        </p:txBody>
      </p:sp>
      <p:sp>
        <p:nvSpPr>
          <p:cNvPr id="44033" name="Content Placeholder 2"/>
          <p:cNvSpPr>
            <a:spLocks noGrp="1"/>
          </p:cNvSpPr>
          <p:nvPr>
            <p:ph idx="1"/>
          </p:nvPr>
        </p:nvSpPr>
        <p:spPr>
          <a:xfrm>
            <a:off x="457200" y="1417638"/>
            <a:ext cx="8229600" cy="4906962"/>
          </a:xfrm>
        </p:spPr>
        <p:txBody>
          <a:bodyPr/>
          <a:lstStyle/>
          <a:p>
            <a:pPr eaLnBrk="1" hangingPunct="1"/>
            <a:r>
              <a:rPr lang="en-US" sz="2800" dirty="0">
                <a:cs typeface="Tahoma" pitchFamily="34" charset="0"/>
              </a:rPr>
              <a:t>SAVI demographic data can be useful for the background section of grants</a:t>
            </a:r>
          </a:p>
        </p:txBody>
      </p:sp>
      <p:sp>
        <p:nvSpPr>
          <p:cNvPr id="4403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44043" name="Picture 2"/>
          <p:cNvPicPr>
            <a:picLocks noChangeAspect="1" noChangeArrowheads="1"/>
          </p:cNvPicPr>
          <p:nvPr/>
        </p:nvPicPr>
        <p:blipFill>
          <a:blip r:embed="rId3" cstate="print"/>
          <a:srcRect/>
          <a:stretch>
            <a:fillRect/>
          </a:stretch>
        </p:blipFill>
        <p:spPr bwMode="auto">
          <a:xfrm>
            <a:off x="114300" y="2438400"/>
            <a:ext cx="4229100" cy="30861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6667" t="14476" r="53809" b="20762"/>
          <a:stretch>
            <a:fillRect/>
          </a:stretch>
        </p:blipFill>
        <p:spPr bwMode="auto">
          <a:xfrm>
            <a:off x="5347447" y="2514600"/>
            <a:ext cx="3720353" cy="381000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46191" t="15238" r="37619" b="68762"/>
          <a:stretch>
            <a:fillRect/>
          </a:stretch>
        </p:blipFill>
        <p:spPr bwMode="auto">
          <a:xfrm>
            <a:off x="3505200" y="5105400"/>
            <a:ext cx="1850571" cy="1143000"/>
          </a:xfrm>
          <a:prstGeom prst="rect">
            <a:avLst/>
          </a:prstGeom>
          <a:noFill/>
          <a:ln w="9525">
            <a:solidFill>
              <a:schemeClr val="bg1">
                <a:lumMod val="50000"/>
              </a:schemeClr>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46087"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a:t>
            </a:r>
            <a:br>
              <a:rPr lang="en-US" dirty="0">
                <a:cs typeface="Tahoma" pitchFamily="34" charset="0"/>
              </a:rPr>
            </a:br>
            <a:r>
              <a:rPr lang="en-US" dirty="0">
                <a:cs typeface="Tahoma" pitchFamily="34" charset="0"/>
              </a:rPr>
              <a:t>How can SAVI help?</a:t>
            </a:r>
          </a:p>
        </p:txBody>
      </p:sp>
      <p:sp>
        <p:nvSpPr>
          <p:cNvPr id="46090" name="Content Placeholder 2"/>
          <p:cNvSpPr>
            <a:spLocks noGrp="1"/>
          </p:cNvSpPr>
          <p:nvPr>
            <p:ph idx="1"/>
          </p:nvPr>
        </p:nvSpPr>
        <p:spPr>
          <a:xfrm>
            <a:off x="228600" y="1295400"/>
            <a:ext cx="8763000" cy="5029200"/>
          </a:xfrm>
        </p:spPr>
        <p:txBody>
          <a:bodyPr/>
          <a:lstStyle/>
          <a:p>
            <a:pPr eaLnBrk="1" hangingPunct="1"/>
            <a:r>
              <a:rPr lang="en-US" sz="2800" dirty="0">
                <a:cs typeface="Tahoma" pitchFamily="34" charset="0"/>
              </a:rPr>
              <a:t>Age pyramids are very useful. </a:t>
            </a:r>
          </a:p>
          <a:p>
            <a:pPr eaLnBrk="1" hangingPunct="1"/>
            <a:r>
              <a:rPr lang="en-US" sz="2800" dirty="0">
                <a:cs typeface="Tahoma" pitchFamily="34" charset="0"/>
              </a:rPr>
              <a:t>Observe the differences in these age pyramids</a:t>
            </a:r>
            <a:r>
              <a:rPr lang="en-US" dirty="0">
                <a:cs typeface="Tahoma" pitchFamily="34" charset="0"/>
              </a:rPr>
              <a:t>.</a:t>
            </a:r>
          </a:p>
        </p:txBody>
      </p:sp>
      <p:pic>
        <p:nvPicPr>
          <p:cNvPr id="46088" name="Picture 2"/>
          <p:cNvPicPr>
            <a:picLocks noChangeAspect="1" noChangeArrowheads="1"/>
          </p:cNvPicPr>
          <p:nvPr/>
        </p:nvPicPr>
        <p:blipFill>
          <a:blip r:embed="rId3" cstate="print"/>
          <a:srcRect/>
          <a:stretch>
            <a:fillRect/>
          </a:stretch>
        </p:blipFill>
        <p:spPr bwMode="auto">
          <a:xfrm>
            <a:off x="214312" y="2590800"/>
            <a:ext cx="4281488" cy="3124200"/>
          </a:xfrm>
          <a:prstGeom prst="rect">
            <a:avLst/>
          </a:prstGeom>
          <a:noFill/>
          <a:ln w="9525">
            <a:noFill/>
            <a:miter lim="800000"/>
            <a:headEnd/>
            <a:tailEnd/>
          </a:ln>
        </p:spPr>
      </p:pic>
      <p:pic>
        <p:nvPicPr>
          <p:cNvPr id="46089" name="Picture 2"/>
          <p:cNvPicPr>
            <a:picLocks noChangeAspect="1" noChangeArrowheads="1"/>
          </p:cNvPicPr>
          <p:nvPr/>
        </p:nvPicPr>
        <p:blipFill>
          <a:blip r:embed="rId4" cstate="print"/>
          <a:srcRect/>
          <a:stretch>
            <a:fillRect/>
          </a:stretch>
        </p:blipFill>
        <p:spPr bwMode="auto">
          <a:xfrm>
            <a:off x="4667250" y="2667000"/>
            <a:ext cx="4248150" cy="30670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48135"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 </a:t>
            </a:r>
            <a:br>
              <a:rPr lang="en-US" dirty="0">
                <a:cs typeface="Tahoma" pitchFamily="34" charset="0"/>
              </a:rPr>
            </a:br>
            <a:r>
              <a:rPr lang="en-US" dirty="0">
                <a:cs typeface="Tahoma" pitchFamily="34" charset="0"/>
              </a:rPr>
              <a:t>How can SAVI help?</a:t>
            </a:r>
          </a:p>
        </p:txBody>
      </p:sp>
      <p:pic>
        <p:nvPicPr>
          <p:cNvPr id="1026" name="Picture 2"/>
          <p:cNvPicPr>
            <a:picLocks noChangeAspect="1" noChangeArrowheads="1"/>
          </p:cNvPicPr>
          <p:nvPr/>
        </p:nvPicPr>
        <p:blipFill>
          <a:blip r:embed="rId3" cstate="print"/>
          <a:srcRect l="2346" t="26310" r="51320" b="8133"/>
          <a:stretch>
            <a:fillRect/>
          </a:stretch>
        </p:blipFill>
        <p:spPr bwMode="auto">
          <a:xfrm>
            <a:off x="1404258" y="1331386"/>
            <a:ext cx="6248400" cy="4977773"/>
          </a:xfrm>
          <a:prstGeom prst="rect">
            <a:avLst/>
          </a:prstGeom>
          <a:noFill/>
          <a:ln w="9525">
            <a:solidFill>
              <a:schemeClr val="tx1"/>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50183"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 </a:t>
            </a:r>
            <a:br>
              <a:rPr lang="en-US" dirty="0">
                <a:cs typeface="Tahoma" pitchFamily="34" charset="0"/>
              </a:rPr>
            </a:br>
            <a:r>
              <a:rPr lang="en-US" dirty="0">
                <a:cs typeface="Tahoma" pitchFamily="34" charset="0"/>
              </a:rPr>
              <a:t>How can SAVI help?</a:t>
            </a:r>
          </a:p>
        </p:txBody>
      </p:sp>
      <p:pic>
        <p:nvPicPr>
          <p:cNvPr id="2051" name="Picture 3"/>
          <p:cNvPicPr>
            <a:picLocks noChangeAspect="1" noChangeArrowheads="1"/>
          </p:cNvPicPr>
          <p:nvPr/>
        </p:nvPicPr>
        <p:blipFill>
          <a:blip r:embed="rId3" cstate="print"/>
          <a:srcRect l="68182" t="21875" r="12463" b="48958"/>
          <a:stretch>
            <a:fillRect/>
          </a:stretch>
        </p:blipFill>
        <p:spPr bwMode="auto">
          <a:xfrm>
            <a:off x="6025239" y="1524000"/>
            <a:ext cx="3143250" cy="26670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733" t="19792" r="53519" b="8333"/>
          <a:stretch>
            <a:fillRect/>
          </a:stretch>
        </p:blipFill>
        <p:spPr bwMode="auto">
          <a:xfrm>
            <a:off x="326580" y="1344387"/>
            <a:ext cx="5599043" cy="4953000"/>
          </a:xfrm>
          <a:prstGeom prst="rect">
            <a:avLst/>
          </a:prstGeom>
          <a:noFill/>
          <a:ln w="9525">
            <a:solidFill>
              <a:schemeClr val="tx1"/>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Agenda</a:t>
            </a:r>
          </a:p>
        </p:txBody>
      </p:sp>
      <p:sp>
        <p:nvSpPr>
          <p:cNvPr id="17409" name="Content Placeholder 2"/>
          <p:cNvSpPr>
            <a:spLocks noGrp="1"/>
          </p:cNvSpPr>
          <p:nvPr>
            <p:ph idx="1"/>
          </p:nvPr>
        </p:nvSpPr>
        <p:spPr>
          <a:xfrm>
            <a:off x="381000" y="1447800"/>
            <a:ext cx="8458200" cy="5029200"/>
          </a:xfrm>
        </p:spPr>
        <p:txBody>
          <a:bodyPr/>
          <a:lstStyle/>
          <a:p>
            <a:pPr eaLnBrk="1" hangingPunct="1"/>
            <a:r>
              <a:rPr lang="en-US" dirty="0">
                <a:solidFill>
                  <a:srgbClr val="000000"/>
                </a:solidFill>
              </a:rPr>
              <a:t>Introductions</a:t>
            </a:r>
          </a:p>
          <a:p>
            <a:pPr eaLnBrk="1" hangingPunct="1"/>
            <a:r>
              <a:rPr lang="en-US" dirty="0">
                <a:solidFill>
                  <a:srgbClr val="000000"/>
                </a:solidFill>
              </a:rPr>
              <a:t>Outcomes</a:t>
            </a:r>
          </a:p>
          <a:p>
            <a:pPr eaLnBrk="1" hangingPunct="1"/>
            <a:r>
              <a:rPr lang="en-US" dirty="0">
                <a:solidFill>
                  <a:srgbClr val="000000"/>
                </a:solidFill>
              </a:rPr>
              <a:t>Basic Components of a Grant</a:t>
            </a:r>
          </a:p>
          <a:p>
            <a:pPr eaLnBrk="1" hangingPunct="1"/>
            <a:r>
              <a:rPr lang="en-US" dirty="0">
                <a:solidFill>
                  <a:srgbClr val="000000"/>
                </a:solidFill>
              </a:rPr>
              <a:t>SAVI Tools to Support Grants</a:t>
            </a:r>
          </a:p>
          <a:p>
            <a:pPr eaLnBrk="1" hangingPunct="1"/>
            <a:r>
              <a:rPr lang="en-US" dirty="0">
                <a:solidFill>
                  <a:srgbClr val="000000"/>
                </a:solidFill>
              </a:rPr>
              <a:t>On-going Program Evaluation</a:t>
            </a:r>
          </a:p>
          <a:p>
            <a:pPr eaLnBrk="1" hangingPunct="1"/>
            <a:r>
              <a:rPr lang="en-US" dirty="0">
                <a:solidFill>
                  <a:srgbClr val="000000"/>
                </a:solidFill>
              </a:rPr>
              <a:t>Examples</a:t>
            </a:r>
          </a:p>
          <a:p>
            <a:pPr eaLnBrk="1" hangingPunct="1"/>
            <a:r>
              <a:rPr lang="en-US" dirty="0">
                <a:solidFill>
                  <a:srgbClr val="000000"/>
                </a:solidFill>
              </a:rPr>
              <a:t>Other Resources</a:t>
            </a:r>
          </a:p>
          <a:p>
            <a:pPr eaLnBrk="1" hangingPunct="1"/>
            <a:r>
              <a:rPr lang="en-US" dirty="0">
                <a:solidFill>
                  <a:srgbClr val="000000"/>
                </a:solidFill>
              </a:rPr>
              <a:t>Student Exercise</a:t>
            </a:r>
          </a:p>
          <a:p>
            <a:pPr eaLnBrk="1" hangingPunct="1"/>
            <a:endParaRPr lang="en-US" sz="2800" dirty="0">
              <a:solidFill>
                <a:srgbClr val="000000"/>
              </a:solidFill>
              <a:latin typeface="Tahoma" pitchFamily="34" charset="0"/>
            </a:endParaRPr>
          </a:p>
        </p:txBody>
      </p:sp>
      <p:sp>
        <p:nvSpPr>
          <p:cNvPr id="1741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7417" name="Picture 3" descr="j0198572"/>
          <p:cNvPicPr>
            <a:picLocks noChangeAspect="1" noChangeArrowheads="1"/>
          </p:cNvPicPr>
          <p:nvPr/>
        </p:nvPicPr>
        <p:blipFill>
          <a:blip r:embed="rId3" cstate="print"/>
          <a:srcRect/>
          <a:stretch>
            <a:fillRect/>
          </a:stretch>
        </p:blipFill>
        <p:spPr bwMode="auto">
          <a:xfrm>
            <a:off x="6699250" y="2438400"/>
            <a:ext cx="1758950" cy="20574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Background and Significance</a:t>
            </a:r>
            <a:br>
              <a:rPr lang="en-US" dirty="0">
                <a:cs typeface="Tahoma" pitchFamily="34" charset="0"/>
              </a:rPr>
            </a:br>
            <a:r>
              <a:rPr lang="en-US" dirty="0">
                <a:cs typeface="Tahoma" pitchFamily="34" charset="0"/>
              </a:rPr>
              <a:t>How can SAVI help?</a:t>
            </a:r>
          </a:p>
        </p:txBody>
      </p:sp>
      <p:sp>
        <p:nvSpPr>
          <p:cNvPr id="52225" name="Content Placeholder 2"/>
          <p:cNvSpPr>
            <a:spLocks noGrp="1"/>
          </p:cNvSpPr>
          <p:nvPr>
            <p:ph idx="1"/>
          </p:nvPr>
        </p:nvSpPr>
        <p:spPr>
          <a:xfrm>
            <a:off x="381000" y="1417637"/>
            <a:ext cx="8534400" cy="4983163"/>
          </a:xfrm>
        </p:spPr>
        <p:txBody>
          <a:bodyPr/>
          <a:lstStyle/>
          <a:p>
            <a:pPr eaLnBrk="1" hangingPunct="1"/>
            <a:r>
              <a:rPr lang="en-US" dirty="0">
                <a:cs typeface="Tahoma" pitchFamily="34" charset="0"/>
              </a:rPr>
              <a:t>Make sure your graphics are understandable in black and white.  Reviewers often receive photocopies of your application.</a:t>
            </a:r>
          </a:p>
          <a:p>
            <a:pPr eaLnBrk="1" hangingPunct="1">
              <a:buFontTx/>
              <a:buNone/>
            </a:pPr>
            <a:endParaRPr lang="en-US" dirty="0">
              <a:cs typeface="Tahoma" pitchFamily="34" charset="0"/>
            </a:endParaRPr>
          </a:p>
          <a:p>
            <a:pPr eaLnBrk="1" hangingPunct="1"/>
            <a:r>
              <a:rPr lang="en-US" dirty="0">
                <a:cs typeface="Tahoma" pitchFamily="34" charset="0"/>
              </a:rPr>
              <a:t>Use the black and white print options in SAVI – this is different than printing to a black and white printer.</a:t>
            </a:r>
          </a:p>
        </p:txBody>
      </p:sp>
      <p:sp>
        <p:nvSpPr>
          <p:cNvPr id="5223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7" name="Picture 6" descr="newTipIcon_grantsModule.gif"/>
          <p:cNvPicPr>
            <a:picLocks noChangeAspect="1"/>
          </p:cNvPicPr>
          <p:nvPr/>
        </p:nvPicPr>
        <p:blipFill>
          <a:blip r:embed="rId3" cstate="print"/>
          <a:stretch>
            <a:fillRect/>
          </a:stretch>
        </p:blipFill>
        <p:spPr>
          <a:xfrm>
            <a:off x="381000" y="1571625"/>
            <a:ext cx="390525" cy="3333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Targeted Population - WHO?</a:t>
            </a:r>
          </a:p>
        </p:txBody>
      </p:sp>
      <p:sp>
        <p:nvSpPr>
          <p:cNvPr id="54273" name="Content Placeholder 2"/>
          <p:cNvSpPr>
            <a:spLocks noGrp="1"/>
          </p:cNvSpPr>
          <p:nvPr>
            <p:ph idx="1"/>
          </p:nvPr>
        </p:nvSpPr>
        <p:spPr>
          <a:xfrm>
            <a:off x="381000" y="1285875"/>
            <a:ext cx="8305800" cy="5114925"/>
          </a:xfrm>
        </p:spPr>
        <p:txBody>
          <a:bodyPr/>
          <a:lstStyle/>
          <a:p>
            <a:pPr eaLnBrk="1" hangingPunct="1"/>
            <a:r>
              <a:rPr lang="en-US" sz="2400" dirty="0">
                <a:cs typeface="Tahoma" pitchFamily="34" charset="0"/>
              </a:rPr>
              <a:t>Who is your program intended to serve and why?</a:t>
            </a:r>
          </a:p>
          <a:p>
            <a:pPr eaLnBrk="1" hangingPunct="1"/>
            <a:r>
              <a:rPr lang="en-US" sz="2400" dirty="0">
                <a:cs typeface="Tahoma" pitchFamily="34" charset="0"/>
              </a:rPr>
              <a:t>Could be:</a:t>
            </a:r>
          </a:p>
          <a:p>
            <a:pPr lvl="1" eaLnBrk="1" hangingPunct="1"/>
            <a:r>
              <a:rPr lang="en-US" sz="2000" dirty="0">
                <a:cs typeface="Tahoma" pitchFamily="34" charset="0"/>
              </a:rPr>
              <a:t>People in a geographic area</a:t>
            </a:r>
          </a:p>
          <a:p>
            <a:pPr lvl="1" eaLnBrk="1" hangingPunct="1"/>
            <a:r>
              <a:rPr lang="en-US" sz="2000" dirty="0">
                <a:cs typeface="Tahoma" pitchFamily="34" charset="0"/>
              </a:rPr>
              <a:t>A particular group based on their demographics (age, race, etc.)</a:t>
            </a:r>
          </a:p>
          <a:p>
            <a:pPr lvl="1" eaLnBrk="1" hangingPunct="1"/>
            <a:r>
              <a:rPr lang="en-US" sz="2000" dirty="0">
                <a:cs typeface="Tahoma" pitchFamily="34" charset="0"/>
              </a:rPr>
              <a:t>Organizations</a:t>
            </a:r>
          </a:p>
          <a:p>
            <a:pPr eaLnBrk="1" hangingPunct="1"/>
            <a:r>
              <a:rPr lang="en-US" sz="2400" dirty="0">
                <a:cs typeface="Tahoma" pitchFamily="34" charset="0"/>
              </a:rPr>
              <a:t>Examples:</a:t>
            </a:r>
          </a:p>
          <a:p>
            <a:pPr lvl="1" eaLnBrk="1" hangingPunct="1"/>
            <a:r>
              <a:rPr lang="en-US" sz="2000" dirty="0">
                <a:cs typeface="Tahoma" pitchFamily="34" charset="0"/>
              </a:rPr>
              <a:t>Residents in xx neighborhood</a:t>
            </a:r>
          </a:p>
          <a:p>
            <a:pPr lvl="1" eaLnBrk="1" hangingPunct="1"/>
            <a:r>
              <a:rPr lang="en-US" sz="2000" dirty="0">
                <a:cs typeface="Tahoma" pitchFamily="34" charset="0"/>
              </a:rPr>
              <a:t>High school students in Marion County</a:t>
            </a:r>
          </a:p>
          <a:p>
            <a:pPr lvl="1" eaLnBrk="1" hangingPunct="1"/>
            <a:r>
              <a:rPr lang="en-US" sz="2000" dirty="0">
                <a:cs typeface="Tahoma" pitchFamily="34" charset="0"/>
              </a:rPr>
              <a:t>Seniors age 65 and older in Center Township</a:t>
            </a:r>
          </a:p>
          <a:p>
            <a:pPr lvl="1" eaLnBrk="1" hangingPunct="1"/>
            <a:r>
              <a:rPr lang="en-US" sz="2000" dirty="0">
                <a:cs typeface="Tahoma" pitchFamily="34" charset="0"/>
              </a:rPr>
              <a:t>Hispanic females</a:t>
            </a:r>
          </a:p>
          <a:p>
            <a:pPr lvl="1" eaLnBrk="1" hangingPunct="1"/>
            <a:r>
              <a:rPr lang="en-US" sz="2000" dirty="0">
                <a:cs typeface="Tahoma" pitchFamily="34" charset="0"/>
              </a:rPr>
              <a:t>Organizations that provide xx services</a:t>
            </a:r>
          </a:p>
          <a:p>
            <a:pPr eaLnBrk="1" hangingPunct="1"/>
            <a:r>
              <a:rPr lang="en-US" sz="2400" dirty="0">
                <a:cs typeface="Tahoma" pitchFamily="34" charset="0"/>
              </a:rPr>
              <a:t>Be specific.  Use data.  Use reliable data. Use LOCAL reliable data.</a:t>
            </a:r>
          </a:p>
          <a:p>
            <a:pPr eaLnBrk="1" hangingPunct="1"/>
            <a:endParaRPr lang="en-US" sz="2400" dirty="0">
              <a:latin typeface="Tahoma" pitchFamily="34" charset="0"/>
              <a:cs typeface="Tahoma" pitchFamily="34" charset="0"/>
            </a:endParaRPr>
          </a:p>
        </p:txBody>
      </p:sp>
      <p:sp>
        <p:nvSpPr>
          <p:cNvPr id="5427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7" name="Picture 6" descr="newTipIcon_grantsModule.gif"/>
          <p:cNvPicPr>
            <a:picLocks noChangeAspect="1"/>
          </p:cNvPicPr>
          <p:nvPr/>
        </p:nvPicPr>
        <p:blipFill>
          <a:blip r:embed="rId3" cstate="print"/>
          <a:stretch>
            <a:fillRect/>
          </a:stretch>
        </p:blipFill>
        <p:spPr>
          <a:xfrm>
            <a:off x="381000" y="5638800"/>
            <a:ext cx="390525" cy="3333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Targeted Population</a:t>
            </a:r>
          </a:p>
        </p:txBody>
      </p:sp>
      <p:sp>
        <p:nvSpPr>
          <p:cNvPr id="3" name="Content Placeholder 2"/>
          <p:cNvSpPr>
            <a:spLocks noGrp="1"/>
          </p:cNvSpPr>
          <p:nvPr>
            <p:ph idx="1"/>
          </p:nvPr>
        </p:nvSpPr>
        <p:spPr>
          <a:xfrm>
            <a:off x="304800" y="1493837"/>
            <a:ext cx="8686800" cy="4525963"/>
          </a:xfrm>
        </p:spPr>
        <p:txBody>
          <a:bodyPr/>
          <a:lstStyle/>
          <a:p>
            <a:pPr eaLnBrk="1" hangingPunct="1">
              <a:buFontTx/>
              <a:buNone/>
            </a:pPr>
            <a:r>
              <a:rPr lang="en-US" dirty="0">
                <a:cs typeface="Tahoma" pitchFamily="34" charset="0"/>
              </a:rPr>
              <a:t>Is this compelling?</a:t>
            </a:r>
          </a:p>
          <a:p>
            <a:pPr eaLnBrk="1" hangingPunct="1">
              <a:buFontTx/>
              <a:buNone/>
            </a:pPr>
            <a:endParaRPr lang="en-US" dirty="0">
              <a:cs typeface="Tahoma" pitchFamily="34" charset="0"/>
            </a:endParaRPr>
          </a:p>
          <a:p>
            <a:pPr eaLnBrk="1" hangingPunct="1"/>
            <a:r>
              <a:rPr lang="en-US" dirty="0">
                <a:cs typeface="Tahoma" pitchFamily="34" charset="0"/>
              </a:rPr>
              <a:t>This neighborhood experiences some of the highest crime and poverty in the county.</a:t>
            </a:r>
          </a:p>
          <a:p>
            <a:pPr eaLnBrk="1" hangingPunct="1"/>
            <a:endParaRPr lang="en-US" dirty="0">
              <a:cs typeface="Tahoma" pitchFamily="34" charset="0"/>
            </a:endParaRPr>
          </a:p>
          <a:p>
            <a:pPr eaLnBrk="1" hangingPunct="1">
              <a:buFontTx/>
              <a:buNone/>
            </a:pPr>
            <a:r>
              <a:rPr lang="en-US" dirty="0">
                <a:cs typeface="Tahoma" pitchFamily="34" charset="0"/>
              </a:rPr>
              <a:t>How could we use data to make this case better?</a:t>
            </a:r>
          </a:p>
        </p:txBody>
      </p:sp>
      <p:sp>
        <p:nvSpPr>
          <p:cNvPr id="5632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0" name="Rectangle 9"/>
          <p:cNvSpPr/>
          <p:nvPr/>
        </p:nvSpPr>
        <p:spPr>
          <a:xfrm>
            <a:off x="2716364" y="6412468"/>
            <a:ext cx="3711272" cy="369332"/>
          </a:xfrm>
          <a:prstGeom prst="rect">
            <a:avLst/>
          </a:prstGeom>
        </p:spPr>
        <p:txBody>
          <a:bodyPr wrap="none">
            <a:spAutoFit/>
          </a:bodyPr>
          <a:lstStyle/>
          <a:p>
            <a:pPr algn="ctr"/>
            <a:r>
              <a:rPr lang="en-US" dirty="0">
                <a:solidFill>
                  <a:schemeClr val="bg1"/>
                </a:solidFill>
              </a:rPr>
              <a:t>Hypothetical data used in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Targeted Population</a:t>
            </a:r>
          </a:p>
        </p:txBody>
      </p:sp>
      <p:sp>
        <p:nvSpPr>
          <p:cNvPr id="58369" name="Content Placeholder 2"/>
          <p:cNvSpPr>
            <a:spLocks noGrp="1"/>
          </p:cNvSpPr>
          <p:nvPr>
            <p:ph idx="1"/>
          </p:nvPr>
        </p:nvSpPr>
        <p:spPr>
          <a:xfrm>
            <a:off x="381000" y="1143000"/>
            <a:ext cx="8229600" cy="4800600"/>
          </a:xfrm>
        </p:spPr>
        <p:txBody>
          <a:bodyPr/>
          <a:lstStyle/>
          <a:p>
            <a:pPr eaLnBrk="1" hangingPunct="1">
              <a:buFontTx/>
              <a:buNone/>
            </a:pPr>
            <a:endParaRPr lang="en-US" sz="2400" dirty="0">
              <a:latin typeface="Tahoma" pitchFamily="34" charset="0"/>
              <a:cs typeface="Tahoma" pitchFamily="34" charset="0"/>
            </a:endParaRPr>
          </a:p>
          <a:p>
            <a:pPr eaLnBrk="1" hangingPunct="1">
              <a:buFontTx/>
              <a:buNone/>
            </a:pPr>
            <a:r>
              <a:rPr lang="en-US" dirty="0">
                <a:cs typeface="Tahoma" pitchFamily="34" charset="0"/>
              </a:rPr>
              <a:t>Is this compelling?</a:t>
            </a:r>
          </a:p>
          <a:p>
            <a:pPr eaLnBrk="1" hangingPunct="1">
              <a:buFontTx/>
              <a:buNone/>
            </a:pPr>
            <a:endParaRPr lang="en-US" dirty="0">
              <a:cs typeface="Tahoma" pitchFamily="34" charset="0"/>
            </a:endParaRPr>
          </a:p>
          <a:p>
            <a:pPr eaLnBrk="1" hangingPunct="1"/>
            <a:r>
              <a:rPr lang="en-US" dirty="0">
                <a:cs typeface="Tahoma" pitchFamily="34" charset="0"/>
              </a:rPr>
              <a:t>80% of the residents in this area live below the poverty level, and the crime rate is 43 crimes per 100 people.</a:t>
            </a:r>
          </a:p>
          <a:p>
            <a:pPr eaLnBrk="1" hangingPunct="1"/>
            <a:endParaRPr lang="en-US" sz="2400" dirty="0">
              <a:latin typeface="Tahoma" pitchFamily="34" charset="0"/>
              <a:cs typeface="Tahoma" pitchFamily="34" charset="0"/>
            </a:endParaRPr>
          </a:p>
          <a:p>
            <a:pPr eaLnBrk="1" hangingPunct="1">
              <a:buNone/>
            </a:pPr>
            <a:r>
              <a:rPr lang="en-US" sz="2400" dirty="0">
                <a:solidFill>
                  <a:schemeClr val="bg1"/>
                </a:solidFill>
              </a:rPr>
              <a:t>Hypothetical data used in example</a:t>
            </a:r>
          </a:p>
          <a:p>
            <a:pPr eaLnBrk="1" hangingPunct="1">
              <a:buFontTx/>
              <a:buNone/>
            </a:pPr>
            <a:endParaRPr lang="en-US" sz="2400" dirty="0">
              <a:latin typeface="Tahoma" pitchFamily="34" charset="0"/>
              <a:cs typeface="Tahoma" pitchFamily="34" charset="0"/>
            </a:endParaRPr>
          </a:p>
        </p:txBody>
      </p:sp>
      <p:sp>
        <p:nvSpPr>
          <p:cNvPr id="5837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0" name="Rectangle 9"/>
          <p:cNvSpPr/>
          <p:nvPr/>
        </p:nvSpPr>
        <p:spPr>
          <a:xfrm>
            <a:off x="2716364" y="6412468"/>
            <a:ext cx="3711272" cy="369332"/>
          </a:xfrm>
          <a:prstGeom prst="rect">
            <a:avLst/>
          </a:prstGeom>
        </p:spPr>
        <p:txBody>
          <a:bodyPr wrap="none">
            <a:spAutoFit/>
          </a:bodyPr>
          <a:lstStyle/>
          <a:p>
            <a:pPr algn="ctr"/>
            <a:r>
              <a:rPr lang="en-US" dirty="0">
                <a:solidFill>
                  <a:schemeClr val="bg1"/>
                </a:solidFill>
              </a:rPr>
              <a:t>Hypothetical data used in example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Targeted Population</a:t>
            </a:r>
          </a:p>
        </p:txBody>
      </p:sp>
      <p:sp>
        <p:nvSpPr>
          <p:cNvPr id="3" name="Content Placeholder 2"/>
          <p:cNvSpPr>
            <a:spLocks noGrp="1"/>
          </p:cNvSpPr>
          <p:nvPr>
            <p:ph idx="1"/>
          </p:nvPr>
        </p:nvSpPr>
        <p:spPr>
          <a:xfrm>
            <a:off x="457200" y="1219200"/>
            <a:ext cx="8229600" cy="4525963"/>
          </a:xfrm>
        </p:spPr>
        <p:txBody>
          <a:bodyPr/>
          <a:lstStyle/>
          <a:p>
            <a:pPr eaLnBrk="1" hangingPunct="1">
              <a:buFontTx/>
              <a:buNone/>
            </a:pPr>
            <a:endParaRPr lang="en-US" sz="2400" dirty="0">
              <a:latin typeface="Tahoma" pitchFamily="34" charset="0"/>
              <a:cs typeface="Tahoma" pitchFamily="34" charset="0"/>
            </a:endParaRPr>
          </a:p>
          <a:p>
            <a:pPr eaLnBrk="1" hangingPunct="1">
              <a:buFontTx/>
              <a:buNone/>
            </a:pPr>
            <a:r>
              <a:rPr lang="en-US" dirty="0">
                <a:cs typeface="Tahoma" pitchFamily="34" charset="0"/>
              </a:rPr>
              <a:t>Is this MORE compelling?</a:t>
            </a:r>
          </a:p>
          <a:p>
            <a:pPr eaLnBrk="1" hangingPunct="1">
              <a:buFontTx/>
              <a:buNone/>
            </a:pPr>
            <a:endParaRPr lang="en-US" sz="2400" dirty="0">
              <a:latin typeface="Tahoma" pitchFamily="34" charset="0"/>
              <a:cs typeface="Tahoma" pitchFamily="34" charset="0"/>
            </a:endParaRPr>
          </a:p>
          <a:p>
            <a:pPr eaLnBrk="1" hangingPunct="1"/>
            <a:r>
              <a:rPr lang="en-US" dirty="0">
                <a:cs typeface="Tahoma" pitchFamily="34" charset="0"/>
              </a:rPr>
              <a:t>80% of the residents in this area live below the poverty level, which is three times higher than the county.  This neighborhood has the highest crime rate in the county, 43 crimes per 100 people, which has been increasing the past 5 years.</a:t>
            </a:r>
          </a:p>
          <a:p>
            <a:pPr eaLnBrk="1" hangingPunct="1">
              <a:buFontTx/>
              <a:buNone/>
            </a:pPr>
            <a:endParaRPr lang="en-US" sz="2400" dirty="0">
              <a:latin typeface="Tahoma" pitchFamily="34" charset="0"/>
              <a:cs typeface="Tahoma" pitchFamily="34" charset="0"/>
            </a:endParaRPr>
          </a:p>
        </p:txBody>
      </p:sp>
      <p:sp>
        <p:nvSpPr>
          <p:cNvPr id="6042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0" name="Rectangle 9"/>
          <p:cNvSpPr/>
          <p:nvPr/>
        </p:nvSpPr>
        <p:spPr>
          <a:xfrm>
            <a:off x="2716364" y="6400800"/>
            <a:ext cx="3711272" cy="369332"/>
          </a:xfrm>
          <a:prstGeom prst="rect">
            <a:avLst/>
          </a:prstGeom>
        </p:spPr>
        <p:txBody>
          <a:bodyPr wrap="none">
            <a:spAutoFit/>
          </a:bodyPr>
          <a:lstStyle/>
          <a:p>
            <a:pPr algn="ctr"/>
            <a:r>
              <a:rPr lang="en-US" dirty="0">
                <a:solidFill>
                  <a:schemeClr val="bg1"/>
                </a:solidFill>
              </a:rPr>
              <a:t>Hypothetical data used in 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62471"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Target Population</a:t>
            </a:r>
            <a:br>
              <a:rPr lang="en-US" dirty="0">
                <a:cs typeface="Tahoma" pitchFamily="34" charset="0"/>
              </a:rPr>
            </a:br>
            <a:r>
              <a:rPr lang="en-US" dirty="0">
                <a:cs typeface="Tahoma" pitchFamily="34" charset="0"/>
              </a:rPr>
              <a:t>How can SAVI help?</a:t>
            </a:r>
          </a:p>
        </p:txBody>
      </p:sp>
      <p:pic>
        <p:nvPicPr>
          <p:cNvPr id="3074" name="Picture 2"/>
          <p:cNvPicPr>
            <a:picLocks noChangeAspect="1" noChangeArrowheads="1"/>
          </p:cNvPicPr>
          <p:nvPr/>
        </p:nvPicPr>
        <p:blipFill>
          <a:blip r:embed="rId3" cstate="print"/>
          <a:srcRect l="14076" t="28125" r="70088" b="37500"/>
          <a:stretch>
            <a:fillRect/>
          </a:stretch>
        </p:blipFill>
        <p:spPr bwMode="auto">
          <a:xfrm>
            <a:off x="0" y="1828800"/>
            <a:ext cx="2286000" cy="27940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41055" t="40625" r="16716" b="12500"/>
          <a:stretch>
            <a:fillRect/>
          </a:stretch>
        </p:blipFill>
        <p:spPr bwMode="auto">
          <a:xfrm>
            <a:off x="2179318" y="1556656"/>
            <a:ext cx="6897191" cy="431074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Targeted Population - WHO?</a:t>
            </a:r>
            <a:br>
              <a:rPr lang="en-US" dirty="0">
                <a:cs typeface="Tahoma" pitchFamily="34" charset="0"/>
              </a:rPr>
            </a:br>
            <a:r>
              <a:rPr lang="en-US" dirty="0">
                <a:cs typeface="Tahoma" pitchFamily="34" charset="0"/>
              </a:rPr>
              <a:t>How can SAVI help?</a:t>
            </a:r>
          </a:p>
        </p:txBody>
      </p:sp>
      <p:sp>
        <p:nvSpPr>
          <p:cNvPr id="64513" name="Content Placeholder 2"/>
          <p:cNvSpPr>
            <a:spLocks noGrp="1"/>
          </p:cNvSpPr>
          <p:nvPr>
            <p:ph idx="1"/>
          </p:nvPr>
        </p:nvSpPr>
        <p:spPr>
          <a:xfrm>
            <a:off x="457200" y="1646237"/>
            <a:ext cx="8229600" cy="4525963"/>
          </a:xfrm>
        </p:spPr>
        <p:txBody>
          <a:bodyPr/>
          <a:lstStyle/>
          <a:p>
            <a:pPr eaLnBrk="1" hangingPunct="1"/>
            <a:r>
              <a:rPr lang="en-US" dirty="0">
                <a:cs typeface="Tahoma" pitchFamily="34" charset="0"/>
              </a:rPr>
              <a:t>Maps help you visually see where the target population is located</a:t>
            </a:r>
          </a:p>
          <a:p>
            <a:pPr eaLnBrk="1" hangingPunct="1"/>
            <a:r>
              <a:rPr lang="en-US" dirty="0">
                <a:cs typeface="Tahoma" pitchFamily="34" charset="0"/>
              </a:rPr>
              <a:t>SAVI data can help justify why you chose a particular neighborhood, population, etc.</a:t>
            </a:r>
          </a:p>
          <a:p>
            <a:pPr eaLnBrk="1" hangingPunct="1"/>
            <a:endParaRPr lang="en-US" dirty="0">
              <a:cs typeface="Tahoma" pitchFamily="34" charset="0"/>
            </a:endParaRPr>
          </a:p>
          <a:p>
            <a:pPr eaLnBrk="1" hangingPunct="1"/>
            <a:r>
              <a:rPr lang="en-US" dirty="0">
                <a:cs typeface="Tahoma" pitchFamily="34" charset="0"/>
              </a:rPr>
              <a:t>Back to our early childhood school readiness example…</a:t>
            </a:r>
          </a:p>
        </p:txBody>
      </p:sp>
      <p:sp>
        <p:nvSpPr>
          <p:cNvPr id="6451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endParaRPr lang="en-US"/>
          </a:p>
        </p:txBody>
      </p:sp>
      <p:pic>
        <p:nvPicPr>
          <p:cNvPr id="66562" name="Content Placeholder 3" descr="Prenatal_Care.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endParaRPr lang="en-US"/>
          </a:p>
        </p:txBody>
      </p:sp>
      <p:pic>
        <p:nvPicPr>
          <p:cNvPr id="68610" name="Content Placeholder 5" descr="Pop_Under_6_In_Poverty.jpg"/>
          <p:cNvPicPr>
            <a:picLocks noGrp="1" noChangeAspect="1"/>
          </p:cNvPicPr>
          <p:nvPr>
            <p:ph idx="1"/>
          </p:nvPr>
        </p:nvPicPr>
        <p:blipFill>
          <a:blip r:embed="rId3" cstate="print"/>
          <a:srcRect/>
          <a:stretch>
            <a:fillRect/>
          </a:stretch>
        </p:blipFill>
        <p:spPr>
          <a:xfrm>
            <a:off x="0" y="0"/>
            <a:ext cx="9143999"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eaLnBrk="1" hangingPunct="1"/>
            <a:endParaRPr lang="en-US"/>
          </a:p>
        </p:txBody>
      </p:sp>
      <p:pic>
        <p:nvPicPr>
          <p:cNvPr id="70658" name="Content Placeholder 3" descr="Child_Vulnerability_Score.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b="1" dirty="0"/>
              <a:t>Introductions</a:t>
            </a:r>
          </a:p>
        </p:txBody>
      </p:sp>
    </p:spTree>
  </p:cSld>
  <p:clrMapOvr>
    <a:masterClrMapping/>
  </p:clrMapOvr>
  <p:transition spd="med">
    <p:wheel spokes="2"/>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Project Design – HOW?</a:t>
            </a:r>
          </a:p>
        </p:txBody>
      </p:sp>
      <p:sp>
        <p:nvSpPr>
          <p:cNvPr id="72705" name="Content Placeholder 2"/>
          <p:cNvSpPr>
            <a:spLocks noGrp="1"/>
          </p:cNvSpPr>
          <p:nvPr>
            <p:ph idx="1"/>
          </p:nvPr>
        </p:nvSpPr>
        <p:spPr>
          <a:xfrm>
            <a:off x="457200" y="1371600"/>
            <a:ext cx="8534400" cy="5181600"/>
          </a:xfrm>
        </p:spPr>
        <p:txBody>
          <a:bodyPr/>
          <a:lstStyle/>
          <a:p>
            <a:pPr eaLnBrk="1" hangingPunct="1"/>
            <a:r>
              <a:rPr lang="en-US" sz="2600" u="sng" dirty="0">
                <a:cs typeface="Tahoma" pitchFamily="34" charset="0"/>
              </a:rPr>
              <a:t>How</a:t>
            </a:r>
            <a:r>
              <a:rPr lang="en-US" sz="2600" dirty="0">
                <a:cs typeface="Tahoma" pitchFamily="34" charset="0"/>
              </a:rPr>
              <a:t> will you accomplish your goals and objectives?</a:t>
            </a:r>
          </a:p>
          <a:p>
            <a:pPr eaLnBrk="1" hangingPunct="1"/>
            <a:r>
              <a:rPr lang="en-US" sz="2600" dirty="0">
                <a:cs typeface="Tahoma" pitchFamily="34" charset="0"/>
              </a:rPr>
              <a:t>What is the program you are proposing?</a:t>
            </a:r>
          </a:p>
          <a:p>
            <a:pPr eaLnBrk="1" hangingPunct="1"/>
            <a:r>
              <a:rPr lang="en-US" sz="2600" dirty="0">
                <a:cs typeface="Tahoma" pitchFamily="34" charset="0"/>
              </a:rPr>
              <a:t>Describes how you propose to address the problem you just described in the prior section.</a:t>
            </a:r>
          </a:p>
          <a:p>
            <a:pPr eaLnBrk="1" hangingPunct="1"/>
            <a:r>
              <a:rPr lang="en-US" sz="2600" dirty="0">
                <a:cs typeface="Tahoma" pitchFamily="34" charset="0"/>
              </a:rPr>
              <a:t>Describes the types of activities you will do and the resources you will use to do them.</a:t>
            </a:r>
          </a:p>
          <a:p>
            <a:pPr eaLnBrk="1" hangingPunct="1"/>
            <a:r>
              <a:rPr lang="en-US" sz="2600" dirty="0">
                <a:cs typeface="Tahoma" pitchFamily="34" charset="0"/>
              </a:rPr>
              <a:t>Resources:</a:t>
            </a:r>
          </a:p>
          <a:p>
            <a:pPr lvl="1" eaLnBrk="1" hangingPunct="1"/>
            <a:r>
              <a:rPr lang="en-US" sz="2400" dirty="0">
                <a:cs typeface="Tahoma" pitchFamily="34" charset="0"/>
              </a:rPr>
              <a:t>People         </a:t>
            </a:r>
          </a:p>
          <a:p>
            <a:pPr lvl="1" eaLnBrk="1" hangingPunct="1"/>
            <a:r>
              <a:rPr lang="en-US" sz="2400" dirty="0">
                <a:cs typeface="Tahoma" pitchFamily="34" charset="0"/>
              </a:rPr>
              <a:t>Technology</a:t>
            </a:r>
          </a:p>
          <a:p>
            <a:pPr lvl="1" eaLnBrk="1" hangingPunct="1"/>
            <a:r>
              <a:rPr lang="en-US" sz="2400" dirty="0">
                <a:cs typeface="Tahoma" pitchFamily="34" charset="0"/>
              </a:rPr>
              <a:t>Transportation</a:t>
            </a:r>
          </a:p>
          <a:p>
            <a:pPr lvl="1" eaLnBrk="1" hangingPunct="1"/>
            <a:r>
              <a:rPr lang="en-US" sz="2400" dirty="0">
                <a:cs typeface="Tahoma" pitchFamily="34" charset="0"/>
              </a:rPr>
              <a:t>Etc.</a:t>
            </a:r>
          </a:p>
        </p:txBody>
      </p:sp>
      <p:sp>
        <p:nvSpPr>
          <p:cNvPr id="7271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Project Design </a:t>
            </a:r>
            <a:br>
              <a:rPr lang="en-US" sz="2400" dirty="0">
                <a:cs typeface="Tahoma" pitchFamily="34" charset="0"/>
              </a:rPr>
            </a:br>
            <a:r>
              <a:rPr lang="en-US" dirty="0">
                <a:cs typeface="Tahoma" pitchFamily="34" charset="0"/>
              </a:rPr>
              <a:t>How can SAVI help?</a:t>
            </a:r>
          </a:p>
        </p:txBody>
      </p:sp>
      <p:sp>
        <p:nvSpPr>
          <p:cNvPr id="3" name="Content Placeholder 2"/>
          <p:cNvSpPr>
            <a:spLocks noGrp="1"/>
          </p:cNvSpPr>
          <p:nvPr>
            <p:ph idx="1"/>
          </p:nvPr>
        </p:nvSpPr>
        <p:spPr>
          <a:xfrm>
            <a:off x="228600" y="1447800"/>
            <a:ext cx="8763000" cy="5257800"/>
          </a:xfrm>
        </p:spPr>
        <p:txBody>
          <a:bodyPr/>
          <a:lstStyle/>
          <a:p>
            <a:pPr eaLnBrk="1" hangingPunct="1"/>
            <a:r>
              <a:rPr lang="en-US" sz="2200" dirty="0">
                <a:cs typeface="Tahoma" pitchFamily="34" charset="0"/>
              </a:rPr>
              <a:t>Identifying potential partners</a:t>
            </a:r>
          </a:p>
          <a:p>
            <a:pPr eaLnBrk="1" hangingPunct="1"/>
            <a:endParaRPr lang="en-US" sz="2200" dirty="0">
              <a:cs typeface="Tahoma" pitchFamily="34" charset="0"/>
            </a:endParaRPr>
          </a:p>
          <a:p>
            <a:pPr eaLnBrk="1" hangingPunct="1"/>
            <a:r>
              <a:rPr lang="en-US" sz="2200" dirty="0">
                <a:cs typeface="Tahoma" pitchFamily="34" charset="0"/>
              </a:rPr>
              <a:t>Collaborations are crucial.  They demonstrate that you are leveraging resources and expertise, eliminating redundancy, and avoiding “silos.”</a:t>
            </a:r>
          </a:p>
          <a:p>
            <a:pPr eaLnBrk="1" hangingPunct="1"/>
            <a:endParaRPr lang="en-US" sz="2200" dirty="0">
              <a:cs typeface="Tahoma" pitchFamily="34" charset="0"/>
            </a:endParaRPr>
          </a:p>
          <a:p>
            <a:pPr eaLnBrk="1" hangingPunct="1"/>
            <a:r>
              <a:rPr lang="en-US" sz="2200" dirty="0">
                <a:cs typeface="Tahoma" pitchFamily="34" charset="0"/>
              </a:rPr>
              <a:t>Mapping existing neighborhood assets can help see who else is in the neighborhood doing related work?</a:t>
            </a:r>
          </a:p>
          <a:p>
            <a:pPr eaLnBrk="1" hangingPunct="1"/>
            <a:endParaRPr lang="en-US" sz="2200" dirty="0">
              <a:cs typeface="Tahoma" pitchFamily="34" charset="0"/>
            </a:endParaRPr>
          </a:p>
          <a:p>
            <a:pPr eaLnBrk="1" hangingPunct="1"/>
            <a:r>
              <a:rPr lang="en-US" sz="2200" dirty="0">
                <a:cs typeface="Tahoma" pitchFamily="34" charset="0"/>
              </a:rPr>
              <a:t>Who are some potential partners for our Health Knowledge Program?</a:t>
            </a:r>
          </a:p>
          <a:p>
            <a:pPr eaLnBrk="1" hangingPunct="1"/>
            <a:endParaRPr lang="en-US" sz="2200" dirty="0">
              <a:cs typeface="Tahoma" pitchFamily="34" charset="0"/>
            </a:endParaRPr>
          </a:p>
          <a:p>
            <a:pPr eaLnBrk="1" hangingPunct="1"/>
            <a:r>
              <a:rPr lang="en-US" sz="2200" dirty="0">
                <a:cs typeface="Tahoma" pitchFamily="34" charset="0"/>
              </a:rPr>
              <a:t>Who are some potential partners for the early childhood initiative?</a:t>
            </a:r>
          </a:p>
          <a:p>
            <a:pPr eaLnBrk="1" hangingPunct="1"/>
            <a:endParaRPr lang="en-US" sz="2400" dirty="0">
              <a:cs typeface="Tahoma" pitchFamily="34" charset="0"/>
            </a:endParaRPr>
          </a:p>
          <a:p>
            <a:pPr eaLnBrk="1" hangingPunct="1"/>
            <a:endParaRPr lang="en-US" sz="2400" dirty="0">
              <a:cs typeface="Tahoma" pitchFamily="34" charset="0"/>
            </a:endParaRPr>
          </a:p>
          <a:p>
            <a:pPr eaLnBrk="1" hangingPunct="1"/>
            <a:endParaRPr lang="en-US" sz="2400" dirty="0">
              <a:cs typeface="Tahoma" pitchFamily="34" charset="0"/>
            </a:endParaRPr>
          </a:p>
        </p:txBody>
      </p:sp>
      <p:sp>
        <p:nvSpPr>
          <p:cNvPr id="7475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wipe(down)">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p>
        </p:txBody>
      </p:sp>
      <p:pic>
        <p:nvPicPr>
          <p:cNvPr id="5" name="Content Placeholder 3" descr="Child_Vulnerability_Score.jpg"/>
          <p:cNvPicPr>
            <a:picLocks noGrp="1" noChangeAspect="1"/>
          </p:cNvPicPr>
          <p:nvPr>
            <p:ph idx="1"/>
          </p:nvPr>
        </p:nvPicPr>
        <p:blipFill>
          <a:blip r:embed="rId2" cstate="print"/>
          <a:srcRect/>
          <a:stretch>
            <a:fillRect/>
          </a:stretch>
        </p:blipFill>
        <p:spPr>
          <a:xfrm>
            <a:off x="0" y="0"/>
            <a:ext cx="9143999" cy="6858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6" name="Title 1"/>
          <p:cNvSpPr>
            <a:spLocks noGrp="1"/>
          </p:cNvSpPr>
          <p:nvPr>
            <p:ph type="title"/>
          </p:nvPr>
        </p:nvSpPr>
        <p:spPr>
          <a:xfrm>
            <a:off x="0" y="152400"/>
            <a:ext cx="8991600" cy="762000"/>
          </a:xfrm>
        </p:spPr>
        <p:txBody>
          <a:bodyPr/>
          <a:lstStyle/>
          <a:p>
            <a:r>
              <a:rPr lang="en-US" dirty="0">
                <a:cs typeface="Tahoma" pitchFamily="34" charset="0"/>
              </a:rPr>
              <a:t>Expected Results/Outcomes </a:t>
            </a:r>
            <a:br>
              <a:rPr lang="en-US" dirty="0">
                <a:cs typeface="Tahoma" pitchFamily="34" charset="0"/>
              </a:rPr>
            </a:br>
            <a:r>
              <a:rPr lang="en-US" dirty="0">
                <a:cs typeface="Tahoma" pitchFamily="34" charset="0"/>
              </a:rPr>
              <a:t>– SO WHAT?</a:t>
            </a:r>
          </a:p>
        </p:txBody>
      </p:sp>
      <p:sp>
        <p:nvSpPr>
          <p:cNvPr id="78849" name="Content Placeholder 2"/>
          <p:cNvSpPr>
            <a:spLocks noGrp="1"/>
          </p:cNvSpPr>
          <p:nvPr>
            <p:ph idx="1"/>
          </p:nvPr>
        </p:nvSpPr>
        <p:spPr>
          <a:xfrm>
            <a:off x="304800" y="1447800"/>
            <a:ext cx="8534400" cy="5181600"/>
          </a:xfrm>
        </p:spPr>
        <p:txBody>
          <a:bodyPr/>
          <a:lstStyle/>
          <a:p>
            <a:pPr eaLnBrk="1" hangingPunct="1">
              <a:buFontTx/>
              <a:buNone/>
            </a:pPr>
            <a:r>
              <a:rPr lang="en-US" sz="2400" dirty="0">
                <a:cs typeface="Tahoma" pitchFamily="34" charset="0"/>
              </a:rPr>
              <a:t>Funders require it and your board wants to know…</a:t>
            </a:r>
          </a:p>
          <a:p>
            <a:pPr eaLnBrk="1" hangingPunct="1"/>
            <a:r>
              <a:rPr lang="en-US" sz="2400" dirty="0">
                <a:cs typeface="Tahoma" pitchFamily="34" charset="0"/>
              </a:rPr>
              <a:t>SO WHAT? (Outputs vs. outcomes)</a:t>
            </a:r>
          </a:p>
          <a:p>
            <a:pPr eaLnBrk="1" hangingPunct="1"/>
            <a:r>
              <a:rPr lang="en-US" sz="2400" dirty="0">
                <a:cs typeface="Tahoma" pitchFamily="34" charset="0"/>
              </a:rPr>
              <a:t>What are you trying to accomplish? What do you expect to change?</a:t>
            </a:r>
          </a:p>
          <a:p>
            <a:pPr eaLnBrk="1" hangingPunct="1"/>
            <a:r>
              <a:rPr lang="en-US" sz="2400" dirty="0">
                <a:cs typeface="Tahoma" pitchFamily="34" charset="0"/>
              </a:rPr>
              <a:t>What difference will your program make?</a:t>
            </a:r>
          </a:p>
          <a:p>
            <a:pPr eaLnBrk="1" hangingPunct="1"/>
            <a:r>
              <a:rPr lang="en-US" sz="2400" dirty="0">
                <a:cs typeface="Tahoma" pitchFamily="34" charset="0"/>
              </a:rPr>
              <a:t>How will you know if you were successful?</a:t>
            </a:r>
          </a:p>
          <a:p>
            <a:pPr eaLnBrk="1" hangingPunct="1">
              <a:buFontTx/>
              <a:buNone/>
            </a:pPr>
            <a:endParaRPr lang="en-US" sz="2400" dirty="0">
              <a:cs typeface="Tahoma" pitchFamily="34" charset="0"/>
            </a:endParaRPr>
          </a:p>
          <a:p>
            <a:pPr eaLnBrk="1" hangingPunct="1"/>
            <a:r>
              <a:rPr lang="en-US" sz="2400" dirty="0">
                <a:cs typeface="Tahoma" pitchFamily="34" charset="0"/>
              </a:rPr>
              <a:t>Summarize the expected results and benefits of each objective.</a:t>
            </a:r>
          </a:p>
          <a:p>
            <a:pPr eaLnBrk="1" hangingPunct="1">
              <a:buFontTx/>
              <a:buNone/>
            </a:pPr>
            <a:endParaRPr lang="en-US" sz="2400" dirty="0">
              <a:latin typeface="Tahoma" pitchFamily="34" charset="0"/>
              <a:cs typeface="Tahoma" pitchFamily="34" charset="0"/>
            </a:endParaRPr>
          </a:p>
        </p:txBody>
      </p:sp>
      <p:sp>
        <p:nvSpPr>
          <p:cNvPr id="7885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78857" name="TextBox 9"/>
          <p:cNvSpPr txBox="1">
            <a:spLocks noChangeArrowheads="1"/>
          </p:cNvSpPr>
          <p:nvPr/>
        </p:nvSpPr>
        <p:spPr bwMode="auto">
          <a:xfrm>
            <a:off x="1447800" y="5334000"/>
            <a:ext cx="2561920" cy="461665"/>
          </a:xfrm>
          <a:prstGeom prst="rect">
            <a:avLst/>
          </a:prstGeom>
          <a:noFill/>
          <a:ln w="9525">
            <a:noFill/>
            <a:miter lim="800000"/>
            <a:headEnd/>
            <a:tailEnd/>
          </a:ln>
        </p:spPr>
        <p:txBody>
          <a:bodyPr wrap="none">
            <a:spAutoFit/>
          </a:bodyPr>
          <a:lstStyle/>
          <a:p>
            <a:r>
              <a:rPr lang="en-US" sz="2400" dirty="0">
                <a:latin typeface="Franklin Gothic Book" pitchFamily="34" charset="0"/>
                <a:cs typeface="Tahoma" pitchFamily="34" charset="0"/>
              </a:rPr>
              <a:t>Be clear and brief.</a:t>
            </a:r>
          </a:p>
        </p:txBody>
      </p:sp>
      <p:sp>
        <p:nvSpPr>
          <p:cNvPr id="78858" name="TextBox 10"/>
          <p:cNvSpPr txBox="1">
            <a:spLocks noChangeArrowheads="1"/>
          </p:cNvSpPr>
          <p:nvPr/>
        </p:nvSpPr>
        <p:spPr bwMode="auto">
          <a:xfrm>
            <a:off x="1447800" y="5862638"/>
            <a:ext cx="5652701" cy="461665"/>
          </a:xfrm>
          <a:prstGeom prst="rect">
            <a:avLst/>
          </a:prstGeom>
          <a:noFill/>
          <a:ln w="9525">
            <a:noFill/>
            <a:miter lim="800000"/>
            <a:headEnd/>
            <a:tailEnd/>
          </a:ln>
        </p:spPr>
        <p:txBody>
          <a:bodyPr wrap="none">
            <a:spAutoFit/>
          </a:bodyPr>
          <a:lstStyle/>
          <a:p>
            <a:r>
              <a:rPr lang="en-US" sz="2400" dirty="0">
                <a:latin typeface="Franklin Gothic Book" pitchFamily="34" charset="0"/>
                <a:cs typeface="Tahoma" pitchFamily="34" charset="0"/>
              </a:rPr>
              <a:t>Don’t claim that you will change the world.</a:t>
            </a:r>
            <a:endParaRPr lang="en-US" sz="2400" dirty="0">
              <a:solidFill>
                <a:srgbClr val="FF0000"/>
              </a:solidFill>
              <a:latin typeface="Franklin Gothic Book" pitchFamily="34" charset="0"/>
              <a:cs typeface="Tahoma" pitchFamily="34" charset="0"/>
            </a:endParaRPr>
          </a:p>
        </p:txBody>
      </p:sp>
      <p:pic>
        <p:nvPicPr>
          <p:cNvPr id="10" name="Picture 9" descr="newTipIcon_grantsModule.gif"/>
          <p:cNvPicPr>
            <a:picLocks noChangeAspect="1"/>
          </p:cNvPicPr>
          <p:nvPr/>
        </p:nvPicPr>
        <p:blipFill>
          <a:blip r:embed="rId3" cstate="print"/>
          <a:stretch>
            <a:fillRect/>
          </a:stretch>
        </p:blipFill>
        <p:spPr>
          <a:xfrm>
            <a:off x="914400" y="5943600"/>
            <a:ext cx="390525" cy="333375"/>
          </a:xfrm>
          <a:prstGeom prst="rect">
            <a:avLst/>
          </a:prstGeom>
        </p:spPr>
      </p:pic>
      <p:pic>
        <p:nvPicPr>
          <p:cNvPr id="11" name="Picture 10" descr="newTipIcon_grantsModule.gif"/>
          <p:cNvPicPr>
            <a:picLocks noChangeAspect="1"/>
          </p:cNvPicPr>
          <p:nvPr/>
        </p:nvPicPr>
        <p:blipFill>
          <a:blip r:embed="rId3" cstate="print"/>
          <a:stretch>
            <a:fillRect/>
          </a:stretch>
        </p:blipFill>
        <p:spPr>
          <a:xfrm>
            <a:off x="914400" y="5410200"/>
            <a:ext cx="390525" cy="3333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Expected Results/Outcomes </a:t>
            </a:r>
            <a:br>
              <a:rPr lang="en-US" dirty="0">
                <a:cs typeface="Tahoma" pitchFamily="34" charset="0"/>
              </a:rPr>
            </a:br>
            <a:r>
              <a:rPr lang="en-US" dirty="0">
                <a:cs typeface="Tahoma" pitchFamily="34" charset="0"/>
              </a:rPr>
              <a:t>– SO WHAT?</a:t>
            </a:r>
          </a:p>
        </p:txBody>
      </p:sp>
      <p:sp>
        <p:nvSpPr>
          <p:cNvPr id="80897" name="Content Placeholder 2"/>
          <p:cNvSpPr>
            <a:spLocks noGrp="1"/>
          </p:cNvSpPr>
          <p:nvPr>
            <p:ph idx="1"/>
          </p:nvPr>
        </p:nvSpPr>
        <p:spPr>
          <a:xfrm>
            <a:off x="609600" y="1371600"/>
            <a:ext cx="8001000" cy="5105400"/>
          </a:xfrm>
        </p:spPr>
        <p:txBody>
          <a:bodyPr/>
          <a:lstStyle/>
          <a:p>
            <a:pPr eaLnBrk="1" hangingPunct="1"/>
            <a:r>
              <a:rPr lang="en-US" sz="3000" u="sng" dirty="0">
                <a:cs typeface="Tahoma" pitchFamily="34" charset="0"/>
              </a:rPr>
              <a:t>OUTPUT</a:t>
            </a:r>
            <a:r>
              <a:rPr lang="en-US" sz="3000" dirty="0">
                <a:cs typeface="Tahoma" pitchFamily="34" charset="0"/>
              </a:rPr>
              <a:t>: products (reports) or services (trained 150 people)</a:t>
            </a:r>
          </a:p>
          <a:p>
            <a:pPr eaLnBrk="1" hangingPunct="1">
              <a:buFontTx/>
              <a:buNone/>
            </a:pPr>
            <a:endParaRPr lang="en-US" sz="3000" u="sng" dirty="0">
              <a:cs typeface="Tahoma" pitchFamily="34" charset="0"/>
            </a:endParaRPr>
          </a:p>
          <a:p>
            <a:pPr eaLnBrk="1" hangingPunct="1"/>
            <a:r>
              <a:rPr lang="en-US" sz="3000" u="sng" dirty="0">
                <a:cs typeface="Tahoma" pitchFamily="34" charset="0"/>
              </a:rPr>
              <a:t>OUTCOME</a:t>
            </a:r>
            <a:r>
              <a:rPr lang="en-US" sz="3000" dirty="0">
                <a:cs typeface="Tahoma" pitchFamily="34" charset="0"/>
              </a:rPr>
              <a:t>:  something that results in a change</a:t>
            </a:r>
          </a:p>
          <a:p>
            <a:pPr eaLnBrk="1" hangingPunct="1">
              <a:buFontTx/>
              <a:buNone/>
            </a:pPr>
            <a:endParaRPr lang="en-US" sz="3000" u="sng" dirty="0">
              <a:cs typeface="Tahoma" pitchFamily="34" charset="0"/>
            </a:endParaRPr>
          </a:p>
          <a:p>
            <a:pPr eaLnBrk="1" hangingPunct="1"/>
            <a:r>
              <a:rPr lang="en-US" sz="3000" u="sng" dirty="0">
                <a:cs typeface="Tahoma" pitchFamily="34" charset="0"/>
              </a:rPr>
              <a:t>INDICATOR</a:t>
            </a:r>
            <a:r>
              <a:rPr lang="en-US" sz="3000" dirty="0">
                <a:cs typeface="Tahoma" pitchFamily="34" charset="0"/>
              </a:rPr>
              <a:t>: used to measure your progress toward an expected outcome</a:t>
            </a:r>
          </a:p>
          <a:p>
            <a:pPr eaLnBrk="1" hangingPunct="1"/>
            <a:endParaRPr lang="en-US" sz="2400" u="sng" dirty="0">
              <a:solidFill>
                <a:srgbClr val="FF0000"/>
              </a:solidFill>
              <a:latin typeface="Tahoma" pitchFamily="34" charset="0"/>
              <a:cs typeface="Tahoma" pitchFamily="34" charset="0"/>
            </a:endParaRPr>
          </a:p>
          <a:p>
            <a:pPr eaLnBrk="1" hangingPunct="1">
              <a:buFontTx/>
              <a:buNone/>
            </a:pPr>
            <a:endParaRPr lang="en-US" sz="2400" u="sng" dirty="0">
              <a:solidFill>
                <a:srgbClr val="FF0000"/>
              </a:solidFill>
              <a:latin typeface="Tahoma" pitchFamily="34" charset="0"/>
              <a:cs typeface="Tahoma" pitchFamily="34" charset="0"/>
            </a:endParaRPr>
          </a:p>
        </p:txBody>
      </p:sp>
      <p:sp>
        <p:nvSpPr>
          <p:cNvPr id="8090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Expected Results/Outcomes </a:t>
            </a:r>
            <a:br>
              <a:rPr lang="en-US" dirty="0">
                <a:cs typeface="Tahoma" pitchFamily="34" charset="0"/>
              </a:rPr>
            </a:br>
            <a:r>
              <a:rPr lang="en-US" dirty="0">
                <a:cs typeface="Tahoma" pitchFamily="34" charset="0"/>
              </a:rPr>
              <a:t>– SO WHAT?</a:t>
            </a:r>
          </a:p>
        </p:txBody>
      </p:sp>
      <p:sp>
        <p:nvSpPr>
          <p:cNvPr id="82945" name="Content Placeholder 2"/>
          <p:cNvSpPr>
            <a:spLocks noGrp="1"/>
          </p:cNvSpPr>
          <p:nvPr>
            <p:ph idx="1"/>
          </p:nvPr>
        </p:nvSpPr>
        <p:spPr>
          <a:xfrm>
            <a:off x="457200" y="1295400"/>
            <a:ext cx="8229600" cy="5181600"/>
          </a:xfrm>
        </p:spPr>
        <p:txBody>
          <a:bodyPr/>
          <a:lstStyle/>
          <a:p>
            <a:pPr eaLnBrk="1" hangingPunct="1"/>
            <a:r>
              <a:rPr lang="en-US" sz="3000" dirty="0">
                <a:cs typeface="Tahoma" pitchFamily="34" charset="0"/>
              </a:rPr>
              <a:t>Identify measureable indicators that you can track to help determine if you are successful.</a:t>
            </a:r>
          </a:p>
          <a:p>
            <a:pPr marL="742950" lvl="2" indent="-342900" eaLnBrk="1" hangingPunct="1"/>
            <a:r>
              <a:rPr lang="en-US" sz="3000" dirty="0">
                <a:cs typeface="Tahoma" pitchFamily="34" charset="0"/>
              </a:rPr>
              <a:t>Measure program impact</a:t>
            </a:r>
          </a:p>
          <a:p>
            <a:pPr marL="742950" lvl="2" indent="-342900" eaLnBrk="1" hangingPunct="1"/>
            <a:r>
              <a:rPr lang="en-US" sz="3000" dirty="0">
                <a:cs typeface="Tahoma" pitchFamily="34" charset="0"/>
              </a:rPr>
              <a:t>Change over time between:</a:t>
            </a:r>
          </a:p>
          <a:p>
            <a:pPr marL="1200150" lvl="3" indent="-342900" eaLnBrk="1" hangingPunct="1"/>
            <a:r>
              <a:rPr lang="en-US" sz="3000" dirty="0">
                <a:cs typeface="Tahoma" pitchFamily="34" charset="0"/>
              </a:rPr>
              <a:t>Pre-implementation of a program</a:t>
            </a:r>
          </a:p>
          <a:p>
            <a:pPr marL="1200150" lvl="3" indent="-342900" eaLnBrk="1" hangingPunct="1"/>
            <a:r>
              <a:rPr lang="en-US" sz="3000" dirty="0">
                <a:cs typeface="Tahoma" pitchFamily="34" charset="0"/>
              </a:rPr>
              <a:t>Post-implementation of a program</a:t>
            </a:r>
          </a:p>
        </p:txBody>
      </p:sp>
      <p:sp>
        <p:nvSpPr>
          <p:cNvPr id="8295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82953" name="Picture 2" descr="C:\Documents and Settings\michjone\Local Settings\Temporary Internet Files\Content.IE5\P5YFGC5V\MPj04358800000[1].jpg"/>
          <p:cNvPicPr>
            <a:picLocks noChangeAspect="1" noChangeArrowheads="1"/>
          </p:cNvPicPr>
          <p:nvPr/>
        </p:nvPicPr>
        <p:blipFill>
          <a:blip r:embed="rId3" cstate="print"/>
          <a:srcRect/>
          <a:stretch>
            <a:fillRect/>
          </a:stretch>
        </p:blipFill>
        <p:spPr bwMode="auto">
          <a:xfrm>
            <a:off x="3276600" y="4495800"/>
            <a:ext cx="2438400" cy="1829156"/>
          </a:xfrm>
          <a:prstGeom prst="rect">
            <a:avLst/>
          </a:prstGeom>
          <a:noFill/>
          <a:ln w="9525">
            <a:solidFill>
              <a:schemeClr val="bg1">
                <a:lumMod val="50000"/>
              </a:schemeClr>
            </a:solid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0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Expected Results/Outcomes </a:t>
            </a:r>
            <a:br>
              <a:rPr lang="en-US" sz="2400" dirty="0">
                <a:latin typeface="Tahoma" pitchFamily="34" charset="0"/>
                <a:cs typeface="Tahoma" pitchFamily="34" charset="0"/>
              </a:rPr>
            </a:br>
            <a:r>
              <a:rPr lang="en-US" dirty="0">
                <a:cs typeface="Tahoma" pitchFamily="34" charset="0"/>
              </a:rPr>
              <a:t>– SO WHAT?</a:t>
            </a:r>
          </a:p>
        </p:txBody>
      </p:sp>
      <p:sp>
        <p:nvSpPr>
          <p:cNvPr id="3" name="Content Placeholder 2"/>
          <p:cNvSpPr>
            <a:spLocks noGrp="1"/>
          </p:cNvSpPr>
          <p:nvPr>
            <p:ph idx="1"/>
          </p:nvPr>
        </p:nvSpPr>
        <p:spPr>
          <a:xfrm>
            <a:off x="304800" y="1295400"/>
            <a:ext cx="8686800" cy="5638800"/>
          </a:xfrm>
        </p:spPr>
        <p:txBody>
          <a:bodyPr/>
          <a:lstStyle/>
          <a:p>
            <a:pPr eaLnBrk="1" hangingPunct="1">
              <a:buFontTx/>
              <a:buNone/>
            </a:pPr>
            <a:r>
              <a:rPr lang="en-US" sz="2500" dirty="0">
                <a:cs typeface="Tahoma" pitchFamily="34" charset="0"/>
              </a:rPr>
              <a:t>Health Knowledge Program Example:</a:t>
            </a:r>
          </a:p>
          <a:p>
            <a:pPr eaLnBrk="1" hangingPunct="1"/>
            <a:r>
              <a:rPr lang="en-US" sz="2500" u="sng" dirty="0">
                <a:cs typeface="Tahoma" pitchFamily="34" charset="0"/>
              </a:rPr>
              <a:t>OUTPUT</a:t>
            </a:r>
            <a:r>
              <a:rPr lang="en-US" sz="2500" dirty="0">
                <a:cs typeface="Tahoma" pitchFamily="34" charset="0"/>
              </a:rPr>
              <a:t>:</a:t>
            </a:r>
            <a:r>
              <a:rPr lang="en-US" sz="2800" dirty="0">
                <a:cs typeface="Tahoma" pitchFamily="34" charset="0"/>
              </a:rPr>
              <a:t> </a:t>
            </a:r>
            <a:r>
              <a:rPr lang="en-US" sz="2200" dirty="0">
                <a:cs typeface="Tahoma" pitchFamily="34" charset="0"/>
              </a:rPr>
              <a:t>provide health education program to middle school students</a:t>
            </a:r>
          </a:p>
          <a:p>
            <a:pPr eaLnBrk="1" hangingPunct="1">
              <a:buFontTx/>
              <a:buNone/>
            </a:pPr>
            <a:endParaRPr lang="en-US" sz="2400" u="sng" dirty="0">
              <a:cs typeface="Tahoma" pitchFamily="34" charset="0"/>
            </a:endParaRPr>
          </a:p>
          <a:p>
            <a:pPr eaLnBrk="1" hangingPunct="1"/>
            <a:r>
              <a:rPr lang="en-US" sz="2500" u="sng" dirty="0">
                <a:cs typeface="Tahoma" pitchFamily="34" charset="0"/>
              </a:rPr>
              <a:t>OUTCOME</a:t>
            </a:r>
            <a:r>
              <a:rPr lang="en-US" sz="2500" dirty="0">
                <a:cs typeface="Tahoma" pitchFamily="34" charset="0"/>
              </a:rPr>
              <a:t>:  </a:t>
            </a:r>
          </a:p>
          <a:p>
            <a:pPr lvl="1" eaLnBrk="1" hangingPunct="1"/>
            <a:r>
              <a:rPr lang="en-US" sz="2200" dirty="0">
                <a:cs typeface="Tahoma" pitchFamily="34" charset="0"/>
              </a:rPr>
              <a:t>Increase health knowledge in students</a:t>
            </a:r>
          </a:p>
          <a:p>
            <a:pPr lvl="1" eaLnBrk="1" hangingPunct="1"/>
            <a:r>
              <a:rPr lang="en-US" sz="2200" dirty="0">
                <a:cs typeface="Tahoma" pitchFamily="34" charset="0"/>
              </a:rPr>
              <a:t>Improve health behaviors in students</a:t>
            </a:r>
          </a:p>
          <a:p>
            <a:pPr eaLnBrk="1" hangingPunct="1">
              <a:buFontTx/>
              <a:buNone/>
            </a:pPr>
            <a:endParaRPr lang="en-US" sz="2400" u="sng" dirty="0">
              <a:cs typeface="Tahoma" pitchFamily="34" charset="0"/>
            </a:endParaRPr>
          </a:p>
          <a:p>
            <a:pPr eaLnBrk="1" hangingPunct="1"/>
            <a:r>
              <a:rPr lang="en-US" sz="2500" u="sng" dirty="0">
                <a:cs typeface="Tahoma" pitchFamily="34" charset="0"/>
              </a:rPr>
              <a:t>INDICATORS</a:t>
            </a:r>
            <a:r>
              <a:rPr lang="en-US" sz="2500" dirty="0">
                <a:cs typeface="Tahoma" pitchFamily="34" charset="0"/>
              </a:rPr>
              <a:t>: </a:t>
            </a:r>
          </a:p>
          <a:p>
            <a:pPr lvl="1" eaLnBrk="1" hangingPunct="1"/>
            <a:r>
              <a:rPr lang="en-US" sz="2200" dirty="0">
                <a:cs typeface="Tahoma" pitchFamily="34" charset="0"/>
              </a:rPr>
              <a:t>% students who score 80% or better on health knowledge exam</a:t>
            </a:r>
          </a:p>
          <a:p>
            <a:pPr lvl="1" eaLnBrk="1" hangingPunct="1"/>
            <a:r>
              <a:rPr lang="en-US" sz="2200" dirty="0">
                <a:cs typeface="Tahoma" pitchFamily="34" charset="0"/>
              </a:rPr>
              <a:t>% students who eat 5 servings fruits and veggies a day</a:t>
            </a:r>
          </a:p>
          <a:p>
            <a:pPr lvl="1" eaLnBrk="1" hangingPunct="1"/>
            <a:r>
              <a:rPr lang="en-US" sz="2200" dirty="0">
                <a:cs typeface="Tahoma" pitchFamily="34" charset="0"/>
              </a:rPr>
              <a:t>% students who exercise 5 times a week</a:t>
            </a:r>
          </a:p>
          <a:p>
            <a:pPr eaLnBrk="1" hangingPunct="1"/>
            <a:endParaRPr lang="en-US" sz="2400" u="sng" dirty="0">
              <a:solidFill>
                <a:srgbClr val="FF0000"/>
              </a:solidFill>
              <a:latin typeface="Tahoma" pitchFamily="34" charset="0"/>
              <a:cs typeface="Tahoma" pitchFamily="34" charset="0"/>
            </a:endParaRPr>
          </a:p>
          <a:p>
            <a:pPr eaLnBrk="1" hangingPunct="1">
              <a:buFontTx/>
              <a:buNone/>
            </a:pPr>
            <a:endParaRPr lang="en-US" sz="2400" u="sng" dirty="0">
              <a:solidFill>
                <a:srgbClr val="FF0000"/>
              </a:solidFill>
              <a:latin typeface="Tahoma" pitchFamily="34" charset="0"/>
              <a:cs typeface="Tahoma" pitchFamily="34" charset="0"/>
            </a:endParaRPr>
          </a:p>
        </p:txBody>
      </p:sp>
      <p:sp>
        <p:nvSpPr>
          <p:cNvPr id="8499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down)">
                                      <p:cBhvr>
                                        <p:cTn id="15" dur="500"/>
                                        <p:tgtEl>
                                          <p:spTgt spid="3">
                                            <p:txEl>
                                              <p:pRg st="8" end="8"/>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down)">
                                      <p:cBhvr>
                                        <p:cTn id="18" dur="500"/>
                                        <p:tgtEl>
                                          <p:spTgt spid="3">
                                            <p:txEl>
                                              <p:pRg st="9" end="9"/>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wipe(down)">
                                      <p:cBhvr>
                                        <p:cTn id="21" dur="500"/>
                                        <p:tgtEl>
                                          <p:spTgt spid="3">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Expected Results/Outcomes </a:t>
            </a:r>
            <a:br>
              <a:rPr lang="en-US" sz="2400" dirty="0">
                <a:cs typeface="Tahoma" pitchFamily="34" charset="0"/>
              </a:rPr>
            </a:br>
            <a:r>
              <a:rPr lang="en-US" dirty="0">
                <a:cs typeface="Tahoma" pitchFamily="34" charset="0"/>
              </a:rPr>
              <a:t>– SO WHAT?</a:t>
            </a:r>
          </a:p>
        </p:txBody>
      </p:sp>
      <p:sp>
        <p:nvSpPr>
          <p:cNvPr id="87041" name="Content Placeholder 2"/>
          <p:cNvSpPr>
            <a:spLocks noGrp="1"/>
          </p:cNvSpPr>
          <p:nvPr>
            <p:ph idx="1"/>
          </p:nvPr>
        </p:nvSpPr>
        <p:spPr>
          <a:xfrm>
            <a:off x="304800" y="1295400"/>
            <a:ext cx="8610600" cy="5181600"/>
          </a:xfrm>
        </p:spPr>
        <p:txBody>
          <a:bodyPr/>
          <a:lstStyle/>
          <a:p>
            <a:pPr eaLnBrk="1" hangingPunct="1"/>
            <a:r>
              <a:rPr lang="en-US" sz="2600" dirty="0">
                <a:cs typeface="Tahoma" pitchFamily="34" charset="0"/>
              </a:rPr>
              <a:t>Caution:  Community indicators change because of community-wide initiatives.</a:t>
            </a:r>
          </a:p>
          <a:p>
            <a:pPr eaLnBrk="1" hangingPunct="1"/>
            <a:endParaRPr lang="en-US" sz="2600" dirty="0">
              <a:cs typeface="Tahoma" pitchFamily="34" charset="0"/>
            </a:endParaRPr>
          </a:p>
          <a:p>
            <a:pPr eaLnBrk="1" hangingPunct="1"/>
            <a:r>
              <a:rPr lang="en-US" sz="2600" dirty="0">
                <a:cs typeface="Tahoma" pitchFamily="34" charset="0"/>
              </a:rPr>
              <a:t>Children are prepared to succeed in schools is a major initiative that requires lots of partners.  But, with the right collaborations, how could we make a difference?</a:t>
            </a:r>
          </a:p>
          <a:p>
            <a:pPr lvl="1" eaLnBrk="1" hangingPunct="1"/>
            <a:r>
              <a:rPr lang="en-US" sz="2400" dirty="0">
                <a:cs typeface="Tahoma" pitchFamily="34" charset="0"/>
              </a:rPr>
              <a:t>Outcomes:</a:t>
            </a:r>
          </a:p>
          <a:p>
            <a:pPr lvl="1" eaLnBrk="1" hangingPunct="1"/>
            <a:r>
              <a:rPr lang="en-US" sz="2400" dirty="0">
                <a:cs typeface="Tahoma" pitchFamily="34" charset="0"/>
              </a:rPr>
              <a:t>Indicators:</a:t>
            </a:r>
          </a:p>
          <a:p>
            <a:pPr lvl="2" eaLnBrk="1" hangingPunct="1"/>
            <a:r>
              <a:rPr lang="en-US" sz="2200" dirty="0">
                <a:cs typeface="Tahoma" pitchFamily="34" charset="0"/>
              </a:rPr>
              <a:t>% kids passing entrance assessment test</a:t>
            </a:r>
          </a:p>
          <a:p>
            <a:pPr lvl="2" eaLnBrk="1" hangingPunct="1"/>
            <a:r>
              <a:rPr lang="en-US" sz="2200" dirty="0">
                <a:cs typeface="Tahoma" pitchFamily="34" charset="0"/>
              </a:rPr>
              <a:t>% babies receiving prenatal care</a:t>
            </a:r>
          </a:p>
          <a:p>
            <a:pPr lvl="2" eaLnBrk="1" hangingPunct="1"/>
            <a:r>
              <a:rPr lang="en-US" sz="2200" dirty="0">
                <a:cs typeface="Tahoma" pitchFamily="34" charset="0"/>
              </a:rPr>
              <a:t>What else might we measure?</a:t>
            </a:r>
          </a:p>
          <a:p>
            <a:pPr lvl="2" eaLnBrk="1" hangingPunct="1"/>
            <a:r>
              <a:rPr lang="en-US" sz="2200" dirty="0">
                <a:cs typeface="Tahoma" pitchFamily="34" charset="0"/>
              </a:rPr>
              <a:t>What about neighborhood-level impact?</a:t>
            </a:r>
          </a:p>
          <a:p>
            <a:pPr eaLnBrk="1" hangingPunct="1">
              <a:buFontTx/>
              <a:buNone/>
            </a:pPr>
            <a:endParaRPr lang="en-US" sz="2400" b="1" dirty="0">
              <a:solidFill>
                <a:srgbClr val="FF0000"/>
              </a:solidFill>
              <a:latin typeface="Tahoma" pitchFamily="34" charset="0"/>
              <a:cs typeface="Tahoma" pitchFamily="34" charset="0"/>
            </a:endParaRPr>
          </a:p>
        </p:txBody>
      </p:sp>
      <p:sp>
        <p:nvSpPr>
          <p:cNvPr id="8704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Expected Results/Outcomes</a:t>
            </a:r>
            <a:br>
              <a:rPr lang="en-US" sz="2400" dirty="0">
                <a:cs typeface="Tahoma" pitchFamily="34" charset="0"/>
              </a:rPr>
            </a:br>
            <a:r>
              <a:rPr lang="en-US" dirty="0">
                <a:cs typeface="Tahoma" pitchFamily="34" charset="0"/>
              </a:rPr>
              <a:t>Other Resources</a:t>
            </a:r>
          </a:p>
        </p:txBody>
      </p:sp>
      <p:sp>
        <p:nvSpPr>
          <p:cNvPr id="89089" name="Content Placeholder 2"/>
          <p:cNvSpPr>
            <a:spLocks noGrp="1"/>
          </p:cNvSpPr>
          <p:nvPr>
            <p:ph idx="1"/>
          </p:nvPr>
        </p:nvSpPr>
        <p:spPr>
          <a:xfrm>
            <a:off x="457200" y="1447800"/>
            <a:ext cx="8229600" cy="4953000"/>
          </a:xfrm>
        </p:spPr>
        <p:txBody>
          <a:bodyPr/>
          <a:lstStyle/>
          <a:p>
            <a:pPr eaLnBrk="1" hangingPunct="1"/>
            <a:r>
              <a:rPr lang="en-US" sz="2800" dirty="0">
                <a:cs typeface="Tahoma" pitchFamily="34" charset="0"/>
              </a:rPr>
              <a:t>Results-based Accountability: </a:t>
            </a:r>
            <a:r>
              <a:rPr lang="en-US" sz="2800" dirty="0">
                <a:cs typeface="Tahoma" pitchFamily="34" charset="0"/>
                <a:hlinkClick r:id="rId3"/>
              </a:rPr>
              <a:t>http://www.raguide.org/</a:t>
            </a:r>
            <a:endParaRPr lang="en-US" sz="2800" dirty="0">
              <a:cs typeface="Tahoma" pitchFamily="34" charset="0"/>
            </a:endParaRPr>
          </a:p>
          <a:p>
            <a:pPr eaLnBrk="1" hangingPunct="1">
              <a:buFontTx/>
              <a:buNone/>
            </a:pPr>
            <a:endParaRPr lang="en-US" sz="2800" dirty="0">
              <a:cs typeface="Tahoma" pitchFamily="34" charset="0"/>
            </a:endParaRPr>
          </a:p>
          <a:p>
            <a:pPr eaLnBrk="1" hangingPunct="1"/>
            <a:r>
              <a:rPr lang="en-US" sz="2800" dirty="0">
                <a:cs typeface="Tahoma" pitchFamily="34" charset="0"/>
              </a:rPr>
              <a:t>United Way of Central Indiana Nonprofit Training Center: </a:t>
            </a:r>
            <a:r>
              <a:rPr lang="en-US" sz="2800" dirty="0">
                <a:cs typeface="Tahoma" pitchFamily="34" charset="0"/>
                <a:hlinkClick r:id="rId4"/>
              </a:rPr>
              <a:t>http://www.uwci.org/index.asp?p=178</a:t>
            </a:r>
            <a:r>
              <a:rPr lang="en-US" sz="2800" dirty="0">
                <a:cs typeface="Tahoma" pitchFamily="34" charset="0"/>
              </a:rPr>
              <a:t> </a:t>
            </a:r>
          </a:p>
          <a:p>
            <a:pPr lvl="1" eaLnBrk="1" hangingPunct="1"/>
            <a:r>
              <a:rPr lang="en-US" dirty="0">
                <a:cs typeface="Tahoma" pitchFamily="34" charset="0"/>
              </a:rPr>
              <a:t>Outcomes Made Easy Workshop</a:t>
            </a:r>
          </a:p>
          <a:p>
            <a:pPr eaLnBrk="1" hangingPunct="1">
              <a:buFontTx/>
              <a:buNone/>
            </a:pPr>
            <a:endParaRPr lang="en-US" sz="2400" dirty="0">
              <a:latin typeface="Tahoma" pitchFamily="34" charset="0"/>
              <a:cs typeface="Tahoma" pitchFamily="34" charset="0"/>
            </a:endParaRPr>
          </a:p>
          <a:p>
            <a:pPr eaLnBrk="1" hangingPunct="1">
              <a:buFontTx/>
              <a:buNone/>
            </a:pPr>
            <a:endParaRPr lang="en-US" sz="2400" dirty="0">
              <a:latin typeface="Tahoma" pitchFamily="34" charset="0"/>
              <a:cs typeface="Tahoma" pitchFamily="34" charset="0"/>
            </a:endParaRPr>
          </a:p>
        </p:txBody>
      </p:sp>
      <p:sp>
        <p:nvSpPr>
          <p:cNvPr id="8909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Evaluation - DID YOU?</a:t>
            </a:r>
          </a:p>
        </p:txBody>
      </p:sp>
      <p:sp>
        <p:nvSpPr>
          <p:cNvPr id="91137" name="Content Placeholder 2"/>
          <p:cNvSpPr>
            <a:spLocks noGrp="1"/>
          </p:cNvSpPr>
          <p:nvPr>
            <p:ph idx="1"/>
          </p:nvPr>
        </p:nvSpPr>
        <p:spPr>
          <a:xfrm>
            <a:off x="152400" y="1371600"/>
            <a:ext cx="8839200" cy="5181600"/>
          </a:xfrm>
        </p:spPr>
        <p:txBody>
          <a:bodyPr/>
          <a:lstStyle/>
          <a:p>
            <a:pPr eaLnBrk="1" hangingPunct="1"/>
            <a:r>
              <a:rPr lang="en-US" sz="2400" dirty="0">
                <a:cs typeface="Tahoma" pitchFamily="34" charset="0"/>
              </a:rPr>
              <a:t>Did you accomplish your goals and objectives? How well?</a:t>
            </a:r>
          </a:p>
          <a:p>
            <a:pPr eaLnBrk="1" hangingPunct="1"/>
            <a:r>
              <a:rPr lang="en-US" sz="2400" dirty="0">
                <a:cs typeface="Tahoma" pitchFamily="34" charset="0"/>
              </a:rPr>
              <a:t>Did you meet your expected outcomes?</a:t>
            </a:r>
          </a:p>
          <a:p>
            <a:pPr eaLnBrk="1" hangingPunct="1"/>
            <a:r>
              <a:rPr lang="en-US" sz="2400" dirty="0">
                <a:cs typeface="Tahoma" pitchFamily="34" charset="0"/>
              </a:rPr>
              <a:t>This is a very important component of the proposal and one that is often either overlooked or underdeveloped.</a:t>
            </a:r>
          </a:p>
          <a:p>
            <a:pPr eaLnBrk="1" hangingPunct="1"/>
            <a:r>
              <a:rPr lang="en-US" sz="2400" u="sng" dirty="0">
                <a:cs typeface="Tahoma" pitchFamily="34" charset="0"/>
              </a:rPr>
              <a:t>Summative evaluation</a:t>
            </a:r>
            <a:r>
              <a:rPr lang="en-US" sz="2400" dirty="0">
                <a:cs typeface="Tahoma" pitchFamily="34" charset="0"/>
              </a:rPr>
              <a:t>: assessing the end results of the project</a:t>
            </a:r>
          </a:p>
          <a:p>
            <a:pPr eaLnBrk="1" hangingPunct="1"/>
            <a:r>
              <a:rPr lang="en-US" sz="2400" u="sng" dirty="0">
                <a:cs typeface="Tahoma" pitchFamily="34" charset="0"/>
              </a:rPr>
              <a:t>Formative evaluation</a:t>
            </a:r>
            <a:r>
              <a:rPr lang="en-US" sz="2400" dirty="0">
                <a:cs typeface="Tahoma" pitchFamily="34" charset="0"/>
              </a:rPr>
              <a:t>: an on-going assessment process during the grant period that allows for changes and improvements to the project. </a:t>
            </a:r>
          </a:p>
          <a:p>
            <a:pPr eaLnBrk="1" hangingPunct="1"/>
            <a:r>
              <a:rPr lang="en-US" sz="2400" dirty="0">
                <a:cs typeface="Tahoma" pitchFamily="34" charset="0"/>
              </a:rPr>
              <a:t>Measure </a:t>
            </a:r>
            <a:r>
              <a:rPr lang="en-US" sz="2400" u="sng" dirty="0">
                <a:cs typeface="Tahoma" pitchFamily="34" charset="0"/>
              </a:rPr>
              <a:t>quantitatively</a:t>
            </a:r>
            <a:r>
              <a:rPr lang="en-US" sz="2400" dirty="0">
                <a:cs typeface="Tahoma" pitchFamily="34" charset="0"/>
              </a:rPr>
              <a:t> (with hard data, statistics) and </a:t>
            </a:r>
            <a:r>
              <a:rPr lang="en-US" sz="2400" u="sng" dirty="0">
                <a:cs typeface="Tahoma" pitchFamily="34" charset="0"/>
              </a:rPr>
              <a:t>qualitatively</a:t>
            </a:r>
            <a:r>
              <a:rPr lang="en-US" sz="2400" dirty="0">
                <a:cs typeface="Tahoma" pitchFamily="34" charset="0"/>
              </a:rPr>
              <a:t> (with interviews, surveys, observations) so you are able to illustrate a more comprehensive assessment of the project. </a:t>
            </a:r>
          </a:p>
        </p:txBody>
      </p:sp>
      <p:sp>
        <p:nvSpPr>
          <p:cNvPr id="9114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91145" name="TextBox 9"/>
          <p:cNvSpPr txBox="1">
            <a:spLocks noChangeArrowheads="1"/>
          </p:cNvSpPr>
          <p:nvPr/>
        </p:nvSpPr>
        <p:spPr bwMode="auto">
          <a:xfrm>
            <a:off x="2743200" y="6642100"/>
            <a:ext cx="3378200" cy="215900"/>
          </a:xfrm>
          <a:prstGeom prst="rect">
            <a:avLst/>
          </a:prstGeom>
          <a:noFill/>
          <a:ln w="9525">
            <a:noFill/>
            <a:miter lim="800000"/>
            <a:headEnd/>
            <a:tailEnd/>
          </a:ln>
        </p:spPr>
        <p:txBody>
          <a:bodyPr wrap="none">
            <a:spAutoFit/>
          </a:bodyPr>
          <a:lstStyle/>
          <a:p>
            <a:r>
              <a:rPr lang="en-US" sz="800">
                <a:solidFill>
                  <a:schemeClr val="bg1"/>
                </a:solidFill>
              </a:rPr>
              <a:t>Source: http://www.claremontmckenna.edu/research/grant-writing.php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dirty="0"/>
              <a:t>Introductions</a:t>
            </a:r>
          </a:p>
        </p:txBody>
      </p:sp>
      <p:sp>
        <p:nvSpPr>
          <p:cNvPr id="8" name="Content Placeholder 7"/>
          <p:cNvSpPr>
            <a:spLocks noGrp="1"/>
          </p:cNvSpPr>
          <p:nvPr>
            <p:ph idx="1"/>
          </p:nvPr>
        </p:nvSpPr>
        <p:spPr>
          <a:xfrm>
            <a:off x="0" y="1295400"/>
            <a:ext cx="9144000" cy="4953000"/>
          </a:xfrm>
        </p:spPr>
        <p:txBody>
          <a:bodyPr/>
          <a:lstStyle/>
          <a:p>
            <a:pPr>
              <a:buFontTx/>
              <a:buChar char="•"/>
            </a:pPr>
            <a:r>
              <a:rPr lang="en-US" dirty="0">
                <a:solidFill>
                  <a:srgbClr val="000000"/>
                </a:solidFill>
              </a:rPr>
              <a:t>Let’s go around the room and introduce ourselves!</a:t>
            </a:r>
          </a:p>
          <a:p>
            <a:pPr lvl="2">
              <a:buFontTx/>
              <a:buChar char="•"/>
            </a:pPr>
            <a:r>
              <a:rPr lang="en-US" sz="3200" dirty="0">
                <a:solidFill>
                  <a:srgbClr val="000000"/>
                </a:solidFill>
              </a:rPr>
              <a:t>What is your name?</a:t>
            </a:r>
          </a:p>
          <a:p>
            <a:pPr lvl="2">
              <a:buFontTx/>
              <a:buChar char="•"/>
            </a:pPr>
            <a:r>
              <a:rPr lang="en-US" sz="3200" dirty="0">
                <a:solidFill>
                  <a:srgbClr val="000000"/>
                </a:solidFill>
              </a:rPr>
              <a:t>What organization are you with?</a:t>
            </a:r>
          </a:p>
          <a:p>
            <a:pPr lvl="2">
              <a:buFontTx/>
              <a:buChar char="•"/>
            </a:pPr>
            <a:r>
              <a:rPr lang="en-US" sz="3200" dirty="0">
                <a:solidFill>
                  <a:srgbClr val="000000"/>
                </a:solidFill>
              </a:rPr>
              <a:t>Have you used SAVI before?</a:t>
            </a:r>
          </a:p>
          <a:p>
            <a:pPr lvl="2">
              <a:buFontTx/>
              <a:buChar char="•"/>
            </a:pPr>
            <a:r>
              <a:rPr lang="en-US" sz="3200" dirty="0">
                <a:solidFill>
                  <a:srgbClr val="000000"/>
                </a:solidFill>
              </a:rPr>
              <a:t>What are you hoping to learn from this class?</a:t>
            </a:r>
          </a:p>
          <a:p>
            <a:endParaRPr lang="en-US" dirty="0"/>
          </a:p>
        </p:txBody>
      </p:sp>
      <p:sp>
        <p:nvSpPr>
          <p:cNvPr id="6" name="Footer Placeholder 3"/>
          <p:cNvSpPr txBox="1">
            <a:spLocks noGrp="1"/>
          </p:cNvSpPr>
          <p:nvPr/>
        </p:nvSpPr>
        <p:spPr bwMode="auto">
          <a:xfrm>
            <a:off x="0" y="6629400"/>
            <a:ext cx="1143000" cy="228600"/>
          </a:xfrm>
          <a:prstGeom prst="rect">
            <a:avLst/>
          </a:prstGeom>
          <a:noFill/>
          <a:ln>
            <a:miter lim="800000"/>
            <a:headEnd/>
            <a:tailEnd/>
          </a:ln>
        </p:spPr>
        <p:txBody>
          <a:bodyPr/>
          <a:lstStyle/>
          <a:p>
            <a:pPr algn="ctr">
              <a:defRPr/>
            </a:pPr>
            <a:endParaRPr lang="en-US" sz="1000" b="1" dirty="0">
              <a:solidFill>
                <a:schemeClr val="bg1"/>
              </a:solidFill>
              <a:latin typeface="+mn-lt"/>
            </a:endParaRPr>
          </a:p>
        </p:txBody>
      </p:sp>
      <p:sp>
        <p:nvSpPr>
          <p:cNvPr id="7173" name="Text Box 3"/>
          <p:cNvSpPr txBox="1">
            <a:spLocks noChangeArrowheads="1"/>
          </p:cNvSpPr>
          <p:nvPr/>
        </p:nvSpPr>
        <p:spPr bwMode="auto">
          <a:xfrm>
            <a:off x="1584325" y="1941513"/>
            <a:ext cx="6035675" cy="366712"/>
          </a:xfrm>
          <a:prstGeom prst="rect">
            <a:avLst/>
          </a:prstGeom>
          <a:noFill/>
          <a:ln w="9525">
            <a:noFill/>
            <a:miter lim="800000"/>
            <a:headEnd/>
            <a:tailEnd/>
          </a:ln>
        </p:spPr>
        <p:txBody>
          <a:bodyPr>
            <a:spAutoFit/>
          </a:bodyPr>
          <a:lstStyle/>
          <a:p>
            <a:endParaRPr lang="en-US" dirty="0"/>
          </a:p>
        </p:txBody>
      </p:sp>
      <p:pic>
        <p:nvPicPr>
          <p:cNvPr id="7175" name="Picture 24" descr="j0319960"/>
          <p:cNvPicPr>
            <a:picLocks noChangeAspect="1" noChangeArrowheads="1"/>
          </p:cNvPicPr>
          <p:nvPr/>
        </p:nvPicPr>
        <p:blipFill>
          <a:blip r:embed="rId3" cstate="print"/>
          <a:srcRect/>
          <a:stretch>
            <a:fillRect/>
          </a:stretch>
        </p:blipFill>
        <p:spPr bwMode="auto">
          <a:xfrm>
            <a:off x="3505200" y="4267200"/>
            <a:ext cx="2236996" cy="2057400"/>
          </a:xfrm>
          <a:prstGeom prst="rect">
            <a:avLst/>
          </a:prstGeom>
          <a:noFill/>
          <a:ln w="9525">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Evaluation</a:t>
            </a:r>
            <a:br>
              <a:rPr lang="en-US" dirty="0">
                <a:cs typeface="Tahoma" pitchFamily="34" charset="0"/>
              </a:rPr>
            </a:br>
            <a:r>
              <a:rPr lang="en-US" sz="3000" dirty="0">
                <a:cs typeface="Tahoma" pitchFamily="34" charset="0"/>
              </a:rPr>
              <a:t>How can SAVI help?</a:t>
            </a:r>
          </a:p>
        </p:txBody>
      </p:sp>
      <p:sp>
        <p:nvSpPr>
          <p:cNvPr id="99329" name="Content Placeholder 2"/>
          <p:cNvSpPr>
            <a:spLocks noGrp="1"/>
          </p:cNvSpPr>
          <p:nvPr>
            <p:ph idx="1"/>
          </p:nvPr>
        </p:nvSpPr>
        <p:spPr>
          <a:xfrm>
            <a:off x="152400" y="1371600"/>
            <a:ext cx="8839200" cy="5105400"/>
          </a:xfrm>
        </p:spPr>
        <p:txBody>
          <a:bodyPr/>
          <a:lstStyle/>
          <a:p>
            <a:pPr eaLnBrk="1" hangingPunct="1"/>
            <a:r>
              <a:rPr lang="en-US" sz="3000" dirty="0">
                <a:cs typeface="Tahoma" pitchFamily="34" charset="0"/>
              </a:rPr>
              <a:t>SAVI contains over 10,000 indicators</a:t>
            </a:r>
          </a:p>
          <a:p>
            <a:pPr eaLnBrk="1" hangingPunct="1"/>
            <a:r>
              <a:rPr lang="en-US" sz="3000" dirty="0">
                <a:cs typeface="Tahoma" pitchFamily="34" charset="0"/>
              </a:rPr>
              <a:t>Provides the larger context</a:t>
            </a:r>
          </a:p>
          <a:p>
            <a:pPr eaLnBrk="1" hangingPunct="1"/>
            <a:r>
              <a:rPr lang="en-US" sz="3000" dirty="0">
                <a:cs typeface="Tahoma" pitchFamily="34" charset="0"/>
              </a:rPr>
              <a:t>Provides tools that allow you to map your data and show your geographic reach compared to the need</a:t>
            </a:r>
          </a:p>
          <a:p>
            <a:pPr eaLnBrk="1" hangingPunct="1"/>
            <a:r>
              <a:rPr lang="en-US" sz="3000" dirty="0">
                <a:cs typeface="Tahoma" pitchFamily="34" charset="0"/>
              </a:rPr>
              <a:t>Provides good numbers to show community-wide impact of community-wide initiatives</a:t>
            </a:r>
          </a:p>
          <a:p>
            <a:pPr eaLnBrk="1" hangingPunct="1"/>
            <a:endParaRPr lang="en-US" sz="3000" dirty="0">
              <a:cs typeface="Tahoma" pitchFamily="34" charset="0"/>
            </a:endParaRPr>
          </a:p>
          <a:p>
            <a:pPr eaLnBrk="1" hangingPunct="1"/>
            <a:r>
              <a:rPr lang="en-US" sz="3000" dirty="0">
                <a:cs typeface="Tahoma" pitchFamily="34" charset="0"/>
              </a:rPr>
              <a:t>Caution:  Community indicators change because of community-wide initiatives.</a:t>
            </a:r>
          </a:p>
          <a:p>
            <a:pPr eaLnBrk="1" hangingPunct="1">
              <a:buFontTx/>
              <a:buNone/>
            </a:pPr>
            <a:endParaRPr lang="en-US" sz="2400" dirty="0">
              <a:latin typeface="Tahoma" pitchFamily="34" charset="0"/>
              <a:cs typeface="Tahoma" pitchFamily="34" charset="0"/>
            </a:endParaRPr>
          </a:p>
        </p:txBody>
      </p:sp>
      <p:sp>
        <p:nvSpPr>
          <p:cNvPr id="9933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Detailed Plan of Work</a:t>
            </a:r>
          </a:p>
        </p:txBody>
      </p:sp>
      <p:sp>
        <p:nvSpPr>
          <p:cNvPr id="101377" name="Content Placeholder 2"/>
          <p:cNvSpPr>
            <a:spLocks noGrp="1"/>
          </p:cNvSpPr>
          <p:nvPr>
            <p:ph idx="1"/>
          </p:nvPr>
        </p:nvSpPr>
        <p:spPr>
          <a:xfrm>
            <a:off x="152400" y="1371600"/>
            <a:ext cx="8991600" cy="5181600"/>
          </a:xfrm>
        </p:spPr>
        <p:txBody>
          <a:bodyPr/>
          <a:lstStyle/>
          <a:p>
            <a:pPr eaLnBrk="1" hangingPunct="1"/>
            <a:r>
              <a:rPr lang="en-US" sz="2800" dirty="0">
                <a:cs typeface="Tahoma" pitchFamily="34" charset="0"/>
              </a:rPr>
              <a:t>This is the detailed road map to how you will accomplish the program you have already described in the program design section (sometimes these two are combined).</a:t>
            </a:r>
          </a:p>
          <a:p>
            <a:pPr eaLnBrk="1" hangingPunct="1">
              <a:buFontTx/>
              <a:buNone/>
            </a:pPr>
            <a:endParaRPr lang="en-US" sz="2800" dirty="0">
              <a:cs typeface="Tahoma" pitchFamily="34" charset="0"/>
            </a:endParaRPr>
          </a:p>
          <a:p>
            <a:pPr eaLnBrk="1" hangingPunct="1"/>
            <a:r>
              <a:rPr lang="en-US" sz="2800" dirty="0">
                <a:cs typeface="Tahoma" pitchFamily="34" charset="0"/>
              </a:rPr>
              <a:t>It should include:</a:t>
            </a:r>
          </a:p>
          <a:p>
            <a:pPr lvl="1" eaLnBrk="1" hangingPunct="1"/>
            <a:r>
              <a:rPr lang="en-US" sz="2400" dirty="0">
                <a:cs typeface="Tahoma" pitchFamily="34" charset="0"/>
              </a:rPr>
              <a:t>Timeline (graphical representations are helpful)</a:t>
            </a:r>
          </a:p>
          <a:p>
            <a:pPr lvl="1" eaLnBrk="1" hangingPunct="1"/>
            <a:r>
              <a:rPr lang="en-US" sz="2400" dirty="0">
                <a:cs typeface="Tahoma" pitchFamily="34" charset="0"/>
              </a:rPr>
              <a:t>Descriptions of each major set of tasks and responsibilities from planning to implementation to evaluation</a:t>
            </a:r>
          </a:p>
          <a:p>
            <a:pPr lvl="1" eaLnBrk="1" hangingPunct="1"/>
            <a:r>
              <a:rPr lang="en-US" sz="2400" dirty="0">
                <a:cs typeface="Tahoma" pitchFamily="34" charset="0"/>
              </a:rPr>
              <a:t>Management structure </a:t>
            </a:r>
            <a:br>
              <a:rPr lang="en-US" sz="2000" dirty="0">
                <a:cs typeface="Tahoma" pitchFamily="34" charset="0"/>
              </a:rPr>
            </a:br>
            <a:endParaRPr lang="en-US" sz="2400" dirty="0">
              <a:cs typeface="Tahoma" pitchFamily="34" charset="0"/>
            </a:endParaRPr>
          </a:p>
        </p:txBody>
      </p:sp>
      <p:sp>
        <p:nvSpPr>
          <p:cNvPr id="10138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Personnel (project team)</a:t>
            </a:r>
          </a:p>
        </p:txBody>
      </p:sp>
      <p:sp>
        <p:nvSpPr>
          <p:cNvPr id="103425" name="Content Placeholder 2"/>
          <p:cNvSpPr>
            <a:spLocks noGrp="1"/>
          </p:cNvSpPr>
          <p:nvPr>
            <p:ph idx="1"/>
          </p:nvPr>
        </p:nvSpPr>
        <p:spPr>
          <a:xfrm>
            <a:off x="381000" y="1295400"/>
            <a:ext cx="8305800" cy="5181600"/>
          </a:xfrm>
        </p:spPr>
        <p:txBody>
          <a:bodyPr/>
          <a:lstStyle/>
          <a:p>
            <a:pPr eaLnBrk="1" hangingPunct="1"/>
            <a:r>
              <a:rPr lang="en-US" sz="2400" dirty="0">
                <a:cs typeface="Tahoma" pitchFamily="34" charset="0"/>
              </a:rPr>
              <a:t>Describes everyone involved in the project, their role in the project, and their experience.</a:t>
            </a:r>
          </a:p>
          <a:p>
            <a:pPr eaLnBrk="1" hangingPunct="1"/>
            <a:r>
              <a:rPr lang="en-US" sz="2400" dirty="0">
                <a:cs typeface="Tahoma" pitchFamily="34" charset="0"/>
              </a:rPr>
              <a:t>Answers the questions:</a:t>
            </a:r>
          </a:p>
          <a:p>
            <a:pPr lvl="1" eaLnBrk="1" hangingPunct="1"/>
            <a:r>
              <a:rPr lang="en-US" sz="2400" dirty="0">
                <a:cs typeface="Tahoma" pitchFamily="34" charset="0"/>
              </a:rPr>
              <a:t>Are you capable of doing this project? (Does the team have the appropriate expertise and experience?)</a:t>
            </a:r>
          </a:p>
          <a:p>
            <a:pPr lvl="1" eaLnBrk="1" hangingPunct="1"/>
            <a:r>
              <a:rPr lang="en-US" sz="2400" dirty="0">
                <a:cs typeface="Tahoma" pitchFamily="34" charset="0"/>
              </a:rPr>
              <a:t>Are you committed?</a:t>
            </a:r>
          </a:p>
          <a:p>
            <a:pPr lvl="1" eaLnBrk="1" hangingPunct="1"/>
            <a:r>
              <a:rPr lang="en-US" sz="2400" dirty="0">
                <a:cs typeface="Tahoma" pitchFamily="34" charset="0"/>
              </a:rPr>
              <a:t>Are you able to manage the project and be responsive to timelines?</a:t>
            </a:r>
          </a:p>
        </p:txBody>
      </p:sp>
      <p:sp>
        <p:nvSpPr>
          <p:cNvPr id="10343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03433" name="Picture 2" descr="C:\Documents and Settings\michjone\My Documents\My Pictures\Microsoft Clip Organizer\j0433207.jpg"/>
          <p:cNvPicPr>
            <a:picLocks noChangeAspect="1" noChangeArrowheads="1"/>
          </p:cNvPicPr>
          <p:nvPr/>
        </p:nvPicPr>
        <p:blipFill>
          <a:blip r:embed="rId3" cstate="print"/>
          <a:srcRect/>
          <a:stretch>
            <a:fillRect/>
          </a:stretch>
        </p:blipFill>
        <p:spPr bwMode="auto">
          <a:xfrm>
            <a:off x="3581400" y="4495800"/>
            <a:ext cx="1828800" cy="18288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Budget – HOW MUCH?</a:t>
            </a:r>
          </a:p>
        </p:txBody>
      </p:sp>
      <p:sp>
        <p:nvSpPr>
          <p:cNvPr id="105473" name="Content Placeholder 2"/>
          <p:cNvSpPr>
            <a:spLocks noGrp="1"/>
          </p:cNvSpPr>
          <p:nvPr>
            <p:ph idx="1"/>
          </p:nvPr>
        </p:nvSpPr>
        <p:spPr>
          <a:xfrm>
            <a:off x="304800" y="1371600"/>
            <a:ext cx="8686800" cy="5181600"/>
          </a:xfrm>
        </p:spPr>
        <p:txBody>
          <a:bodyPr/>
          <a:lstStyle/>
          <a:p>
            <a:pPr eaLnBrk="1" hangingPunct="1"/>
            <a:r>
              <a:rPr lang="en-US" sz="2800" dirty="0">
                <a:cs typeface="Tahoma" pitchFamily="34" charset="0"/>
              </a:rPr>
              <a:t>How much will it cost to do the program and activities you propose?  And how much are you asking from this funder?</a:t>
            </a:r>
          </a:p>
          <a:p>
            <a:pPr eaLnBrk="1" hangingPunct="1"/>
            <a:r>
              <a:rPr lang="en-US" sz="2800" dirty="0">
                <a:cs typeface="Tahoma" pitchFamily="34" charset="0"/>
              </a:rPr>
              <a:t>Personnel, materials, training, travel, etc.</a:t>
            </a:r>
          </a:p>
          <a:p>
            <a:pPr eaLnBrk="1" hangingPunct="1"/>
            <a:r>
              <a:rPr lang="en-US" sz="2800" dirty="0">
                <a:cs typeface="Tahoma" pitchFamily="34" charset="0"/>
              </a:rPr>
              <a:t>Be sure to justify every dollar</a:t>
            </a:r>
            <a:r>
              <a:rPr lang="en-US" sz="3000" dirty="0">
                <a:cs typeface="Tahoma" pitchFamily="34" charset="0"/>
              </a:rPr>
              <a:t>!</a:t>
            </a:r>
          </a:p>
        </p:txBody>
      </p:sp>
      <p:sp>
        <p:nvSpPr>
          <p:cNvPr id="10547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05481" name="Picture 2" descr="C:\Documents and Settings\michjone\My Documents\My Pictures\Microsoft Clip Organizer\bs01185_.wmf"/>
          <p:cNvPicPr>
            <a:picLocks noChangeAspect="1" noChangeArrowheads="1"/>
          </p:cNvPicPr>
          <p:nvPr/>
        </p:nvPicPr>
        <p:blipFill>
          <a:blip r:embed="rId3" cstate="print"/>
          <a:srcRect/>
          <a:stretch>
            <a:fillRect/>
          </a:stretch>
        </p:blipFill>
        <p:spPr bwMode="auto">
          <a:xfrm>
            <a:off x="7129462" y="4419600"/>
            <a:ext cx="1709738" cy="1905000"/>
          </a:xfrm>
          <a:prstGeom prst="rect">
            <a:avLst/>
          </a:prstGeom>
          <a:noFill/>
          <a:ln w="9525">
            <a:noFill/>
            <a:miter lim="800000"/>
            <a:headEnd/>
            <a:tailEnd/>
          </a:ln>
        </p:spPr>
      </p:pic>
      <p:sp>
        <p:nvSpPr>
          <p:cNvPr id="105482" name="TextBox 11"/>
          <p:cNvSpPr txBox="1">
            <a:spLocks noChangeArrowheads="1"/>
          </p:cNvSpPr>
          <p:nvPr/>
        </p:nvSpPr>
        <p:spPr bwMode="auto">
          <a:xfrm>
            <a:off x="685800" y="4953000"/>
            <a:ext cx="6100773" cy="553998"/>
          </a:xfrm>
          <a:prstGeom prst="rect">
            <a:avLst/>
          </a:prstGeom>
          <a:noFill/>
          <a:ln w="9525">
            <a:noFill/>
            <a:miter lim="800000"/>
            <a:headEnd/>
            <a:tailEnd/>
          </a:ln>
        </p:spPr>
        <p:txBody>
          <a:bodyPr wrap="none">
            <a:spAutoFit/>
          </a:bodyPr>
          <a:lstStyle/>
          <a:p>
            <a:r>
              <a:rPr lang="en-US" sz="2800" dirty="0">
                <a:latin typeface="Franklin Gothic Book" pitchFamily="34" charset="0"/>
                <a:cs typeface="Tahoma" pitchFamily="34" charset="0"/>
              </a:rPr>
              <a:t>Check for matching fund requirements</a:t>
            </a:r>
            <a:r>
              <a:rPr lang="en-US" sz="3000" dirty="0">
                <a:latin typeface="Franklin Gothic Book" pitchFamily="34" charset="0"/>
                <a:cs typeface="Tahoma" pitchFamily="34" charset="0"/>
              </a:rPr>
              <a:t>.</a:t>
            </a:r>
          </a:p>
        </p:txBody>
      </p:sp>
      <p:sp>
        <p:nvSpPr>
          <p:cNvPr id="105483" name="TextBox 12"/>
          <p:cNvSpPr txBox="1">
            <a:spLocks noChangeArrowheads="1"/>
          </p:cNvSpPr>
          <p:nvPr/>
        </p:nvSpPr>
        <p:spPr bwMode="auto">
          <a:xfrm>
            <a:off x="685800" y="5324475"/>
            <a:ext cx="5410200" cy="954107"/>
          </a:xfrm>
          <a:prstGeom prst="rect">
            <a:avLst/>
          </a:prstGeom>
          <a:noFill/>
          <a:ln w="9525">
            <a:noFill/>
            <a:miter lim="800000"/>
            <a:headEnd/>
            <a:tailEnd/>
          </a:ln>
        </p:spPr>
        <p:txBody>
          <a:bodyPr>
            <a:spAutoFit/>
          </a:bodyPr>
          <a:lstStyle/>
          <a:p>
            <a:r>
              <a:rPr lang="en-US" sz="2800" dirty="0">
                <a:latin typeface="Franklin Gothic Book" pitchFamily="34" charset="0"/>
                <a:cs typeface="Tahoma" pitchFamily="34" charset="0"/>
              </a:rPr>
              <a:t>Create your budget early in the grant writing process!</a:t>
            </a:r>
          </a:p>
        </p:txBody>
      </p:sp>
      <p:pic>
        <p:nvPicPr>
          <p:cNvPr id="11" name="Picture 10" descr="newTipIcon_grantsModule.gif"/>
          <p:cNvPicPr>
            <a:picLocks noChangeAspect="1"/>
          </p:cNvPicPr>
          <p:nvPr/>
        </p:nvPicPr>
        <p:blipFill>
          <a:blip r:embed="rId4" cstate="print"/>
          <a:stretch>
            <a:fillRect/>
          </a:stretch>
        </p:blipFill>
        <p:spPr>
          <a:xfrm>
            <a:off x="152400" y="5457825"/>
            <a:ext cx="390525" cy="333375"/>
          </a:xfrm>
          <a:prstGeom prst="rect">
            <a:avLst/>
          </a:prstGeom>
        </p:spPr>
      </p:pic>
      <p:pic>
        <p:nvPicPr>
          <p:cNvPr id="12" name="Picture 11" descr="newTipIcon_grantsModule.gif"/>
          <p:cNvPicPr>
            <a:picLocks noChangeAspect="1"/>
          </p:cNvPicPr>
          <p:nvPr/>
        </p:nvPicPr>
        <p:blipFill>
          <a:blip r:embed="rId4" cstate="print"/>
          <a:stretch>
            <a:fillRect/>
          </a:stretch>
        </p:blipFill>
        <p:spPr>
          <a:xfrm>
            <a:off x="152400" y="5076825"/>
            <a:ext cx="390525" cy="3333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0" y="2949575"/>
            <a:ext cx="9144000" cy="1470025"/>
          </a:xfrm>
        </p:spPr>
        <p:txBody>
          <a:bodyPr/>
          <a:lstStyle/>
          <a:p>
            <a:pPr eaLnBrk="1" hangingPunct="1"/>
            <a:r>
              <a:rPr lang="en-US" sz="4000" dirty="0"/>
              <a:t>SAVI Support for Grants</a:t>
            </a:r>
            <a:br>
              <a:rPr lang="en-US" sz="4000" dirty="0"/>
            </a:br>
            <a:r>
              <a:rPr lang="en-US" sz="4000" dirty="0"/>
              <a:t>Useful Tools</a:t>
            </a:r>
          </a:p>
        </p:txBody>
      </p:sp>
    </p:spTree>
  </p:cSld>
  <p:clrMapOvr>
    <a:masterClrMapping/>
  </p:clrMapOvr>
  <p:transition spd="med">
    <p:wheel spokes="2"/>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SAVI Support for Grants</a:t>
            </a:r>
            <a:br>
              <a:rPr lang="en-US" sz="2400" dirty="0">
                <a:cs typeface="Tahoma" pitchFamily="34" charset="0"/>
              </a:rPr>
            </a:br>
            <a:r>
              <a:rPr lang="en-US" sz="3000" dirty="0">
                <a:cs typeface="Tahoma" pitchFamily="34" charset="0"/>
              </a:rPr>
              <a:t>Useful Tools</a:t>
            </a:r>
          </a:p>
        </p:txBody>
      </p:sp>
      <p:sp>
        <p:nvSpPr>
          <p:cNvPr id="10957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6" name="Content Placeholder 5"/>
          <p:cNvSpPr>
            <a:spLocks noGrp="1"/>
          </p:cNvSpPr>
          <p:nvPr>
            <p:ph idx="1"/>
          </p:nvPr>
        </p:nvSpPr>
        <p:spPr>
          <a:xfrm>
            <a:off x="152400" y="1371600"/>
            <a:ext cx="8839200" cy="4953000"/>
          </a:xfrm>
        </p:spPr>
        <p:txBody>
          <a:bodyPr/>
          <a:lstStyle/>
          <a:p>
            <a:r>
              <a:rPr lang="en-US" sz="2200" dirty="0">
                <a:cs typeface="Tahoma" pitchFamily="34" charset="0"/>
              </a:rPr>
              <a:t>SAVI tools that can be useful:</a:t>
            </a:r>
          </a:p>
          <a:p>
            <a:pPr>
              <a:buNone/>
            </a:pPr>
            <a:endParaRPr lang="en-US" sz="1000" dirty="0">
              <a:cs typeface="Tahoma" pitchFamily="34" charset="0"/>
            </a:endParaRPr>
          </a:p>
          <a:p>
            <a:pPr marL="742950" lvl="2" indent="-342900"/>
            <a:r>
              <a:rPr lang="en-US" sz="2200" dirty="0">
                <a:cs typeface="Tahoma" pitchFamily="34" charset="0"/>
              </a:rPr>
              <a:t>Community Profiles</a:t>
            </a:r>
          </a:p>
          <a:p>
            <a:pPr marL="742950" lvl="2" indent="-342900"/>
            <a:r>
              <a:rPr lang="en-US" sz="2200" dirty="0">
                <a:cs typeface="Tahoma" pitchFamily="34" charset="0"/>
              </a:rPr>
              <a:t>Maps</a:t>
            </a:r>
          </a:p>
          <a:p>
            <a:pPr marL="1200150" lvl="3" indent="-342900"/>
            <a:r>
              <a:rPr lang="en-US" sz="1800" dirty="0">
                <a:cs typeface="Tahoma" pitchFamily="34" charset="0"/>
              </a:rPr>
              <a:t>Showing areas of need, target areas, extent of problem</a:t>
            </a:r>
          </a:p>
          <a:p>
            <a:pPr marL="742950" lvl="2" indent="-342900"/>
            <a:r>
              <a:rPr lang="en-US" sz="2200" dirty="0">
                <a:cs typeface="Tahoma" pitchFamily="34" charset="0"/>
              </a:rPr>
              <a:t>Charts &amp; Graphs</a:t>
            </a:r>
          </a:p>
          <a:p>
            <a:pPr marL="1200150" lvl="3" indent="-342900"/>
            <a:r>
              <a:rPr lang="en-US" sz="1800" dirty="0">
                <a:cs typeface="Tahoma" pitchFamily="34" charset="0"/>
              </a:rPr>
              <a:t>Showing trends, comparing a target area to a larger community or another community</a:t>
            </a:r>
          </a:p>
          <a:p>
            <a:pPr marL="742950" lvl="2" indent="-342900"/>
            <a:r>
              <a:rPr lang="en-US" sz="2200" dirty="0">
                <a:cs typeface="Tahoma" pitchFamily="34" charset="0"/>
              </a:rPr>
              <a:t>Tables</a:t>
            </a:r>
          </a:p>
          <a:p>
            <a:pPr marL="1200150" lvl="3" indent="-342900"/>
            <a:r>
              <a:rPr lang="en-US" sz="1800" dirty="0">
                <a:cs typeface="Tahoma" pitchFamily="34" charset="0"/>
              </a:rPr>
              <a:t>Comparing geographic areas</a:t>
            </a:r>
          </a:p>
          <a:p>
            <a:pPr marL="742950" lvl="2" indent="-342900"/>
            <a:r>
              <a:rPr lang="en-US" sz="2200" dirty="0">
                <a:cs typeface="Tahoma" pitchFamily="34" charset="0"/>
              </a:rPr>
              <a:t>My Data</a:t>
            </a:r>
          </a:p>
          <a:p>
            <a:pPr marL="1200150" lvl="3" indent="-342900"/>
            <a:r>
              <a:rPr lang="en-US" sz="1800" dirty="0">
                <a:cs typeface="Tahoma" pitchFamily="34" charset="0"/>
              </a:rPr>
              <a:t>Mapping existing clients against target population to show area in need of additional services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SAVI Support for Grants</a:t>
            </a:r>
            <a:br>
              <a:rPr lang="en-US" sz="4000" dirty="0"/>
            </a:br>
            <a:r>
              <a:rPr lang="en-US" sz="4000" dirty="0"/>
              <a:t>Useful Tools – Community Profiles</a:t>
            </a:r>
          </a:p>
        </p:txBody>
      </p:sp>
      <p:sp>
        <p:nvSpPr>
          <p:cNvPr id="12" name="Subtitle 11"/>
          <p:cNvSpPr>
            <a:spLocks noGrp="1"/>
          </p:cNvSpPr>
          <p:nvPr>
            <p:ph type="subTitle" idx="1"/>
          </p:nvPr>
        </p:nvSpPr>
        <p:spPr>
          <a:xfrm>
            <a:off x="685800" y="4191000"/>
            <a:ext cx="7924800" cy="685800"/>
          </a:xfrm>
        </p:spPr>
        <p:txBody>
          <a:bodyPr/>
          <a:lstStyle/>
          <a:p>
            <a:pPr eaLnBrk="1" hangingPunct="1">
              <a:defRPr/>
            </a:pPr>
            <a:endParaRPr lang="en-US" dirty="0"/>
          </a:p>
        </p:txBody>
      </p:sp>
    </p:spTree>
  </p:cSld>
  <p:clrMapOvr>
    <a:masterClrMapping/>
  </p:clrMapOvr>
  <p:transition spd="med">
    <p:wheel spokes="2"/>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Community Profiles</a:t>
            </a:r>
            <a:br>
              <a:rPr lang="en-US" dirty="0"/>
            </a:br>
            <a:endParaRPr lang="en-US" dirty="0"/>
          </a:p>
        </p:txBody>
      </p:sp>
      <p:sp>
        <p:nvSpPr>
          <p:cNvPr id="10" name="Rectangle 12"/>
          <p:cNvSpPr>
            <a:spLocks noChangeArrowheads="1"/>
          </p:cNvSpPr>
          <p:nvPr/>
        </p:nvSpPr>
        <p:spPr bwMode="auto">
          <a:xfrm>
            <a:off x="152400" y="1447800"/>
            <a:ext cx="6096000" cy="4724400"/>
          </a:xfrm>
          <a:prstGeom prst="rect">
            <a:avLst/>
          </a:prstGeom>
          <a:noFill/>
          <a:ln w="9525">
            <a:noFill/>
            <a:miter lim="800000"/>
            <a:headEnd/>
            <a:tailEnd/>
          </a:ln>
        </p:spPr>
        <p:txBody>
          <a:bodyPr/>
          <a:lstStyle/>
          <a:p>
            <a:pPr marL="347472" indent="-347472">
              <a:lnSpc>
                <a:spcPct val="80000"/>
              </a:lnSpc>
              <a:spcBef>
                <a:spcPts val="24"/>
              </a:spcBef>
              <a:buFont typeface="Arial" pitchFamily="34" charset="0"/>
              <a:buChar char="•"/>
            </a:pPr>
            <a:r>
              <a:rPr lang="en-US" sz="2800" dirty="0">
                <a:latin typeface="Franklin Gothic Book" pitchFamily="34" charset="0"/>
              </a:rPr>
              <a:t>Over 2,000 Predefined Community Profiles</a:t>
            </a:r>
          </a:p>
          <a:p>
            <a:pPr marL="804672" lvl="1" indent="-347472">
              <a:lnSpc>
                <a:spcPct val="80000"/>
              </a:lnSpc>
              <a:spcBef>
                <a:spcPts val="24"/>
              </a:spcBef>
              <a:buFont typeface="Courier New" pitchFamily="49" charset="0"/>
              <a:buChar char="o"/>
            </a:pPr>
            <a:r>
              <a:rPr lang="en-US" sz="2800" dirty="0">
                <a:latin typeface="Franklin Gothic Book" pitchFamily="34" charset="0"/>
              </a:rPr>
              <a:t>counties, townships, census tracts, and more</a:t>
            </a:r>
          </a:p>
          <a:p>
            <a:pPr marL="804672" lvl="1" indent="-347472">
              <a:lnSpc>
                <a:spcPct val="80000"/>
              </a:lnSpc>
              <a:spcBef>
                <a:spcPts val="24"/>
              </a:spcBef>
            </a:pPr>
            <a:endParaRPr lang="en-US" sz="2000" dirty="0">
              <a:latin typeface="Franklin Gothic Book" pitchFamily="34" charset="0"/>
            </a:endParaRPr>
          </a:p>
          <a:p>
            <a:pPr marL="347472" indent="-347472">
              <a:lnSpc>
                <a:spcPct val="80000"/>
              </a:lnSpc>
              <a:spcBef>
                <a:spcPts val="24"/>
              </a:spcBef>
              <a:buFont typeface="Arial" pitchFamily="34" charset="0"/>
              <a:buChar char="•"/>
            </a:pPr>
            <a:r>
              <a:rPr lang="en-US" sz="2800" dirty="0">
                <a:latin typeface="Franklin Gothic Book" pitchFamily="34" charset="0"/>
              </a:rPr>
              <a:t>Overview of the community’s demographics, economy, education, assets, and history (when available). </a:t>
            </a:r>
          </a:p>
          <a:p>
            <a:pPr marL="347472" indent="-347472">
              <a:lnSpc>
                <a:spcPct val="80000"/>
              </a:lnSpc>
              <a:spcBef>
                <a:spcPts val="24"/>
              </a:spcBef>
            </a:pPr>
            <a:endParaRPr lang="en-US" sz="2000" dirty="0">
              <a:latin typeface="Franklin Gothic Book" pitchFamily="34" charset="0"/>
            </a:endParaRPr>
          </a:p>
          <a:p>
            <a:pPr marL="347472" indent="-347472">
              <a:lnSpc>
                <a:spcPct val="80000"/>
              </a:lnSpc>
              <a:spcBef>
                <a:spcPts val="24"/>
              </a:spcBef>
              <a:buFont typeface="Arial" pitchFamily="34" charset="0"/>
              <a:buChar char="•"/>
            </a:pPr>
            <a:r>
              <a:rPr lang="en-US" sz="2800" dirty="0">
                <a:latin typeface="Franklin Gothic Book" pitchFamily="34" charset="0"/>
              </a:rPr>
              <a:t>Dynamically updated each time the SAVI database is updated with new data.</a:t>
            </a:r>
          </a:p>
          <a:p>
            <a:pPr marL="347472" indent="-347472">
              <a:lnSpc>
                <a:spcPct val="80000"/>
              </a:lnSpc>
              <a:spcBef>
                <a:spcPts val="24"/>
              </a:spcBef>
            </a:pPr>
            <a:endParaRPr lang="en-US" sz="2000" dirty="0">
              <a:latin typeface="Franklin Gothic Book" pitchFamily="34" charset="0"/>
            </a:endParaRPr>
          </a:p>
          <a:p>
            <a:pPr marL="347472" indent="-347472">
              <a:lnSpc>
                <a:spcPct val="80000"/>
              </a:lnSpc>
              <a:spcBef>
                <a:spcPts val="24"/>
              </a:spcBef>
              <a:buFont typeface="Arial" pitchFamily="34" charset="0"/>
              <a:buChar char="•"/>
            </a:pPr>
            <a:r>
              <a:rPr lang="en-US" sz="2800" dirty="0">
                <a:solidFill>
                  <a:srgbClr val="000000"/>
                </a:solidFill>
                <a:latin typeface="Franklin Gothic Book" pitchFamily="34" charset="0"/>
                <a:cs typeface="+mn-cs"/>
              </a:rPr>
              <a:t>Build your own community by grouping geographies</a:t>
            </a:r>
          </a:p>
        </p:txBody>
      </p:sp>
      <p:pic>
        <p:nvPicPr>
          <p:cNvPr id="1026" name="Picture 2" descr="C:\Documents and Settings\michjone\Local Settings\Temporary Internet Files\Content.IE5\OD0C17G0\MC900438780[1].jpg"/>
          <p:cNvPicPr>
            <a:picLocks noChangeAspect="1" noChangeArrowheads="1"/>
          </p:cNvPicPr>
          <p:nvPr/>
        </p:nvPicPr>
        <p:blipFill>
          <a:blip r:embed="rId2" cstate="print"/>
          <a:srcRect/>
          <a:stretch>
            <a:fillRect/>
          </a:stretch>
        </p:blipFill>
        <p:spPr bwMode="auto">
          <a:xfrm>
            <a:off x="6400800" y="1765300"/>
            <a:ext cx="2362200" cy="1968500"/>
          </a:xfrm>
          <a:prstGeom prst="rect">
            <a:avLst/>
          </a:prstGeom>
          <a:noFill/>
        </p:spPr>
      </p:pic>
      <p:pic>
        <p:nvPicPr>
          <p:cNvPr id="1027" name="Picture 3" descr="C:\Documents and Settings\michjone\Local Settings\Temporary Internet Files\Content.IE5\XI8B2N3D\MC900434829[1].png"/>
          <p:cNvPicPr>
            <a:picLocks noChangeAspect="1" noChangeArrowheads="1"/>
          </p:cNvPicPr>
          <p:nvPr/>
        </p:nvPicPr>
        <p:blipFill>
          <a:blip r:embed="rId3" cstate="print"/>
          <a:srcRect/>
          <a:stretch>
            <a:fillRect/>
          </a:stretch>
        </p:blipFill>
        <p:spPr bwMode="auto">
          <a:xfrm>
            <a:off x="6858000" y="4114800"/>
            <a:ext cx="1714500" cy="17145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Community Profiles </a:t>
            </a:r>
            <a:br>
              <a:rPr lang="en-US" dirty="0"/>
            </a:br>
            <a:endParaRPr lang="en-US" dirty="0"/>
          </a:p>
        </p:txBody>
      </p:sp>
      <p:sp>
        <p:nvSpPr>
          <p:cNvPr id="8" name="Rectangle 12"/>
          <p:cNvSpPr>
            <a:spLocks noChangeArrowheads="1"/>
          </p:cNvSpPr>
          <p:nvPr/>
        </p:nvSpPr>
        <p:spPr bwMode="auto">
          <a:xfrm>
            <a:off x="76200" y="2057400"/>
            <a:ext cx="2057400" cy="2895600"/>
          </a:xfrm>
          <a:prstGeom prst="rect">
            <a:avLst/>
          </a:prstGeom>
          <a:noFill/>
          <a:ln w="9525">
            <a:noFill/>
            <a:miter lim="800000"/>
            <a:headEnd/>
            <a:tailEnd/>
          </a:ln>
        </p:spPr>
        <p:txBody>
          <a:bodyPr/>
          <a:lstStyle/>
          <a:p>
            <a:pPr>
              <a:lnSpc>
                <a:spcPct val="80000"/>
              </a:lnSpc>
              <a:spcBef>
                <a:spcPts val="24"/>
              </a:spcBef>
            </a:pPr>
            <a:r>
              <a:rPr lang="en-US" sz="2400" dirty="0">
                <a:solidFill>
                  <a:srgbClr val="000000"/>
                </a:solidFill>
                <a:latin typeface="Franklin Gothic Book" pitchFamily="34" charset="0"/>
                <a:cs typeface="+mn-cs"/>
              </a:rPr>
              <a:t>Click Community Profiles and select the community of interest. </a:t>
            </a:r>
          </a:p>
          <a:p>
            <a:pPr>
              <a:lnSpc>
                <a:spcPct val="80000"/>
              </a:lnSpc>
              <a:spcBef>
                <a:spcPts val="24"/>
              </a:spcBef>
            </a:pPr>
            <a:endParaRPr lang="en-US" sz="2400" dirty="0">
              <a:solidFill>
                <a:srgbClr val="000000"/>
              </a:solidFill>
              <a:latin typeface="Franklin Gothic Book" pitchFamily="34" charset="0"/>
              <a:cs typeface="+mn-cs"/>
            </a:endParaRPr>
          </a:p>
          <a:p>
            <a:pPr>
              <a:lnSpc>
                <a:spcPct val="80000"/>
              </a:lnSpc>
              <a:spcBef>
                <a:spcPts val="24"/>
              </a:spcBef>
            </a:pPr>
            <a:endParaRPr lang="en-US" sz="2400" dirty="0">
              <a:solidFill>
                <a:srgbClr val="000000"/>
              </a:solidFill>
              <a:latin typeface="Franklin Gothic Book" pitchFamily="34" charset="0"/>
              <a:cs typeface="+mn-cs"/>
            </a:endParaRPr>
          </a:p>
          <a:p>
            <a:pPr>
              <a:lnSpc>
                <a:spcPct val="80000"/>
              </a:lnSpc>
              <a:spcBef>
                <a:spcPct val="20000"/>
              </a:spcBef>
            </a:pPr>
            <a:endParaRPr lang="en-US" sz="2400" dirty="0">
              <a:solidFill>
                <a:srgbClr val="000000"/>
              </a:solidFill>
              <a:latin typeface="Franklin Gothic Book" pitchFamily="34" charset="0"/>
              <a:cs typeface="+mn-cs"/>
            </a:endParaRPr>
          </a:p>
        </p:txBody>
      </p:sp>
      <p:pic>
        <p:nvPicPr>
          <p:cNvPr id="7" name="Picture 6" descr="CommunityProfilesMenu.jpg"/>
          <p:cNvPicPr>
            <a:picLocks noChangeAspect="1"/>
          </p:cNvPicPr>
          <p:nvPr/>
        </p:nvPicPr>
        <p:blipFill>
          <a:blip r:embed="rId2" cstate="print"/>
          <a:stretch>
            <a:fillRect/>
          </a:stretch>
        </p:blipFill>
        <p:spPr>
          <a:xfrm>
            <a:off x="1981200" y="1752600"/>
            <a:ext cx="7086600" cy="382474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Community Profiles </a:t>
            </a:r>
            <a:br>
              <a:rPr lang="en-US" dirty="0"/>
            </a:br>
            <a:endParaRPr lang="en-US" dirty="0"/>
          </a:p>
        </p:txBody>
      </p:sp>
      <p:sp>
        <p:nvSpPr>
          <p:cNvPr id="8" name="Rectangle 12"/>
          <p:cNvSpPr>
            <a:spLocks noChangeArrowheads="1"/>
          </p:cNvSpPr>
          <p:nvPr/>
        </p:nvSpPr>
        <p:spPr bwMode="auto">
          <a:xfrm>
            <a:off x="228600" y="1371600"/>
            <a:ext cx="8686800" cy="2895600"/>
          </a:xfrm>
          <a:prstGeom prst="rect">
            <a:avLst/>
          </a:prstGeom>
          <a:noFill/>
          <a:ln w="9525">
            <a:noFill/>
            <a:miter lim="800000"/>
            <a:headEnd/>
            <a:tailEnd/>
          </a:ln>
        </p:spPr>
        <p:txBody>
          <a:bodyPr/>
          <a:lstStyle/>
          <a:p>
            <a:pPr>
              <a:lnSpc>
                <a:spcPct val="80000"/>
              </a:lnSpc>
              <a:spcBef>
                <a:spcPts val="24"/>
              </a:spcBef>
            </a:pPr>
            <a:r>
              <a:rPr lang="en-US" sz="2400" dirty="0">
                <a:solidFill>
                  <a:srgbClr val="000000"/>
                </a:solidFill>
                <a:latin typeface="Franklin Gothic Book" pitchFamily="34" charset="0"/>
                <a:cs typeface="+mn-cs"/>
              </a:rPr>
              <a:t>Click the overview, demographics, economy, education, health, housing, public safety, transportation &amp; mobility, and asset tabs to view community’s data. </a:t>
            </a:r>
          </a:p>
          <a:p>
            <a:pPr>
              <a:lnSpc>
                <a:spcPct val="80000"/>
              </a:lnSpc>
              <a:spcBef>
                <a:spcPts val="24"/>
              </a:spcBef>
            </a:pPr>
            <a:endParaRPr lang="en-US" sz="2400" dirty="0">
              <a:solidFill>
                <a:srgbClr val="000000"/>
              </a:solidFill>
              <a:latin typeface="Franklin Gothic Book" pitchFamily="34" charset="0"/>
              <a:cs typeface="+mn-cs"/>
            </a:endParaRPr>
          </a:p>
          <a:p>
            <a:pPr>
              <a:lnSpc>
                <a:spcPct val="80000"/>
              </a:lnSpc>
              <a:spcBef>
                <a:spcPts val="24"/>
              </a:spcBef>
            </a:pPr>
            <a:endParaRPr lang="en-US" sz="2400" dirty="0">
              <a:solidFill>
                <a:srgbClr val="000000"/>
              </a:solidFill>
              <a:latin typeface="Franklin Gothic Book" pitchFamily="34" charset="0"/>
              <a:cs typeface="+mn-cs"/>
            </a:endParaRPr>
          </a:p>
          <a:p>
            <a:pPr>
              <a:lnSpc>
                <a:spcPct val="80000"/>
              </a:lnSpc>
              <a:spcBef>
                <a:spcPct val="20000"/>
              </a:spcBef>
            </a:pPr>
            <a:endParaRPr lang="en-US" sz="2400" dirty="0">
              <a:solidFill>
                <a:srgbClr val="000000"/>
              </a:solidFill>
              <a:latin typeface="Franklin Gothic Book" pitchFamily="34" charset="0"/>
              <a:cs typeface="+mn-cs"/>
            </a:endParaRPr>
          </a:p>
        </p:txBody>
      </p:sp>
      <p:grpSp>
        <p:nvGrpSpPr>
          <p:cNvPr id="2" name="Group 9"/>
          <p:cNvGrpSpPr/>
          <p:nvPr/>
        </p:nvGrpSpPr>
        <p:grpSpPr>
          <a:xfrm>
            <a:off x="609600" y="2362200"/>
            <a:ext cx="8001000" cy="3962400"/>
            <a:chOff x="838200" y="2286000"/>
            <a:chExt cx="7091240" cy="3340847"/>
          </a:xfrm>
        </p:grpSpPr>
        <p:pic>
          <p:nvPicPr>
            <p:cNvPr id="7" name="Picture 6" descr="CenterTownshipCommunityProfile_History.jpg"/>
            <p:cNvPicPr>
              <a:picLocks noChangeAspect="1"/>
            </p:cNvPicPr>
            <p:nvPr/>
          </p:nvPicPr>
          <p:blipFill>
            <a:blip r:embed="rId2" cstate="print"/>
            <a:srcRect b="90196"/>
            <a:stretch>
              <a:fillRect/>
            </a:stretch>
          </p:blipFill>
          <p:spPr>
            <a:xfrm>
              <a:off x="838200" y="2286000"/>
              <a:ext cx="7091240" cy="381000"/>
            </a:xfrm>
            <a:prstGeom prst="rect">
              <a:avLst/>
            </a:prstGeom>
            <a:ln>
              <a:noFill/>
            </a:ln>
          </p:spPr>
        </p:pic>
        <p:pic>
          <p:nvPicPr>
            <p:cNvPr id="9" name="Picture 8" descr="CenterTownshipCommunityProfile_History.jpg"/>
            <p:cNvPicPr>
              <a:picLocks noChangeAspect="1"/>
            </p:cNvPicPr>
            <p:nvPr/>
          </p:nvPicPr>
          <p:blipFill>
            <a:blip r:embed="rId2" cstate="print"/>
            <a:srcRect t="25490"/>
            <a:stretch>
              <a:fillRect/>
            </a:stretch>
          </p:blipFill>
          <p:spPr>
            <a:xfrm>
              <a:off x="838200" y="2731247"/>
              <a:ext cx="7091240" cy="2895600"/>
            </a:xfrm>
            <a:prstGeom prst="rect">
              <a:avLst/>
            </a:prstGeom>
            <a:ln>
              <a:noFill/>
            </a:ln>
          </p:spPr>
        </p:pic>
      </p:grpSp>
      <p:sp>
        <p:nvSpPr>
          <p:cNvPr id="11" name="Rectangle 10"/>
          <p:cNvSpPr/>
          <p:nvPr/>
        </p:nvSpPr>
        <p:spPr>
          <a:xfrm>
            <a:off x="685800" y="3276600"/>
            <a:ext cx="73914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b="1" dirty="0"/>
              <a:t>Outcomes</a:t>
            </a:r>
          </a:p>
        </p:txBody>
      </p:sp>
    </p:spTree>
  </p:cSld>
  <p:clrMapOvr>
    <a:masterClrMapping/>
  </p:clrMapOvr>
  <p:transition spd="med">
    <p:wheel spokes="2"/>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Community Profiles </a:t>
            </a:r>
            <a:br>
              <a:rPr lang="en-US" dirty="0"/>
            </a:br>
            <a:endParaRPr lang="en-US" dirty="0"/>
          </a:p>
        </p:txBody>
      </p:sp>
      <p:pic>
        <p:nvPicPr>
          <p:cNvPr id="10" name="Picture 9" descr="CenterTownshipCommunityProfile_PublicSafety.jpg"/>
          <p:cNvPicPr>
            <a:picLocks noChangeAspect="1"/>
          </p:cNvPicPr>
          <p:nvPr/>
        </p:nvPicPr>
        <p:blipFill>
          <a:blip r:embed="rId2" cstate="print"/>
          <a:srcRect l="18919" t="23373" r="18919"/>
          <a:stretch>
            <a:fillRect/>
          </a:stretch>
        </p:blipFill>
        <p:spPr>
          <a:xfrm>
            <a:off x="74445" y="1371600"/>
            <a:ext cx="5030955" cy="2590800"/>
          </a:xfrm>
          <a:prstGeom prst="rect">
            <a:avLst/>
          </a:prstGeom>
          <a:ln>
            <a:solidFill>
              <a:schemeClr val="tx1"/>
            </a:solidFill>
          </a:ln>
        </p:spPr>
      </p:pic>
      <p:pic>
        <p:nvPicPr>
          <p:cNvPr id="1027" name="Picture 3"/>
          <p:cNvPicPr>
            <a:picLocks noChangeAspect="1" noChangeArrowheads="1"/>
          </p:cNvPicPr>
          <p:nvPr/>
        </p:nvPicPr>
        <p:blipFill>
          <a:blip r:embed="rId3" cstate="print"/>
          <a:srcRect l="30952" t="33524" r="33334" b="24571"/>
          <a:stretch>
            <a:fillRect/>
          </a:stretch>
        </p:blipFill>
        <p:spPr bwMode="auto">
          <a:xfrm>
            <a:off x="4267200" y="2743200"/>
            <a:ext cx="4800600" cy="3520440"/>
          </a:xfrm>
          <a:prstGeom prst="rect">
            <a:avLst/>
          </a:prstGeom>
          <a:noFill/>
          <a:ln w="9525">
            <a:solidFill>
              <a:schemeClr val="tx1"/>
            </a:solid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Community Profiles </a:t>
            </a:r>
            <a:br>
              <a:rPr lang="en-US" dirty="0"/>
            </a:br>
            <a:endParaRPr lang="en-US" dirty="0"/>
          </a:p>
        </p:txBody>
      </p:sp>
      <p:pic>
        <p:nvPicPr>
          <p:cNvPr id="1026" name="Picture 2"/>
          <p:cNvPicPr>
            <a:picLocks noChangeAspect="1" noChangeArrowheads="1"/>
          </p:cNvPicPr>
          <p:nvPr/>
        </p:nvPicPr>
        <p:blipFill>
          <a:blip r:embed="rId2" cstate="print"/>
          <a:srcRect l="19524" t="32000" r="22381" b="20000"/>
          <a:stretch>
            <a:fillRect/>
          </a:stretch>
        </p:blipFill>
        <p:spPr bwMode="auto">
          <a:xfrm>
            <a:off x="0" y="1447800"/>
            <a:ext cx="9148838" cy="47244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Community Profiles</a:t>
            </a:r>
            <a:br>
              <a:rPr lang="en-US" dirty="0"/>
            </a:br>
            <a:endParaRPr lang="en-US" dirty="0"/>
          </a:p>
        </p:txBody>
      </p:sp>
      <p:sp>
        <p:nvSpPr>
          <p:cNvPr id="8" name="Rectangle 12"/>
          <p:cNvSpPr>
            <a:spLocks noChangeArrowheads="1"/>
          </p:cNvSpPr>
          <p:nvPr/>
        </p:nvSpPr>
        <p:spPr bwMode="auto">
          <a:xfrm>
            <a:off x="228600" y="1371600"/>
            <a:ext cx="8686800" cy="457200"/>
          </a:xfrm>
          <a:prstGeom prst="rect">
            <a:avLst/>
          </a:prstGeom>
          <a:noFill/>
          <a:ln w="9525">
            <a:noFill/>
            <a:miter lim="800000"/>
            <a:headEnd/>
            <a:tailEnd/>
          </a:ln>
        </p:spPr>
        <p:txBody>
          <a:bodyPr/>
          <a:lstStyle/>
          <a:p>
            <a:pPr>
              <a:lnSpc>
                <a:spcPct val="80000"/>
              </a:lnSpc>
              <a:spcBef>
                <a:spcPts val="24"/>
              </a:spcBef>
            </a:pPr>
            <a:r>
              <a:rPr lang="en-US" sz="2400" dirty="0">
                <a:solidFill>
                  <a:srgbClr val="000000"/>
                </a:solidFill>
                <a:latin typeface="Franklin Gothic Book" pitchFamily="34" charset="0"/>
                <a:cs typeface="+mn-cs"/>
              </a:rPr>
              <a:t>Community profiles available for neighborhoods too!</a:t>
            </a:r>
          </a:p>
          <a:p>
            <a:pPr>
              <a:lnSpc>
                <a:spcPct val="80000"/>
              </a:lnSpc>
              <a:spcBef>
                <a:spcPts val="24"/>
              </a:spcBef>
            </a:pPr>
            <a:endParaRPr lang="en-US" sz="2400" dirty="0">
              <a:solidFill>
                <a:srgbClr val="000000"/>
              </a:solidFill>
              <a:latin typeface="Franklin Gothic Book" pitchFamily="34" charset="0"/>
              <a:cs typeface="+mn-cs"/>
            </a:endParaRPr>
          </a:p>
          <a:p>
            <a:pPr>
              <a:lnSpc>
                <a:spcPct val="80000"/>
              </a:lnSpc>
              <a:spcBef>
                <a:spcPts val="24"/>
              </a:spcBef>
            </a:pPr>
            <a:endParaRPr lang="en-US" sz="2400" dirty="0">
              <a:solidFill>
                <a:srgbClr val="000000"/>
              </a:solidFill>
              <a:latin typeface="Franklin Gothic Book" pitchFamily="34" charset="0"/>
              <a:cs typeface="+mn-cs"/>
            </a:endParaRPr>
          </a:p>
          <a:p>
            <a:pPr>
              <a:lnSpc>
                <a:spcPct val="80000"/>
              </a:lnSpc>
              <a:spcBef>
                <a:spcPct val="20000"/>
              </a:spcBef>
            </a:pPr>
            <a:endParaRPr lang="en-US" sz="2400" dirty="0">
              <a:solidFill>
                <a:srgbClr val="000000"/>
              </a:solidFill>
              <a:latin typeface="Franklin Gothic Book" pitchFamily="34" charset="0"/>
              <a:cs typeface="+mn-cs"/>
            </a:endParaRPr>
          </a:p>
        </p:txBody>
      </p:sp>
      <p:pic>
        <p:nvPicPr>
          <p:cNvPr id="10" name="Picture 9" descr="CommunityProfiles_Neighborhood.jpg"/>
          <p:cNvPicPr>
            <a:picLocks noChangeAspect="1"/>
          </p:cNvPicPr>
          <p:nvPr/>
        </p:nvPicPr>
        <p:blipFill>
          <a:blip r:embed="rId2" cstate="print"/>
          <a:srcRect t="9932"/>
          <a:stretch>
            <a:fillRect/>
          </a:stretch>
        </p:blipFill>
        <p:spPr>
          <a:xfrm>
            <a:off x="0" y="1905000"/>
            <a:ext cx="9144000" cy="44196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SAVI Support for Grants</a:t>
            </a:r>
            <a:br>
              <a:rPr lang="en-US" sz="4000" dirty="0"/>
            </a:br>
            <a:r>
              <a:rPr lang="en-US" sz="4000" dirty="0"/>
              <a:t>Useful Tools - Maps</a:t>
            </a:r>
          </a:p>
        </p:txBody>
      </p:sp>
      <p:sp>
        <p:nvSpPr>
          <p:cNvPr id="12" name="Subtitle 11"/>
          <p:cNvSpPr>
            <a:spLocks noGrp="1"/>
          </p:cNvSpPr>
          <p:nvPr>
            <p:ph type="subTitle" idx="1"/>
          </p:nvPr>
        </p:nvSpPr>
        <p:spPr>
          <a:xfrm>
            <a:off x="685800" y="4191000"/>
            <a:ext cx="7924800" cy="685800"/>
          </a:xfrm>
        </p:spPr>
        <p:txBody>
          <a:bodyPr/>
          <a:lstStyle/>
          <a:p>
            <a:pPr eaLnBrk="1" hangingPunct="1">
              <a:defRPr/>
            </a:pPr>
            <a:endParaRPr lang="en-US" dirty="0"/>
          </a:p>
        </p:txBody>
      </p:sp>
    </p:spTree>
  </p:cSld>
  <p:clrMapOvr>
    <a:masterClrMapping/>
  </p:clrMapOvr>
  <p:transition spd="med">
    <p:wheel spokes="2"/>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Maps</a:t>
            </a:r>
            <a:br>
              <a:rPr lang="en-US" dirty="0"/>
            </a:br>
            <a:endParaRPr lang="en-US" dirty="0"/>
          </a:p>
        </p:txBody>
      </p:sp>
      <p:sp>
        <p:nvSpPr>
          <p:cNvPr id="7" name="Rectangle 12"/>
          <p:cNvSpPr>
            <a:spLocks noChangeArrowheads="1"/>
          </p:cNvSpPr>
          <p:nvPr/>
        </p:nvSpPr>
        <p:spPr bwMode="auto">
          <a:xfrm>
            <a:off x="381000" y="1524000"/>
            <a:ext cx="5638800" cy="3429000"/>
          </a:xfrm>
          <a:prstGeom prst="rect">
            <a:avLst/>
          </a:prstGeom>
          <a:noFill/>
          <a:ln w="9525">
            <a:noFill/>
            <a:miter lim="800000"/>
            <a:headEnd/>
            <a:tailEnd/>
          </a:ln>
        </p:spPr>
        <p:txBody>
          <a:bodyPr/>
          <a:lstStyle/>
          <a:p>
            <a:pPr marL="347472" indent="-347472">
              <a:lnSpc>
                <a:spcPct val="80000"/>
              </a:lnSpc>
              <a:spcBef>
                <a:spcPts val="24"/>
              </a:spcBef>
              <a:buFont typeface="Arial" pitchFamily="34" charset="0"/>
              <a:buChar char="•"/>
            </a:pPr>
            <a:r>
              <a:rPr lang="en-US" sz="2600" dirty="0">
                <a:latin typeface="Franklin Gothic Book" pitchFamily="34" charset="0"/>
              </a:rPr>
              <a:t>Maps allow you to view spatial distributions of your data. Social indicators such as health, crime, and income can be correlated with community assets. </a:t>
            </a:r>
          </a:p>
          <a:p>
            <a:pPr marL="347472" indent="-347472">
              <a:lnSpc>
                <a:spcPct val="80000"/>
              </a:lnSpc>
              <a:spcBef>
                <a:spcPts val="24"/>
              </a:spcBef>
            </a:pPr>
            <a:endParaRPr lang="en-US" sz="2600" dirty="0">
              <a:latin typeface="Franklin Gothic Book" pitchFamily="34" charset="0"/>
            </a:endParaRPr>
          </a:p>
          <a:p>
            <a:pPr marL="347472" indent="-347472">
              <a:lnSpc>
                <a:spcPct val="80000"/>
              </a:lnSpc>
              <a:spcBef>
                <a:spcPts val="24"/>
              </a:spcBef>
              <a:buFont typeface="Arial" pitchFamily="34" charset="0"/>
              <a:buChar char="•"/>
            </a:pPr>
            <a:r>
              <a:rPr lang="en-US" sz="2600" dirty="0">
                <a:latin typeface="Franklin Gothic Book" pitchFamily="34" charset="0"/>
              </a:rPr>
              <a:t>For example, the distribution of unemployed persons can be paired with the location of job training programs. </a:t>
            </a:r>
            <a:endParaRPr lang="en-US" sz="2600" dirty="0">
              <a:solidFill>
                <a:srgbClr val="000000"/>
              </a:solidFill>
              <a:latin typeface="Franklin Gothic Book" pitchFamily="34" charset="0"/>
              <a:cs typeface="+mn-cs"/>
            </a:endParaRPr>
          </a:p>
          <a:p>
            <a:pPr>
              <a:lnSpc>
                <a:spcPct val="80000"/>
              </a:lnSpc>
              <a:spcBef>
                <a:spcPct val="20000"/>
              </a:spcBef>
            </a:pPr>
            <a:endParaRPr lang="en-US" sz="2600" dirty="0">
              <a:solidFill>
                <a:srgbClr val="000000"/>
              </a:solidFill>
              <a:latin typeface="Franklin Gothic Book" pitchFamily="34" charset="0"/>
              <a:cs typeface="+mn-cs"/>
            </a:endParaRPr>
          </a:p>
        </p:txBody>
      </p:sp>
      <p:pic>
        <p:nvPicPr>
          <p:cNvPr id="8" name="Picture 7" descr="byTownship.gif"/>
          <p:cNvPicPr>
            <a:picLocks noChangeAspect="1"/>
          </p:cNvPicPr>
          <p:nvPr/>
        </p:nvPicPr>
        <p:blipFill>
          <a:blip r:embed="rId2" cstate="print"/>
          <a:stretch>
            <a:fillRect/>
          </a:stretch>
        </p:blipFill>
        <p:spPr>
          <a:xfrm>
            <a:off x="5943600" y="1295400"/>
            <a:ext cx="2990850" cy="3371850"/>
          </a:xfrm>
          <a:prstGeom prst="rect">
            <a:avLst/>
          </a:prstGeom>
        </p:spPr>
      </p:pic>
      <p:sp>
        <p:nvSpPr>
          <p:cNvPr id="9" name="Rectangle 12"/>
          <p:cNvSpPr>
            <a:spLocks noChangeArrowheads="1"/>
          </p:cNvSpPr>
          <p:nvPr/>
        </p:nvSpPr>
        <p:spPr bwMode="auto">
          <a:xfrm>
            <a:off x="381000" y="5029200"/>
            <a:ext cx="8839200" cy="1066800"/>
          </a:xfrm>
          <a:prstGeom prst="rect">
            <a:avLst/>
          </a:prstGeom>
          <a:noFill/>
          <a:ln w="9525">
            <a:noFill/>
            <a:miter lim="800000"/>
            <a:headEnd/>
            <a:tailEnd/>
          </a:ln>
        </p:spPr>
        <p:txBody>
          <a:bodyPr/>
          <a:lstStyle/>
          <a:p>
            <a:pPr marL="347472" indent="-347472">
              <a:lnSpc>
                <a:spcPct val="80000"/>
              </a:lnSpc>
              <a:spcBef>
                <a:spcPts val="24"/>
              </a:spcBef>
              <a:buFont typeface="Arial" pitchFamily="34" charset="0"/>
              <a:buChar char="•"/>
            </a:pPr>
            <a:r>
              <a:rPr lang="en-US" sz="2600" dirty="0">
                <a:latin typeface="Franklin Gothic Book" pitchFamily="34" charset="0"/>
              </a:rPr>
              <a:t>Spatial analysis of data allow you to see concentrations of events, facilities, and populations that may not be readily apparent from tabular statistics. </a:t>
            </a:r>
            <a:endParaRPr lang="en-US" sz="2600" dirty="0">
              <a:solidFill>
                <a:srgbClr val="000000"/>
              </a:solidFill>
              <a:latin typeface="Franklin Gothic Book" pitchFamily="34" charset="0"/>
              <a:cs typeface="+mn-cs"/>
            </a:endParaRPr>
          </a:p>
          <a:p>
            <a:pPr>
              <a:lnSpc>
                <a:spcPct val="80000"/>
              </a:lnSpc>
              <a:spcBef>
                <a:spcPts val="24"/>
              </a:spcBef>
            </a:pPr>
            <a:endParaRPr lang="en-US" sz="2600" dirty="0">
              <a:solidFill>
                <a:srgbClr val="000000"/>
              </a:solidFill>
              <a:latin typeface="Franklin Gothic Book" pitchFamily="34" charset="0"/>
              <a:cs typeface="+mn-cs"/>
            </a:endParaRPr>
          </a:p>
          <a:p>
            <a:pPr>
              <a:lnSpc>
                <a:spcPct val="80000"/>
              </a:lnSpc>
              <a:spcBef>
                <a:spcPct val="20000"/>
              </a:spcBef>
            </a:pPr>
            <a:endParaRPr lang="en-US" sz="2600" dirty="0">
              <a:solidFill>
                <a:srgbClr val="000000"/>
              </a:solidFill>
              <a:latin typeface="Franklin Gothic Book" pitchFamily="34" charset="0"/>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11623"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Useful Tools</a:t>
            </a:r>
            <a:br>
              <a:rPr lang="en-US" sz="2400" dirty="0">
                <a:cs typeface="Tahoma" pitchFamily="34" charset="0"/>
              </a:rPr>
            </a:br>
            <a:r>
              <a:rPr lang="en-US" sz="3000" dirty="0">
                <a:cs typeface="Tahoma" pitchFamily="34" charset="0"/>
              </a:rPr>
              <a:t>Maps</a:t>
            </a:r>
          </a:p>
        </p:txBody>
      </p:sp>
      <p:pic>
        <p:nvPicPr>
          <p:cNvPr id="6147" name="Picture 3"/>
          <p:cNvPicPr>
            <a:picLocks noChangeAspect="1" noChangeArrowheads="1"/>
          </p:cNvPicPr>
          <p:nvPr/>
        </p:nvPicPr>
        <p:blipFill>
          <a:blip r:embed="rId3" cstate="print"/>
          <a:srcRect l="1905" t="12191" r="59524" b="24571"/>
          <a:stretch>
            <a:fillRect/>
          </a:stretch>
        </p:blipFill>
        <p:spPr bwMode="auto">
          <a:xfrm>
            <a:off x="1676400" y="1371600"/>
            <a:ext cx="4752541" cy="4869934"/>
          </a:xfrm>
          <a:prstGeom prst="rect">
            <a:avLst/>
          </a:prstGeom>
          <a:noFill/>
          <a:ln w="9525">
            <a:solidFill>
              <a:schemeClr val="bg1">
                <a:lumMod val="50000"/>
              </a:schemeClr>
            </a:solidFill>
            <a:miter lim="800000"/>
            <a:headEnd/>
            <a:tailEnd/>
          </a:ln>
        </p:spPr>
      </p:pic>
      <p:pic>
        <p:nvPicPr>
          <p:cNvPr id="6150" name="Picture 6"/>
          <p:cNvPicPr>
            <a:picLocks noChangeAspect="1" noChangeArrowheads="1"/>
          </p:cNvPicPr>
          <p:nvPr/>
        </p:nvPicPr>
        <p:blipFill>
          <a:blip r:embed="rId4" cstate="print"/>
          <a:srcRect l="20952" t="41333" r="67143" b="38095"/>
          <a:stretch>
            <a:fillRect/>
          </a:stretch>
        </p:blipFill>
        <p:spPr bwMode="auto">
          <a:xfrm>
            <a:off x="6505141" y="2362200"/>
            <a:ext cx="1905000" cy="2057400"/>
          </a:xfrm>
          <a:prstGeom prst="rect">
            <a:avLst/>
          </a:prstGeom>
          <a:noFill/>
          <a:ln w="9525">
            <a:solidFill>
              <a:schemeClr val="bg1">
                <a:lumMod val="50000"/>
              </a:schemeClr>
            </a:solidFill>
            <a:miter lim="800000"/>
            <a:headEnd/>
            <a:tailEnd/>
          </a:ln>
        </p:spPr>
      </p:pic>
      <p:sp>
        <p:nvSpPr>
          <p:cNvPr id="17" name="Text Box 19"/>
          <p:cNvSpPr txBox="1">
            <a:spLocks noChangeArrowheads="1"/>
          </p:cNvSpPr>
          <p:nvPr/>
        </p:nvSpPr>
        <p:spPr bwMode="auto">
          <a:xfrm>
            <a:off x="381000" y="5476875"/>
            <a:ext cx="8305800" cy="923925"/>
          </a:xfrm>
          <a:prstGeom prst="rect">
            <a:avLst/>
          </a:prstGeom>
          <a:solidFill>
            <a:srgbClr val="EFD821"/>
          </a:solidFill>
          <a:ln w="31750">
            <a:solidFill>
              <a:srgbClr val="0067AC"/>
            </a:solidFill>
            <a:miter lim="800000"/>
            <a:headEnd/>
            <a:tailEnd/>
          </a:ln>
        </p:spPr>
        <p:txBody>
          <a:bodyPr>
            <a:spAutoFit/>
          </a:bodyPr>
          <a:lstStyle/>
          <a:p>
            <a:r>
              <a:rPr lang="en-US" b="1" dirty="0">
                <a:solidFill>
                  <a:srgbClr val="006699"/>
                </a:solidFill>
                <a:latin typeface="Century Gothic" pitchFamily="34" charset="0"/>
              </a:rPr>
              <a:t>This map is showing the % of student passing the ISTEP Math and English for Grade 6 in 2002. You could use a map similar to this to show a need for tutoring programs in the IPS School Corporation.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13671"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Useful Tools</a:t>
            </a:r>
            <a:br>
              <a:rPr lang="en-US" dirty="0">
                <a:cs typeface="Tahoma" pitchFamily="34" charset="0"/>
              </a:rPr>
            </a:br>
            <a:r>
              <a:rPr lang="en-US" sz="3000" dirty="0">
                <a:cs typeface="Tahoma" pitchFamily="34" charset="0"/>
              </a:rPr>
              <a:t>Maps</a:t>
            </a:r>
          </a:p>
        </p:txBody>
      </p:sp>
      <p:pic>
        <p:nvPicPr>
          <p:cNvPr id="8" name="Picture 7"/>
          <p:cNvPicPr>
            <a:picLocks noChangeAspect="1" noChangeArrowheads="1"/>
          </p:cNvPicPr>
          <p:nvPr/>
        </p:nvPicPr>
        <p:blipFill>
          <a:blip r:embed="rId3" cstate="print"/>
          <a:srcRect l="1905" t="11905" r="59524" b="24095"/>
          <a:stretch>
            <a:fillRect/>
          </a:stretch>
        </p:blipFill>
        <p:spPr bwMode="auto">
          <a:xfrm>
            <a:off x="1676400" y="1319784"/>
            <a:ext cx="4752541" cy="4928616"/>
          </a:xfrm>
          <a:prstGeom prst="rect">
            <a:avLst/>
          </a:prstGeom>
          <a:noFill/>
          <a:ln w="9525">
            <a:solidFill>
              <a:schemeClr val="bg1">
                <a:lumMod val="50000"/>
              </a:schemeClr>
            </a:solidFill>
            <a:miter lim="800000"/>
            <a:headEnd/>
            <a:tailEnd/>
          </a:ln>
        </p:spPr>
      </p:pic>
      <p:pic>
        <p:nvPicPr>
          <p:cNvPr id="10" name="Picture 2"/>
          <p:cNvPicPr>
            <a:picLocks noChangeAspect="1" noChangeArrowheads="1"/>
          </p:cNvPicPr>
          <p:nvPr/>
        </p:nvPicPr>
        <p:blipFill>
          <a:blip r:embed="rId4" cstate="print"/>
          <a:srcRect l="20952" t="41143" r="67143" b="38286"/>
          <a:stretch>
            <a:fillRect/>
          </a:stretch>
        </p:blipFill>
        <p:spPr bwMode="auto">
          <a:xfrm>
            <a:off x="6477000" y="2286000"/>
            <a:ext cx="1905000" cy="2057400"/>
          </a:xfrm>
          <a:prstGeom prst="rect">
            <a:avLst/>
          </a:prstGeom>
          <a:noFill/>
          <a:ln w="9525">
            <a:solidFill>
              <a:schemeClr val="bg1">
                <a:lumMod val="50000"/>
              </a:schemeClr>
            </a:solidFill>
            <a:miter lim="800000"/>
            <a:headEnd/>
            <a:tailEnd/>
          </a:ln>
        </p:spPr>
      </p:pic>
      <p:sp>
        <p:nvSpPr>
          <p:cNvPr id="12" name="Text Box 19"/>
          <p:cNvSpPr txBox="1">
            <a:spLocks noChangeArrowheads="1"/>
          </p:cNvSpPr>
          <p:nvPr/>
        </p:nvSpPr>
        <p:spPr bwMode="auto">
          <a:xfrm>
            <a:off x="381000" y="5200650"/>
            <a:ext cx="8305800" cy="1200150"/>
          </a:xfrm>
          <a:prstGeom prst="rect">
            <a:avLst/>
          </a:prstGeom>
          <a:solidFill>
            <a:srgbClr val="EFD821"/>
          </a:solidFill>
          <a:ln w="31750">
            <a:solidFill>
              <a:srgbClr val="006699"/>
            </a:solidFill>
            <a:miter lim="800000"/>
            <a:headEnd/>
            <a:tailEnd/>
          </a:ln>
        </p:spPr>
        <p:txBody>
          <a:bodyPr>
            <a:spAutoFit/>
          </a:bodyPr>
          <a:lstStyle/>
          <a:p>
            <a:r>
              <a:rPr lang="en-US" b="1" dirty="0">
                <a:solidFill>
                  <a:srgbClr val="0067AC"/>
                </a:solidFill>
                <a:latin typeface="Century Gothic" pitchFamily="34" charset="0"/>
              </a:rPr>
              <a:t>This map is showing the % of student passing the ISTEP Math and English for Grade 6 in 2008. You could use a map similar to this to show the increase in the % of students passing the ISTEP Math and English for Grade 6 between data years 2002 and 2008</a:t>
            </a:r>
            <a:r>
              <a:rPr lang="en-US" b="1" dirty="0">
                <a:solidFill>
                  <a:srgbClr val="006699"/>
                </a:solidFill>
                <a:latin typeface="Century Gothic" pitchFamily="34"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5200" y="762000"/>
            <a:ext cx="5334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990600" y="0"/>
            <a:ext cx="7059911" cy="6858000"/>
          </a:xfrm>
          <a:prstGeom prst="rect">
            <a:avLst/>
          </a:prstGeom>
          <a:noFill/>
          <a:ln w="9525">
            <a:noFill/>
            <a:miter lim="800000"/>
            <a:headEnd/>
            <a:tailEnd/>
          </a:ln>
        </p:spPr>
      </p:pic>
      <p:sp>
        <p:nvSpPr>
          <p:cNvPr id="6" name="Rectangle 5"/>
          <p:cNvSpPr/>
          <p:nvPr/>
        </p:nvSpPr>
        <p:spPr>
          <a:xfrm>
            <a:off x="3505200" y="609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Content Placeholder 2"/>
          <p:cNvSpPr>
            <a:spLocks noGrp="1"/>
          </p:cNvSpPr>
          <p:nvPr>
            <p:ph idx="1"/>
          </p:nvPr>
        </p:nvSpPr>
        <p:spPr>
          <a:xfrm>
            <a:off x="0" y="1219200"/>
            <a:ext cx="9144000" cy="5410200"/>
          </a:xfrm>
        </p:spPr>
        <p:txBody>
          <a:bodyPr/>
          <a:lstStyle/>
          <a:p>
            <a:pPr eaLnBrk="1" hangingPunct="1">
              <a:buFontTx/>
              <a:buNone/>
            </a:pPr>
            <a:r>
              <a:rPr lang="en-US" sz="2200" dirty="0">
                <a:cs typeface="Tahoma" pitchFamily="34" charset="0"/>
              </a:rPr>
              <a:t>Reminder of how to put a SAVI map into a word document</a:t>
            </a:r>
          </a:p>
          <a:p>
            <a:pPr marL="742950" lvl="2" indent="-342900" eaLnBrk="1" hangingPunct="1"/>
            <a:r>
              <a:rPr lang="en-US" sz="2200" dirty="0">
                <a:cs typeface="Tahoma" pitchFamily="34" charset="0"/>
              </a:rPr>
              <a:t>Create the map</a:t>
            </a:r>
          </a:p>
          <a:p>
            <a:pPr marL="1200150" lvl="3" indent="-342900" eaLnBrk="1" hangingPunct="1"/>
            <a:r>
              <a:rPr lang="en-US" dirty="0">
                <a:cs typeface="Tahoma" pitchFamily="34" charset="0"/>
              </a:rPr>
              <a:t>Use the select data tab to find the indicator(s) of interest</a:t>
            </a:r>
          </a:p>
          <a:p>
            <a:pPr marL="1200150" lvl="3" indent="-342900" eaLnBrk="1" hangingPunct="1"/>
            <a:r>
              <a:rPr lang="en-US" dirty="0">
                <a:cs typeface="Tahoma" pitchFamily="34" charset="0"/>
              </a:rPr>
              <a:t>Choose to Map It</a:t>
            </a:r>
          </a:p>
          <a:p>
            <a:pPr marL="742950" lvl="2" indent="-342900" eaLnBrk="1" hangingPunct="1"/>
            <a:r>
              <a:rPr lang="en-US" sz="2200" dirty="0">
                <a:cs typeface="Tahoma" pitchFamily="34" charset="0"/>
              </a:rPr>
              <a:t>You can either download or save the map</a:t>
            </a:r>
          </a:p>
          <a:p>
            <a:pPr marL="1200150" lvl="3" indent="-342900" eaLnBrk="1" hangingPunct="1"/>
            <a:r>
              <a:rPr lang="en-US" dirty="0">
                <a:cs typeface="Tahoma" pitchFamily="34" charset="0"/>
              </a:rPr>
              <a:t>Click the download button to download the map</a:t>
            </a:r>
          </a:p>
          <a:p>
            <a:pPr marL="1200150" lvl="3" indent="-342900" eaLnBrk="1" hangingPunct="1"/>
            <a:endParaRPr lang="en-US" dirty="0">
              <a:cs typeface="Tahoma" pitchFamily="34" charset="0"/>
            </a:endParaRPr>
          </a:p>
          <a:p>
            <a:pPr marL="1200150" lvl="3" indent="-342900"/>
            <a:r>
              <a:rPr lang="en-US" dirty="0">
                <a:cs typeface="Tahoma" pitchFamily="34" charset="0"/>
              </a:rPr>
              <a:t>Click the save to my maps button to save the map to a project</a:t>
            </a:r>
          </a:p>
          <a:p>
            <a:pPr marL="1200150" lvl="3" indent="-342900"/>
            <a:endParaRPr lang="en-US" dirty="0">
              <a:cs typeface="Tahoma" pitchFamily="34" charset="0"/>
            </a:endParaRPr>
          </a:p>
          <a:p>
            <a:pPr marL="1200150" lvl="3" indent="-342900"/>
            <a:r>
              <a:rPr lang="en-US" dirty="0">
                <a:cs typeface="Tahoma" pitchFamily="34" charset="0"/>
              </a:rPr>
              <a:t>Click the help button for step by step instructions</a:t>
            </a:r>
          </a:p>
          <a:p>
            <a:pPr marL="1200150" lvl="3" indent="-342900">
              <a:buNone/>
            </a:pPr>
            <a:endParaRPr lang="en-US" dirty="0">
              <a:cs typeface="Tahoma" pitchFamily="34" charset="0"/>
            </a:endParaRPr>
          </a:p>
          <a:p>
            <a:pPr marL="742950" lvl="2" indent="-342900" eaLnBrk="1" hangingPunct="1"/>
            <a:r>
              <a:rPr lang="en-US" sz="2200" dirty="0">
                <a:cs typeface="Tahoma" pitchFamily="34" charset="0"/>
              </a:rPr>
              <a:t>You can also print the map to add it to the appendix</a:t>
            </a:r>
          </a:p>
          <a:p>
            <a:pPr marL="1200150" lvl="3" indent="-342900" eaLnBrk="1" hangingPunct="1"/>
            <a:r>
              <a:rPr lang="en-US" dirty="0">
                <a:cs typeface="Tahoma" pitchFamily="34" charset="0"/>
              </a:rPr>
              <a:t>You have the option to print a black and white or color map</a:t>
            </a:r>
          </a:p>
          <a:p>
            <a:pPr marL="1200150" lvl="3" indent="-342900" eaLnBrk="1" hangingPunct="1"/>
            <a:endParaRPr lang="en-US" dirty="0">
              <a:cs typeface="Tahoma" pitchFamily="34" charset="0"/>
            </a:endParaRPr>
          </a:p>
          <a:p>
            <a:pPr marL="1200150" lvl="3" indent="-342900" eaLnBrk="1" hangingPunct="1"/>
            <a:endParaRPr lang="en-US" dirty="0">
              <a:latin typeface="Tahoma" pitchFamily="34" charset="0"/>
              <a:cs typeface="Tahoma" pitchFamily="34" charset="0"/>
            </a:endParaRPr>
          </a:p>
          <a:p>
            <a:pPr marL="1200150" lvl="3" indent="-342900" eaLnBrk="1" hangingPunct="1">
              <a:buFontTx/>
              <a:buNone/>
            </a:pPr>
            <a:endParaRPr lang="en-US" dirty="0">
              <a:latin typeface="Tahoma" pitchFamily="34" charset="0"/>
              <a:cs typeface="Tahoma" pitchFamily="34" charset="0"/>
            </a:endParaRPr>
          </a:p>
        </p:txBody>
      </p:sp>
      <p:pic>
        <p:nvPicPr>
          <p:cNvPr id="1027" name="Picture 3"/>
          <p:cNvPicPr>
            <a:picLocks noChangeAspect="1" noChangeArrowheads="1"/>
          </p:cNvPicPr>
          <p:nvPr/>
        </p:nvPicPr>
        <p:blipFill>
          <a:blip r:embed="rId3" cstate="print"/>
          <a:srcRect l="41429" t="45714" r="20952" b="50477"/>
          <a:stretch>
            <a:fillRect/>
          </a:stretch>
        </p:blipFill>
        <p:spPr bwMode="auto">
          <a:xfrm>
            <a:off x="1600200" y="3505200"/>
            <a:ext cx="6019800" cy="381000"/>
          </a:xfrm>
          <a:prstGeom prst="rect">
            <a:avLst/>
          </a:prstGeom>
          <a:noFill/>
          <a:ln w="9525">
            <a:noFill/>
            <a:miter lim="800000"/>
            <a:headEnd/>
            <a:tailEnd/>
          </a:ln>
        </p:spPr>
      </p:pic>
      <p:sp>
        <p:nvSpPr>
          <p:cNvPr id="11572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Useful Tools</a:t>
            </a:r>
            <a:br>
              <a:rPr lang="en-US" dirty="0">
                <a:cs typeface="Tahoma" pitchFamily="34" charset="0"/>
              </a:rPr>
            </a:br>
            <a:r>
              <a:rPr lang="en-US" sz="3000" dirty="0">
                <a:cs typeface="Tahoma" pitchFamily="34" charset="0"/>
              </a:rPr>
              <a:t>Maps</a:t>
            </a:r>
          </a:p>
        </p:txBody>
      </p:sp>
      <p:sp>
        <p:nvSpPr>
          <p:cNvPr id="11571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0" name="Rectangle 9"/>
          <p:cNvSpPr/>
          <p:nvPr/>
        </p:nvSpPr>
        <p:spPr>
          <a:xfrm>
            <a:off x="5410200" y="3505200"/>
            <a:ext cx="1066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a:blip r:embed="rId3" cstate="print"/>
          <a:srcRect l="41429" t="45714" r="20952" b="50477"/>
          <a:stretch>
            <a:fillRect/>
          </a:stretch>
        </p:blipFill>
        <p:spPr bwMode="auto">
          <a:xfrm>
            <a:off x="1600200" y="4267200"/>
            <a:ext cx="6019800" cy="381000"/>
          </a:xfrm>
          <a:prstGeom prst="rect">
            <a:avLst/>
          </a:prstGeom>
          <a:noFill/>
          <a:ln w="9525">
            <a:noFill/>
            <a:miter lim="800000"/>
            <a:headEnd/>
            <a:tailEnd/>
          </a:ln>
        </p:spPr>
      </p:pic>
      <p:sp>
        <p:nvSpPr>
          <p:cNvPr id="15" name="Rectangle 14"/>
          <p:cNvSpPr/>
          <p:nvPr/>
        </p:nvSpPr>
        <p:spPr>
          <a:xfrm>
            <a:off x="3810000" y="4267200"/>
            <a:ext cx="1600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p:cNvPicPr>
            <a:picLocks noChangeAspect="1" noChangeArrowheads="1"/>
          </p:cNvPicPr>
          <p:nvPr/>
        </p:nvPicPr>
        <p:blipFill>
          <a:blip r:embed="rId3" cstate="print"/>
          <a:srcRect l="41429" t="45714" r="20952" b="50477"/>
          <a:stretch>
            <a:fillRect/>
          </a:stretch>
        </p:blipFill>
        <p:spPr bwMode="auto">
          <a:xfrm>
            <a:off x="1600200" y="5029200"/>
            <a:ext cx="6019800" cy="381000"/>
          </a:xfrm>
          <a:prstGeom prst="rect">
            <a:avLst/>
          </a:prstGeom>
          <a:noFill/>
          <a:ln w="9525">
            <a:noFill/>
            <a:miter lim="800000"/>
            <a:headEnd/>
            <a:tailEnd/>
          </a:ln>
        </p:spPr>
      </p:pic>
      <p:sp>
        <p:nvSpPr>
          <p:cNvPr id="17" name="Rectangle 16"/>
          <p:cNvSpPr/>
          <p:nvPr/>
        </p:nvSpPr>
        <p:spPr>
          <a:xfrm>
            <a:off x="6972300" y="5029200"/>
            <a:ext cx="533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0" y="2949575"/>
            <a:ext cx="9144000" cy="1470025"/>
          </a:xfrm>
        </p:spPr>
        <p:txBody>
          <a:bodyPr/>
          <a:lstStyle/>
          <a:p>
            <a:pPr eaLnBrk="1" hangingPunct="1"/>
            <a:r>
              <a:rPr lang="en-US" sz="4000" dirty="0"/>
              <a:t>SAVI Support for Grants</a:t>
            </a:r>
            <a:br>
              <a:rPr lang="en-US" sz="4000" dirty="0"/>
            </a:br>
            <a:r>
              <a:rPr lang="en-US" sz="4000" dirty="0"/>
              <a:t>Useful Tools - Charts &amp; Graphs</a:t>
            </a:r>
          </a:p>
        </p:txBody>
      </p:sp>
    </p:spTree>
  </p:cSld>
  <p:clrMapOvr>
    <a:masterClrMapping/>
  </p:clrMapOvr>
  <p:transition spd="med">
    <p:wheel spokes="2"/>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Objectives</a:t>
            </a:r>
          </a:p>
        </p:txBody>
      </p:sp>
      <p:sp>
        <p:nvSpPr>
          <p:cNvPr id="3" name="Content Placeholder 2"/>
          <p:cNvSpPr>
            <a:spLocks noGrp="1"/>
          </p:cNvSpPr>
          <p:nvPr>
            <p:ph idx="1"/>
          </p:nvPr>
        </p:nvSpPr>
        <p:spPr>
          <a:xfrm>
            <a:off x="304800" y="1295400"/>
            <a:ext cx="8839200" cy="5105400"/>
          </a:xfrm>
        </p:spPr>
        <p:txBody>
          <a:bodyPr/>
          <a:lstStyle/>
          <a:p>
            <a:pPr eaLnBrk="1" hangingPunct="1">
              <a:buFontTx/>
              <a:buNone/>
              <a:defRPr/>
            </a:pPr>
            <a:r>
              <a:rPr lang="en-US" sz="3000" dirty="0">
                <a:solidFill>
                  <a:srgbClr val="000000"/>
                </a:solidFill>
              </a:rPr>
              <a:t>After this workshop, you will be able to:</a:t>
            </a:r>
          </a:p>
          <a:p>
            <a:pPr eaLnBrk="1" hangingPunct="1">
              <a:buFontTx/>
              <a:buNone/>
              <a:defRPr/>
            </a:pPr>
            <a:endParaRPr lang="en-US" sz="2800" dirty="0">
              <a:solidFill>
                <a:srgbClr val="000000"/>
              </a:solidFill>
              <a:latin typeface="Tahoma" pitchFamily="34" charset="0"/>
            </a:endParaRPr>
          </a:p>
          <a:p>
            <a:pPr marL="457200" indent="-457200" eaLnBrk="1" hangingPunct="1">
              <a:buFontTx/>
              <a:buAutoNum type="arabicPeriod"/>
              <a:defRPr/>
            </a:pPr>
            <a:r>
              <a:rPr lang="en-US" sz="2600" dirty="0">
                <a:solidFill>
                  <a:srgbClr val="000000"/>
                </a:solidFill>
              </a:rPr>
              <a:t>Understand the basic components of a successful grant</a:t>
            </a:r>
          </a:p>
          <a:p>
            <a:pPr marL="457200" indent="-457200" eaLnBrk="1" hangingPunct="1">
              <a:buFontTx/>
              <a:buAutoNum type="arabicPeriod"/>
              <a:defRPr/>
            </a:pPr>
            <a:r>
              <a:rPr lang="en-US" sz="2600" dirty="0">
                <a:solidFill>
                  <a:srgbClr val="000000"/>
                </a:solidFill>
              </a:rPr>
              <a:t>Understand how SAVI can support grant proposals</a:t>
            </a:r>
          </a:p>
          <a:p>
            <a:pPr marL="457200" indent="-457200" eaLnBrk="1" hangingPunct="1">
              <a:buFontTx/>
              <a:buAutoNum type="arabicPeriod"/>
              <a:defRPr/>
            </a:pPr>
            <a:r>
              <a:rPr lang="en-US" sz="2600" dirty="0">
                <a:solidFill>
                  <a:srgbClr val="000000"/>
                </a:solidFill>
              </a:rPr>
              <a:t>Understand how SAVI can support the on-going evaluation efforts of your program or initiative</a:t>
            </a:r>
          </a:p>
          <a:p>
            <a:pPr marL="457200" indent="-457200" eaLnBrk="1" hangingPunct="1">
              <a:buFontTx/>
              <a:buAutoNum type="arabicPeriod"/>
              <a:defRPr/>
            </a:pPr>
            <a:r>
              <a:rPr lang="en-US" sz="2600" dirty="0">
                <a:solidFill>
                  <a:srgbClr val="000000"/>
                </a:solidFill>
              </a:rPr>
              <a:t>Explore examples of how local data have been used in funded grant proposals</a:t>
            </a:r>
          </a:p>
          <a:p>
            <a:pPr marL="457200" indent="-457200" eaLnBrk="1" hangingPunct="1">
              <a:buFontTx/>
              <a:buAutoNum type="arabicPeriod"/>
              <a:defRPr/>
            </a:pPr>
            <a:r>
              <a:rPr lang="en-US" sz="2600" dirty="0">
                <a:solidFill>
                  <a:srgbClr val="000000"/>
                </a:solidFill>
              </a:rPr>
              <a:t>Locate more information to support your grant writing efforts</a:t>
            </a:r>
          </a:p>
        </p:txBody>
      </p:sp>
      <p:sp>
        <p:nvSpPr>
          <p:cNvPr id="2355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cs typeface="Tahoma" pitchFamily="34" charset="0"/>
              </a:rPr>
              <a:t>Useful Tools</a:t>
            </a:r>
            <a:br>
              <a:rPr lang="en-US" dirty="0">
                <a:cs typeface="Tahoma" pitchFamily="34" charset="0"/>
              </a:rPr>
            </a:br>
            <a:r>
              <a:rPr lang="en-US" dirty="0">
                <a:cs typeface="Tahoma" pitchFamily="34" charset="0"/>
              </a:rPr>
              <a:t>Charts and Graphs</a:t>
            </a:r>
            <a:br>
              <a:rPr lang="en-US" dirty="0"/>
            </a:br>
            <a:endParaRPr lang="en-US" dirty="0"/>
          </a:p>
        </p:txBody>
      </p:sp>
      <p:sp>
        <p:nvSpPr>
          <p:cNvPr id="6147" name="Content Placeholder 2"/>
          <p:cNvSpPr>
            <a:spLocks noGrp="1"/>
          </p:cNvSpPr>
          <p:nvPr>
            <p:ph idx="1"/>
          </p:nvPr>
        </p:nvSpPr>
        <p:spPr>
          <a:xfrm>
            <a:off x="152400" y="1219200"/>
            <a:ext cx="7543800" cy="609600"/>
          </a:xfrm>
        </p:spPr>
        <p:txBody>
          <a:bodyPr/>
          <a:lstStyle/>
          <a:p>
            <a:pPr eaLnBrk="1" hangingPunct="1"/>
            <a:r>
              <a:rPr lang="en-US" dirty="0"/>
              <a:t> </a:t>
            </a:r>
            <a:r>
              <a:rPr lang="en-US" sz="2800" dirty="0"/>
              <a:t>Allows you to…</a:t>
            </a:r>
          </a:p>
          <a:p>
            <a:pPr eaLnBrk="1" hangingPunct="1"/>
            <a:endParaRPr lang="en-US" dirty="0"/>
          </a:p>
        </p:txBody>
      </p:sp>
      <p:sp>
        <p:nvSpPr>
          <p:cNvPr id="5" name="Content Placeholder 2"/>
          <p:cNvSpPr txBox="1">
            <a:spLocks/>
          </p:cNvSpPr>
          <p:nvPr/>
        </p:nvSpPr>
        <p:spPr bwMode="auto">
          <a:xfrm>
            <a:off x="533400" y="1752600"/>
            <a:ext cx="84582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charset="0"/>
              <a:buChar char="•"/>
            </a:pPr>
            <a:r>
              <a:rPr lang="en-US" sz="2200" dirty="0">
                <a:latin typeface="Franklin Gothic Book" pitchFamily="34" charset="0"/>
                <a:cs typeface="+mn-cs"/>
              </a:rPr>
              <a:t>Compare geographic areas</a:t>
            </a:r>
          </a:p>
          <a:p>
            <a:pPr marL="342900" lvl="0" indent="-342900">
              <a:spcBef>
                <a:spcPct val="20000"/>
              </a:spcBef>
              <a:buFont typeface="Arial" charset="0"/>
              <a:buChar char="•"/>
            </a:pPr>
            <a:r>
              <a:rPr lang="en-US" sz="2200" dirty="0">
                <a:latin typeface="Franklin Gothic Book" pitchFamily="34" charset="0"/>
                <a:cs typeface="+mn-cs"/>
              </a:rPr>
              <a:t>View changes over time</a:t>
            </a:r>
          </a:p>
          <a:p>
            <a:pPr marL="342900" lvl="0" indent="-342900">
              <a:spcBef>
                <a:spcPct val="20000"/>
              </a:spcBef>
              <a:buFont typeface="Arial" charset="0"/>
              <a:buChar char="•"/>
            </a:pPr>
            <a:r>
              <a:rPr lang="en-US" sz="2200" dirty="0">
                <a:latin typeface="Franklin Gothic Book" pitchFamily="34" charset="0"/>
                <a:cs typeface="+mn-cs"/>
              </a:rPr>
              <a:t>View population distributions in a pie chart, bar chart, or line graph </a:t>
            </a:r>
          </a:p>
          <a:p>
            <a:pPr marL="342900" lvl="0" indent="-342900">
              <a:spcBef>
                <a:spcPct val="20000"/>
              </a:spcBef>
              <a:buFont typeface="Arial" charset="0"/>
              <a:buChar char="•"/>
            </a:pPr>
            <a:r>
              <a:rPr lang="en-US" sz="2200" dirty="0">
                <a:latin typeface="Franklin Gothic Book" pitchFamily="34" charset="0"/>
                <a:cs typeface="+mn-cs"/>
              </a:rPr>
              <a:t>Print and/or save the chart/graph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chemeClr val="tx1"/>
              </a:solidFill>
              <a:effectLst/>
              <a:uLnTx/>
              <a:uFillTx/>
              <a:latin typeface="Franklin Gothic Book" pitchFamily="34" charset="0"/>
              <a:ea typeface="+mn-ea"/>
              <a:cs typeface="+mn-cs"/>
            </a:endParaRPr>
          </a:p>
        </p:txBody>
      </p:sp>
      <p:pic>
        <p:nvPicPr>
          <p:cNvPr id="276483" name="Picture 3"/>
          <p:cNvPicPr>
            <a:picLocks noChangeAspect="1" noChangeArrowheads="1"/>
          </p:cNvPicPr>
          <p:nvPr/>
        </p:nvPicPr>
        <p:blipFill>
          <a:blip r:embed="rId2" cstate="print"/>
          <a:srcRect l="18462" t="17524" r="65054" b="79546"/>
          <a:stretch>
            <a:fillRect/>
          </a:stretch>
        </p:blipFill>
        <p:spPr bwMode="auto">
          <a:xfrm>
            <a:off x="5334000" y="3505200"/>
            <a:ext cx="2637770" cy="293037"/>
          </a:xfrm>
          <a:prstGeom prst="rect">
            <a:avLst/>
          </a:prstGeom>
          <a:noFill/>
          <a:ln w="9525">
            <a:noFill/>
            <a:miter lim="800000"/>
            <a:headEnd/>
            <a:tailEnd/>
          </a:ln>
        </p:spPr>
      </p:pic>
      <p:pic>
        <p:nvPicPr>
          <p:cNvPr id="276484" name="Picture 4"/>
          <p:cNvPicPr>
            <a:picLocks noChangeAspect="1" noChangeArrowheads="1"/>
          </p:cNvPicPr>
          <p:nvPr/>
        </p:nvPicPr>
        <p:blipFill>
          <a:blip r:embed="rId3" cstate="print"/>
          <a:srcRect l="3955" t="75234" r="59101" b="22395"/>
          <a:stretch>
            <a:fillRect/>
          </a:stretch>
        </p:blipFill>
        <p:spPr bwMode="auto">
          <a:xfrm>
            <a:off x="304800" y="6098632"/>
            <a:ext cx="3733800" cy="149768"/>
          </a:xfrm>
          <a:prstGeom prst="rect">
            <a:avLst/>
          </a:prstGeom>
          <a:noFill/>
          <a:ln w="9525">
            <a:noFill/>
            <a:miter lim="800000"/>
            <a:headEnd/>
            <a:tailEnd/>
          </a:ln>
        </p:spPr>
      </p:pic>
      <p:pic>
        <p:nvPicPr>
          <p:cNvPr id="13" name="Picture 4"/>
          <p:cNvPicPr>
            <a:picLocks noChangeAspect="1" noChangeArrowheads="1"/>
          </p:cNvPicPr>
          <p:nvPr/>
        </p:nvPicPr>
        <p:blipFill>
          <a:blip r:embed="rId3" cstate="print"/>
          <a:srcRect l="3333" t="16762" r="90953" b="78667"/>
          <a:stretch>
            <a:fillRect/>
          </a:stretch>
        </p:blipFill>
        <p:spPr bwMode="auto">
          <a:xfrm>
            <a:off x="3200400" y="3524250"/>
            <a:ext cx="838200" cy="133350"/>
          </a:xfrm>
          <a:prstGeom prst="rect">
            <a:avLst/>
          </a:prstGeom>
          <a:noFill/>
          <a:ln w="9525">
            <a:noFill/>
            <a:miter lim="800000"/>
            <a:headEnd/>
            <a:tailEnd/>
          </a:ln>
        </p:spPr>
      </p:pic>
      <p:pic>
        <p:nvPicPr>
          <p:cNvPr id="15" name="Picture 4"/>
          <p:cNvPicPr>
            <a:picLocks noChangeAspect="1" noChangeArrowheads="1"/>
          </p:cNvPicPr>
          <p:nvPr/>
        </p:nvPicPr>
        <p:blipFill>
          <a:blip r:embed="rId3" cstate="print"/>
          <a:srcRect l="3333" t="16762" r="90953" b="78667"/>
          <a:stretch>
            <a:fillRect/>
          </a:stretch>
        </p:blipFill>
        <p:spPr bwMode="auto">
          <a:xfrm>
            <a:off x="3048000" y="3543300"/>
            <a:ext cx="1143000" cy="190500"/>
          </a:xfrm>
          <a:prstGeom prst="rect">
            <a:avLst/>
          </a:prstGeom>
          <a:noFill/>
          <a:ln w="9525">
            <a:noFill/>
            <a:miter lim="800000"/>
            <a:headEnd/>
            <a:tailEnd/>
          </a:ln>
        </p:spPr>
      </p:pic>
      <p:pic>
        <p:nvPicPr>
          <p:cNvPr id="10" name="Picture 4"/>
          <p:cNvPicPr>
            <a:picLocks noChangeAspect="1" noChangeArrowheads="1"/>
          </p:cNvPicPr>
          <p:nvPr/>
        </p:nvPicPr>
        <p:blipFill>
          <a:blip r:embed="rId3" cstate="print"/>
          <a:srcRect l="4437" t="25596" r="59123" b="29351"/>
          <a:stretch>
            <a:fillRect/>
          </a:stretch>
        </p:blipFill>
        <p:spPr bwMode="auto">
          <a:xfrm>
            <a:off x="838200" y="3810000"/>
            <a:ext cx="2859741" cy="2209800"/>
          </a:xfrm>
          <a:prstGeom prst="rect">
            <a:avLst/>
          </a:prstGeom>
          <a:noFill/>
          <a:ln w="9525">
            <a:solidFill>
              <a:schemeClr val="tx1">
                <a:lumMod val="65000"/>
                <a:lumOff val="35000"/>
              </a:schemeClr>
            </a:solidFill>
            <a:miter lim="800000"/>
            <a:headEnd/>
            <a:tailEnd/>
          </a:ln>
        </p:spPr>
      </p:pic>
      <p:pic>
        <p:nvPicPr>
          <p:cNvPr id="11" name="Picture 4"/>
          <p:cNvPicPr>
            <a:picLocks noChangeAspect="1" noChangeArrowheads="1"/>
          </p:cNvPicPr>
          <p:nvPr/>
        </p:nvPicPr>
        <p:blipFill>
          <a:blip r:embed="rId3" cstate="print"/>
          <a:srcRect l="9268" t="17866" r="73754" b="80367"/>
          <a:stretch>
            <a:fillRect/>
          </a:stretch>
        </p:blipFill>
        <p:spPr bwMode="auto">
          <a:xfrm>
            <a:off x="914400" y="3581400"/>
            <a:ext cx="2716820" cy="176722"/>
          </a:xfrm>
          <a:prstGeom prst="rect">
            <a:avLst/>
          </a:prstGeom>
          <a:noFill/>
          <a:ln w="9525">
            <a:noFill/>
            <a:miter lim="800000"/>
            <a:headEnd/>
            <a:tailEnd/>
          </a:ln>
        </p:spPr>
      </p:pic>
      <p:pic>
        <p:nvPicPr>
          <p:cNvPr id="19" name="Picture 3"/>
          <p:cNvPicPr>
            <a:picLocks noChangeAspect="1" noChangeArrowheads="1"/>
          </p:cNvPicPr>
          <p:nvPr/>
        </p:nvPicPr>
        <p:blipFill>
          <a:blip r:embed="rId2" cstate="print"/>
          <a:srcRect l="3810" t="20454" r="58571" b="29729"/>
          <a:stretch>
            <a:fillRect/>
          </a:stretch>
        </p:blipFill>
        <p:spPr bwMode="auto">
          <a:xfrm>
            <a:off x="5181600" y="3749378"/>
            <a:ext cx="2743200" cy="2270422"/>
          </a:xfrm>
          <a:prstGeom prst="rect">
            <a:avLst/>
          </a:prstGeom>
          <a:noFill/>
          <a:ln w="9525">
            <a:solidFill>
              <a:schemeClr val="tx1">
                <a:lumMod val="65000"/>
                <a:lumOff val="35000"/>
              </a:schemeClr>
            </a:solid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17767"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Useful Tools</a:t>
            </a:r>
            <a:br>
              <a:rPr lang="en-US" dirty="0">
                <a:cs typeface="Tahoma" pitchFamily="34" charset="0"/>
              </a:rPr>
            </a:br>
            <a:r>
              <a:rPr lang="en-US" sz="3000" dirty="0">
                <a:cs typeface="Tahoma" pitchFamily="34" charset="0"/>
              </a:rPr>
              <a:t>Charts and Graphs</a:t>
            </a:r>
          </a:p>
        </p:txBody>
      </p:sp>
      <p:pic>
        <p:nvPicPr>
          <p:cNvPr id="8194" name="Picture 2"/>
          <p:cNvPicPr>
            <a:picLocks noChangeAspect="1" noChangeArrowheads="1"/>
          </p:cNvPicPr>
          <p:nvPr/>
        </p:nvPicPr>
        <p:blipFill>
          <a:blip r:embed="rId3" cstate="print"/>
          <a:srcRect l="952" t="17524" r="52857" b="25333"/>
          <a:stretch>
            <a:fillRect/>
          </a:stretch>
        </p:blipFill>
        <p:spPr bwMode="auto">
          <a:xfrm>
            <a:off x="1981201" y="1390639"/>
            <a:ext cx="5469698" cy="4229110"/>
          </a:xfrm>
          <a:prstGeom prst="rect">
            <a:avLst/>
          </a:prstGeom>
          <a:noFill/>
          <a:ln w="9525">
            <a:noFill/>
            <a:miter lim="800000"/>
            <a:headEnd/>
            <a:tailEnd/>
          </a:ln>
        </p:spPr>
      </p:pic>
      <p:sp>
        <p:nvSpPr>
          <p:cNvPr id="8" name="Text Box 19"/>
          <p:cNvSpPr txBox="1">
            <a:spLocks noChangeArrowheads="1"/>
          </p:cNvSpPr>
          <p:nvPr/>
        </p:nvSpPr>
        <p:spPr bwMode="auto">
          <a:xfrm>
            <a:off x="381000" y="5410200"/>
            <a:ext cx="8305800" cy="923925"/>
          </a:xfrm>
          <a:prstGeom prst="rect">
            <a:avLst/>
          </a:prstGeom>
          <a:solidFill>
            <a:srgbClr val="EFD821"/>
          </a:solidFill>
          <a:ln w="31750">
            <a:solidFill>
              <a:srgbClr val="006699"/>
            </a:solidFill>
            <a:miter lim="800000"/>
            <a:headEnd/>
            <a:tailEnd/>
          </a:ln>
        </p:spPr>
        <p:txBody>
          <a:bodyPr>
            <a:spAutoFit/>
          </a:bodyPr>
          <a:lstStyle/>
          <a:p>
            <a:r>
              <a:rPr lang="en-US" b="1" dirty="0">
                <a:solidFill>
                  <a:srgbClr val="0067AC"/>
                </a:solidFill>
                <a:latin typeface="Century Gothic" pitchFamily="34" charset="0"/>
              </a:rPr>
              <a:t>This chart is showing the increase of the % of student passing the ISTEP Math and English Standards – Grade 6 for IPS School Corporation. This could be used in your grant as a way to measure impact.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19815"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Useful Tools</a:t>
            </a:r>
            <a:br>
              <a:rPr lang="en-US" sz="2400" dirty="0">
                <a:cs typeface="Tahoma" pitchFamily="34" charset="0"/>
              </a:rPr>
            </a:br>
            <a:r>
              <a:rPr lang="en-US" sz="3000" dirty="0">
                <a:cs typeface="Tahoma" pitchFamily="34" charset="0"/>
              </a:rPr>
              <a:t>Charts and Graphs</a:t>
            </a:r>
          </a:p>
        </p:txBody>
      </p:sp>
      <p:pic>
        <p:nvPicPr>
          <p:cNvPr id="9218" name="Picture 2"/>
          <p:cNvPicPr>
            <a:picLocks noChangeAspect="1" noChangeArrowheads="1"/>
          </p:cNvPicPr>
          <p:nvPr/>
        </p:nvPicPr>
        <p:blipFill>
          <a:blip r:embed="rId3" cstate="print"/>
          <a:srcRect l="19524" t="20571" r="41428" b="20000"/>
          <a:stretch>
            <a:fillRect/>
          </a:stretch>
        </p:blipFill>
        <p:spPr bwMode="auto">
          <a:xfrm>
            <a:off x="2025347" y="1586449"/>
            <a:ext cx="5061253" cy="4814351"/>
          </a:xfrm>
          <a:prstGeom prst="rect">
            <a:avLst/>
          </a:prstGeom>
          <a:noFill/>
          <a:ln w="9525">
            <a:solidFill>
              <a:schemeClr val="bg1">
                <a:lumMod val="50000"/>
              </a:schemeClr>
            </a:solidFill>
            <a:miter lim="800000"/>
            <a:headEnd/>
            <a:tailEnd/>
          </a:ln>
        </p:spPr>
      </p:pic>
      <p:sp>
        <p:nvSpPr>
          <p:cNvPr id="8" name="Text Box 19"/>
          <p:cNvSpPr txBox="1">
            <a:spLocks noChangeArrowheads="1"/>
          </p:cNvSpPr>
          <p:nvPr/>
        </p:nvSpPr>
        <p:spPr bwMode="auto">
          <a:xfrm>
            <a:off x="381000" y="1295400"/>
            <a:ext cx="8305800" cy="923925"/>
          </a:xfrm>
          <a:prstGeom prst="rect">
            <a:avLst/>
          </a:prstGeom>
          <a:solidFill>
            <a:srgbClr val="EFD821"/>
          </a:solidFill>
          <a:ln w="31750">
            <a:solidFill>
              <a:srgbClr val="006699"/>
            </a:solidFill>
            <a:miter lim="800000"/>
            <a:headEnd/>
            <a:tailEnd/>
          </a:ln>
        </p:spPr>
        <p:txBody>
          <a:bodyPr>
            <a:spAutoFit/>
          </a:bodyPr>
          <a:lstStyle/>
          <a:p>
            <a:r>
              <a:rPr lang="en-US" b="1" dirty="0">
                <a:solidFill>
                  <a:srgbClr val="0067AC"/>
                </a:solidFill>
                <a:latin typeface="Century Gothic" pitchFamily="34" charset="0"/>
              </a:rPr>
              <a:t>This chart is the # of Adult Part 1 Crimes in 2007, 2008, and 2009 for Mapleton/Fall Creek, Broad Ripple, and Arlington Woods neighborhoods. You could use a chart similar to this to demonstrate need in Broad Ripple</a:t>
            </a:r>
            <a:r>
              <a:rPr lang="en-US" b="1" dirty="0">
                <a:solidFill>
                  <a:srgbClr val="006699"/>
                </a:solidFill>
                <a:latin typeface="Century Gothic" pitchFamily="34" charset="0"/>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1"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21863"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Useful Tools</a:t>
            </a:r>
            <a:br>
              <a:rPr lang="en-US" dirty="0">
                <a:cs typeface="Tahoma" pitchFamily="34" charset="0"/>
              </a:rPr>
            </a:br>
            <a:r>
              <a:rPr lang="en-US" sz="3000" dirty="0">
                <a:cs typeface="Tahoma" pitchFamily="34" charset="0"/>
              </a:rPr>
              <a:t>Charts and Graphs</a:t>
            </a:r>
          </a:p>
        </p:txBody>
      </p:sp>
      <p:pic>
        <p:nvPicPr>
          <p:cNvPr id="4099" name="Picture 3"/>
          <p:cNvPicPr>
            <a:picLocks noChangeAspect="1" noChangeArrowheads="1"/>
          </p:cNvPicPr>
          <p:nvPr/>
        </p:nvPicPr>
        <p:blipFill>
          <a:blip r:embed="rId3" cstate="print"/>
          <a:srcRect l="4286" t="23238" r="57619" b="20762"/>
          <a:stretch>
            <a:fillRect/>
          </a:stretch>
        </p:blipFill>
        <p:spPr bwMode="auto">
          <a:xfrm>
            <a:off x="2057399" y="1905000"/>
            <a:ext cx="4876801" cy="4480537"/>
          </a:xfrm>
          <a:prstGeom prst="rect">
            <a:avLst/>
          </a:prstGeom>
          <a:noFill/>
          <a:ln w="9525">
            <a:solidFill>
              <a:schemeClr val="bg1">
                <a:lumMod val="65000"/>
              </a:schemeClr>
            </a:solidFill>
            <a:miter lim="800000"/>
            <a:headEnd/>
            <a:tailEnd/>
          </a:ln>
        </p:spPr>
      </p:pic>
      <p:pic>
        <p:nvPicPr>
          <p:cNvPr id="11" name="Picture 3"/>
          <p:cNvPicPr>
            <a:picLocks noChangeAspect="1" noChangeArrowheads="1"/>
          </p:cNvPicPr>
          <p:nvPr/>
        </p:nvPicPr>
        <p:blipFill>
          <a:blip r:embed="rId3" cstate="print"/>
          <a:srcRect l="4286" t="17524" r="50000" b="78666"/>
          <a:stretch>
            <a:fillRect/>
          </a:stretch>
        </p:blipFill>
        <p:spPr bwMode="auto">
          <a:xfrm>
            <a:off x="1600200" y="1447800"/>
            <a:ext cx="5852123" cy="304800"/>
          </a:xfrm>
          <a:prstGeom prst="rect">
            <a:avLst/>
          </a:prstGeom>
          <a:noFill/>
          <a:ln w="9525">
            <a:solidFill>
              <a:schemeClr val="bg1">
                <a:lumMod val="65000"/>
              </a:schemeClr>
            </a:solidFill>
            <a:miter lim="800000"/>
            <a:headEnd/>
            <a:tailEnd/>
          </a:ln>
        </p:spPr>
      </p:pic>
      <p:sp>
        <p:nvSpPr>
          <p:cNvPr id="12" name="Text Box 19"/>
          <p:cNvSpPr txBox="1">
            <a:spLocks noChangeArrowheads="1"/>
          </p:cNvSpPr>
          <p:nvPr/>
        </p:nvSpPr>
        <p:spPr bwMode="auto">
          <a:xfrm>
            <a:off x="381000" y="1295400"/>
            <a:ext cx="8305800" cy="923925"/>
          </a:xfrm>
          <a:prstGeom prst="rect">
            <a:avLst/>
          </a:prstGeom>
          <a:solidFill>
            <a:srgbClr val="EFD821"/>
          </a:solidFill>
          <a:ln w="31750">
            <a:solidFill>
              <a:srgbClr val="006699"/>
            </a:solidFill>
            <a:miter lim="800000"/>
            <a:headEnd/>
            <a:tailEnd/>
          </a:ln>
        </p:spPr>
        <p:txBody>
          <a:bodyPr>
            <a:spAutoFit/>
          </a:bodyPr>
          <a:lstStyle/>
          <a:p>
            <a:r>
              <a:rPr lang="en-US" b="1" dirty="0">
                <a:solidFill>
                  <a:srgbClr val="0067AC"/>
                </a:solidFill>
                <a:latin typeface="Century Gothic" pitchFamily="34" charset="0"/>
              </a:rPr>
              <a:t>This pie chart is showing the demographics- Race of Marion and Johnson counties. You could use a chart similar to this to show the demographics of your community.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ahoma" pitchFamily="34" charset="0"/>
              </a:rPr>
              <a:t>Useful Tools</a:t>
            </a:r>
            <a:br>
              <a:rPr lang="en-US" dirty="0">
                <a:cs typeface="Tahoma" pitchFamily="34" charset="0"/>
              </a:rPr>
            </a:br>
            <a:r>
              <a:rPr lang="en-US" sz="3000" dirty="0">
                <a:cs typeface="Tahoma" pitchFamily="34" charset="0"/>
              </a:rPr>
              <a:t>Charts and Graphs</a:t>
            </a:r>
            <a:endParaRPr lang="en-US" sz="3000" dirty="0"/>
          </a:p>
        </p:txBody>
      </p:sp>
      <p:pic>
        <p:nvPicPr>
          <p:cNvPr id="3075" name="Picture 3"/>
          <p:cNvPicPr>
            <a:picLocks noChangeAspect="1" noChangeArrowheads="1"/>
          </p:cNvPicPr>
          <p:nvPr/>
        </p:nvPicPr>
        <p:blipFill>
          <a:blip r:embed="rId2" cstate="print"/>
          <a:srcRect l="20476" t="24381" r="41905" b="9725"/>
          <a:stretch>
            <a:fillRect/>
          </a:stretch>
        </p:blipFill>
        <p:spPr bwMode="auto">
          <a:xfrm>
            <a:off x="2209800" y="2051252"/>
            <a:ext cx="3973063" cy="4349548"/>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4286" t="16762" r="71428" b="80191"/>
          <a:stretch>
            <a:fillRect/>
          </a:stretch>
        </p:blipFill>
        <p:spPr bwMode="auto">
          <a:xfrm>
            <a:off x="2209800" y="1752600"/>
            <a:ext cx="3886200" cy="304800"/>
          </a:xfrm>
          <a:prstGeom prst="rect">
            <a:avLst/>
          </a:prstGeom>
          <a:noFill/>
          <a:ln w="9525">
            <a:solidFill>
              <a:schemeClr val="bg1">
                <a:lumMod val="65000"/>
              </a:schemeClr>
            </a:solidFill>
            <a:miter lim="800000"/>
            <a:headEnd/>
            <a:tailEnd/>
          </a:ln>
        </p:spPr>
      </p:pic>
      <p:sp>
        <p:nvSpPr>
          <p:cNvPr id="12" name="Text Box 19"/>
          <p:cNvSpPr txBox="1">
            <a:spLocks noChangeArrowheads="1"/>
          </p:cNvSpPr>
          <p:nvPr/>
        </p:nvSpPr>
        <p:spPr bwMode="auto">
          <a:xfrm>
            <a:off x="381000" y="1219200"/>
            <a:ext cx="8305800" cy="923330"/>
          </a:xfrm>
          <a:prstGeom prst="rect">
            <a:avLst/>
          </a:prstGeom>
          <a:solidFill>
            <a:srgbClr val="EFD821"/>
          </a:solidFill>
          <a:ln w="31750">
            <a:solidFill>
              <a:srgbClr val="006699"/>
            </a:solidFill>
            <a:miter lim="800000"/>
            <a:headEnd/>
            <a:tailEnd/>
          </a:ln>
        </p:spPr>
        <p:txBody>
          <a:bodyPr>
            <a:spAutoFit/>
          </a:bodyPr>
          <a:lstStyle/>
          <a:p>
            <a:r>
              <a:rPr lang="en-US" b="1" dirty="0">
                <a:solidFill>
                  <a:srgbClr val="0067AC"/>
                </a:solidFill>
                <a:latin typeface="Century Gothic" pitchFamily="34" charset="0"/>
              </a:rPr>
              <a:t>This pie chart is showing comparison charts of the demographics- Race of Marion and Johnson counties. You could view as combined chart or as comparison charts.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9048" t="14476" r="20476" b="37524"/>
          <a:stretch>
            <a:fillRect/>
          </a:stretch>
        </p:blipFill>
        <p:spPr bwMode="auto">
          <a:xfrm>
            <a:off x="228600" y="1371600"/>
            <a:ext cx="8534400" cy="4233600"/>
          </a:xfrm>
          <a:prstGeom prst="rect">
            <a:avLst/>
          </a:prstGeom>
          <a:noFill/>
          <a:ln w="9525">
            <a:noFill/>
            <a:miter lim="800000"/>
            <a:headEnd/>
            <a:tailEnd/>
          </a:ln>
        </p:spPr>
      </p:pic>
      <p:sp>
        <p:nvSpPr>
          <p:cNvPr id="6146" name="Title 1"/>
          <p:cNvSpPr>
            <a:spLocks noGrp="1"/>
          </p:cNvSpPr>
          <p:nvPr>
            <p:ph type="title"/>
          </p:nvPr>
        </p:nvSpPr>
        <p:spPr/>
        <p:txBody>
          <a:bodyPr/>
          <a:lstStyle/>
          <a:p>
            <a:pPr eaLnBrk="1" hangingPunct="1"/>
            <a:br>
              <a:rPr lang="en-US" dirty="0"/>
            </a:br>
            <a:endParaRPr lang="en-US" dirty="0"/>
          </a:p>
        </p:txBody>
      </p:sp>
      <p:sp>
        <p:nvSpPr>
          <p:cNvPr id="6" name="Title 1"/>
          <p:cNvSpPr txBox="1">
            <a:spLocks/>
          </p:cNvSpPr>
          <p:nvPr/>
        </p:nvSpPr>
        <p:spPr bwMode="auto">
          <a:xfrm>
            <a:off x="914400" y="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en-US" sz="3200" b="0" i="0" u="none" strike="noStrike" kern="1200" cap="none" spc="0" normalizeH="0" baseline="0" noProof="0" dirty="0">
                <a:ln>
                  <a:noFill/>
                </a:ln>
                <a:solidFill>
                  <a:schemeClr val="tx1"/>
                </a:solidFill>
                <a:effectLst/>
                <a:uLnTx/>
                <a:uFillTx/>
                <a:latin typeface="Franklin Gothic Book" pitchFamily="34" charset="0"/>
                <a:ea typeface="+mj-ea"/>
                <a:cs typeface="+mj-cs"/>
              </a:rPr>
            </a:br>
            <a:r>
              <a:rPr kumimoji="0" lang="en-US" sz="3200" b="0" i="0" u="none" strike="noStrike" kern="1200" cap="none" spc="0" normalizeH="0" baseline="0" noProof="0" dirty="0">
                <a:ln>
                  <a:noFill/>
                </a:ln>
                <a:solidFill>
                  <a:schemeClr val="tx1"/>
                </a:solidFill>
                <a:effectLst/>
                <a:uLnTx/>
                <a:uFillTx/>
                <a:latin typeface="Franklin Gothic Book" pitchFamily="34" charset="0"/>
                <a:ea typeface="+mj-ea"/>
                <a:cs typeface="+mj-cs"/>
              </a:rPr>
              <a:t>Charts</a:t>
            </a:r>
            <a:br>
              <a:rPr kumimoji="0" lang="en-US" sz="3200" b="0" i="0" u="none" strike="noStrike" kern="1200" cap="none" spc="0" normalizeH="0" baseline="0" noProof="0" dirty="0">
                <a:ln>
                  <a:noFill/>
                </a:ln>
                <a:solidFill>
                  <a:schemeClr val="tx1"/>
                </a:solidFill>
                <a:effectLst/>
                <a:uLnTx/>
                <a:uFillTx/>
                <a:latin typeface="Franklin Gothic Book" pitchFamily="34" charset="0"/>
                <a:ea typeface="+mj-ea"/>
                <a:cs typeface="+mj-cs"/>
              </a:rPr>
            </a:br>
            <a:endParaRPr kumimoji="0" lang="en-US" sz="3200" b="0" i="0" u="none" strike="noStrike" kern="1200" cap="none" spc="0" normalizeH="0" baseline="0" noProof="0" dirty="0">
              <a:ln>
                <a:noFill/>
              </a:ln>
              <a:solidFill>
                <a:schemeClr val="tx1"/>
              </a:solidFill>
              <a:effectLst/>
              <a:uLnTx/>
              <a:uFillTx/>
              <a:latin typeface="Franklin Gothic Book" pitchFamily="34" charset="0"/>
              <a:ea typeface="+mj-ea"/>
              <a:cs typeface="+mj-cs"/>
            </a:endParaRPr>
          </a:p>
        </p:txBody>
      </p:sp>
      <p:sp>
        <p:nvSpPr>
          <p:cNvPr id="7" name="Rectangle 13"/>
          <p:cNvSpPr>
            <a:spLocks noChangeArrowheads="1"/>
          </p:cNvSpPr>
          <p:nvPr/>
        </p:nvSpPr>
        <p:spPr bwMode="auto">
          <a:xfrm>
            <a:off x="3657600" y="2209800"/>
            <a:ext cx="685800" cy="533400"/>
          </a:xfrm>
          <a:prstGeom prst="rect">
            <a:avLst/>
          </a:prstGeom>
          <a:noFill/>
          <a:ln w="50800" algn="ctr">
            <a:solidFill>
              <a:srgbClr val="FF0000"/>
            </a:solidFill>
            <a:miter lim="800000"/>
            <a:headEnd/>
            <a:tailEnd/>
          </a:ln>
        </p:spPr>
        <p:txBody>
          <a:bodyPr wrap="none" anchor="ctr"/>
          <a:lstStyle/>
          <a:p>
            <a:pPr algn="ctr"/>
            <a:endParaRPr lang="en-US" sz="2400" dirty="0">
              <a:solidFill>
                <a:srgbClr val="000000"/>
              </a:solidFill>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a:t>Charts</a:t>
            </a:r>
          </a:p>
        </p:txBody>
      </p:sp>
      <p:sp>
        <p:nvSpPr>
          <p:cNvPr id="6147" name="Content Placeholder 2"/>
          <p:cNvSpPr>
            <a:spLocks noGrp="1"/>
          </p:cNvSpPr>
          <p:nvPr>
            <p:ph idx="1"/>
          </p:nvPr>
        </p:nvSpPr>
        <p:spPr>
          <a:xfrm>
            <a:off x="0" y="1676400"/>
            <a:ext cx="6858000" cy="2590800"/>
          </a:xfrm>
        </p:spPr>
        <p:txBody>
          <a:bodyPr/>
          <a:lstStyle/>
          <a:p>
            <a:pPr eaLnBrk="1" hangingPunct="1"/>
            <a:r>
              <a:rPr lang="en-US" sz="2600" dirty="0"/>
              <a:t>A variety of chart options are available on SAVI.</a:t>
            </a:r>
          </a:p>
          <a:p>
            <a:pPr lvl="1" eaLnBrk="1" hangingPunct="1"/>
            <a:r>
              <a:rPr lang="en-US" sz="2600" dirty="0"/>
              <a:t>Pie chart</a:t>
            </a:r>
          </a:p>
          <a:p>
            <a:pPr lvl="1" eaLnBrk="1" hangingPunct="1"/>
            <a:r>
              <a:rPr lang="en-US" sz="2600" dirty="0"/>
              <a:t>Bar chart</a:t>
            </a:r>
          </a:p>
          <a:p>
            <a:pPr lvl="1" eaLnBrk="1" hangingPunct="1"/>
            <a:r>
              <a:rPr lang="en-US" sz="2600" dirty="0"/>
              <a:t>Line graph</a:t>
            </a:r>
          </a:p>
          <a:p>
            <a:pPr eaLnBrk="1" hangingPunct="1"/>
            <a:endParaRPr lang="en-US" sz="2600" dirty="0"/>
          </a:p>
          <a:p>
            <a:pPr eaLnBrk="1" hangingPunct="1"/>
            <a:r>
              <a:rPr lang="en-US" sz="2600" dirty="0"/>
              <a:t>Use the charting wizard to easily create a chart. </a:t>
            </a:r>
          </a:p>
          <a:p>
            <a:pPr eaLnBrk="1" hangingPunct="1">
              <a:buNone/>
            </a:pPr>
            <a:endParaRPr lang="en-US" sz="2600" dirty="0"/>
          </a:p>
          <a:p>
            <a:pPr lvl="1" eaLnBrk="1" hangingPunct="1"/>
            <a:endParaRPr lang="en-US" sz="2600" dirty="0"/>
          </a:p>
          <a:p>
            <a:pPr eaLnBrk="1" hangingPunct="1"/>
            <a:endParaRPr lang="en-US" sz="2600" dirty="0"/>
          </a:p>
        </p:txBody>
      </p:sp>
      <p:pic>
        <p:nvPicPr>
          <p:cNvPr id="3074" name="Picture 2"/>
          <p:cNvPicPr>
            <a:picLocks noChangeAspect="1" noChangeArrowheads="1"/>
          </p:cNvPicPr>
          <p:nvPr/>
        </p:nvPicPr>
        <p:blipFill>
          <a:blip r:embed="rId3" cstate="print"/>
          <a:srcRect l="60000" t="27429" r="24762" b="8571"/>
          <a:stretch>
            <a:fillRect/>
          </a:stretch>
        </p:blipFill>
        <p:spPr bwMode="auto">
          <a:xfrm>
            <a:off x="6934200" y="1324100"/>
            <a:ext cx="1915886" cy="50292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SAVI Support for Grants</a:t>
            </a:r>
            <a:br>
              <a:rPr lang="en-US" sz="4000" dirty="0"/>
            </a:br>
            <a:r>
              <a:rPr lang="en-US" sz="4000" dirty="0"/>
              <a:t>Useful Tools – Tables</a:t>
            </a:r>
          </a:p>
        </p:txBody>
      </p:sp>
      <p:sp>
        <p:nvSpPr>
          <p:cNvPr id="12" name="Subtitle 11"/>
          <p:cNvSpPr>
            <a:spLocks noGrp="1"/>
          </p:cNvSpPr>
          <p:nvPr>
            <p:ph type="subTitle" idx="1"/>
          </p:nvPr>
        </p:nvSpPr>
        <p:spPr>
          <a:xfrm>
            <a:off x="685800" y="4191000"/>
            <a:ext cx="7924800" cy="685800"/>
          </a:xfrm>
        </p:spPr>
        <p:txBody>
          <a:bodyPr/>
          <a:lstStyle/>
          <a:p>
            <a:pPr eaLnBrk="1" hangingPunct="1">
              <a:defRPr/>
            </a:pPr>
            <a:endParaRPr lang="en-US" dirty="0"/>
          </a:p>
        </p:txBody>
      </p:sp>
    </p:spTree>
  </p:cSld>
  <p:clrMapOvr>
    <a:masterClrMapping/>
  </p:clrMapOvr>
  <p:transition spd="med">
    <p:wheel spokes="2"/>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Tables</a:t>
            </a:r>
            <a:br>
              <a:rPr lang="en-US" dirty="0"/>
            </a:br>
            <a:endParaRPr lang="en-US" dirty="0"/>
          </a:p>
        </p:txBody>
      </p:sp>
      <p:sp>
        <p:nvSpPr>
          <p:cNvPr id="6147" name="Content Placeholder 2"/>
          <p:cNvSpPr>
            <a:spLocks noGrp="1"/>
          </p:cNvSpPr>
          <p:nvPr>
            <p:ph idx="1"/>
          </p:nvPr>
        </p:nvSpPr>
        <p:spPr>
          <a:xfrm>
            <a:off x="152400" y="1219200"/>
            <a:ext cx="8153400" cy="2971800"/>
          </a:xfrm>
        </p:spPr>
        <p:txBody>
          <a:bodyPr/>
          <a:lstStyle/>
          <a:p>
            <a:pPr eaLnBrk="1" hangingPunct="1"/>
            <a:r>
              <a:rPr lang="en-US" sz="2800" dirty="0"/>
              <a:t>Allow users to…</a:t>
            </a:r>
          </a:p>
        </p:txBody>
      </p:sp>
      <p:sp>
        <p:nvSpPr>
          <p:cNvPr id="6" name="Content Placeholder 2"/>
          <p:cNvSpPr txBox="1">
            <a:spLocks/>
          </p:cNvSpPr>
          <p:nvPr/>
        </p:nvSpPr>
        <p:spPr bwMode="auto">
          <a:xfrm>
            <a:off x="304800" y="1676400"/>
            <a:ext cx="8839200" cy="236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 typeface="Arial" charset="0"/>
              <a:buChar char="•"/>
            </a:pPr>
            <a:r>
              <a:rPr lang="en-US" sz="2200" dirty="0">
                <a:latin typeface="Franklin Gothic Book" pitchFamily="34" charset="0"/>
                <a:cs typeface="+mn-cs"/>
              </a:rPr>
              <a:t> View the data in the form of a list</a:t>
            </a:r>
          </a:p>
          <a:p>
            <a:pPr marL="342900" lvl="0" indent="-342900">
              <a:spcBef>
                <a:spcPct val="20000"/>
              </a:spcBef>
              <a:buFont typeface="Arial" charset="0"/>
              <a:buChar char="•"/>
            </a:pPr>
            <a:r>
              <a:rPr lang="en-US" sz="2200" dirty="0">
                <a:latin typeface="Franklin Gothic Book" pitchFamily="34" charset="0"/>
                <a:cs typeface="+mn-cs"/>
              </a:rPr>
              <a:t> Download the data table</a:t>
            </a:r>
          </a:p>
          <a:p>
            <a:pPr marL="342900" lvl="0" indent="-342900">
              <a:spcBef>
                <a:spcPct val="20000"/>
              </a:spcBef>
              <a:buFont typeface="Arial" charset="0"/>
              <a:buChar char="•"/>
            </a:pPr>
            <a:r>
              <a:rPr lang="en-US" sz="2200" dirty="0">
                <a:latin typeface="Franklin Gothic Book" pitchFamily="34" charset="0"/>
                <a:cs typeface="+mn-cs"/>
              </a:rPr>
              <a:t> Compare multiple data items and years</a:t>
            </a:r>
          </a:p>
        </p:txBody>
      </p:sp>
      <p:pic>
        <p:nvPicPr>
          <p:cNvPr id="4098" name="Picture 2"/>
          <p:cNvPicPr>
            <a:picLocks noChangeAspect="1" noChangeArrowheads="1"/>
          </p:cNvPicPr>
          <p:nvPr/>
        </p:nvPicPr>
        <p:blipFill>
          <a:blip r:embed="rId2" cstate="print"/>
          <a:srcRect l="19048" t="22095" r="21905" b="30667"/>
          <a:stretch>
            <a:fillRect/>
          </a:stretch>
        </p:blipFill>
        <p:spPr bwMode="auto">
          <a:xfrm>
            <a:off x="1143000" y="2923039"/>
            <a:ext cx="6803065" cy="3401561"/>
          </a:xfrm>
          <a:prstGeom prst="rect">
            <a:avLst/>
          </a:prstGeom>
          <a:noFill/>
          <a:ln w="9525">
            <a:noFill/>
            <a:miter lim="800000"/>
            <a:headEnd/>
            <a:tailEnd/>
          </a:ln>
        </p:spPr>
      </p:pic>
      <p:sp>
        <p:nvSpPr>
          <p:cNvPr id="15" name="Rectangle 16"/>
          <p:cNvSpPr>
            <a:spLocks noChangeArrowheads="1"/>
          </p:cNvSpPr>
          <p:nvPr/>
        </p:nvSpPr>
        <p:spPr bwMode="auto">
          <a:xfrm>
            <a:off x="4419600" y="3124200"/>
            <a:ext cx="457200" cy="304800"/>
          </a:xfrm>
          <a:prstGeom prst="rect">
            <a:avLst/>
          </a:prstGeom>
          <a:noFill/>
          <a:ln w="50800" algn="ctr">
            <a:solidFill>
              <a:srgbClr val="FF0000"/>
            </a:solidFill>
            <a:miter lim="800000"/>
            <a:headEnd/>
            <a:tailEnd/>
          </a:ln>
        </p:spPr>
        <p:txBody>
          <a:bodyPr wrap="none" anchor="ctr"/>
          <a:lstStyle/>
          <a:p>
            <a:pPr algn="ctr"/>
            <a:endParaRPr lang="en-US" sz="2400" dirty="0">
              <a:solidFill>
                <a:srgbClr val="000000"/>
              </a:solidFill>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Tables</a:t>
            </a:r>
            <a:br>
              <a:rPr lang="en-US" dirty="0"/>
            </a:br>
            <a:endParaRPr lang="en-US" dirty="0"/>
          </a:p>
        </p:txBody>
      </p:sp>
      <p:sp>
        <p:nvSpPr>
          <p:cNvPr id="6147" name="Content Placeholder 2"/>
          <p:cNvSpPr>
            <a:spLocks noGrp="1"/>
          </p:cNvSpPr>
          <p:nvPr>
            <p:ph idx="1"/>
          </p:nvPr>
        </p:nvSpPr>
        <p:spPr>
          <a:xfrm>
            <a:off x="152400" y="1219200"/>
            <a:ext cx="8305800" cy="2971800"/>
          </a:xfrm>
        </p:spPr>
        <p:txBody>
          <a:bodyPr/>
          <a:lstStyle/>
          <a:p>
            <a:pPr eaLnBrk="1" hangingPunct="1"/>
            <a:r>
              <a:rPr lang="en-US" sz="2800" dirty="0"/>
              <a:t>If data items haven’t been selected, click the      button to select the data items of interest.</a:t>
            </a:r>
          </a:p>
          <a:p>
            <a:pPr eaLnBrk="1" hangingPunct="1"/>
            <a:r>
              <a:rPr lang="en-US" sz="2800" dirty="0"/>
              <a:t>After data items selected, check the box beside the items to view in the table and click create tables </a:t>
            </a:r>
          </a:p>
        </p:txBody>
      </p:sp>
      <p:pic>
        <p:nvPicPr>
          <p:cNvPr id="8" name="Picture 2"/>
          <p:cNvPicPr>
            <a:picLocks noChangeAspect="1" noChangeArrowheads="1"/>
          </p:cNvPicPr>
          <p:nvPr/>
        </p:nvPicPr>
        <p:blipFill>
          <a:blip r:embed="rId2" cstate="print"/>
          <a:srcRect l="43924" t="76042" r="47291" b="19791"/>
          <a:stretch>
            <a:fillRect/>
          </a:stretch>
        </p:blipFill>
        <p:spPr bwMode="auto">
          <a:xfrm>
            <a:off x="7315200" y="1371600"/>
            <a:ext cx="1143000" cy="304800"/>
          </a:xfrm>
          <a:prstGeom prst="rect">
            <a:avLst/>
          </a:prstGeom>
          <a:noFill/>
          <a:ln w="9525">
            <a:noFill/>
            <a:miter lim="800000"/>
            <a:headEnd/>
            <a:tailEnd/>
          </a:ln>
        </p:spPr>
      </p:pic>
      <p:pic>
        <p:nvPicPr>
          <p:cNvPr id="240642" name="Picture 2"/>
          <p:cNvPicPr>
            <a:picLocks noChangeAspect="1" noChangeArrowheads="1"/>
          </p:cNvPicPr>
          <p:nvPr/>
        </p:nvPicPr>
        <p:blipFill>
          <a:blip r:embed="rId3" cstate="print"/>
          <a:srcRect l="19048" t="46274" r="21905" b="11441"/>
          <a:stretch>
            <a:fillRect/>
          </a:stretch>
        </p:blipFill>
        <p:spPr bwMode="auto">
          <a:xfrm>
            <a:off x="609600" y="3048000"/>
            <a:ext cx="7543800" cy="3279913"/>
          </a:xfrm>
          <a:prstGeom prst="rect">
            <a:avLst/>
          </a:prstGeom>
          <a:noFill/>
          <a:ln w="9525">
            <a:noFill/>
            <a:miter lim="800000"/>
            <a:headEnd/>
            <a:tailEnd/>
          </a:ln>
        </p:spPr>
      </p:pic>
      <p:cxnSp>
        <p:nvCxnSpPr>
          <p:cNvPr id="15" name="Straight Arrow Connector 14"/>
          <p:cNvCxnSpPr/>
          <p:nvPr/>
        </p:nvCxnSpPr>
        <p:spPr>
          <a:xfrm flipV="1">
            <a:off x="152400" y="3505200"/>
            <a:ext cx="4572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8600" y="3810000"/>
            <a:ext cx="4572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28600" y="4114800"/>
            <a:ext cx="4572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28600" y="4495800"/>
            <a:ext cx="4572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28600" y="4800600"/>
            <a:ext cx="4572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10000" y="5943600"/>
            <a:ext cx="12954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0800000" flipV="1">
            <a:off x="5029200" y="5181600"/>
            <a:ext cx="12192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b="1" dirty="0"/>
              <a:t>Grant Basics</a:t>
            </a:r>
          </a:p>
        </p:txBody>
      </p:sp>
    </p:spTree>
  </p:cSld>
  <p:clrMapOvr>
    <a:masterClrMapping/>
  </p:clrMapOvr>
  <p:transition spd="med">
    <p:wheel spokes="2"/>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Useful Tools</a:t>
            </a:r>
            <a:br>
              <a:rPr lang="en-US" dirty="0"/>
            </a:br>
            <a:r>
              <a:rPr lang="en-US" dirty="0"/>
              <a:t>Tables</a:t>
            </a:r>
            <a:br>
              <a:rPr lang="en-US" dirty="0"/>
            </a:br>
            <a:endParaRPr lang="en-US" dirty="0"/>
          </a:p>
        </p:txBody>
      </p:sp>
      <p:sp>
        <p:nvSpPr>
          <p:cNvPr id="6147" name="Content Placeholder 2"/>
          <p:cNvSpPr>
            <a:spLocks noGrp="1"/>
          </p:cNvSpPr>
          <p:nvPr>
            <p:ph idx="1"/>
          </p:nvPr>
        </p:nvSpPr>
        <p:spPr>
          <a:xfrm>
            <a:off x="152400" y="1981200"/>
            <a:ext cx="2819400" cy="1295400"/>
          </a:xfrm>
        </p:spPr>
        <p:txBody>
          <a:bodyPr/>
          <a:lstStyle/>
          <a:p>
            <a:pPr marL="0" indent="0" eaLnBrk="1" hangingPunct="1">
              <a:buNone/>
            </a:pPr>
            <a:r>
              <a:rPr lang="en-US" sz="2800" dirty="0"/>
              <a:t>The data table will open in a new window</a:t>
            </a:r>
          </a:p>
        </p:txBody>
      </p:sp>
      <p:pic>
        <p:nvPicPr>
          <p:cNvPr id="241666" name="Picture 2"/>
          <p:cNvPicPr>
            <a:picLocks noChangeAspect="1" noChangeArrowheads="1"/>
          </p:cNvPicPr>
          <p:nvPr/>
        </p:nvPicPr>
        <p:blipFill>
          <a:blip r:embed="rId2" cstate="print"/>
          <a:srcRect l="22857" t="14118" r="23810" b="2745"/>
          <a:stretch>
            <a:fillRect/>
          </a:stretch>
        </p:blipFill>
        <p:spPr bwMode="auto">
          <a:xfrm>
            <a:off x="3657600" y="1296761"/>
            <a:ext cx="5372819" cy="5084989"/>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Tables</a:t>
            </a:r>
            <a:br>
              <a:rPr lang="en-US" dirty="0"/>
            </a:br>
            <a:endParaRPr lang="en-US" dirty="0"/>
          </a:p>
        </p:txBody>
      </p:sp>
      <p:sp>
        <p:nvSpPr>
          <p:cNvPr id="6147" name="Content Placeholder 2"/>
          <p:cNvSpPr>
            <a:spLocks noGrp="1"/>
          </p:cNvSpPr>
          <p:nvPr>
            <p:ph idx="1"/>
          </p:nvPr>
        </p:nvSpPr>
        <p:spPr>
          <a:xfrm>
            <a:off x="152400" y="1981200"/>
            <a:ext cx="2819400" cy="1295400"/>
          </a:xfrm>
        </p:spPr>
        <p:txBody>
          <a:bodyPr/>
          <a:lstStyle/>
          <a:p>
            <a:pPr marL="0" indent="0" eaLnBrk="1" hangingPunct="1">
              <a:buNone/>
            </a:pPr>
            <a:r>
              <a:rPr lang="en-US" sz="2800" dirty="0"/>
              <a:t>To sort the table click on the column name</a:t>
            </a:r>
          </a:p>
        </p:txBody>
      </p:sp>
      <p:pic>
        <p:nvPicPr>
          <p:cNvPr id="242691" name="Picture 3"/>
          <p:cNvPicPr>
            <a:picLocks noChangeAspect="1" noChangeArrowheads="1"/>
          </p:cNvPicPr>
          <p:nvPr/>
        </p:nvPicPr>
        <p:blipFill>
          <a:blip r:embed="rId2" cstate="print"/>
          <a:srcRect l="22857" t="13714" r="23810" b="5524"/>
          <a:stretch>
            <a:fillRect/>
          </a:stretch>
        </p:blipFill>
        <p:spPr bwMode="auto">
          <a:xfrm>
            <a:off x="3657600" y="1371599"/>
            <a:ext cx="5257800" cy="4976131"/>
          </a:xfrm>
          <a:prstGeom prst="rect">
            <a:avLst/>
          </a:prstGeom>
          <a:noFill/>
          <a:ln w="9525">
            <a:noFill/>
            <a:miter lim="800000"/>
            <a:headEnd/>
            <a:tailEnd/>
          </a:ln>
        </p:spPr>
      </p:pic>
      <p:cxnSp>
        <p:nvCxnSpPr>
          <p:cNvPr id="7" name="Straight Arrow Connector 6"/>
          <p:cNvCxnSpPr/>
          <p:nvPr/>
        </p:nvCxnSpPr>
        <p:spPr>
          <a:xfrm flipV="1">
            <a:off x="2514600" y="2667000"/>
            <a:ext cx="26670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6" name="Picture 4"/>
          <p:cNvPicPr>
            <a:picLocks noChangeAspect="1" noChangeArrowheads="1"/>
          </p:cNvPicPr>
          <p:nvPr/>
        </p:nvPicPr>
        <p:blipFill>
          <a:blip r:embed="rId2" cstate="print"/>
          <a:srcRect l="23333" t="20286" r="24762" b="11905"/>
          <a:stretch>
            <a:fillRect/>
          </a:stretch>
        </p:blipFill>
        <p:spPr bwMode="auto">
          <a:xfrm>
            <a:off x="3544584" y="1524000"/>
            <a:ext cx="5599416" cy="4572000"/>
          </a:xfrm>
          <a:prstGeom prst="rect">
            <a:avLst/>
          </a:prstGeom>
          <a:noFill/>
          <a:ln w="9525">
            <a:noFill/>
            <a:miter lim="800000"/>
            <a:headEnd/>
            <a:tailEnd/>
          </a:ln>
        </p:spPr>
      </p:pic>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Tables</a:t>
            </a:r>
            <a:br>
              <a:rPr lang="en-US" dirty="0"/>
            </a:br>
            <a:endParaRPr lang="en-US" dirty="0"/>
          </a:p>
        </p:txBody>
      </p:sp>
      <p:sp>
        <p:nvSpPr>
          <p:cNvPr id="6147" name="Content Placeholder 2"/>
          <p:cNvSpPr>
            <a:spLocks noGrp="1"/>
          </p:cNvSpPr>
          <p:nvPr>
            <p:ph idx="1"/>
          </p:nvPr>
        </p:nvSpPr>
        <p:spPr>
          <a:xfrm>
            <a:off x="0" y="1524000"/>
            <a:ext cx="3581400" cy="1828800"/>
          </a:xfrm>
        </p:spPr>
        <p:txBody>
          <a:bodyPr/>
          <a:lstStyle/>
          <a:p>
            <a:pPr indent="0">
              <a:buNone/>
            </a:pPr>
            <a:r>
              <a:rPr lang="en-US" sz="2200" dirty="0"/>
              <a:t>To Filter a Table by a numerical value </a:t>
            </a:r>
          </a:p>
          <a:p>
            <a:pPr marL="747522" lvl="2" indent="-347472">
              <a:buFont typeface="Arial" pitchFamily="34" charset="0"/>
              <a:buChar char="•"/>
            </a:pPr>
            <a:r>
              <a:rPr lang="en-US" sz="2200" dirty="0"/>
              <a:t>Type a filter parameter into the box above the column</a:t>
            </a:r>
          </a:p>
          <a:p>
            <a:pPr marL="747522" lvl="2" indent="-347472">
              <a:buFont typeface="Arial" pitchFamily="34" charset="0"/>
              <a:buChar char="•"/>
            </a:pPr>
            <a:r>
              <a:rPr lang="en-US" sz="2200" dirty="0"/>
              <a:t>Click the Filter Icon next to the box</a:t>
            </a:r>
          </a:p>
          <a:p>
            <a:pPr indent="0">
              <a:buNone/>
            </a:pPr>
            <a:r>
              <a:rPr lang="en-US" sz="2200" dirty="0"/>
              <a:t>This is an example to display school corporations where the % students eligible for free and reduced lunch is greater than 50% </a:t>
            </a:r>
            <a:br>
              <a:rPr lang="en-US" sz="2200" dirty="0"/>
            </a:br>
            <a:endParaRPr lang="en-US" sz="2200" dirty="0"/>
          </a:p>
        </p:txBody>
      </p:sp>
      <p:cxnSp>
        <p:nvCxnSpPr>
          <p:cNvPr id="7" name="Straight Arrow Connector 6"/>
          <p:cNvCxnSpPr/>
          <p:nvPr/>
        </p:nvCxnSpPr>
        <p:spPr>
          <a:xfrm>
            <a:off x="2667000" y="2971800"/>
            <a:ext cx="25146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SAVI Support for Grants</a:t>
            </a:r>
            <a:br>
              <a:rPr lang="en-US" sz="4000" dirty="0"/>
            </a:br>
            <a:r>
              <a:rPr lang="en-US" sz="4000" dirty="0"/>
              <a:t>Useful Tools – My Data</a:t>
            </a:r>
          </a:p>
        </p:txBody>
      </p:sp>
      <p:sp>
        <p:nvSpPr>
          <p:cNvPr id="12" name="Subtitle 11"/>
          <p:cNvSpPr>
            <a:spLocks noGrp="1"/>
          </p:cNvSpPr>
          <p:nvPr>
            <p:ph type="subTitle" idx="1"/>
          </p:nvPr>
        </p:nvSpPr>
        <p:spPr>
          <a:xfrm>
            <a:off x="685800" y="4191000"/>
            <a:ext cx="7924800" cy="685800"/>
          </a:xfrm>
        </p:spPr>
        <p:txBody>
          <a:bodyPr/>
          <a:lstStyle/>
          <a:p>
            <a:pPr eaLnBrk="1" hangingPunct="1">
              <a:defRPr/>
            </a:pPr>
            <a:endParaRPr lang="en-US" dirty="0"/>
          </a:p>
        </p:txBody>
      </p:sp>
    </p:spTree>
  </p:cSld>
  <p:clrMapOvr>
    <a:masterClrMapping/>
  </p:clrMapOvr>
  <p:transition spd="med">
    <p:wheel spokes="2"/>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Useful Tools</a:t>
            </a:r>
            <a:br>
              <a:rPr lang="en-US" dirty="0"/>
            </a:br>
            <a:r>
              <a:rPr lang="en-US" dirty="0"/>
              <a:t>My Data</a:t>
            </a:r>
            <a:br>
              <a:rPr lang="en-US" dirty="0"/>
            </a:br>
            <a:endParaRPr lang="en-US" dirty="0"/>
          </a:p>
        </p:txBody>
      </p:sp>
      <p:sp>
        <p:nvSpPr>
          <p:cNvPr id="8" name="Rectangle 10"/>
          <p:cNvSpPr>
            <a:spLocks noChangeArrowheads="1"/>
          </p:cNvSpPr>
          <p:nvPr/>
        </p:nvSpPr>
        <p:spPr bwMode="auto">
          <a:xfrm>
            <a:off x="152400" y="1447800"/>
            <a:ext cx="8229600" cy="457200"/>
          </a:xfrm>
          <a:prstGeom prst="rect">
            <a:avLst/>
          </a:prstGeom>
          <a:noFill/>
          <a:ln w="9525">
            <a:noFill/>
            <a:miter lim="800000"/>
            <a:headEnd/>
            <a:tailEnd/>
          </a:ln>
        </p:spPr>
        <p:txBody>
          <a:bodyPr/>
          <a:lstStyle/>
          <a:p>
            <a:pPr>
              <a:lnSpc>
                <a:spcPct val="80000"/>
              </a:lnSpc>
              <a:spcBef>
                <a:spcPct val="20000"/>
              </a:spcBef>
              <a:buFontTx/>
              <a:buChar char="•"/>
            </a:pPr>
            <a:r>
              <a:rPr lang="en-US" sz="2800" dirty="0">
                <a:solidFill>
                  <a:srgbClr val="000000"/>
                </a:solidFill>
                <a:latin typeface="Franklin Gothic Book" pitchFamily="34" charset="0"/>
              </a:rPr>
              <a:t> Allows you to…</a:t>
            </a:r>
            <a:endParaRPr lang="en-US" sz="2800" dirty="0">
              <a:latin typeface="Franklin Gothic Book" pitchFamily="34" charset="0"/>
            </a:endParaRPr>
          </a:p>
          <a:p>
            <a:pPr marL="457200" lvl="4">
              <a:lnSpc>
                <a:spcPct val="80000"/>
              </a:lnSpc>
              <a:spcBef>
                <a:spcPct val="20000"/>
              </a:spcBef>
              <a:buFontTx/>
              <a:buChar char="»"/>
            </a:pPr>
            <a:endParaRPr lang="en-US" sz="2800" dirty="0">
              <a:latin typeface="Franklin Gothic Book" pitchFamily="34" charset="0"/>
            </a:endParaRPr>
          </a:p>
          <a:p>
            <a:pPr>
              <a:lnSpc>
                <a:spcPct val="80000"/>
              </a:lnSpc>
              <a:spcBef>
                <a:spcPct val="20000"/>
              </a:spcBef>
              <a:buFontTx/>
              <a:buChar char="•"/>
            </a:pPr>
            <a:endParaRPr lang="en-US" sz="2800" dirty="0">
              <a:latin typeface="Franklin Gothic Book" pitchFamily="34" charset="0"/>
            </a:endParaRPr>
          </a:p>
        </p:txBody>
      </p:sp>
      <p:sp>
        <p:nvSpPr>
          <p:cNvPr id="10" name="TextBox 9"/>
          <p:cNvSpPr txBox="1"/>
          <p:nvPr/>
        </p:nvSpPr>
        <p:spPr>
          <a:xfrm>
            <a:off x="685800" y="1905000"/>
            <a:ext cx="2895600" cy="3693319"/>
          </a:xfrm>
          <a:prstGeom prst="rect">
            <a:avLst/>
          </a:prstGeom>
          <a:noFill/>
        </p:spPr>
        <p:txBody>
          <a:bodyPr wrap="square" rtlCol="0">
            <a:spAutoFit/>
          </a:bodyPr>
          <a:lstStyle/>
          <a:p>
            <a:pPr marL="347472" indent="-347472">
              <a:spcBef>
                <a:spcPts val="24"/>
              </a:spcBef>
              <a:buFont typeface="Arial" pitchFamily="34" charset="0"/>
              <a:buChar char="•"/>
            </a:pPr>
            <a:r>
              <a:rPr lang="en-US" sz="2600" dirty="0">
                <a:latin typeface="Franklin Gothic Book" pitchFamily="34" charset="0"/>
              </a:rPr>
              <a:t>Upload and map your own address locations</a:t>
            </a:r>
          </a:p>
          <a:p>
            <a:pPr marL="347472" indent="-347472">
              <a:spcBef>
                <a:spcPts val="24"/>
              </a:spcBef>
              <a:buFont typeface="Arial" pitchFamily="34" charset="0"/>
              <a:buChar char="•"/>
            </a:pPr>
            <a:r>
              <a:rPr lang="en-US" sz="2600" dirty="0">
                <a:latin typeface="Franklin Gothic Book" pitchFamily="34" charset="0"/>
              </a:rPr>
              <a:t>Add detailed information to your points</a:t>
            </a:r>
          </a:p>
          <a:p>
            <a:pPr marL="347472" indent="-347472">
              <a:spcBef>
                <a:spcPts val="24"/>
              </a:spcBef>
              <a:buFont typeface="Arial" pitchFamily="34" charset="0"/>
              <a:buChar char="•"/>
            </a:pPr>
            <a:r>
              <a:rPr lang="en-US" sz="2600" dirty="0">
                <a:latin typeface="Franklin Gothic Book" pitchFamily="34" charset="0"/>
              </a:rPr>
              <a:t>View your data on a map</a:t>
            </a:r>
          </a:p>
        </p:txBody>
      </p:sp>
      <p:pic>
        <p:nvPicPr>
          <p:cNvPr id="5122" name="Picture 2"/>
          <p:cNvPicPr>
            <a:picLocks noChangeAspect="1" noChangeArrowheads="1"/>
          </p:cNvPicPr>
          <p:nvPr/>
        </p:nvPicPr>
        <p:blipFill>
          <a:blip r:embed="rId2" cstate="print"/>
          <a:srcRect l="38095" t="27428" r="21429" b="13905"/>
          <a:stretch>
            <a:fillRect/>
          </a:stretch>
        </p:blipFill>
        <p:spPr bwMode="auto">
          <a:xfrm>
            <a:off x="4022766" y="1594821"/>
            <a:ext cx="4968834" cy="4501179"/>
          </a:xfrm>
          <a:prstGeom prst="rect">
            <a:avLst/>
          </a:prstGeom>
          <a:noFill/>
          <a:ln w="9525">
            <a:noFill/>
            <a:miter lim="800000"/>
            <a:headEnd/>
            <a:tailEnd/>
          </a:ln>
        </p:spPr>
      </p:pic>
      <p:grpSp>
        <p:nvGrpSpPr>
          <p:cNvPr id="2" name="Group 16"/>
          <p:cNvGrpSpPr/>
          <p:nvPr/>
        </p:nvGrpSpPr>
        <p:grpSpPr>
          <a:xfrm>
            <a:off x="2895600" y="5181600"/>
            <a:ext cx="990600" cy="914400"/>
            <a:chOff x="1600200" y="3657600"/>
            <a:chExt cx="1066800" cy="990600"/>
          </a:xfrm>
        </p:grpSpPr>
        <p:pic>
          <p:nvPicPr>
            <p:cNvPr id="14" name="Picture 4"/>
            <p:cNvPicPr>
              <a:picLocks noChangeAspect="1" noChangeArrowheads="1"/>
            </p:cNvPicPr>
            <p:nvPr/>
          </p:nvPicPr>
          <p:blipFill>
            <a:blip r:embed="rId3" cstate="print"/>
            <a:srcRect l="19524" t="43905" r="77619" b="46190"/>
            <a:stretch>
              <a:fillRect/>
            </a:stretch>
          </p:blipFill>
          <p:spPr bwMode="auto">
            <a:xfrm>
              <a:off x="1600200" y="3657600"/>
              <a:ext cx="457200" cy="990600"/>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l="23333" t="43905" r="72381" b="46190"/>
            <a:stretch>
              <a:fillRect/>
            </a:stretch>
          </p:blipFill>
          <p:spPr bwMode="auto">
            <a:xfrm>
              <a:off x="1981200" y="3657600"/>
              <a:ext cx="685800" cy="990600"/>
            </a:xfrm>
            <a:prstGeom prst="rect">
              <a:avLst/>
            </a:prstGeom>
            <a:noFill/>
            <a:ln w="9525">
              <a:noFill/>
              <a:miter lim="800000"/>
              <a:headEnd/>
              <a:tailEnd/>
            </a:ln>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My Data </a:t>
            </a:r>
            <a:br>
              <a:rPr lang="en-US" dirty="0"/>
            </a:br>
            <a:endParaRPr lang="en-US" dirty="0"/>
          </a:p>
        </p:txBody>
      </p:sp>
      <p:sp>
        <p:nvSpPr>
          <p:cNvPr id="13" name="Rectangle 12"/>
          <p:cNvSpPr/>
          <p:nvPr/>
        </p:nvSpPr>
        <p:spPr>
          <a:xfrm>
            <a:off x="7086600" y="2362200"/>
            <a:ext cx="762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2" cstate="print"/>
          <a:srcRect l="19048" t="15238" r="20476" b="41333"/>
          <a:stretch>
            <a:fillRect/>
          </a:stretch>
        </p:blipFill>
        <p:spPr bwMode="auto">
          <a:xfrm>
            <a:off x="304800" y="1926600"/>
            <a:ext cx="8610600" cy="3864600"/>
          </a:xfrm>
          <a:prstGeom prst="rect">
            <a:avLst/>
          </a:prstGeom>
          <a:noFill/>
          <a:ln w="9525">
            <a:noFill/>
            <a:miter lim="800000"/>
            <a:headEnd/>
            <a:tailEnd/>
          </a:ln>
        </p:spPr>
      </p:pic>
      <p:sp>
        <p:nvSpPr>
          <p:cNvPr id="10" name="Rectangle 9"/>
          <p:cNvSpPr/>
          <p:nvPr/>
        </p:nvSpPr>
        <p:spPr>
          <a:xfrm>
            <a:off x="6858000" y="2743200"/>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My Data </a:t>
            </a:r>
            <a:br>
              <a:rPr lang="en-US" dirty="0"/>
            </a:br>
            <a:endParaRPr lang="en-US" dirty="0"/>
          </a:p>
        </p:txBody>
      </p:sp>
      <p:sp>
        <p:nvSpPr>
          <p:cNvPr id="8" name="Rectangle 10"/>
          <p:cNvSpPr>
            <a:spLocks noChangeArrowheads="1"/>
          </p:cNvSpPr>
          <p:nvPr/>
        </p:nvSpPr>
        <p:spPr bwMode="auto">
          <a:xfrm>
            <a:off x="152400" y="1447800"/>
            <a:ext cx="3048000" cy="457200"/>
          </a:xfrm>
          <a:prstGeom prst="rect">
            <a:avLst/>
          </a:prstGeom>
          <a:noFill/>
          <a:ln w="9525">
            <a:noFill/>
            <a:miter lim="800000"/>
            <a:headEnd/>
            <a:tailEnd/>
          </a:ln>
        </p:spPr>
        <p:txBody>
          <a:bodyPr/>
          <a:lstStyle/>
          <a:p>
            <a:pPr>
              <a:lnSpc>
                <a:spcPct val="80000"/>
              </a:lnSpc>
              <a:spcBef>
                <a:spcPts val="24"/>
              </a:spcBef>
            </a:pPr>
            <a:r>
              <a:rPr lang="en-US" sz="2400" dirty="0">
                <a:solidFill>
                  <a:srgbClr val="000000"/>
                </a:solidFill>
                <a:latin typeface="Franklin Gothic Book" pitchFamily="34" charset="0"/>
              </a:rPr>
              <a:t>You have the option to manually enter addresses or upload multiple addresses from a formatted file</a:t>
            </a:r>
          </a:p>
          <a:p>
            <a:pPr>
              <a:lnSpc>
                <a:spcPct val="80000"/>
              </a:lnSpc>
              <a:spcBef>
                <a:spcPts val="24"/>
              </a:spcBef>
            </a:pPr>
            <a:endParaRPr lang="en-US" sz="2400" dirty="0">
              <a:solidFill>
                <a:srgbClr val="000000"/>
              </a:solidFill>
              <a:latin typeface="Franklin Gothic Book" pitchFamily="34" charset="0"/>
            </a:endParaRPr>
          </a:p>
          <a:p>
            <a:pPr>
              <a:lnSpc>
                <a:spcPct val="80000"/>
              </a:lnSpc>
              <a:spcBef>
                <a:spcPts val="24"/>
              </a:spcBef>
            </a:pPr>
            <a:endParaRPr lang="en-US" sz="2400" dirty="0">
              <a:solidFill>
                <a:srgbClr val="000000"/>
              </a:solidFill>
              <a:latin typeface="Franklin Gothic Book" pitchFamily="34" charset="0"/>
            </a:endParaRPr>
          </a:p>
          <a:p>
            <a:pPr>
              <a:lnSpc>
                <a:spcPct val="80000"/>
              </a:lnSpc>
              <a:spcBef>
                <a:spcPts val="24"/>
              </a:spcBef>
            </a:pPr>
            <a:endParaRPr lang="en-US" sz="2400" dirty="0">
              <a:solidFill>
                <a:srgbClr val="000000"/>
              </a:solidFill>
              <a:latin typeface="Franklin Gothic Book" pitchFamily="34" charset="0"/>
            </a:endParaRPr>
          </a:p>
          <a:p>
            <a:pPr>
              <a:lnSpc>
                <a:spcPct val="80000"/>
              </a:lnSpc>
              <a:spcBef>
                <a:spcPts val="24"/>
              </a:spcBef>
            </a:pPr>
            <a:endParaRPr lang="en-US" sz="2400" dirty="0">
              <a:solidFill>
                <a:srgbClr val="000000"/>
              </a:solidFill>
              <a:latin typeface="Franklin Gothic Book" pitchFamily="34" charset="0"/>
            </a:endParaRPr>
          </a:p>
          <a:p>
            <a:pPr>
              <a:lnSpc>
                <a:spcPct val="80000"/>
              </a:lnSpc>
              <a:spcBef>
                <a:spcPts val="24"/>
              </a:spcBef>
            </a:pPr>
            <a:r>
              <a:rPr lang="en-US" sz="2400" dirty="0">
                <a:solidFill>
                  <a:srgbClr val="000000"/>
                </a:solidFill>
                <a:latin typeface="Franklin Gothic Book" pitchFamily="34" charset="0"/>
              </a:rPr>
              <a:t>Note: </a:t>
            </a:r>
            <a:r>
              <a:rPr lang="en-US" sz="2400" dirty="0">
                <a:latin typeface="Franklin Gothic Book" pitchFamily="34" charset="0"/>
              </a:rPr>
              <a:t>Performance may be slow if your addresses exceed 1,000 locations.</a:t>
            </a:r>
          </a:p>
          <a:p>
            <a:pPr marL="0" lvl="4">
              <a:lnSpc>
                <a:spcPct val="80000"/>
              </a:lnSpc>
              <a:spcBef>
                <a:spcPts val="24"/>
              </a:spcBef>
            </a:pPr>
            <a:endParaRPr lang="en-US" sz="2400" dirty="0">
              <a:latin typeface="Franklin Gothic Book" pitchFamily="34" charset="0"/>
            </a:endParaRPr>
          </a:p>
          <a:p>
            <a:pPr>
              <a:lnSpc>
                <a:spcPct val="80000"/>
              </a:lnSpc>
              <a:spcBef>
                <a:spcPct val="20000"/>
              </a:spcBef>
            </a:pPr>
            <a:endParaRPr lang="en-US" sz="2400" dirty="0">
              <a:latin typeface="Franklin Gothic Book" pitchFamily="34" charset="0"/>
            </a:endParaRPr>
          </a:p>
        </p:txBody>
      </p:sp>
      <p:pic>
        <p:nvPicPr>
          <p:cNvPr id="248834" name="Picture 2"/>
          <p:cNvPicPr>
            <a:picLocks noChangeAspect="1" noChangeArrowheads="1"/>
          </p:cNvPicPr>
          <p:nvPr/>
        </p:nvPicPr>
        <p:blipFill>
          <a:blip r:embed="rId2" cstate="print"/>
          <a:srcRect l="17143" t="14476" r="18095" b="5524"/>
          <a:stretch>
            <a:fillRect/>
          </a:stretch>
        </p:blipFill>
        <p:spPr bwMode="auto">
          <a:xfrm>
            <a:off x="3123475" y="1524000"/>
            <a:ext cx="6020525" cy="4648200"/>
          </a:xfrm>
          <a:prstGeom prst="rect">
            <a:avLst/>
          </a:prstGeom>
          <a:noFill/>
          <a:ln w="9525">
            <a:noFill/>
            <a:miter lim="800000"/>
            <a:headEnd/>
            <a:tailEnd/>
          </a:ln>
        </p:spPr>
      </p:pic>
      <p:sp>
        <p:nvSpPr>
          <p:cNvPr id="7" name="Rectangle 6"/>
          <p:cNvSpPr/>
          <p:nvPr/>
        </p:nvSpPr>
        <p:spPr>
          <a:xfrm>
            <a:off x="3200400" y="2819400"/>
            <a:ext cx="17526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2667000" y="2514600"/>
            <a:ext cx="5334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My Data</a:t>
            </a:r>
            <a:br>
              <a:rPr lang="en-US" dirty="0"/>
            </a:br>
            <a:endParaRPr lang="en-US" dirty="0"/>
          </a:p>
        </p:txBody>
      </p:sp>
      <p:sp>
        <p:nvSpPr>
          <p:cNvPr id="8" name="Rectangle 10"/>
          <p:cNvSpPr>
            <a:spLocks noChangeArrowheads="1"/>
          </p:cNvSpPr>
          <p:nvPr/>
        </p:nvSpPr>
        <p:spPr bwMode="auto">
          <a:xfrm>
            <a:off x="152400" y="2819400"/>
            <a:ext cx="3048000" cy="1066800"/>
          </a:xfrm>
          <a:prstGeom prst="rect">
            <a:avLst/>
          </a:prstGeom>
          <a:noFill/>
          <a:ln w="9525">
            <a:noFill/>
            <a:miter lim="800000"/>
            <a:headEnd/>
            <a:tailEnd/>
          </a:ln>
        </p:spPr>
        <p:txBody>
          <a:bodyPr/>
          <a:lstStyle/>
          <a:p>
            <a:pPr>
              <a:lnSpc>
                <a:spcPct val="80000"/>
              </a:lnSpc>
              <a:spcBef>
                <a:spcPts val="24"/>
              </a:spcBef>
            </a:pPr>
            <a:r>
              <a:rPr lang="en-US" sz="2400" dirty="0">
                <a:solidFill>
                  <a:srgbClr val="000000"/>
                </a:solidFill>
                <a:latin typeface="Franklin Gothic Book" pitchFamily="34" charset="0"/>
              </a:rPr>
              <a:t>Add optional custom fields to your data</a:t>
            </a:r>
          </a:p>
          <a:p>
            <a:pPr marL="347472" indent="-347472">
              <a:lnSpc>
                <a:spcPct val="80000"/>
              </a:lnSpc>
              <a:spcBef>
                <a:spcPts val="24"/>
              </a:spcBef>
            </a:pPr>
            <a:endParaRPr lang="en-US" sz="2400" dirty="0">
              <a:solidFill>
                <a:srgbClr val="000000"/>
              </a:solidFill>
              <a:latin typeface="Franklin Gothic Book" pitchFamily="34" charset="0"/>
            </a:endParaRPr>
          </a:p>
          <a:p>
            <a:pPr marL="347472" indent="-347472">
              <a:lnSpc>
                <a:spcPct val="80000"/>
              </a:lnSpc>
              <a:spcBef>
                <a:spcPts val="24"/>
              </a:spcBef>
            </a:pPr>
            <a:endParaRPr lang="en-US" sz="2400" dirty="0">
              <a:solidFill>
                <a:srgbClr val="000000"/>
              </a:solidFill>
              <a:latin typeface="Franklin Gothic Book" pitchFamily="34" charset="0"/>
            </a:endParaRPr>
          </a:p>
          <a:p>
            <a:pPr marL="347472" indent="-347472">
              <a:lnSpc>
                <a:spcPct val="80000"/>
              </a:lnSpc>
              <a:spcBef>
                <a:spcPts val="24"/>
              </a:spcBef>
            </a:pPr>
            <a:endParaRPr lang="en-US" sz="2400" dirty="0">
              <a:solidFill>
                <a:srgbClr val="000000"/>
              </a:solidFill>
              <a:latin typeface="Franklin Gothic Book" pitchFamily="34" charset="0"/>
            </a:endParaRPr>
          </a:p>
          <a:p>
            <a:pPr marL="347472" lvl="4" indent="-347472">
              <a:lnSpc>
                <a:spcPct val="80000"/>
              </a:lnSpc>
              <a:spcBef>
                <a:spcPts val="24"/>
              </a:spcBef>
            </a:pPr>
            <a:endParaRPr lang="en-US" sz="2400" dirty="0">
              <a:latin typeface="Franklin Gothic Book" pitchFamily="34" charset="0"/>
            </a:endParaRPr>
          </a:p>
          <a:p>
            <a:pPr>
              <a:lnSpc>
                <a:spcPct val="80000"/>
              </a:lnSpc>
              <a:spcBef>
                <a:spcPct val="20000"/>
              </a:spcBef>
            </a:pPr>
            <a:endParaRPr lang="en-US" sz="2400" dirty="0">
              <a:latin typeface="Franklin Gothic Book" pitchFamily="34" charset="0"/>
            </a:endParaRPr>
          </a:p>
        </p:txBody>
      </p:sp>
      <p:cxnSp>
        <p:nvCxnSpPr>
          <p:cNvPr id="11" name="Straight Arrow Connector 10"/>
          <p:cNvCxnSpPr/>
          <p:nvPr/>
        </p:nvCxnSpPr>
        <p:spPr>
          <a:xfrm>
            <a:off x="2590800" y="3505200"/>
            <a:ext cx="8382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9858" name="Picture 2"/>
          <p:cNvPicPr>
            <a:picLocks noChangeAspect="1" noChangeArrowheads="1"/>
          </p:cNvPicPr>
          <p:nvPr/>
        </p:nvPicPr>
        <p:blipFill>
          <a:blip r:embed="rId2" cstate="print"/>
          <a:srcRect l="22381" t="14476" r="23810" b="5524"/>
          <a:stretch>
            <a:fillRect/>
          </a:stretch>
        </p:blipFill>
        <p:spPr bwMode="auto">
          <a:xfrm>
            <a:off x="3505200" y="1312510"/>
            <a:ext cx="5413103" cy="5029875"/>
          </a:xfrm>
          <a:prstGeom prst="rect">
            <a:avLst/>
          </a:prstGeom>
          <a:noFill/>
          <a:ln w="9525">
            <a:noFill/>
            <a:miter lim="800000"/>
            <a:headEnd/>
            <a:tailEnd/>
          </a:ln>
        </p:spPr>
      </p:pic>
      <p:sp>
        <p:nvSpPr>
          <p:cNvPr id="7" name="Rectangle 6"/>
          <p:cNvSpPr/>
          <p:nvPr/>
        </p:nvSpPr>
        <p:spPr>
          <a:xfrm>
            <a:off x="3581400" y="3657600"/>
            <a:ext cx="1676400" cy="2133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br>
              <a:rPr lang="en-US" dirty="0"/>
            </a:br>
            <a:r>
              <a:rPr lang="en-US" dirty="0"/>
              <a:t> Useful Tools</a:t>
            </a:r>
            <a:br>
              <a:rPr lang="en-US" dirty="0"/>
            </a:br>
            <a:r>
              <a:rPr lang="en-US" dirty="0"/>
              <a:t>My Data </a:t>
            </a:r>
            <a:br>
              <a:rPr lang="en-US" dirty="0"/>
            </a:br>
            <a:endParaRPr lang="en-US" dirty="0"/>
          </a:p>
        </p:txBody>
      </p:sp>
      <p:sp>
        <p:nvSpPr>
          <p:cNvPr id="14" name="Rectangle 13"/>
          <p:cNvSpPr/>
          <p:nvPr/>
        </p:nvSpPr>
        <p:spPr>
          <a:xfrm>
            <a:off x="4648200" y="3467100"/>
            <a:ext cx="3962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3954" name="Picture 2"/>
          <p:cNvPicPr>
            <a:picLocks noChangeAspect="1" noChangeArrowheads="1"/>
          </p:cNvPicPr>
          <p:nvPr/>
        </p:nvPicPr>
        <p:blipFill>
          <a:blip r:embed="rId2" cstate="print"/>
          <a:srcRect l="19048" t="23619" r="21428" b="17714"/>
          <a:stretch>
            <a:fillRect/>
          </a:stretch>
        </p:blipFill>
        <p:spPr bwMode="auto">
          <a:xfrm>
            <a:off x="1143000" y="1589837"/>
            <a:ext cx="7315200" cy="4506163"/>
          </a:xfrm>
          <a:prstGeom prst="rect">
            <a:avLst/>
          </a:prstGeom>
          <a:noFill/>
          <a:ln w="9525">
            <a:noFill/>
            <a:miter lim="800000"/>
            <a:headEnd/>
            <a:tailEnd/>
          </a:ln>
        </p:spPr>
      </p:pic>
      <p:sp>
        <p:nvSpPr>
          <p:cNvPr id="24" name="Rectangle 10"/>
          <p:cNvSpPr>
            <a:spLocks noChangeArrowheads="1"/>
          </p:cNvSpPr>
          <p:nvPr/>
        </p:nvSpPr>
        <p:spPr bwMode="auto">
          <a:xfrm>
            <a:off x="457200" y="4114800"/>
            <a:ext cx="3048000" cy="1066800"/>
          </a:xfrm>
          <a:prstGeom prst="rect">
            <a:avLst/>
          </a:prstGeom>
          <a:noFill/>
          <a:ln w="9525">
            <a:noFill/>
            <a:miter lim="800000"/>
            <a:headEnd/>
            <a:tailEnd/>
          </a:ln>
        </p:spPr>
        <p:txBody>
          <a:bodyPr/>
          <a:lstStyle/>
          <a:p>
            <a:pPr marL="347472" indent="-347472">
              <a:lnSpc>
                <a:spcPct val="80000"/>
              </a:lnSpc>
              <a:spcBef>
                <a:spcPts val="24"/>
              </a:spcBef>
              <a:buFontTx/>
              <a:buChar char="•"/>
            </a:pPr>
            <a:r>
              <a:rPr lang="en-US" sz="2400" dirty="0">
                <a:solidFill>
                  <a:srgbClr val="000000"/>
                </a:solidFill>
                <a:latin typeface="Franklin Gothic Book" pitchFamily="34" charset="0"/>
              </a:rPr>
              <a:t>Notice the ability to add an image</a:t>
            </a:r>
          </a:p>
          <a:p>
            <a:pPr marL="347472" indent="-347472">
              <a:lnSpc>
                <a:spcPct val="80000"/>
              </a:lnSpc>
              <a:spcBef>
                <a:spcPts val="24"/>
              </a:spcBef>
              <a:buFontTx/>
              <a:buChar char="•"/>
            </a:pPr>
            <a:endParaRPr lang="en-US" sz="2400" dirty="0">
              <a:solidFill>
                <a:srgbClr val="000000"/>
              </a:solidFill>
              <a:latin typeface="Franklin Gothic Book" pitchFamily="34" charset="0"/>
            </a:endParaRPr>
          </a:p>
          <a:p>
            <a:pPr marL="347472" indent="-347472">
              <a:lnSpc>
                <a:spcPct val="80000"/>
              </a:lnSpc>
              <a:spcBef>
                <a:spcPts val="24"/>
              </a:spcBef>
              <a:buFontTx/>
              <a:buChar char="•"/>
            </a:pPr>
            <a:endParaRPr lang="en-US" sz="2400" dirty="0">
              <a:solidFill>
                <a:srgbClr val="000000"/>
              </a:solidFill>
              <a:latin typeface="Franklin Gothic Book" pitchFamily="34" charset="0"/>
            </a:endParaRPr>
          </a:p>
          <a:p>
            <a:pPr marL="347472" indent="-347472">
              <a:lnSpc>
                <a:spcPct val="80000"/>
              </a:lnSpc>
              <a:spcBef>
                <a:spcPts val="24"/>
              </a:spcBef>
              <a:buFontTx/>
              <a:buChar char="•"/>
            </a:pPr>
            <a:endParaRPr lang="en-US" sz="2400" dirty="0">
              <a:solidFill>
                <a:srgbClr val="000000"/>
              </a:solidFill>
              <a:latin typeface="Franklin Gothic Book" pitchFamily="34" charset="0"/>
            </a:endParaRPr>
          </a:p>
          <a:p>
            <a:pPr marL="347472" lvl="4" indent="-347472">
              <a:lnSpc>
                <a:spcPct val="80000"/>
              </a:lnSpc>
              <a:spcBef>
                <a:spcPts val="24"/>
              </a:spcBef>
              <a:buFontTx/>
              <a:buChar char="»"/>
            </a:pPr>
            <a:endParaRPr lang="en-US" sz="2400" dirty="0">
              <a:latin typeface="Franklin Gothic Book" pitchFamily="34" charset="0"/>
            </a:endParaRPr>
          </a:p>
          <a:p>
            <a:pPr>
              <a:lnSpc>
                <a:spcPct val="80000"/>
              </a:lnSpc>
              <a:spcBef>
                <a:spcPct val="20000"/>
              </a:spcBef>
              <a:buFontTx/>
              <a:buChar char="•"/>
            </a:pPr>
            <a:endParaRPr lang="en-US" sz="2400" dirty="0">
              <a:latin typeface="Franklin Gothic Book" pitchFamily="34" charset="0"/>
            </a:endParaRPr>
          </a:p>
        </p:txBody>
      </p:sp>
      <p:cxnSp>
        <p:nvCxnSpPr>
          <p:cNvPr id="28" name="Straight Arrow Connector 27"/>
          <p:cNvCxnSpPr/>
          <p:nvPr/>
        </p:nvCxnSpPr>
        <p:spPr>
          <a:xfrm flipV="1">
            <a:off x="3124200" y="4114800"/>
            <a:ext cx="18288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228600" y="2949575"/>
            <a:ext cx="8229600" cy="1470025"/>
          </a:xfrm>
        </p:spPr>
        <p:txBody>
          <a:bodyPr/>
          <a:lstStyle/>
          <a:p>
            <a:pPr eaLnBrk="1" hangingPunct="1"/>
            <a:r>
              <a:rPr lang="en-US" sz="4000" dirty="0"/>
              <a:t>Example Grants Where SAVI Was Used</a:t>
            </a:r>
          </a:p>
        </p:txBody>
      </p:sp>
    </p:spTree>
  </p:cSld>
  <p:clrMapOvr>
    <a:masterClrMapping/>
  </p:clrMapOvr>
  <p:transition spd="med">
    <p:wheel spokes="2"/>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Basic Components of a </a:t>
            </a:r>
            <a:br>
              <a:rPr lang="en-US" dirty="0">
                <a:cs typeface="Tahoma" pitchFamily="34" charset="0"/>
              </a:rPr>
            </a:br>
            <a:r>
              <a:rPr lang="en-US" dirty="0">
                <a:cs typeface="Tahoma" pitchFamily="34" charset="0"/>
              </a:rPr>
              <a:t>Case Statement</a:t>
            </a:r>
          </a:p>
        </p:txBody>
      </p:sp>
      <p:sp>
        <p:nvSpPr>
          <p:cNvPr id="27649" name="Content Placeholder 2"/>
          <p:cNvSpPr>
            <a:spLocks noGrp="1"/>
          </p:cNvSpPr>
          <p:nvPr>
            <p:ph idx="1"/>
          </p:nvPr>
        </p:nvSpPr>
        <p:spPr>
          <a:xfrm>
            <a:off x="0" y="1371600"/>
            <a:ext cx="8839200" cy="5105400"/>
          </a:xfrm>
        </p:spPr>
        <p:txBody>
          <a:bodyPr/>
          <a:lstStyle/>
          <a:p>
            <a:pPr eaLnBrk="1" hangingPunct="1">
              <a:buFontTx/>
              <a:buNone/>
            </a:pPr>
            <a:r>
              <a:rPr lang="en-US" sz="2400" dirty="0">
                <a:latin typeface="Tahoma" pitchFamily="34" charset="0"/>
                <a:cs typeface="Tahoma" pitchFamily="34" charset="0"/>
              </a:rPr>
              <a:t>    </a:t>
            </a:r>
            <a:r>
              <a:rPr lang="en-US" sz="2400" dirty="0">
                <a:cs typeface="Tahoma" pitchFamily="34" charset="0"/>
              </a:rPr>
              <a:t>Be sure to use the funder’s forms; most have the same general components – some combination or variation of the following:</a:t>
            </a:r>
          </a:p>
          <a:p>
            <a:pPr lvl="1" eaLnBrk="1" hangingPunct="1">
              <a:buFont typeface="Wingdings" pitchFamily="2" charset="2"/>
              <a:buChar char="§"/>
            </a:pPr>
            <a:r>
              <a:rPr lang="en-US" sz="2400" dirty="0">
                <a:cs typeface="Tahoma" pitchFamily="34" charset="0"/>
              </a:rPr>
              <a:t>Who are you?</a:t>
            </a:r>
          </a:p>
          <a:p>
            <a:pPr lvl="2" eaLnBrk="1" hangingPunct="1">
              <a:buFont typeface="Wingdings" pitchFamily="2" charset="2"/>
              <a:buChar char="§"/>
            </a:pPr>
            <a:r>
              <a:rPr lang="en-US" sz="2000" dirty="0">
                <a:cs typeface="Tahoma" pitchFamily="34" charset="0"/>
              </a:rPr>
              <a:t>Mission</a:t>
            </a:r>
          </a:p>
          <a:p>
            <a:pPr lvl="2" eaLnBrk="1" hangingPunct="1">
              <a:buFont typeface="Wingdings" pitchFamily="2" charset="2"/>
              <a:buChar char="§"/>
            </a:pPr>
            <a:r>
              <a:rPr lang="en-US" sz="2000" dirty="0">
                <a:cs typeface="Tahoma" pitchFamily="34" charset="0"/>
              </a:rPr>
              <a:t>History, purpose of organization</a:t>
            </a:r>
          </a:p>
          <a:p>
            <a:pPr lvl="2" eaLnBrk="1" hangingPunct="1">
              <a:buFont typeface="Wingdings" pitchFamily="2" charset="2"/>
              <a:buChar char="§"/>
            </a:pPr>
            <a:r>
              <a:rPr lang="en-US" sz="2000" dirty="0">
                <a:cs typeface="Tahoma" pitchFamily="34" charset="0"/>
              </a:rPr>
              <a:t>Programs</a:t>
            </a:r>
          </a:p>
          <a:p>
            <a:pPr lvl="2" eaLnBrk="1" hangingPunct="1">
              <a:buFont typeface="Wingdings" pitchFamily="2" charset="2"/>
              <a:buChar char="§"/>
            </a:pPr>
            <a:r>
              <a:rPr lang="en-US" sz="2000" dirty="0">
                <a:cs typeface="Tahoma" pitchFamily="34" charset="0"/>
              </a:rPr>
              <a:t>Track record</a:t>
            </a:r>
          </a:p>
          <a:p>
            <a:pPr lvl="1" eaLnBrk="1" hangingPunct="1">
              <a:buFont typeface="Wingdings" pitchFamily="2" charset="2"/>
              <a:buChar char="§"/>
            </a:pPr>
            <a:r>
              <a:rPr lang="en-US" sz="2400" dirty="0">
                <a:cs typeface="Tahoma" pitchFamily="34" charset="0"/>
              </a:rPr>
              <a:t>The need you will address, how you will do it and how much it will cost. </a:t>
            </a:r>
          </a:p>
          <a:p>
            <a:pPr lvl="2" eaLnBrk="1" hangingPunct="1">
              <a:buFont typeface="Wingdings" pitchFamily="2" charset="2"/>
              <a:buChar char="§"/>
            </a:pPr>
            <a:r>
              <a:rPr lang="en-US" sz="2000" dirty="0">
                <a:cs typeface="Tahoma" pitchFamily="34" charset="0"/>
              </a:rPr>
              <a:t>Convince the donor of the importance of the project.</a:t>
            </a:r>
          </a:p>
          <a:p>
            <a:pPr lvl="2" eaLnBrk="1" hangingPunct="1">
              <a:buFont typeface="Wingdings" pitchFamily="2" charset="2"/>
              <a:buChar char="§"/>
            </a:pPr>
            <a:r>
              <a:rPr lang="en-US" sz="2000" dirty="0">
                <a:cs typeface="Tahoma" pitchFamily="34" charset="0"/>
              </a:rPr>
              <a:t>Use statistics and data to “make your case.”				</a:t>
            </a:r>
          </a:p>
        </p:txBody>
      </p:sp>
      <p:sp>
        <p:nvSpPr>
          <p:cNvPr id="2765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sp>
        <p:nvSpPr>
          <p:cNvPr id="158721" name="Content Placeholder 2"/>
          <p:cNvSpPr>
            <a:spLocks noGrp="1"/>
          </p:cNvSpPr>
          <p:nvPr>
            <p:ph idx="1"/>
          </p:nvPr>
        </p:nvSpPr>
        <p:spPr>
          <a:xfrm>
            <a:off x="838200" y="1295400"/>
            <a:ext cx="8229600" cy="5257800"/>
          </a:xfrm>
        </p:spPr>
        <p:txBody>
          <a:bodyPr/>
          <a:lstStyle/>
          <a:p>
            <a:pPr eaLnBrk="1" hangingPunct="1"/>
            <a:r>
              <a:rPr lang="en-US" sz="2600" dirty="0">
                <a:cs typeface="Tahoma" pitchFamily="34" charset="0"/>
              </a:rPr>
              <a:t>Suite Dreams Project Play Garden</a:t>
            </a:r>
          </a:p>
          <a:p>
            <a:pPr lvl="1" eaLnBrk="1" hangingPunct="1"/>
            <a:r>
              <a:rPr lang="en-US" sz="2200" dirty="0">
                <a:cs typeface="Tahoma" pitchFamily="34" charset="0"/>
              </a:rPr>
              <a:t>Brief Project Description: Across the street from Riley Hospital for Children sits a deteriorated fountain which is a reminder of a remarkable landscape project that was never fully completed: Ball Nurses’ Sunken Garden and Convalescent Park.  Unfortunately, only parts of the project were able to be completed. A new master plan for Ball Gardens has been developed by architects and includes restoring the sunken garden and finishing the original plan.  Since the development of the original plan, there has been a great deal of growth including nearby Riley Hospital for Children and the Ronald McDonald House of Indiana.  Suite Dreams Project Play Garden would include creation of a healing play area for children’s use. </a:t>
            </a:r>
          </a:p>
        </p:txBody>
      </p:sp>
      <p:sp>
        <p:nvSpPr>
          <p:cNvPr id="15872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58729" name="Picture 9" descr="Suitedreams_Logo"/>
          <p:cNvPicPr>
            <a:picLocks noChangeAspect="1" noChangeArrowheads="1"/>
          </p:cNvPicPr>
          <p:nvPr/>
        </p:nvPicPr>
        <p:blipFill>
          <a:blip r:embed="rId3" cstate="print"/>
          <a:srcRect/>
          <a:stretch>
            <a:fillRect/>
          </a:stretch>
        </p:blipFill>
        <p:spPr bwMode="auto">
          <a:xfrm>
            <a:off x="152400" y="2362200"/>
            <a:ext cx="1362075" cy="149542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sp>
        <p:nvSpPr>
          <p:cNvPr id="160769" name="Content Placeholder 2"/>
          <p:cNvSpPr>
            <a:spLocks noGrp="1"/>
          </p:cNvSpPr>
          <p:nvPr>
            <p:ph idx="1"/>
          </p:nvPr>
        </p:nvSpPr>
        <p:spPr>
          <a:xfrm>
            <a:off x="228600" y="1447800"/>
            <a:ext cx="8686800" cy="5257800"/>
          </a:xfrm>
        </p:spPr>
        <p:txBody>
          <a:bodyPr/>
          <a:lstStyle/>
          <a:p>
            <a:pPr eaLnBrk="1" hangingPunct="1"/>
            <a:r>
              <a:rPr lang="en-US" sz="2600" dirty="0">
                <a:cs typeface="Tahoma" pitchFamily="34" charset="0"/>
              </a:rPr>
              <a:t>SAVI was used to help demonstrate the need of the Suite Dreams Project Play Garden.</a:t>
            </a:r>
          </a:p>
          <a:p>
            <a:pPr eaLnBrk="1" hangingPunct="1"/>
            <a:r>
              <a:rPr lang="en-US" sz="2600" dirty="0">
                <a:cs typeface="Tahoma" pitchFamily="34" charset="0"/>
              </a:rPr>
              <a:t>The following information was used:</a:t>
            </a:r>
          </a:p>
          <a:p>
            <a:pPr lvl="1" eaLnBrk="1" hangingPunct="1"/>
            <a:r>
              <a:rPr lang="en-US" sz="2200" dirty="0">
                <a:cs typeface="Tahoma" pitchFamily="34" charset="0"/>
              </a:rPr>
              <a:t>The neighborhoods surrounding IUPUI and the Play Garden area</a:t>
            </a:r>
          </a:p>
          <a:p>
            <a:pPr lvl="2" eaLnBrk="1" hangingPunct="1"/>
            <a:r>
              <a:rPr lang="en-US" sz="2000" dirty="0">
                <a:cs typeface="Tahoma" pitchFamily="34" charset="0"/>
              </a:rPr>
              <a:t>15,000 children under the age of 18 living within 2.5 miles; one-third of whom are living in poverty.</a:t>
            </a:r>
          </a:p>
          <a:p>
            <a:pPr lvl="2" eaLnBrk="1" hangingPunct="1"/>
            <a:r>
              <a:rPr lang="en-US" sz="2000" dirty="0">
                <a:cs typeface="Tahoma" pitchFamily="34" charset="0"/>
              </a:rPr>
              <a:t>Over 50% of the children living within one mile of the play garden are obese.</a:t>
            </a:r>
          </a:p>
          <a:p>
            <a:pPr lvl="1" eaLnBrk="1" hangingPunct="1"/>
            <a:r>
              <a:rPr lang="en-US" sz="2200" dirty="0">
                <a:cs typeface="Tahoma" pitchFamily="34" charset="0"/>
              </a:rPr>
              <a:t>The number of parks and playgrounds within a 1, 2, and 2.5 miles radius of the play garden. </a:t>
            </a:r>
          </a:p>
        </p:txBody>
      </p:sp>
      <p:sp>
        <p:nvSpPr>
          <p:cNvPr id="16077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62823"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sp>
        <p:nvSpPr>
          <p:cNvPr id="162824" name="TextBox 10"/>
          <p:cNvSpPr txBox="1">
            <a:spLocks noChangeArrowheads="1"/>
          </p:cNvSpPr>
          <p:nvPr/>
        </p:nvSpPr>
        <p:spPr bwMode="auto">
          <a:xfrm>
            <a:off x="0" y="1214437"/>
            <a:ext cx="9144000" cy="461963"/>
          </a:xfrm>
          <a:prstGeom prst="rect">
            <a:avLst/>
          </a:prstGeom>
          <a:noFill/>
          <a:ln w="9525">
            <a:noFill/>
            <a:miter lim="800000"/>
            <a:headEnd/>
            <a:tailEnd/>
          </a:ln>
        </p:spPr>
        <p:txBody>
          <a:bodyPr>
            <a:spAutoFit/>
          </a:bodyPr>
          <a:lstStyle/>
          <a:p>
            <a:pPr algn="ctr"/>
            <a:r>
              <a:rPr lang="en-US" sz="2400" dirty="0">
                <a:latin typeface="Franklin Gothic Book" pitchFamily="34" charset="0"/>
                <a:cs typeface="Tahoma" pitchFamily="34" charset="0"/>
              </a:rPr>
              <a:t>SAVI Custom Community Profile</a:t>
            </a:r>
          </a:p>
        </p:txBody>
      </p:sp>
      <p:pic>
        <p:nvPicPr>
          <p:cNvPr id="162825" name="Picture 3"/>
          <p:cNvPicPr>
            <a:picLocks noChangeAspect="1" noChangeArrowheads="1"/>
          </p:cNvPicPr>
          <p:nvPr/>
        </p:nvPicPr>
        <p:blipFill>
          <a:blip r:embed="rId3" cstate="print"/>
          <a:srcRect b="7692"/>
          <a:stretch>
            <a:fillRect/>
          </a:stretch>
        </p:blipFill>
        <p:spPr bwMode="auto">
          <a:xfrm>
            <a:off x="381000" y="1752600"/>
            <a:ext cx="3776663" cy="4572000"/>
          </a:xfrm>
          <a:prstGeom prst="rect">
            <a:avLst/>
          </a:prstGeom>
          <a:noFill/>
          <a:ln w="9525">
            <a:noFill/>
            <a:miter lim="800000"/>
            <a:headEnd/>
            <a:tailEnd/>
          </a:ln>
        </p:spPr>
      </p:pic>
      <p:pic>
        <p:nvPicPr>
          <p:cNvPr id="162826" name="Picture 4"/>
          <p:cNvPicPr>
            <a:picLocks noChangeAspect="1" noChangeArrowheads="1"/>
          </p:cNvPicPr>
          <p:nvPr/>
        </p:nvPicPr>
        <p:blipFill>
          <a:blip r:embed="rId4" cstate="print"/>
          <a:srcRect/>
          <a:stretch>
            <a:fillRect/>
          </a:stretch>
        </p:blipFill>
        <p:spPr bwMode="auto">
          <a:xfrm>
            <a:off x="4495800" y="1663700"/>
            <a:ext cx="4038600" cy="2298700"/>
          </a:xfrm>
          <a:prstGeom prst="rect">
            <a:avLst/>
          </a:prstGeom>
          <a:noFill/>
          <a:ln w="9525">
            <a:noFill/>
            <a:miter lim="800000"/>
            <a:headEnd/>
            <a:tailEnd/>
          </a:ln>
        </p:spPr>
      </p:pic>
      <p:pic>
        <p:nvPicPr>
          <p:cNvPr id="162827" name="Picture 2"/>
          <p:cNvPicPr>
            <a:picLocks noChangeAspect="1" noChangeArrowheads="1"/>
          </p:cNvPicPr>
          <p:nvPr/>
        </p:nvPicPr>
        <p:blipFill>
          <a:blip r:embed="rId5" cstate="print"/>
          <a:srcRect/>
          <a:stretch>
            <a:fillRect/>
          </a:stretch>
        </p:blipFill>
        <p:spPr bwMode="auto">
          <a:xfrm>
            <a:off x="4495800" y="4038600"/>
            <a:ext cx="4038600" cy="2339975"/>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64871"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pic>
        <p:nvPicPr>
          <p:cNvPr id="164872" name="Picture 2"/>
          <p:cNvPicPr>
            <a:picLocks noChangeAspect="1" noChangeArrowheads="1"/>
          </p:cNvPicPr>
          <p:nvPr/>
        </p:nvPicPr>
        <p:blipFill>
          <a:blip r:embed="rId3" cstate="print"/>
          <a:srcRect/>
          <a:stretch>
            <a:fillRect/>
          </a:stretch>
        </p:blipFill>
        <p:spPr bwMode="auto">
          <a:xfrm>
            <a:off x="1600199" y="1331062"/>
            <a:ext cx="6596063" cy="506973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20"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sp>
        <p:nvSpPr>
          <p:cNvPr id="166913" name="Content Placeholder 2"/>
          <p:cNvSpPr>
            <a:spLocks noGrp="1"/>
          </p:cNvSpPr>
          <p:nvPr>
            <p:ph idx="1"/>
          </p:nvPr>
        </p:nvSpPr>
        <p:spPr>
          <a:xfrm>
            <a:off x="0" y="1295400"/>
            <a:ext cx="8991600" cy="5029200"/>
          </a:xfrm>
        </p:spPr>
        <p:txBody>
          <a:bodyPr/>
          <a:lstStyle/>
          <a:p>
            <a:pPr eaLnBrk="1" hangingPunct="1"/>
            <a:r>
              <a:rPr lang="en-US" sz="3000" dirty="0">
                <a:cs typeface="Tahoma" pitchFamily="34" charset="0"/>
              </a:rPr>
              <a:t>Technology Opportunities Project</a:t>
            </a:r>
          </a:p>
          <a:p>
            <a:pPr lvl="1" eaLnBrk="1" hangingPunct="1"/>
            <a:r>
              <a:rPr lang="en-US" sz="2400" dirty="0">
                <a:cs typeface="Tahoma" pitchFamily="34" charset="0"/>
              </a:rPr>
              <a:t>Brief Project Description: This project was seeking to develop interactive, Internet-based tools that use geographic information (GIS) technology to allow Indianapolis’s inner city neighborhoods to access and assimilate diverse source of data about their communities. This project essentially put SAVI on the internet. Before this grant, SAVI was simply a stand alone program and only available at specific sites.</a:t>
            </a:r>
          </a:p>
          <a:p>
            <a:pPr lvl="1" eaLnBrk="1" hangingPunct="1"/>
            <a:r>
              <a:rPr lang="en-US" sz="2400" dirty="0">
                <a:cs typeface="Tahoma" pitchFamily="34" charset="0"/>
              </a:rPr>
              <a:t>This project targets organizations that serve people residing in the geographic center of Marion County, Center Township.</a:t>
            </a:r>
          </a:p>
          <a:p>
            <a:pPr lvl="1" eaLnBrk="1" hangingPunct="1"/>
            <a:r>
              <a:rPr lang="en-US" sz="2400" dirty="0">
                <a:cs typeface="Tahoma" pitchFamily="34" charset="0"/>
              </a:rPr>
              <a:t>This project was seeking to reduce disparities between Center and other Township residents.  </a:t>
            </a:r>
          </a:p>
        </p:txBody>
      </p:sp>
      <p:sp>
        <p:nvSpPr>
          <p:cNvPr id="166918"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sp>
        <p:nvSpPr>
          <p:cNvPr id="168961" name="Content Placeholder 2"/>
          <p:cNvSpPr>
            <a:spLocks noGrp="1"/>
          </p:cNvSpPr>
          <p:nvPr>
            <p:ph idx="1"/>
          </p:nvPr>
        </p:nvSpPr>
        <p:spPr>
          <a:xfrm>
            <a:off x="228600" y="1295400"/>
            <a:ext cx="8763000" cy="5181600"/>
          </a:xfrm>
        </p:spPr>
        <p:txBody>
          <a:bodyPr/>
          <a:lstStyle/>
          <a:p>
            <a:pPr eaLnBrk="1" hangingPunct="1"/>
            <a:r>
              <a:rPr lang="en-US" sz="2800" dirty="0">
                <a:cs typeface="Tahoma" pitchFamily="34" charset="0"/>
              </a:rPr>
              <a:t>Used SAVI to demonstrate the existing disparities between the residents of Center Township and other townships</a:t>
            </a:r>
          </a:p>
          <a:p>
            <a:pPr eaLnBrk="1" hangingPunct="1"/>
            <a:r>
              <a:rPr lang="en-US" sz="2800" dirty="0">
                <a:cs typeface="Tahoma" pitchFamily="34" charset="0"/>
              </a:rPr>
              <a:t>Created maps of the following indicators by census tract:</a:t>
            </a:r>
          </a:p>
          <a:p>
            <a:pPr lvl="1" eaLnBrk="1" hangingPunct="1"/>
            <a:r>
              <a:rPr lang="en-US" sz="2600" dirty="0">
                <a:cs typeface="Tahoma" pitchFamily="34" charset="0"/>
              </a:rPr>
              <a:t>2004 - Dec TANF Recipients</a:t>
            </a:r>
          </a:p>
          <a:p>
            <a:pPr lvl="1" eaLnBrk="1" hangingPunct="1"/>
            <a:r>
              <a:rPr lang="en-US" sz="2600" dirty="0">
                <a:cs typeface="Tahoma" pitchFamily="34" charset="0"/>
              </a:rPr>
              <a:t>2004 - Food Stamp Recipients</a:t>
            </a:r>
          </a:p>
          <a:p>
            <a:pPr lvl="1" eaLnBrk="1" hangingPunct="1"/>
            <a:r>
              <a:rPr lang="en-US" sz="2600" dirty="0">
                <a:cs typeface="Tahoma" pitchFamily="34" charset="0"/>
              </a:rPr>
              <a:t>2009 – all Part 1 Crimes and Simple Assaults</a:t>
            </a:r>
          </a:p>
          <a:p>
            <a:pPr lvl="1" eaLnBrk="1" hangingPunct="1"/>
            <a:r>
              <a:rPr lang="en-US" sz="2600" dirty="0">
                <a:cs typeface="Tahoma" pitchFamily="34" charset="0"/>
              </a:rPr>
              <a:t>2009 Births Where Mother is Age 15 to 19</a:t>
            </a:r>
          </a:p>
          <a:p>
            <a:pPr lvl="3" eaLnBrk="1" hangingPunct="1">
              <a:buFontTx/>
              <a:buNone/>
            </a:pPr>
            <a:br>
              <a:rPr lang="en-US" sz="1400" b="1" dirty="0">
                <a:solidFill>
                  <a:srgbClr val="FF0000"/>
                </a:solidFill>
                <a:latin typeface="Tahoma" pitchFamily="34" charset="0"/>
                <a:cs typeface="Tahoma" pitchFamily="34" charset="0"/>
              </a:rPr>
            </a:br>
            <a:r>
              <a:rPr lang="en-US" sz="1400" b="1" dirty="0">
                <a:solidFill>
                  <a:srgbClr val="FF0000"/>
                </a:solidFill>
                <a:latin typeface="Tahoma" pitchFamily="34" charset="0"/>
                <a:cs typeface="Tahoma" pitchFamily="34" charset="0"/>
              </a:rPr>
              <a:t> </a:t>
            </a:r>
            <a:br>
              <a:rPr lang="en-US" sz="1400" b="1" dirty="0">
                <a:solidFill>
                  <a:srgbClr val="FF0000"/>
                </a:solidFill>
                <a:latin typeface="Tahoma" pitchFamily="34" charset="0"/>
                <a:cs typeface="Tahoma" pitchFamily="34" charset="0"/>
              </a:rPr>
            </a:br>
            <a:endParaRPr lang="en-US" sz="1400" b="1" dirty="0">
              <a:solidFill>
                <a:srgbClr val="FF0000"/>
              </a:solidFill>
              <a:latin typeface="Tahoma" pitchFamily="34" charset="0"/>
              <a:cs typeface="Tahoma" pitchFamily="34" charset="0"/>
            </a:endParaRPr>
          </a:p>
        </p:txBody>
      </p:sp>
      <p:sp>
        <p:nvSpPr>
          <p:cNvPr id="16896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3"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71015"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pic>
        <p:nvPicPr>
          <p:cNvPr id="7" name="Picture 2"/>
          <p:cNvPicPr>
            <a:picLocks noChangeAspect="1" noChangeArrowheads="1"/>
          </p:cNvPicPr>
          <p:nvPr/>
        </p:nvPicPr>
        <p:blipFill>
          <a:blip r:embed="rId3" cstate="print"/>
          <a:srcRect l="41958" t="13142" r="19947" b="28953"/>
          <a:stretch>
            <a:fillRect/>
          </a:stretch>
        </p:blipFill>
        <p:spPr bwMode="auto">
          <a:xfrm>
            <a:off x="1371600" y="1371601"/>
            <a:ext cx="5242527" cy="4980453"/>
          </a:xfrm>
          <a:prstGeom prst="rect">
            <a:avLst/>
          </a:prstGeom>
          <a:noFill/>
          <a:ln w="9525">
            <a:solidFill>
              <a:schemeClr val="bg1">
                <a:lumMod val="50000"/>
              </a:schemeClr>
            </a:solidFill>
            <a:miter lim="800000"/>
            <a:headEnd/>
            <a:tailEnd/>
          </a:ln>
        </p:spPr>
      </p:pic>
      <p:pic>
        <p:nvPicPr>
          <p:cNvPr id="8" name="Picture 3"/>
          <p:cNvPicPr>
            <a:picLocks noChangeAspect="1" noChangeArrowheads="1"/>
          </p:cNvPicPr>
          <p:nvPr/>
        </p:nvPicPr>
        <p:blipFill>
          <a:blip r:embed="rId4" cstate="print"/>
          <a:srcRect l="20952" t="45714" r="67143" b="37524"/>
          <a:stretch>
            <a:fillRect/>
          </a:stretch>
        </p:blipFill>
        <p:spPr bwMode="auto">
          <a:xfrm>
            <a:off x="6705600" y="3048000"/>
            <a:ext cx="1905000" cy="1676400"/>
          </a:xfrm>
          <a:prstGeom prst="rect">
            <a:avLst/>
          </a:prstGeom>
          <a:noFill/>
          <a:ln w="9525">
            <a:solidFill>
              <a:schemeClr val="bg1">
                <a:lumMod val="50000"/>
              </a:schemeClr>
            </a:solid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1"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73063"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pic>
        <p:nvPicPr>
          <p:cNvPr id="1026" name="Picture 2"/>
          <p:cNvPicPr>
            <a:picLocks noChangeAspect="1" noChangeArrowheads="1"/>
          </p:cNvPicPr>
          <p:nvPr/>
        </p:nvPicPr>
        <p:blipFill>
          <a:blip r:embed="rId3" cstate="print"/>
          <a:srcRect l="1905" t="12191" r="59524" b="24571"/>
          <a:stretch>
            <a:fillRect/>
          </a:stretch>
        </p:blipFill>
        <p:spPr bwMode="auto">
          <a:xfrm>
            <a:off x="1524000" y="1328174"/>
            <a:ext cx="4875983" cy="4996426"/>
          </a:xfrm>
          <a:prstGeom prst="rect">
            <a:avLst/>
          </a:prstGeom>
          <a:noFill/>
          <a:ln w="9525">
            <a:solidFill>
              <a:schemeClr val="bg1">
                <a:lumMod val="50000"/>
              </a:schemeClr>
            </a:solidFill>
            <a:miter lim="800000"/>
            <a:headEnd/>
            <a:tailEnd/>
          </a:ln>
        </p:spPr>
      </p:pic>
      <p:pic>
        <p:nvPicPr>
          <p:cNvPr id="7170" name="Picture 2"/>
          <p:cNvPicPr>
            <a:picLocks noChangeAspect="1" noChangeArrowheads="1"/>
          </p:cNvPicPr>
          <p:nvPr/>
        </p:nvPicPr>
        <p:blipFill>
          <a:blip r:embed="rId4" cstate="print"/>
          <a:srcRect l="20952" t="60190" r="67143" b="23048"/>
          <a:stretch>
            <a:fillRect/>
          </a:stretch>
        </p:blipFill>
        <p:spPr bwMode="auto">
          <a:xfrm>
            <a:off x="6477000" y="2971800"/>
            <a:ext cx="1905000" cy="1676400"/>
          </a:xfrm>
          <a:prstGeom prst="rect">
            <a:avLst/>
          </a:prstGeom>
          <a:noFill/>
          <a:ln w="9525">
            <a:solidFill>
              <a:schemeClr val="bg1">
                <a:lumMod val="50000"/>
              </a:schemeClr>
            </a:solid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75111"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pic>
        <p:nvPicPr>
          <p:cNvPr id="2053" name="Picture 5"/>
          <p:cNvPicPr>
            <a:picLocks noChangeAspect="1" noChangeArrowheads="1"/>
          </p:cNvPicPr>
          <p:nvPr/>
        </p:nvPicPr>
        <p:blipFill>
          <a:blip r:embed="rId3" cstate="print"/>
          <a:srcRect l="1905" t="12191" r="59524" b="24571"/>
          <a:stretch>
            <a:fillRect/>
          </a:stretch>
        </p:blipFill>
        <p:spPr bwMode="auto">
          <a:xfrm>
            <a:off x="1524817" y="1328174"/>
            <a:ext cx="4875983" cy="4996426"/>
          </a:xfrm>
          <a:prstGeom prst="rect">
            <a:avLst/>
          </a:prstGeom>
          <a:noFill/>
          <a:ln w="9525">
            <a:solidFill>
              <a:schemeClr val="bg1">
                <a:lumMod val="50000"/>
              </a:schemeClr>
            </a:solidFill>
            <a:miter lim="800000"/>
            <a:headEnd/>
            <a:tailEnd/>
          </a:ln>
        </p:spPr>
      </p:pic>
      <p:pic>
        <p:nvPicPr>
          <p:cNvPr id="8194" name="Picture 2"/>
          <p:cNvPicPr>
            <a:picLocks noChangeAspect="1" noChangeArrowheads="1"/>
          </p:cNvPicPr>
          <p:nvPr/>
        </p:nvPicPr>
        <p:blipFill>
          <a:blip r:embed="rId4" cstate="print"/>
          <a:srcRect l="20952" t="60191" r="67619" b="19238"/>
          <a:stretch>
            <a:fillRect/>
          </a:stretch>
        </p:blipFill>
        <p:spPr bwMode="auto">
          <a:xfrm>
            <a:off x="6477000" y="2743200"/>
            <a:ext cx="1828800" cy="2057400"/>
          </a:xfrm>
          <a:prstGeom prst="rect">
            <a:avLst/>
          </a:prstGeom>
          <a:noFill/>
          <a:ln w="9525">
            <a:solidFill>
              <a:schemeClr val="bg1">
                <a:lumMod val="50000"/>
              </a:schemeClr>
            </a:solid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
        <p:nvSpPr>
          <p:cNvPr id="179207"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pic>
        <p:nvPicPr>
          <p:cNvPr id="3075" name="Picture 3"/>
          <p:cNvPicPr>
            <a:picLocks noChangeAspect="1" noChangeArrowheads="1"/>
          </p:cNvPicPr>
          <p:nvPr/>
        </p:nvPicPr>
        <p:blipFill>
          <a:blip r:embed="rId3" cstate="print"/>
          <a:srcRect l="1905" t="12191" r="59524" b="25064"/>
          <a:stretch>
            <a:fillRect/>
          </a:stretch>
        </p:blipFill>
        <p:spPr bwMode="auto">
          <a:xfrm>
            <a:off x="1601017" y="1367126"/>
            <a:ext cx="4875983" cy="4957474"/>
          </a:xfrm>
          <a:prstGeom prst="rect">
            <a:avLst/>
          </a:prstGeom>
          <a:noFill/>
          <a:ln w="9525">
            <a:solidFill>
              <a:schemeClr val="bg1">
                <a:lumMod val="50000"/>
              </a:schemeClr>
            </a:solidFill>
            <a:miter lim="800000"/>
            <a:headEnd/>
            <a:tailEnd/>
          </a:ln>
        </p:spPr>
      </p:pic>
      <p:pic>
        <p:nvPicPr>
          <p:cNvPr id="9218" name="Picture 2"/>
          <p:cNvPicPr>
            <a:picLocks noChangeAspect="1" noChangeArrowheads="1"/>
          </p:cNvPicPr>
          <p:nvPr/>
        </p:nvPicPr>
        <p:blipFill>
          <a:blip r:embed="rId4" cstate="print"/>
          <a:srcRect l="20952" t="60190" r="67143" b="20762"/>
          <a:stretch>
            <a:fillRect/>
          </a:stretch>
        </p:blipFill>
        <p:spPr bwMode="auto">
          <a:xfrm>
            <a:off x="6553200" y="2819400"/>
            <a:ext cx="1905000" cy="1905000"/>
          </a:xfrm>
          <a:prstGeom prst="rect">
            <a:avLst/>
          </a:prstGeom>
          <a:noFill/>
          <a:ln w="9525">
            <a:solidFill>
              <a:schemeClr val="bg1">
                <a:lumMod val="50000"/>
              </a:schemeClr>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Questions to ask as you write</a:t>
            </a:r>
          </a:p>
        </p:txBody>
      </p:sp>
      <p:sp>
        <p:nvSpPr>
          <p:cNvPr id="29697" name="Content Placeholder 2"/>
          <p:cNvSpPr>
            <a:spLocks noGrp="1"/>
          </p:cNvSpPr>
          <p:nvPr>
            <p:ph idx="1"/>
          </p:nvPr>
        </p:nvSpPr>
        <p:spPr>
          <a:xfrm>
            <a:off x="457200" y="1447800"/>
            <a:ext cx="8229600" cy="5029200"/>
          </a:xfrm>
        </p:spPr>
        <p:txBody>
          <a:bodyPr/>
          <a:lstStyle/>
          <a:p>
            <a:pPr eaLnBrk="1" hangingPunct="1"/>
            <a:r>
              <a:rPr lang="en-US" sz="2400" u="sng" dirty="0">
                <a:cs typeface="Tahoma" pitchFamily="34" charset="0"/>
              </a:rPr>
              <a:t>What</a:t>
            </a:r>
            <a:r>
              <a:rPr lang="en-US" sz="2400" dirty="0">
                <a:cs typeface="Tahoma" pitchFamily="34" charset="0"/>
              </a:rPr>
              <a:t> do we know about this problem? What does the literature tell us?</a:t>
            </a:r>
          </a:p>
          <a:p>
            <a:pPr eaLnBrk="1" hangingPunct="1"/>
            <a:r>
              <a:rPr lang="en-US" sz="2400" u="sng" dirty="0">
                <a:cs typeface="Tahoma" pitchFamily="34" charset="0"/>
              </a:rPr>
              <a:t>What</a:t>
            </a:r>
            <a:r>
              <a:rPr lang="en-US" sz="2400" dirty="0">
                <a:cs typeface="Tahoma" pitchFamily="34" charset="0"/>
              </a:rPr>
              <a:t> do you intend to accomplish with this program?  (goals and objectives)</a:t>
            </a:r>
          </a:p>
          <a:p>
            <a:pPr eaLnBrk="1" hangingPunct="1"/>
            <a:r>
              <a:rPr lang="en-US" sz="2400" u="sng" dirty="0">
                <a:cs typeface="Tahoma" pitchFamily="34" charset="0"/>
              </a:rPr>
              <a:t>What</a:t>
            </a:r>
            <a:r>
              <a:rPr lang="en-US" sz="2400" dirty="0">
                <a:cs typeface="Tahoma" pitchFamily="34" charset="0"/>
              </a:rPr>
              <a:t> are the anticipated outcomes of your project?     (lasting change in the community)</a:t>
            </a:r>
          </a:p>
          <a:p>
            <a:pPr eaLnBrk="1" hangingPunct="1"/>
            <a:r>
              <a:rPr lang="en-US" sz="2400" u="sng" dirty="0">
                <a:cs typeface="Tahoma" pitchFamily="34" charset="0"/>
              </a:rPr>
              <a:t>How</a:t>
            </a:r>
            <a:r>
              <a:rPr lang="en-US" sz="2400" dirty="0">
                <a:cs typeface="Tahoma" pitchFamily="34" charset="0"/>
              </a:rPr>
              <a:t> are you going to measure the success of the project?                                                          (progress and success factors)</a:t>
            </a:r>
          </a:p>
        </p:txBody>
      </p:sp>
      <p:sp>
        <p:nvSpPr>
          <p:cNvPr id="2970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29705" name="Picture 3" descr="C:\Documents and Settings\michjone\My Documents\My Pictures\Microsoft Clip Organizer\j0300499.gif"/>
          <p:cNvPicPr>
            <a:picLocks noChangeAspect="1" noChangeArrowheads="1" noCrop="1"/>
          </p:cNvPicPr>
          <p:nvPr/>
        </p:nvPicPr>
        <p:blipFill>
          <a:blip r:embed="rId3" cstate="print"/>
          <a:srcRect/>
          <a:stretch>
            <a:fillRect/>
          </a:stretch>
        </p:blipFill>
        <p:spPr bwMode="auto">
          <a:xfrm>
            <a:off x="7696200" y="5130800"/>
            <a:ext cx="914400" cy="1041400"/>
          </a:xfrm>
          <a:prstGeom prst="rect">
            <a:avLst/>
          </a:prstGeom>
          <a:noFill/>
          <a:ln w="9525">
            <a:noFill/>
            <a:miter lim="800000"/>
            <a:headEnd/>
            <a:tailEnd/>
          </a:ln>
        </p:spPr>
      </p:pic>
      <p:sp>
        <p:nvSpPr>
          <p:cNvPr id="29706" name="TextBox 10"/>
          <p:cNvSpPr txBox="1">
            <a:spLocks noChangeArrowheads="1"/>
          </p:cNvSpPr>
          <p:nvPr/>
        </p:nvSpPr>
        <p:spPr bwMode="auto">
          <a:xfrm>
            <a:off x="2895600" y="6642100"/>
            <a:ext cx="3378200" cy="215900"/>
          </a:xfrm>
          <a:prstGeom prst="rect">
            <a:avLst/>
          </a:prstGeom>
          <a:noFill/>
          <a:ln w="9525">
            <a:noFill/>
            <a:miter lim="800000"/>
            <a:headEnd/>
            <a:tailEnd/>
          </a:ln>
        </p:spPr>
        <p:txBody>
          <a:bodyPr wrap="none">
            <a:spAutoFit/>
          </a:bodyPr>
          <a:lstStyle/>
          <a:p>
            <a:r>
              <a:rPr lang="en-US" sz="800">
                <a:solidFill>
                  <a:schemeClr val="bg1"/>
                </a:solidFill>
              </a:rPr>
              <a:t>Source: http://www.claremontmckenna.edu/research/grant-writing.php</a:t>
            </a:r>
          </a:p>
        </p:txBody>
      </p:sp>
      <p:sp>
        <p:nvSpPr>
          <p:cNvPr id="29707" name="TextBox 11"/>
          <p:cNvSpPr txBox="1">
            <a:spLocks noChangeArrowheads="1"/>
          </p:cNvSpPr>
          <p:nvPr/>
        </p:nvSpPr>
        <p:spPr bwMode="auto">
          <a:xfrm>
            <a:off x="1600200" y="5715000"/>
            <a:ext cx="3025775" cy="457200"/>
          </a:xfrm>
          <a:prstGeom prst="rect">
            <a:avLst/>
          </a:prstGeom>
          <a:noFill/>
          <a:ln w="9525">
            <a:noFill/>
            <a:miter lim="800000"/>
            <a:headEnd/>
            <a:tailEnd/>
          </a:ln>
        </p:spPr>
        <p:txBody>
          <a:bodyPr wrap="none">
            <a:spAutoFit/>
          </a:bodyPr>
          <a:lstStyle/>
          <a:p>
            <a:r>
              <a:rPr lang="en-US" sz="2400" dirty="0">
                <a:latin typeface="Franklin Gothic Book" pitchFamily="34" charset="0"/>
                <a:cs typeface="Tahoma" pitchFamily="34" charset="0"/>
              </a:rPr>
              <a:t>Be concise and clear.</a:t>
            </a:r>
          </a:p>
        </p:txBody>
      </p:sp>
      <p:sp>
        <p:nvSpPr>
          <p:cNvPr id="29708" name="TextBox 12"/>
          <p:cNvSpPr txBox="1">
            <a:spLocks noChangeArrowheads="1"/>
          </p:cNvSpPr>
          <p:nvPr/>
        </p:nvSpPr>
        <p:spPr bwMode="auto">
          <a:xfrm>
            <a:off x="1600200" y="5029200"/>
            <a:ext cx="2557463" cy="457200"/>
          </a:xfrm>
          <a:prstGeom prst="rect">
            <a:avLst/>
          </a:prstGeom>
          <a:noFill/>
          <a:ln w="9525">
            <a:noFill/>
            <a:miter lim="800000"/>
            <a:headEnd/>
            <a:tailEnd/>
          </a:ln>
        </p:spPr>
        <p:txBody>
          <a:bodyPr wrap="none">
            <a:spAutoFit/>
          </a:bodyPr>
          <a:lstStyle/>
          <a:p>
            <a:r>
              <a:rPr lang="en-US" sz="2400" dirty="0">
                <a:latin typeface="Franklin Gothic Book" pitchFamily="34" charset="0"/>
                <a:cs typeface="Tahoma" pitchFamily="34" charset="0"/>
              </a:rPr>
              <a:t>Use plain English.</a:t>
            </a:r>
          </a:p>
        </p:txBody>
      </p:sp>
      <p:pic>
        <p:nvPicPr>
          <p:cNvPr id="29710" name="Picture 14" descr="TIP8.png"/>
          <p:cNvPicPr>
            <a:picLocks noChangeAspect="1"/>
          </p:cNvPicPr>
          <p:nvPr/>
        </p:nvPicPr>
        <p:blipFill>
          <a:blip r:embed="rId4" cstate="print"/>
          <a:srcRect/>
          <a:stretch>
            <a:fillRect/>
          </a:stretch>
        </p:blipFill>
        <p:spPr bwMode="auto">
          <a:xfrm>
            <a:off x="1066800" y="5105400"/>
            <a:ext cx="371475" cy="314325"/>
          </a:xfrm>
          <a:prstGeom prst="rect">
            <a:avLst/>
          </a:prstGeom>
          <a:noFill/>
          <a:ln w="9525">
            <a:noFill/>
            <a:miter lim="800000"/>
            <a:headEnd/>
            <a:tailEnd/>
          </a:ln>
        </p:spPr>
      </p:pic>
      <p:pic>
        <p:nvPicPr>
          <p:cNvPr id="12" name="Picture 11" descr="newTipIcon_grantsModule.gif"/>
          <p:cNvPicPr>
            <a:picLocks noChangeAspect="1"/>
          </p:cNvPicPr>
          <p:nvPr/>
        </p:nvPicPr>
        <p:blipFill>
          <a:blip r:embed="rId5" cstate="print"/>
          <a:stretch>
            <a:fillRect/>
          </a:stretch>
        </p:blipFill>
        <p:spPr>
          <a:xfrm>
            <a:off x="1066800" y="5105400"/>
            <a:ext cx="390525" cy="333375"/>
          </a:xfrm>
          <a:prstGeom prst="rect">
            <a:avLst/>
          </a:prstGeom>
        </p:spPr>
      </p:pic>
      <p:pic>
        <p:nvPicPr>
          <p:cNvPr id="13" name="Picture 12" descr="newTipIcon_grantsModule.gif"/>
          <p:cNvPicPr>
            <a:picLocks noChangeAspect="1"/>
          </p:cNvPicPr>
          <p:nvPr/>
        </p:nvPicPr>
        <p:blipFill>
          <a:blip r:embed="rId5" cstate="print"/>
          <a:stretch>
            <a:fillRect/>
          </a:stretch>
        </p:blipFill>
        <p:spPr>
          <a:xfrm>
            <a:off x="1066800" y="5791200"/>
            <a:ext cx="390525" cy="33337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Examples</a:t>
            </a:r>
          </a:p>
        </p:txBody>
      </p:sp>
      <p:sp>
        <p:nvSpPr>
          <p:cNvPr id="181249" name="Content Placeholder 2"/>
          <p:cNvSpPr>
            <a:spLocks noGrp="1"/>
          </p:cNvSpPr>
          <p:nvPr>
            <p:ph idx="1"/>
          </p:nvPr>
        </p:nvSpPr>
        <p:spPr>
          <a:xfrm>
            <a:off x="381000" y="1295400"/>
            <a:ext cx="8382000" cy="5029200"/>
          </a:xfrm>
        </p:spPr>
        <p:txBody>
          <a:bodyPr/>
          <a:lstStyle/>
          <a:p>
            <a:pPr eaLnBrk="1" hangingPunct="1"/>
            <a:r>
              <a:rPr lang="en-US" sz="2800" dirty="0">
                <a:cs typeface="Tahoma" pitchFamily="34" charset="0"/>
              </a:rPr>
              <a:t>Used the following table to show the demographics of Center Township in relation to Marion County</a:t>
            </a:r>
          </a:p>
        </p:txBody>
      </p:sp>
      <p:sp>
        <p:nvSpPr>
          <p:cNvPr id="18125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81257" name="Picture 2"/>
          <p:cNvPicPr>
            <a:picLocks noChangeAspect="1" noChangeArrowheads="1"/>
          </p:cNvPicPr>
          <p:nvPr/>
        </p:nvPicPr>
        <p:blipFill>
          <a:blip r:embed="rId3" cstate="print"/>
          <a:srcRect/>
          <a:stretch>
            <a:fillRect/>
          </a:stretch>
        </p:blipFill>
        <p:spPr bwMode="auto">
          <a:xfrm>
            <a:off x="1457325" y="2876550"/>
            <a:ext cx="6162675" cy="2533650"/>
          </a:xfrm>
          <a:prstGeom prst="rect">
            <a:avLst/>
          </a:prstGeom>
          <a:noFill/>
          <a:ln w="9525">
            <a:solidFill>
              <a:schemeClr val="bg1">
                <a:lumMod val="50000"/>
              </a:schemeClr>
            </a:solid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itle 10"/>
          <p:cNvSpPr>
            <a:spLocks noGrp="1"/>
          </p:cNvSpPr>
          <p:nvPr>
            <p:ph type="ctrTitle"/>
          </p:nvPr>
        </p:nvSpPr>
        <p:spPr>
          <a:xfrm>
            <a:off x="685800" y="2949575"/>
            <a:ext cx="7772400" cy="1470025"/>
          </a:xfrm>
        </p:spPr>
        <p:txBody>
          <a:bodyPr/>
          <a:lstStyle/>
          <a:p>
            <a:pPr eaLnBrk="1" hangingPunct="1"/>
            <a:r>
              <a:rPr lang="en-US" sz="4000" dirty="0"/>
              <a:t>Resources</a:t>
            </a:r>
          </a:p>
        </p:txBody>
      </p:sp>
    </p:spTree>
  </p:cSld>
  <p:clrMapOvr>
    <a:masterClrMapping/>
  </p:clrMapOvr>
  <p:transition spd="med">
    <p:wheel spokes="2"/>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Resources</a:t>
            </a:r>
            <a:br>
              <a:rPr lang="en-US" sz="2400" dirty="0">
                <a:cs typeface="Tahoma" pitchFamily="34" charset="0"/>
              </a:rPr>
            </a:br>
            <a:r>
              <a:rPr lang="en-US" sz="3000" dirty="0">
                <a:cs typeface="Tahoma" pitchFamily="34" charset="0"/>
              </a:rPr>
              <a:t>How to Write a Successful Grant</a:t>
            </a:r>
          </a:p>
        </p:txBody>
      </p:sp>
      <p:sp>
        <p:nvSpPr>
          <p:cNvPr id="189441" name="Content Placeholder 2"/>
          <p:cNvSpPr>
            <a:spLocks noGrp="1"/>
          </p:cNvSpPr>
          <p:nvPr>
            <p:ph idx="1"/>
          </p:nvPr>
        </p:nvSpPr>
        <p:spPr>
          <a:xfrm>
            <a:off x="152400" y="1295400"/>
            <a:ext cx="8839200" cy="5181600"/>
          </a:xfrm>
        </p:spPr>
        <p:txBody>
          <a:bodyPr/>
          <a:lstStyle/>
          <a:p>
            <a:pPr eaLnBrk="1" hangingPunct="1">
              <a:buFontTx/>
              <a:buNone/>
            </a:pPr>
            <a:r>
              <a:rPr lang="en-US" sz="2600" dirty="0">
                <a:cs typeface="Tahoma" pitchFamily="34" charset="0"/>
              </a:rPr>
              <a:t>Website Links</a:t>
            </a:r>
          </a:p>
          <a:p>
            <a:pPr lvl="1" eaLnBrk="1" hangingPunct="1"/>
            <a:r>
              <a:rPr lang="en-US" sz="2000" dirty="0">
                <a:cs typeface="Tahoma" pitchFamily="34" charset="0"/>
              </a:rPr>
              <a:t>Grant Proposal Writing Tips</a:t>
            </a:r>
          </a:p>
          <a:p>
            <a:pPr lvl="2" eaLnBrk="1" hangingPunct="1"/>
            <a:r>
              <a:rPr lang="en-US" sz="2000" dirty="0">
                <a:cs typeface="Tahoma" pitchFamily="34" charset="0"/>
                <a:hlinkClick r:id="rId3"/>
              </a:rPr>
              <a:t>http://www.cpb.org/grants/grantwriting.html </a:t>
            </a:r>
            <a:endParaRPr lang="en-US" sz="2000" dirty="0">
              <a:cs typeface="Tahoma" pitchFamily="34" charset="0"/>
            </a:endParaRPr>
          </a:p>
          <a:p>
            <a:pPr lvl="1" eaLnBrk="1" hangingPunct="1"/>
            <a:r>
              <a:rPr lang="en-US" sz="2000" dirty="0">
                <a:cs typeface="Tahoma" pitchFamily="34" charset="0"/>
              </a:rPr>
              <a:t>GrantProposal.com </a:t>
            </a:r>
          </a:p>
          <a:p>
            <a:pPr lvl="2" eaLnBrk="1" hangingPunct="1"/>
            <a:r>
              <a:rPr lang="en-US" sz="2000" dirty="0">
                <a:cs typeface="Tahoma" pitchFamily="34" charset="0"/>
                <a:hlinkClick r:id="rId4"/>
              </a:rPr>
              <a:t>http://www.grantproposal.com </a:t>
            </a:r>
            <a:endParaRPr lang="en-US" sz="2000" dirty="0">
              <a:cs typeface="Tahoma" pitchFamily="34" charset="0"/>
            </a:endParaRPr>
          </a:p>
          <a:p>
            <a:pPr lvl="1" eaLnBrk="1" hangingPunct="1"/>
            <a:r>
              <a:rPr lang="en-US" sz="2000" dirty="0">
                <a:cs typeface="Tahoma" pitchFamily="34" charset="0"/>
              </a:rPr>
              <a:t>Writing a Grant</a:t>
            </a:r>
          </a:p>
          <a:p>
            <a:pPr lvl="2" eaLnBrk="1" hangingPunct="1"/>
            <a:r>
              <a:rPr lang="en-US" sz="2000" dirty="0">
                <a:cs typeface="Tahoma" pitchFamily="34" charset="0"/>
                <a:hlinkClick r:id="rId5"/>
              </a:rPr>
              <a:t>http://www.niddk.nih.gov/fund/grants_process/grantwriting.htm </a:t>
            </a:r>
            <a:endParaRPr lang="en-US" sz="2000" dirty="0">
              <a:cs typeface="Tahoma" pitchFamily="34" charset="0"/>
            </a:endParaRPr>
          </a:p>
          <a:p>
            <a:pPr lvl="1" eaLnBrk="1" hangingPunct="1"/>
            <a:r>
              <a:rPr lang="en-US" sz="2000" dirty="0">
                <a:cs typeface="Tahoma" pitchFamily="34" charset="0"/>
              </a:rPr>
              <a:t>Grant Writing Tutorial</a:t>
            </a:r>
          </a:p>
          <a:p>
            <a:pPr lvl="2" eaLnBrk="1" hangingPunct="1"/>
            <a:r>
              <a:rPr lang="en-US" sz="2000" dirty="0">
                <a:cs typeface="Tahoma" pitchFamily="34" charset="0"/>
                <a:hlinkClick r:id="rId6"/>
              </a:rPr>
              <a:t>http://www.theresearchassistant.com/tutorial/index.asp </a:t>
            </a:r>
            <a:endParaRPr lang="en-US" sz="2000" dirty="0">
              <a:cs typeface="Tahoma" pitchFamily="34" charset="0"/>
            </a:endParaRPr>
          </a:p>
          <a:p>
            <a:pPr lvl="1" eaLnBrk="1" hangingPunct="1"/>
            <a:r>
              <a:rPr lang="en-US" sz="2000" dirty="0">
                <a:cs typeface="Tahoma" pitchFamily="34" charset="0"/>
              </a:rPr>
              <a:t>Writing a Successful Grant Proposal (PDF)</a:t>
            </a:r>
          </a:p>
          <a:p>
            <a:pPr lvl="2"/>
            <a:r>
              <a:rPr lang="en-US" sz="2000" dirty="0">
                <a:cs typeface="Tahoma" pitchFamily="34" charset="0"/>
                <a:hlinkClick r:id="rId7"/>
              </a:rPr>
              <a:t>http://www.agecon.purdue.edu/newventures/Grant_Writing/EC-737%5B1%5D.pdf</a:t>
            </a:r>
            <a:endParaRPr lang="en-US" sz="2000" dirty="0">
              <a:cs typeface="Tahoma" pitchFamily="34" charset="0"/>
            </a:endParaRPr>
          </a:p>
          <a:p>
            <a:pPr lvl="2"/>
            <a:r>
              <a:rPr lang="en-US" sz="2000" dirty="0">
                <a:cs typeface="Tahoma" pitchFamily="34" charset="0"/>
              </a:rPr>
              <a:t>Quick Guide for Grant Applications </a:t>
            </a:r>
          </a:p>
          <a:p>
            <a:pPr lvl="2" eaLnBrk="1" hangingPunct="1"/>
            <a:r>
              <a:rPr lang="en-US" sz="2000" dirty="0">
                <a:cs typeface="Tahoma" pitchFamily="34" charset="0"/>
                <a:hlinkClick r:id="rId8"/>
              </a:rPr>
              <a:t>http://deainfo.nci.nih.gov/extra/extdocs/gntapp.htm </a:t>
            </a:r>
            <a:endParaRPr lang="en-US" sz="2000" dirty="0">
              <a:cs typeface="Tahoma" pitchFamily="34" charset="0"/>
            </a:endParaRPr>
          </a:p>
        </p:txBody>
      </p:sp>
      <p:sp>
        <p:nvSpPr>
          <p:cNvPr id="18944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Resources</a:t>
            </a:r>
            <a:br>
              <a:rPr lang="en-US" dirty="0">
                <a:cs typeface="Tahoma" pitchFamily="34" charset="0"/>
              </a:rPr>
            </a:br>
            <a:r>
              <a:rPr lang="en-US" sz="3000" dirty="0">
                <a:cs typeface="Tahoma" pitchFamily="34" charset="0"/>
              </a:rPr>
              <a:t>How to Write a Successful Grant</a:t>
            </a:r>
          </a:p>
        </p:txBody>
      </p:sp>
      <p:sp>
        <p:nvSpPr>
          <p:cNvPr id="191489" name="Content Placeholder 2"/>
          <p:cNvSpPr>
            <a:spLocks noGrp="1"/>
          </p:cNvSpPr>
          <p:nvPr>
            <p:ph idx="1"/>
          </p:nvPr>
        </p:nvSpPr>
        <p:spPr>
          <a:xfrm>
            <a:off x="228600" y="1295400"/>
            <a:ext cx="8610600" cy="5181600"/>
          </a:xfrm>
        </p:spPr>
        <p:txBody>
          <a:bodyPr/>
          <a:lstStyle/>
          <a:p>
            <a:pPr eaLnBrk="1" hangingPunct="1">
              <a:buFontTx/>
              <a:buNone/>
            </a:pPr>
            <a:r>
              <a:rPr lang="en-US" sz="2600" dirty="0">
                <a:cs typeface="Tahoma" pitchFamily="34" charset="0"/>
              </a:rPr>
              <a:t>Training Links</a:t>
            </a:r>
          </a:p>
          <a:p>
            <a:pPr lvl="1" eaLnBrk="1" hangingPunct="1"/>
            <a:r>
              <a:rPr lang="en-US" sz="2200" dirty="0">
                <a:cs typeface="Tahoma" pitchFamily="34" charset="0"/>
              </a:rPr>
              <a:t>Local Training for Grant Seekers</a:t>
            </a:r>
          </a:p>
          <a:p>
            <a:pPr lvl="2"/>
            <a:r>
              <a:rPr lang="en-US" sz="2000" dirty="0">
                <a:cs typeface="Tahoma" pitchFamily="34" charset="0"/>
                <a:hlinkClick r:id="rId3"/>
              </a:rPr>
              <a:t>http://www.indianagrantmakers.org/s_inga/sec.asp?CID=6438&amp;DID=13983</a:t>
            </a:r>
          </a:p>
          <a:p>
            <a:pPr lvl="2"/>
            <a:r>
              <a:rPr lang="en-US" sz="2000" dirty="0">
                <a:cs typeface="Tahoma" pitchFamily="34" charset="0"/>
                <a:hlinkClick r:id="rId3"/>
              </a:rPr>
              <a:t>http://www.uwci.org/index.asp?p=644 </a:t>
            </a:r>
            <a:endParaRPr lang="en-US" sz="2000" dirty="0">
              <a:cs typeface="Tahoma" pitchFamily="34" charset="0"/>
            </a:endParaRPr>
          </a:p>
          <a:p>
            <a:pPr lvl="1" eaLnBrk="1" hangingPunct="1"/>
            <a:r>
              <a:rPr lang="en-US" sz="2200" dirty="0">
                <a:cs typeface="Tahoma" pitchFamily="34" charset="0"/>
              </a:rPr>
              <a:t>On-line Grant Writing Courses</a:t>
            </a:r>
          </a:p>
          <a:p>
            <a:pPr lvl="2" eaLnBrk="1" hangingPunct="1"/>
            <a:r>
              <a:rPr lang="en-US" sz="2000" dirty="0">
                <a:cs typeface="Tahoma" pitchFamily="34" charset="0"/>
                <a:hlinkClick r:id="rId4"/>
              </a:rPr>
              <a:t>http://www.distance-education.org/Courses/Grant-Writing-123/ </a:t>
            </a:r>
            <a:endParaRPr lang="en-US" sz="2000" dirty="0">
              <a:cs typeface="Tahoma" pitchFamily="34" charset="0"/>
            </a:endParaRPr>
          </a:p>
          <a:p>
            <a:pPr lvl="1" eaLnBrk="1" hangingPunct="1"/>
            <a:r>
              <a:rPr lang="en-US" sz="2200" dirty="0">
                <a:cs typeface="Tahoma" pitchFamily="34" charset="0"/>
              </a:rPr>
              <a:t>The </a:t>
            </a:r>
            <a:r>
              <a:rPr lang="en-US" sz="2200" dirty="0" err="1">
                <a:cs typeface="Tahoma" pitchFamily="34" charset="0"/>
              </a:rPr>
              <a:t>Grantsmanship</a:t>
            </a:r>
            <a:r>
              <a:rPr lang="en-US" sz="2200" dirty="0">
                <a:cs typeface="Tahoma" pitchFamily="34" charset="0"/>
              </a:rPr>
              <a:t> Center Training Program (samples of successful grants)</a:t>
            </a:r>
          </a:p>
          <a:p>
            <a:pPr lvl="2" eaLnBrk="1" hangingPunct="1"/>
            <a:r>
              <a:rPr lang="en-US" sz="2000" dirty="0">
                <a:cs typeface="Tahoma" pitchFamily="34" charset="0"/>
                <a:hlinkClick r:id="rId5"/>
              </a:rPr>
              <a:t>http://www.tgci.com/gtptraining.shtml </a:t>
            </a:r>
            <a:endParaRPr lang="en-US" sz="2000" dirty="0">
              <a:cs typeface="Tahoma" pitchFamily="34" charset="0"/>
            </a:endParaRPr>
          </a:p>
          <a:p>
            <a:pPr lvl="1" eaLnBrk="1" hangingPunct="1"/>
            <a:r>
              <a:rPr lang="en-US" sz="2200" dirty="0">
                <a:cs typeface="Tahoma" pitchFamily="34" charset="0"/>
              </a:rPr>
              <a:t>Preparing Successful Grant Proposals (online course)</a:t>
            </a:r>
          </a:p>
          <a:p>
            <a:pPr lvl="2" eaLnBrk="1" hangingPunct="1"/>
            <a:r>
              <a:rPr lang="en-US" sz="2000" dirty="0">
                <a:cs typeface="Tahoma" pitchFamily="34" charset="0"/>
                <a:hlinkClick r:id="rId6"/>
              </a:rPr>
              <a:t>http://www.philanthropy.iupui.edu/TheFundRaisingSchool/CourseDescriptions/On-LineGrantProposals-Introductory.aspx </a:t>
            </a:r>
            <a:endParaRPr lang="en-US" sz="2000" dirty="0">
              <a:cs typeface="Tahoma" pitchFamily="34" charset="0"/>
            </a:endParaRPr>
          </a:p>
          <a:p>
            <a:pPr lvl="2" eaLnBrk="1" hangingPunct="1">
              <a:buFontTx/>
              <a:buNone/>
            </a:pPr>
            <a:endParaRPr lang="en-US" sz="1600" dirty="0">
              <a:solidFill>
                <a:srgbClr val="FF0000"/>
              </a:solidFill>
              <a:latin typeface="Tahoma" pitchFamily="34" charset="0"/>
              <a:cs typeface="Tahoma" pitchFamily="34" charset="0"/>
            </a:endParaRPr>
          </a:p>
        </p:txBody>
      </p:sp>
      <p:sp>
        <p:nvSpPr>
          <p:cNvPr id="19149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4"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Resources</a:t>
            </a:r>
            <a:br>
              <a:rPr lang="en-US" dirty="0">
                <a:cs typeface="Tahoma" pitchFamily="34" charset="0"/>
              </a:rPr>
            </a:br>
            <a:r>
              <a:rPr lang="en-US" sz="3000" dirty="0">
                <a:cs typeface="Tahoma" pitchFamily="34" charset="0"/>
              </a:rPr>
              <a:t>Identifying Grant Funding</a:t>
            </a:r>
          </a:p>
        </p:txBody>
      </p:sp>
      <p:sp>
        <p:nvSpPr>
          <p:cNvPr id="193537" name="Content Placeholder 2"/>
          <p:cNvSpPr>
            <a:spLocks noGrp="1"/>
          </p:cNvSpPr>
          <p:nvPr>
            <p:ph idx="1"/>
          </p:nvPr>
        </p:nvSpPr>
        <p:spPr>
          <a:xfrm>
            <a:off x="152400" y="1371600"/>
            <a:ext cx="8839200" cy="5181600"/>
          </a:xfrm>
        </p:spPr>
        <p:txBody>
          <a:bodyPr/>
          <a:lstStyle/>
          <a:p>
            <a:pPr eaLnBrk="1" hangingPunct="1">
              <a:buFontTx/>
              <a:buNone/>
            </a:pPr>
            <a:r>
              <a:rPr lang="en-US" sz="2400" dirty="0">
                <a:cs typeface="Tahoma" pitchFamily="34" charset="0"/>
              </a:rPr>
              <a:t>Website Links</a:t>
            </a:r>
          </a:p>
          <a:p>
            <a:pPr lvl="1" eaLnBrk="1" hangingPunct="1"/>
            <a:r>
              <a:rPr lang="en-US" sz="2000" dirty="0">
                <a:cs typeface="Tahoma" pitchFamily="34" charset="0"/>
              </a:rPr>
              <a:t>Find and Apply for Federal Government Grants </a:t>
            </a:r>
          </a:p>
          <a:p>
            <a:pPr lvl="2" eaLnBrk="1" hangingPunct="1"/>
            <a:r>
              <a:rPr lang="en-US" sz="2000" dirty="0">
                <a:cs typeface="Tahoma" pitchFamily="34" charset="0"/>
                <a:hlinkClick r:id="rId3"/>
              </a:rPr>
              <a:t>http://www.grants.gov/</a:t>
            </a:r>
            <a:endParaRPr lang="en-US" sz="2000" dirty="0">
              <a:cs typeface="Tahoma" pitchFamily="34" charset="0"/>
            </a:endParaRPr>
          </a:p>
          <a:p>
            <a:pPr lvl="1" eaLnBrk="1" hangingPunct="1"/>
            <a:r>
              <a:rPr lang="en-US" sz="2000" dirty="0" err="1">
                <a:cs typeface="Tahoma" pitchFamily="34" charset="0"/>
              </a:rPr>
              <a:t>GrantsWeb</a:t>
            </a:r>
            <a:endParaRPr lang="en-US" sz="2000" dirty="0">
              <a:cs typeface="Tahoma" pitchFamily="34" charset="0"/>
            </a:endParaRPr>
          </a:p>
          <a:p>
            <a:pPr lvl="2" eaLnBrk="1" hangingPunct="1"/>
            <a:r>
              <a:rPr lang="en-US" sz="2000" dirty="0">
                <a:cs typeface="Tahoma" pitchFamily="34" charset="0"/>
                <a:hlinkClick r:id="rId4"/>
              </a:rPr>
              <a:t>http://web1.msue.msu.edu/msue/resources/grantweb.html</a:t>
            </a:r>
            <a:endParaRPr lang="en-US" sz="2000" dirty="0">
              <a:cs typeface="Tahoma" pitchFamily="34" charset="0"/>
            </a:endParaRPr>
          </a:p>
          <a:p>
            <a:pPr lvl="1" eaLnBrk="1" hangingPunct="1"/>
            <a:r>
              <a:rPr lang="en-US" sz="2000" dirty="0">
                <a:cs typeface="Tahoma" pitchFamily="34" charset="0"/>
              </a:rPr>
              <a:t>Foundation Center</a:t>
            </a:r>
          </a:p>
          <a:p>
            <a:pPr lvl="2" eaLnBrk="1" hangingPunct="1"/>
            <a:r>
              <a:rPr lang="en-US" sz="2000" dirty="0">
                <a:cs typeface="Tahoma" pitchFamily="34" charset="0"/>
                <a:hlinkClick r:id="rId5"/>
              </a:rPr>
              <a:t>http://foundationcenter.org/findfunders/</a:t>
            </a:r>
            <a:endParaRPr lang="en-US" sz="2000" dirty="0">
              <a:cs typeface="Tahoma" pitchFamily="34" charset="0"/>
            </a:endParaRPr>
          </a:p>
          <a:p>
            <a:pPr lvl="1" eaLnBrk="1" hangingPunct="1"/>
            <a:r>
              <a:rPr lang="en-US" sz="2000" dirty="0">
                <a:cs typeface="Tahoma" pitchFamily="34" charset="0"/>
              </a:rPr>
              <a:t>Researching and Identifying Grant-Making Organizations and Foundations</a:t>
            </a:r>
          </a:p>
          <a:p>
            <a:pPr lvl="2" eaLnBrk="1" hangingPunct="1"/>
            <a:r>
              <a:rPr lang="en-US" sz="2000" dirty="0">
                <a:cs typeface="Tahoma" pitchFamily="34" charset="0"/>
                <a:hlinkClick r:id="rId6"/>
              </a:rPr>
              <a:t>http://www.proposalwriter.com/grants.html</a:t>
            </a:r>
            <a:endParaRPr lang="en-US" sz="2000" dirty="0">
              <a:cs typeface="Tahoma" pitchFamily="34" charset="0"/>
            </a:endParaRPr>
          </a:p>
          <a:p>
            <a:pPr lvl="1" eaLnBrk="1" hangingPunct="1"/>
            <a:r>
              <a:rPr lang="en-US" sz="2000" dirty="0" err="1">
                <a:cs typeface="Tahoma" pitchFamily="34" charset="0"/>
              </a:rPr>
              <a:t>GrantStation</a:t>
            </a:r>
            <a:r>
              <a:rPr lang="en-US" sz="2000" dirty="0">
                <a:cs typeface="Tahoma" pitchFamily="34" charset="0"/>
              </a:rPr>
              <a:t> - Your Fast Track to Funding </a:t>
            </a:r>
          </a:p>
          <a:p>
            <a:pPr lvl="2" eaLnBrk="1" hangingPunct="1"/>
            <a:r>
              <a:rPr lang="en-US" sz="2000" dirty="0">
                <a:cs typeface="Tahoma" pitchFamily="34" charset="0"/>
                <a:hlinkClick r:id="rId7"/>
              </a:rPr>
              <a:t>http://www.grantstation.com/</a:t>
            </a:r>
            <a:endParaRPr lang="en-US" sz="2000" dirty="0">
              <a:cs typeface="Tahoma" pitchFamily="34" charset="0"/>
            </a:endParaRPr>
          </a:p>
          <a:p>
            <a:pPr lvl="1" eaLnBrk="1" hangingPunct="1"/>
            <a:r>
              <a:rPr lang="en-US" sz="2000" dirty="0">
                <a:cs typeface="Tahoma" pitchFamily="34" charset="0"/>
              </a:rPr>
              <a:t>Federal Business Opportunities</a:t>
            </a:r>
          </a:p>
          <a:p>
            <a:pPr lvl="2" eaLnBrk="1" hangingPunct="1"/>
            <a:r>
              <a:rPr lang="en-US" sz="2000" dirty="0">
                <a:cs typeface="Tahoma" pitchFamily="34" charset="0"/>
                <a:hlinkClick r:id="rId8"/>
              </a:rPr>
              <a:t>https://www.fbo.gov/</a:t>
            </a:r>
            <a:endParaRPr lang="en-US" sz="2000" dirty="0">
              <a:cs typeface="Tahoma" pitchFamily="34" charset="0"/>
            </a:endParaRPr>
          </a:p>
        </p:txBody>
      </p:sp>
      <p:sp>
        <p:nvSpPr>
          <p:cNvPr id="193542"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2"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Resources</a:t>
            </a:r>
            <a:br>
              <a:rPr lang="en-US" sz="2400" dirty="0">
                <a:cs typeface="Tahoma" pitchFamily="34" charset="0"/>
              </a:rPr>
            </a:br>
            <a:r>
              <a:rPr lang="en-US" sz="3000" dirty="0">
                <a:cs typeface="Tahoma" pitchFamily="34" charset="0"/>
              </a:rPr>
              <a:t>Identifying Grant Funding</a:t>
            </a:r>
          </a:p>
        </p:txBody>
      </p:sp>
      <p:sp>
        <p:nvSpPr>
          <p:cNvPr id="195585" name="Content Placeholder 2"/>
          <p:cNvSpPr>
            <a:spLocks noGrp="1"/>
          </p:cNvSpPr>
          <p:nvPr>
            <p:ph idx="1"/>
          </p:nvPr>
        </p:nvSpPr>
        <p:spPr>
          <a:xfrm>
            <a:off x="304800" y="1676400"/>
            <a:ext cx="8839200" cy="4724400"/>
          </a:xfrm>
        </p:spPr>
        <p:txBody>
          <a:bodyPr/>
          <a:lstStyle/>
          <a:p>
            <a:pPr eaLnBrk="1" hangingPunct="1">
              <a:buFontTx/>
              <a:buNone/>
            </a:pPr>
            <a:r>
              <a:rPr lang="en-US" sz="2600" dirty="0">
                <a:cs typeface="Tahoma" pitchFamily="34" charset="0"/>
              </a:rPr>
              <a:t>Indianapolis Marion County Public Library (IMCPL) Resources</a:t>
            </a:r>
          </a:p>
          <a:p>
            <a:pPr lvl="1" eaLnBrk="1" hangingPunct="1"/>
            <a:r>
              <a:rPr lang="en-US" sz="2200" dirty="0">
                <a:cs typeface="Tahoma" pitchFamily="34" charset="0"/>
              </a:rPr>
              <a:t>The Foundation Directory</a:t>
            </a:r>
          </a:p>
          <a:p>
            <a:pPr lvl="1" eaLnBrk="1" hangingPunct="1"/>
            <a:r>
              <a:rPr lang="en-US" sz="2200" dirty="0">
                <a:cs typeface="Tahoma" pitchFamily="34" charset="0"/>
              </a:rPr>
              <a:t>Directory of Indiana Donors</a:t>
            </a:r>
          </a:p>
          <a:p>
            <a:pPr eaLnBrk="1" hangingPunct="1">
              <a:buFontTx/>
              <a:buNone/>
            </a:pPr>
            <a:endParaRPr lang="en-US" sz="2200" dirty="0">
              <a:cs typeface="Tahoma" pitchFamily="34" charset="0"/>
            </a:endParaRPr>
          </a:p>
          <a:p>
            <a:pPr eaLnBrk="1" hangingPunct="1">
              <a:buFontTx/>
              <a:buNone/>
            </a:pPr>
            <a:r>
              <a:rPr lang="en-US" sz="2200" dirty="0">
                <a:cs typeface="Tahoma" pitchFamily="34" charset="0"/>
              </a:rPr>
              <a:t>For more information, call IMCPL at 317-275-4100 </a:t>
            </a:r>
          </a:p>
          <a:p>
            <a:pPr lvl="2" eaLnBrk="1" hangingPunct="1">
              <a:buFontTx/>
              <a:buNone/>
            </a:pPr>
            <a:endParaRPr lang="en-US" sz="2000" dirty="0">
              <a:solidFill>
                <a:srgbClr val="FF0000"/>
              </a:solidFill>
              <a:latin typeface="Tahoma" pitchFamily="34" charset="0"/>
              <a:cs typeface="Tahoma" pitchFamily="34" charset="0"/>
            </a:endParaRPr>
          </a:p>
        </p:txBody>
      </p:sp>
      <p:sp>
        <p:nvSpPr>
          <p:cNvPr id="195590"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pic>
        <p:nvPicPr>
          <p:cNvPr id="195593" name="Picture 9" descr="NewLogo.jpg"/>
          <p:cNvPicPr>
            <a:picLocks noChangeAspect="1"/>
          </p:cNvPicPr>
          <p:nvPr/>
        </p:nvPicPr>
        <p:blipFill>
          <a:blip r:embed="rId3" cstate="print"/>
          <a:srcRect/>
          <a:stretch>
            <a:fillRect/>
          </a:stretch>
        </p:blipFill>
        <p:spPr bwMode="auto">
          <a:xfrm>
            <a:off x="3657600" y="5181600"/>
            <a:ext cx="1895475" cy="990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8"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Resources</a:t>
            </a:r>
            <a:br>
              <a:rPr lang="en-US" dirty="0">
                <a:cs typeface="Tahoma" pitchFamily="34" charset="0"/>
              </a:rPr>
            </a:br>
            <a:r>
              <a:rPr lang="en-US" sz="3000" dirty="0">
                <a:cs typeface="Tahoma" pitchFamily="34" charset="0"/>
              </a:rPr>
              <a:t>General Grant Resources</a:t>
            </a:r>
          </a:p>
        </p:txBody>
      </p:sp>
      <p:sp>
        <p:nvSpPr>
          <p:cNvPr id="199681" name="Content Placeholder 2"/>
          <p:cNvSpPr>
            <a:spLocks noGrp="1"/>
          </p:cNvSpPr>
          <p:nvPr>
            <p:ph idx="1"/>
          </p:nvPr>
        </p:nvSpPr>
        <p:spPr>
          <a:xfrm>
            <a:off x="228600" y="1295400"/>
            <a:ext cx="8610600" cy="5105400"/>
          </a:xfrm>
        </p:spPr>
        <p:txBody>
          <a:bodyPr/>
          <a:lstStyle/>
          <a:p>
            <a:pPr eaLnBrk="1" hangingPunct="1">
              <a:buFontTx/>
              <a:buNone/>
            </a:pPr>
            <a:r>
              <a:rPr lang="en-US" sz="2600" dirty="0">
                <a:cs typeface="Tahoma" pitchFamily="34" charset="0"/>
              </a:rPr>
              <a:t>Website Links</a:t>
            </a:r>
          </a:p>
          <a:p>
            <a:pPr lvl="1" eaLnBrk="1" hangingPunct="1"/>
            <a:r>
              <a:rPr lang="en-US" sz="2200" dirty="0" err="1">
                <a:cs typeface="Tahoma" pitchFamily="34" charset="0"/>
              </a:rPr>
              <a:t>Grantmaking</a:t>
            </a:r>
            <a:r>
              <a:rPr lang="en-US" sz="2200" dirty="0">
                <a:cs typeface="Tahoma" pitchFamily="34" charset="0"/>
              </a:rPr>
              <a:t> &amp; Philanthropy: </a:t>
            </a:r>
            <a:r>
              <a:rPr lang="en-US" sz="2200" dirty="0" err="1">
                <a:cs typeface="Tahoma" pitchFamily="34" charset="0"/>
              </a:rPr>
              <a:t>GrantCraft</a:t>
            </a:r>
            <a:endParaRPr lang="en-US" sz="2200" dirty="0">
              <a:cs typeface="Tahoma" pitchFamily="34" charset="0"/>
            </a:endParaRPr>
          </a:p>
          <a:p>
            <a:pPr lvl="2" eaLnBrk="1" hangingPunct="1"/>
            <a:r>
              <a:rPr lang="en-US" sz="2200" dirty="0">
                <a:cs typeface="Tahoma" pitchFamily="34" charset="0"/>
                <a:hlinkClick r:id="rId3"/>
              </a:rPr>
              <a:t>http://www.grantcraft.org </a:t>
            </a:r>
            <a:endParaRPr lang="en-US" sz="2200" dirty="0">
              <a:cs typeface="Tahoma" pitchFamily="34" charset="0"/>
            </a:endParaRPr>
          </a:p>
          <a:p>
            <a:pPr lvl="1" eaLnBrk="1" hangingPunct="1"/>
            <a:r>
              <a:rPr lang="en-US" sz="2200" dirty="0">
                <a:cs typeface="Tahoma" pitchFamily="34" charset="0"/>
              </a:rPr>
              <a:t>Non-profit guides – Grant-writing tools for non-profit organizations</a:t>
            </a:r>
          </a:p>
          <a:p>
            <a:pPr lvl="2" eaLnBrk="1" hangingPunct="1"/>
            <a:r>
              <a:rPr lang="en-US" sz="2200" dirty="0">
                <a:cs typeface="Tahoma" pitchFamily="34" charset="0"/>
                <a:hlinkClick r:id="rId4"/>
              </a:rPr>
              <a:t>http://www.npguides.org/</a:t>
            </a:r>
            <a:endParaRPr lang="en-US" sz="2200" dirty="0">
              <a:cs typeface="Tahoma" pitchFamily="34" charset="0"/>
            </a:endParaRPr>
          </a:p>
          <a:p>
            <a:pPr lvl="1" eaLnBrk="1" hangingPunct="1"/>
            <a:r>
              <a:rPr lang="en-US" sz="2200" dirty="0">
                <a:cs typeface="Tahoma" pitchFamily="34" charset="0"/>
              </a:rPr>
              <a:t>The </a:t>
            </a:r>
            <a:r>
              <a:rPr lang="en-US" sz="2200" dirty="0" err="1">
                <a:cs typeface="Tahoma" pitchFamily="34" charset="0"/>
              </a:rPr>
              <a:t>Grantsmanship</a:t>
            </a:r>
            <a:r>
              <a:rPr lang="en-US" sz="2200" dirty="0">
                <a:cs typeface="Tahoma" pitchFamily="34" charset="0"/>
              </a:rPr>
              <a:t> Center</a:t>
            </a:r>
          </a:p>
          <a:p>
            <a:pPr lvl="2" eaLnBrk="1" hangingPunct="1"/>
            <a:r>
              <a:rPr lang="en-US" sz="2200" dirty="0">
                <a:cs typeface="Tahoma" pitchFamily="34" charset="0"/>
                <a:hlinkClick r:id="rId5"/>
              </a:rPr>
              <a:t>http://www.tgci.com </a:t>
            </a:r>
            <a:endParaRPr lang="en-US" sz="2200" dirty="0">
              <a:cs typeface="Tahoma" pitchFamily="34" charset="0"/>
            </a:endParaRPr>
          </a:p>
          <a:p>
            <a:pPr lvl="1" eaLnBrk="1" hangingPunct="1"/>
            <a:r>
              <a:rPr lang="en-US" sz="2200" dirty="0">
                <a:cs typeface="Tahoma" pitchFamily="34" charset="0"/>
              </a:rPr>
              <a:t>The Catalog of Federal Domestic Assistance (CFDA)</a:t>
            </a:r>
          </a:p>
          <a:p>
            <a:pPr lvl="2"/>
            <a:r>
              <a:rPr lang="en-US" sz="2200" dirty="0">
                <a:cs typeface="Tahoma" pitchFamily="34" charset="0"/>
                <a:hlinkClick r:id="rId6"/>
              </a:rPr>
              <a:t>https://www.cfda.gov/</a:t>
            </a:r>
            <a:endParaRPr lang="en-US" sz="2200" dirty="0">
              <a:cs typeface="Tahoma" pitchFamily="34" charset="0"/>
            </a:endParaRPr>
          </a:p>
          <a:p>
            <a:pPr lvl="2">
              <a:buNone/>
            </a:pPr>
            <a:endParaRPr lang="en-US" sz="2200" dirty="0">
              <a:cs typeface="Tahoma" pitchFamily="34" charset="0"/>
            </a:endParaRPr>
          </a:p>
        </p:txBody>
      </p:sp>
      <p:sp>
        <p:nvSpPr>
          <p:cNvPr id="199686"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6" name="Title 1"/>
          <p:cNvSpPr>
            <a:spLocks noGrp="1"/>
          </p:cNvSpPr>
          <p:nvPr>
            <p:ph type="title"/>
          </p:nvPr>
        </p:nvSpPr>
        <p:spPr>
          <a:xfrm>
            <a:off x="0" y="152400"/>
            <a:ext cx="8991600" cy="762000"/>
          </a:xfrm>
        </p:spPr>
        <p:txBody>
          <a:bodyPr/>
          <a:lstStyle/>
          <a:p>
            <a:pPr algn="r" eaLnBrk="1" hangingPunct="1"/>
            <a:r>
              <a:rPr lang="en-US" dirty="0">
                <a:cs typeface="Tahoma" pitchFamily="34" charset="0"/>
              </a:rPr>
              <a:t>Resources</a:t>
            </a:r>
            <a:br>
              <a:rPr lang="en-US" dirty="0">
                <a:cs typeface="Tahoma" pitchFamily="34" charset="0"/>
              </a:rPr>
            </a:br>
            <a:r>
              <a:rPr lang="en-US" sz="3000" dirty="0">
                <a:cs typeface="Tahoma" pitchFamily="34" charset="0"/>
              </a:rPr>
              <a:t>General Grant Resources</a:t>
            </a:r>
          </a:p>
        </p:txBody>
      </p:sp>
      <p:sp>
        <p:nvSpPr>
          <p:cNvPr id="201729" name="Content Placeholder 2"/>
          <p:cNvSpPr>
            <a:spLocks noGrp="1"/>
          </p:cNvSpPr>
          <p:nvPr>
            <p:ph idx="1"/>
          </p:nvPr>
        </p:nvSpPr>
        <p:spPr>
          <a:xfrm>
            <a:off x="228600" y="1752600"/>
            <a:ext cx="8610600" cy="4572000"/>
          </a:xfrm>
        </p:spPr>
        <p:txBody>
          <a:bodyPr/>
          <a:lstStyle/>
          <a:p>
            <a:pPr eaLnBrk="1" hangingPunct="1">
              <a:buFontTx/>
              <a:buNone/>
            </a:pPr>
            <a:r>
              <a:rPr lang="en-US" sz="2600" dirty="0">
                <a:cs typeface="Tahoma" pitchFamily="34" charset="0"/>
              </a:rPr>
              <a:t>Training Links</a:t>
            </a:r>
          </a:p>
          <a:p>
            <a:pPr lvl="1" eaLnBrk="1" hangingPunct="1"/>
            <a:r>
              <a:rPr lang="en-US" sz="2400" dirty="0">
                <a:cs typeface="Tahoma" pitchFamily="34" charset="0"/>
              </a:rPr>
              <a:t>Indianapolis Marion County Public Library Grant Series Workshop</a:t>
            </a:r>
          </a:p>
          <a:p>
            <a:pPr lvl="2" eaLnBrk="1" hangingPunct="1"/>
            <a:r>
              <a:rPr lang="en-US" dirty="0">
                <a:cs typeface="Tahoma" pitchFamily="34" charset="0"/>
                <a:hlinkClick r:id="rId3"/>
              </a:rPr>
              <a:t>http://www.imcpl.org/events/detail/?event_id=1747&amp;schedule_id=13279</a:t>
            </a:r>
            <a:endParaRPr lang="en-US" dirty="0">
              <a:cs typeface="Tahoma" pitchFamily="34" charset="0"/>
            </a:endParaRPr>
          </a:p>
          <a:p>
            <a:pPr lvl="1" eaLnBrk="1" hangingPunct="1"/>
            <a:r>
              <a:rPr lang="en-US" sz="2400" dirty="0">
                <a:cs typeface="Tahoma" pitchFamily="34" charset="0"/>
              </a:rPr>
              <a:t>IUPUI – The Center for Research and Learning</a:t>
            </a:r>
          </a:p>
          <a:p>
            <a:pPr lvl="2"/>
            <a:r>
              <a:rPr lang="en-US" dirty="0">
                <a:cs typeface="Tahoma" pitchFamily="34" charset="0"/>
                <a:hlinkClick r:id="rId4"/>
              </a:rPr>
              <a:t>http://crl.iupui.edu/events/</a:t>
            </a:r>
            <a:endParaRPr lang="en-US" dirty="0">
              <a:cs typeface="Tahoma" pitchFamily="34" charset="0"/>
            </a:endParaRPr>
          </a:p>
          <a:p>
            <a:pPr lvl="1" eaLnBrk="1" hangingPunct="1"/>
            <a:r>
              <a:rPr lang="en-US" sz="2400" dirty="0">
                <a:cs typeface="Tahoma" pitchFamily="34" charset="0"/>
              </a:rPr>
              <a:t>United Way of Central Indiana – Nonprofit Training Center</a:t>
            </a:r>
          </a:p>
          <a:p>
            <a:pPr lvl="2" eaLnBrk="1" hangingPunct="1"/>
            <a:r>
              <a:rPr lang="en-US" dirty="0">
                <a:cs typeface="Tahoma" pitchFamily="34" charset="0"/>
                <a:hlinkClick r:id="rId5"/>
              </a:rPr>
              <a:t>http://www.uwci.org/index.asp?p=644</a:t>
            </a:r>
            <a:endParaRPr lang="en-US" dirty="0">
              <a:cs typeface="Tahoma" pitchFamily="34" charset="0"/>
            </a:endParaRPr>
          </a:p>
          <a:p>
            <a:pPr lvl="2" eaLnBrk="1" hangingPunct="1"/>
            <a:endParaRPr lang="en-US" sz="2000" dirty="0">
              <a:latin typeface="Tahoma" pitchFamily="34" charset="0"/>
              <a:cs typeface="Tahoma" pitchFamily="34" charset="0"/>
            </a:endParaRPr>
          </a:p>
          <a:p>
            <a:pPr eaLnBrk="1" hangingPunct="1">
              <a:buFontTx/>
              <a:buNone/>
            </a:pPr>
            <a:r>
              <a:rPr lang="en-US" sz="2000" dirty="0">
                <a:latin typeface="Tahoma" pitchFamily="34" charset="0"/>
                <a:cs typeface="Tahoma" pitchFamily="34" charset="0"/>
              </a:rPr>
              <a:t> </a:t>
            </a:r>
          </a:p>
        </p:txBody>
      </p:sp>
      <p:sp>
        <p:nvSpPr>
          <p:cNvPr id="201734" name="Text Box 8"/>
          <p:cNvSpPr txBox="1">
            <a:spLocks noChangeArrowheads="1"/>
          </p:cNvSpPr>
          <p:nvPr/>
        </p:nvSpPr>
        <p:spPr bwMode="auto">
          <a:xfrm>
            <a:off x="0" y="6613525"/>
            <a:ext cx="1203325" cy="244475"/>
          </a:xfrm>
          <a:prstGeom prst="rect">
            <a:avLst/>
          </a:prstGeom>
          <a:noFill/>
          <a:ln w="9525">
            <a:noFill/>
            <a:miter lim="800000"/>
            <a:headEnd/>
            <a:tailEnd/>
          </a:ln>
        </p:spPr>
        <p:txBody>
          <a:bodyPr>
            <a:spAutoFit/>
          </a:bodyPr>
          <a:lstStyle/>
          <a:p>
            <a:pPr>
              <a:spcBef>
                <a:spcPct val="50000"/>
              </a:spcBef>
            </a:pPr>
            <a:r>
              <a:rPr lang="en-US" sz="1000" b="1">
                <a:solidFill>
                  <a:schemeClr val="bg1"/>
                </a:solidFill>
                <a:latin typeface="Tahoma" pitchFamily="34" charset="0"/>
              </a:rPr>
              <a:t>www.savi.org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685800" y="2971800"/>
            <a:ext cx="6477000" cy="1241425"/>
          </a:xfrm>
        </p:spPr>
        <p:txBody>
          <a:bodyPr/>
          <a:lstStyle/>
          <a:p>
            <a:r>
              <a:rPr lang="en-US" dirty="0"/>
              <a:t>Questions</a:t>
            </a:r>
          </a:p>
        </p:txBody>
      </p:sp>
      <p:sp>
        <p:nvSpPr>
          <p:cNvPr id="9" name="Subtitle 8"/>
          <p:cNvSpPr>
            <a:spLocks noGrp="1"/>
          </p:cNvSpPr>
          <p:nvPr>
            <p:ph type="subTitle" idx="1"/>
          </p:nvPr>
        </p:nvSpPr>
        <p:spPr/>
        <p:txBody>
          <a:bodyPr/>
          <a:lstStyle/>
          <a:p>
            <a:endParaRPr lang="en-US"/>
          </a:p>
        </p:txBody>
      </p:sp>
      <p:pic>
        <p:nvPicPr>
          <p:cNvPr id="222213" name="Picture 10" descr="j0078622"/>
          <p:cNvPicPr>
            <a:picLocks noChangeAspect="1" noChangeArrowheads="1"/>
          </p:cNvPicPr>
          <p:nvPr/>
        </p:nvPicPr>
        <p:blipFill>
          <a:blip r:embed="rId3" cstate="print"/>
          <a:srcRect/>
          <a:stretch>
            <a:fillRect/>
          </a:stretch>
        </p:blipFill>
        <p:spPr bwMode="auto">
          <a:xfrm>
            <a:off x="6096000" y="2895600"/>
            <a:ext cx="601663" cy="1295400"/>
          </a:xfrm>
          <a:prstGeom prst="rect">
            <a:avLst/>
          </a:prstGeom>
          <a:noFill/>
          <a:ln w="9525">
            <a:noFill/>
            <a:miter lim="800000"/>
            <a:headEnd/>
            <a:tailEnd/>
          </a:ln>
        </p:spPr>
      </p:pic>
    </p:spTree>
  </p:cSld>
  <p:clrMapOvr>
    <a:masterClrMapping/>
  </p:clrMapOvr>
  <p:transition spd="med">
    <p:wheel spokes="2"/>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br>
              <a:rPr lang="en-US" dirty="0"/>
            </a:br>
            <a:r>
              <a:rPr lang="en-US" dirty="0"/>
              <a:t>Questions</a:t>
            </a:r>
            <a:br>
              <a:rPr lang="en-US" dirty="0"/>
            </a:br>
            <a:endParaRPr lang="en-US" dirty="0"/>
          </a:p>
        </p:txBody>
      </p:sp>
      <p:sp>
        <p:nvSpPr>
          <p:cNvPr id="6" name="Content Placeholder 5"/>
          <p:cNvSpPr>
            <a:spLocks noGrp="1"/>
          </p:cNvSpPr>
          <p:nvPr>
            <p:ph idx="1"/>
          </p:nvPr>
        </p:nvSpPr>
        <p:spPr>
          <a:xfrm>
            <a:off x="304800" y="1295400"/>
            <a:ext cx="8534400" cy="5105400"/>
          </a:xfrm>
        </p:spPr>
        <p:txBody>
          <a:bodyPr/>
          <a:lstStyle/>
          <a:p>
            <a:r>
              <a:rPr lang="en-US" dirty="0"/>
              <a:t>If you have any questions or concerns about SAVI please feel free to contact</a:t>
            </a:r>
            <a:endParaRPr lang="en-US" sz="3100" dirty="0"/>
          </a:p>
          <a:p>
            <a:pPr lvl="1">
              <a:buFont typeface="Arial" pitchFamily="34" charset="0"/>
              <a:buChar char="•"/>
            </a:pPr>
            <a:r>
              <a:rPr lang="en-US" sz="3100" dirty="0"/>
              <a:t>Jay Colbert (I’ll provide Beth’s contact info if specific questions about grants)</a:t>
            </a:r>
          </a:p>
          <a:p>
            <a:pPr lvl="2">
              <a:buFont typeface="Arial" pitchFamily="34" charset="0"/>
              <a:buChar char="•"/>
            </a:pPr>
            <a:r>
              <a:rPr lang="en-US" sz="3100" dirty="0">
                <a:hlinkClick r:id="rId3"/>
              </a:rPr>
              <a:t>jtcolber@iupui.edu</a:t>
            </a:r>
            <a:r>
              <a:rPr lang="en-US" sz="3100" dirty="0"/>
              <a:t> or </a:t>
            </a:r>
            <a:r>
              <a:rPr lang="en-US" sz="3100" dirty="0">
                <a:hlinkClick r:id="rId4"/>
              </a:rPr>
              <a:t>savi@iupui.edu</a:t>
            </a:r>
            <a:r>
              <a:rPr lang="en-US" sz="3100" dirty="0"/>
              <a:t> </a:t>
            </a:r>
          </a:p>
          <a:p>
            <a:pPr lvl="2">
              <a:buFont typeface="Arial" pitchFamily="34" charset="0"/>
              <a:buChar char="•"/>
            </a:pPr>
            <a:r>
              <a:rPr lang="en-US" sz="3100" dirty="0"/>
              <a:t>317.278.9212</a:t>
            </a:r>
          </a:p>
          <a:p>
            <a:pPr lvl="1">
              <a:buFont typeface="Arial" pitchFamily="34" charset="0"/>
              <a:buChar char="•"/>
            </a:pPr>
            <a:endParaRPr lang="en-US" sz="3500" dirty="0"/>
          </a:p>
        </p:txBody>
      </p:sp>
      <p:sp>
        <p:nvSpPr>
          <p:cNvPr id="228355" name="Rectangle 10"/>
          <p:cNvSpPr>
            <a:spLocks noChangeArrowheads="1"/>
          </p:cNvSpPr>
          <p:nvPr/>
        </p:nvSpPr>
        <p:spPr bwMode="auto">
          <a:xfrm>
            <a:off x="1828800" y="0"/>
            <a:ext cx="7086600" cy="990600"/>
          </a:xfrm>
          <a:prstGeom prst="rect">
            <a:avLst/>
          </a:prstGeom>
          <a:noFill/>
          <a:ln w="9525">
            <a:noFill/>
            <a:miter lim="800000"/>
            <a:headEnd/>
            <a:tailEnd/>
          </a:ln>
        </p:spPr>
        <p:txBody>
          <a:bodyPr anchor="ctr"/>
          <a:lstStyle/>
          <a:p>
            <a:pPr algn="r"/>
            <a:endParaRPr lang="en-US" sz="2400" dirty="0">
              <a:solidFill>
                <a:srgbClr val="EEBF63"/>
              </a:solidFill>
              <a:latin typeface="Tahoma" pitchFamily="34" charset="0"/>
            </a:endParaRPr>
          </a:p>
        </p:txBody>
      </p:sp>
    </p:spTree>
  </p:cSld>
  <p:clrMapOvr>
    <a:masterClrMapping/>
  </p:clrMapOvr>
  <p:transition/>
</p:sld>
</file>

<file path=ppt/theme/theme1.xml><?xml version="1.0" encoding="utf-8"?>
<a:theme xmlns:a="http://schemas.openxmlformats.org/drawingml/2006/main" name="SAVI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VI Education Program Title Screen">
  <a:themeElements>
    <a:clrScheme name="SAVI Education Program Title Sc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AVI Education Program Title Scree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AVI Education Program Title Sc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AVI Education Program Title Sc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AVI Education Program Title Sc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AVI Education Program Title Sc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AVI Education Program Title Sc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AVI Education Program Title Sc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AVI Education Program Title Sc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AVI Education Program Title Sc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AVI Education Program Title Sc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AVI Education Program Title Sc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AVI Education Program Title Sc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AVI Education Program Title Sc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SAVI_Theme</Template>
  <TotalTime>3373</TotalTime>
  <Words>5297</Words>
  <Application>Microsoft Office PowerPoint</Application>
  <PresentationFormat>On-screen Show (4:3)</PresentationFormat>
  <Paragraphs>838</Paragraphs>
  <Slides>111</Slides>
  <Notes>86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111</vt:i4>
      </vt:variant>
    </vt:vector>
  </HeadingPairs>
  <TitlesOfParts>
    <vt:vector size="120" baseType="lpstr">
      <vt:lpstr>Arial</vt:lpstr>
      <vt:lpstr>Calibri</vt:lpstr>
      <vt:lpstr>Century Gothic</vt:lpstr>
      <vt:lpstr>Courier New</vt:lpstr>
      <vt:lpstr>Franklin Gothic Book</vt:lpstr>
      <vt:lpstr>Tahoma</vt:lpstr>
      <vt:lpstr>Wingdings</vt:lpstr>
      <vt:lpstr>SAVI_Theme</vt:lpstr>
      <vt:lpstr>SAVI Education Program Title Screen</vt:lpstr>
      <vt:lpstr>SAVI Level 4:  Using SAVI to Support Grant Applications</vt:lpstr>
      <vt:lpstr>Agenda</vt:lpstr>
      <vt:lpstr>Introductions</vt:lpstr>
      <vt:lpstr>Introductions</vt:lpstr>
      <vt:lpstr>Outcomes</vt:lpstr>
      <vt:lpstr>Objectives</vt:lpstr>
      <vt:lpstr>Grant Basics</vt:lpstr>
      <vt:lpstr>Basic Components of a  Case Statement</vt:lpstr>
      <vt:lpstr>Questions to ask as you write</vt:lpstr>
      <vt:lpstr>PowerPoint Presentation</vt:lpstr>
      <vt:lpstr>Background and Significance</vt:lpstr>
      <vt:lpstr>Background and Significance</vt:lpstr>
      <vt:lpstr>Making Your Case</vt:lpstr>
      <vt:lpstr>Making Your Case</vt:lpstr>
      <vt:lpstr>Background and Significance How can SAVI help?</vt:lpstr>
      <vt:lpstr>Background and Significance How can SAVI help?</vt:lpstr>
      <vt:lpstr>Background and Significance How can SAVI help?</vt:lpstr>
      <vt:lpstr>Background and Significance  How can SAVI help?</vt:lpstr>
      <vt:lpstr>Background and Significance  How can SAVI help?</vt:lpstr>
      <vt:lpstr>Background and Significance How can SAVI help?</vt:lpstr>
      <vt:lpstr>Targeted Population - WHO?</vt:lpstr>
      <vt:lpstr>Targeted Population</vt:lpstr>
      <vt:lpstr>Targeted Population</vt:lpstr>
      <vt:lpstr>Targeted Population</vt:lpstr>
      <vt:lpstr>Target Population How can SAVI help?</vt:lpstr>
      <vt:lpstr>Targeted Population - WHO? How can SAVI help?</vt:lpstr>
      <vt:lpstr>PowerPoint Presentation</vt:lpstr>
      <vt:lpstr>PowerPoint Presentation</vt:lpstr>
      <vt:lpstr>PowerPoint Presentation</vt:lpstr>
      <vt:lpstr>Project Design – HOW?</vt:lpstr>
      <vt:lpstr>Project Design  How can SAVI help?</vt:lpstr>
      <vt:lpstr>PowerPoint Presentation</vt:lpstr>
      <vt:lpstr>Expected Results/Outcomes  – SO WHAT?</vt:lpstr>
      <vt:lpstr>Expected Results/Outcomes  – SO WHAT?</vt:lpstr>
      <vt:lpstr>Expected Results/Outcomes  – SO WHAT?</vt:lpstr>
      <vt:lpstr>Expected Results/Outcomes  – SO WHAT?</vt:lpstr>
      <vt:lpstr>Expected Results/Outcomes  – SO WHAT?</vt:lpstr>
      <vt:lpstr>Expected Results/Outcomes Other Resources</vt:lpstr>
      <vt:lpstr>Evaluation - DID YOU?</vt:lpstr>
      <vt:lpstr>Evaluation How can SAVI help?</vt:lpstr>
      <vt:lpstr>Detailed Plan of Work</vt:lpstr>
      <vt:lpstr>Personnel (project team)</vt:lpstr>
      <vt:lpstr>Budget – HOW MUCH?</vt:lpstr>
      <vt:lpstr>SAVI Support for Grants Useful Tools</vt:lpstr>
      <vt:lpstr>SAVI Support for Grants Useful Tools</vt:lpstr>
      <vt:lpstr>SAVI Support for Grants Useful Tools – Community Profiles</vt:lpstr>
      <vt:lpstr> Community Profiles </vt:lpstr>
      <vt:lpstr>  Useful Tools Community Profiles  </vt:lpstr>
      <vt:lpstr>  Useful Tools Community Profiles  </vt:lpstr>
      <vt:lpstr>  Useful Tools Community Profiles  </vt:lpstr>
      <vt:lpstr>  Useful Tools Community Profiles  </vt:lpstr>
      <vt:lpstr>  Useful Tools Community Profiles </vt:lpstr>
      <vt:lpstr>SAVI Support for Grants Useful Tools - Maps</vt:lpstr>
      <vt:lpstr> Maps </vt:lpstr>
      <vt:lpstr>Useful Tools Maps</vt:lpstr>
      <vt:lpstr>Useful Tools Maps</vt:lpstr>
      <vt:lpstr>PowerPoint Presentation</vt:lpstr>
      <vt:lpstr>Useful Tools Maps</vt:lpstr>
      <vt:lpstr>SAVI Support for Grants Useful Tools - Charts &amp; Graphs</vt:lpstr>
      <vt:lpstr> Useful Tools Charts and Graphs </vt:lpstr>
      <vt:lpstr>Useful Tools Charts and Graphs</vt:lpstr>
      <vt:lpstr>Useful Tools Charts and Graphs</vt:lpstr>
      <vt:lpstr>Useful Tools Charts and Graphs</vt:lpstr>
      <vt:lpstr>Useful Tools Charts and Graphs</vt:lpstr>
      <vt:lpstr> </vt:lpstr>
      <vt:lpstr>Charts</vt:lpstr>
      <vt:lpstr>SAVI Support for Grants Useful Tools – Tables</vt:lpstr>
      <vt:lpstr>  Useful Tools Tables </vt:lpstr>
      <vt:lpstr>  Useful Tools Tables </vt:lpstr>
      <vt:lpstr> Useful Tools Tables </vt:lpstr>
      <vt:lpstr>  Useful Tools Tables </vt:lpstr>
      <vt:lpstr>  Useful Tools Tables </vt:lpstr>
      <vt:lpstr>SAVI Support for Grants Useful Tools – My Data</vt:lpstr>
      <vt:lpstr> Useful Tools My Data </vt:lpstr>
      <vt:lpstr>  Useful Tools My Data  </vt:lpstr>
      <vt:lpstr>  Useful Tools My Data  </vt:lpstr>
      <vt:lpstr>  Useful Tools My Data </vt:lpstr>
      <vt:lpstr>  Useful Tools My Data  </vt:lpstr>
      <vt:lpstr>Example Grants Where SAVI Was Used</vt:lpstr>
      <vt:lpstr>Examples</vt:lpstr>
      <vt:lpstr>Examples</vt:lpstr>
      <vt:lpstr>Examples</vt:lpstr>
      <vt:lpstr>Examples</vt:lpstr>
      <vt:lpstr>Examples</vt:lpstr>
      <vt:lpstr>Examples</vt:lpstr>
      <vt:lpstr>Examples</vt:lpstr>
      <vt:lpstr>Examples</vt:lpstr>
      <vt:lpstr>Examples</vt:lpstr>
      <vt:lpstr>Examples</vt:lpstr>
      <vt:lpstr>Examples</vt:lpstr>
      <vt:lpstr>Resources</vt:lpstr>
      <vt:lpstr>Resources How to Write a Successful Grant</vt:lpstr>
      <vt:lpstr>Resources How to Write a Successful Grant</vt:lpstr>
      <vt:lpstr>Resources Identifying Grant Funding</vt:lpstr>
      <vt:lpstr>Resources Identifying Grant Funding</vt:lpstr>
      <vt:lpstr>Resources General Grant Resources</vt:lpstr>
      <vt:lpstr>Resources General Grant Resources</vt:lpstr>
      <vt:lpstr>Questions</vt:lpstr>
      <vt:lpstr> Questions </vt:lpstr>
      <vt:lpstr> Social Media </vt:lpstr>
      <vt:lpstr>Student Exercise</vt:lpstr>
      <vt:lpstr>Student Exercise</vt:lpstr>
      <vt:lpstr>Student Exercise</vt:lpstr>
      <vt:lpstr>  Fill out the Course Evaluation </vt:lpstr>
      <vt:lpstr>Course Evaluation</vt:lpstr>
      <vt:lpstr>Student Exercise Answers</vt:lpstr>
      <vt:lpstr>Student Exercise</vt:lpstr>
      <vt:lpstr>Student Exercise</vt:lpstr>
      <vt:lpstr>Student Exercise</vt:lpstr>
      <vt:lpstr>Student Exercise</vt:lpstr>
      <vt:lpstr>Student Exercise</vt:lpstr>
    </vt:vector>
  </TitlesOfParts>
  <Company>IUPUI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michjone</dc:creator>
  <cp:lastModifiedBy>Arena, Olivia</cp:lastModifiedBy>
  <cp:revision>292</cp:revision>
  <cp:lastPrinted>2015-10-26T15:52:55Z</cp:lastPrinted>
  <dcterms:created xsi:type="dcterms:W3CDTF">2010-01-25T15:33:19Z</dcterms:created>
  <dcterms:modified xsi:type="dcterms:W3CDTF">2017-07-13T19:27:46Z</dcterms:modified>
</cp:coreProperties>
</file>