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9" r:id="rId3"/>
    <p:sldId id="261" r:id="rId4"/>
    <p:sldId id="264" r:id="rId5"/>
    <p:sldId id="263" r:id="rId6"/>
    <p:sldId id="265" r:id="rId7"/>
    <p:sldId id="266" r:id="rId8"/>
    <p:sldId id="268" r:id="rId9"/>
    <p:sldId id="270" r:id="rId10"/>
    <p:sldId id="272" r:id="rId11"/>
    <p:sldId id="271" r:id="rId12"/>
    <p:sldId id="267" r:id="rId13"/>
    <p:sldId id="260" r:id="rId14"/>
    <p:sldId id="259" r:id="rId15"/>
    <p:sldId id="258" r:id="rId16"/>
    <p:sldId id="278" r:id="rId17"/>
    <p:sldId id="257" r:id="rId18"/>
    <p:sldId id="277" r:id="rId19"/>
    <p:sldId id="276" r:id="rId20"/>
    <p:sldId id="275" r:id="rId21"/>
    <p:sldId id="274" r:id="rId22"/>
    <p:sldId id="273"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ah Urban" initials="NU"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6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40C5A-9998-41E8-92C1-8F27B851F284}" type="datetimeFigureOut">
              <a:rPr lang="en-US" smtClean="0"/>
              <a:t>7/11/2013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167B0-EFF8-48CA-8BB4-CD0B7F426BBF}" type="slidenum">
              <a:rPr lang="en-US" smtClean="0"/>
              <a:t>‹#›</a:t>
            </a:fld>
            <a:endParaRPr lang="en-US"/>
          </a:p>
        </p:txBody>
      </p:sp>
    </p:spTree>
    <p:extLst>
      <p:ext uri="{BB962C8B-B14F-4D97-AF65-F5344CB8AC3E}">
        <p14:creationId xmlns:p14="http://schemas.microsoft.com/office/powerpoint/2010/main" val="339738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a:t>
            </a:fld>
            <a:endParaRPr lang="en-US"/>
          </a:p>
        </p:txBody>
      </p:sp>
    </p:spTree>
    <p:extLst>
      <p:ext uri="{BB962C8B-B14F-4D97-AF65-F5344CB8AC3E}">
        <p14:creationId xmlns:p14="http://schemas.microsoft.com/office/powerpoint/2010/main" val="326343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10</a:t>
            </a:fld>
            <a:endParaRPr lang="en-US"/>
          </a:p>
        </p:txBody>
      </p:sp>
    </p:spTree>
    <p:extLst>
      <p:ext uri="{BB962C8B-B14F-4D97-AF65-F5344CB8AC3E}">
        <p14:creationId xmlns:p14="http://schemas.microsoft.com/office/powerpoint/2010/main" val="310984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11</a:t>
            </a:fld>
            <a:endParaRPr lang="en-US"/>
          </a:p>
        </p:txBody>
      </p:sp>
    </p:spTree>
    <p:extLst>
      <p:ext uri="{BB962C8B-B14F-4D97-AF65-F5344CB8AC3E}">
        <p14:creationId xmlns:p14="http://schemas.microsoft.com/office/powerpoint/2010/main" val="282407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12</a:t>
            </a:fld>
            <a:endParaRPr lang="en-US"/>
          </a:p>
        </p:txBody>
      </p:sp>
    </p:spTree>
    <p:extLst>
      <p:ext uri="{BB962C8B-B14F-4D97-AF65-F5344CB8AC3E}">
        <p14:creationId xmlns:p14="http://schemas.microsoft.com/office/powerpoint/2010/main" val="384651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13</a:t>
            </a:fld>
            <a:endParaRPr lang="en-US"/>
          </a:p>
        </p:txBody>
      </p:sp>
    </p:spTree>
    <p:extLst>
      <p:ext uri="{BB962C8B-B14F-4D97-AF65-F5344CB8AC3E}">
        <p14:creationId xmlns:p14="http://schemas.microsoft.com/office/powerpoint/2010/main" val="1371930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14</a:t>
            </a:fld>
            <a:endParaRPr lang="en-US"/>
          </a:p>
        </p:txBody>
      </p:sp>
    </p:spTree>
    <p:extLst>
      <p:ext uri="{BB962C8B-B14F-4D97-AF65-F5344CB8AC3E}">
        <p14:creationId xmlns:p14="http://schemas.microsoft.com/office/powerpoint/2010/main" val="264755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image from the People</a:t>
            </a:r>
            <a:r>
              <a:rPr lang="en-US" baseline="0" dirty="0" smtClean="0"/>
              <a:t> Mover. If we had more data on these riders, what might it be able to tell us about how people use the People Mover. We might want to know: City of Residence, Age, Size of Party, Reason for Riding, Date of Ride, Where they got on and what their destination was.</a:t>
            </a:r>
          </a:p>
        </p:txBody>
      </p:sp>
      <p:sp>
        <p:nvSpPr>
          <p:cNvPr id="4" name="Slide Number Placeholder 3"/>
          <p:cNvSpPr>
            <a:spLocks noGrp="1"/>
          </p:cNvSpPr>
          <p:nvPr>
            <p:ph type="sldNum" sz="quarter" idx="10"/>
          </p:nvPr>
        </p:nvSpPr>
        <p:spPr/>
        <p:txBody>
          <a:bodyPr/>
          <a:lstStyle/>
          <a:p>
            <a:fld id="{EE3167B0-EFF8-48CA-8BB4-CD0B7F426BBF}" type="slidenum">
              <a:rPr lang="en-US" smtClean="0"/>
              <a:t>15</a:t>
            </a:fld>
            <a:endParaRPr lang="en-US"/>
          </a:p>
        </p:txBody>
      </p:sp>
    </p:spTree>
    <p:extLst>
      <p:ext uri="{BB962C8B-B14F-4D97-AF65-F5344CB8AC3E}">
        <p14:creationId xmlns:p14="http://schemas.microsoft.com/office/powerpoint/2010/main" val="99398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we had the same data from riders on a day where ridership was more like this? What</a:t>
            </a:r>
            <a:r>
              <a:rPr lang="en-US" baseline="0" dirty="0" smtClean="0"/>
              <a:t> knowledge would we come away with by comparing the two datasets?</a:t>
            </a:r>
            <a:endParaRPr lang="en-US" dirty="0"/>
          </a:p>
        </p:txBody>
      </p:sp>
      <p:sp>
        <p:nvSpPr>
          <p:cNvPr id="4" name="Slide Number Placeholder 3"/>
          <p:cNvSpPr>
            <a:spLocks noGrp="1"/>
          </p:cNvSpPr>
          <p:nvPr>
            <p:ph type="sldNum" sz="quarter" idx="10"/>
          </p:nvPr>
        </p:nvSpPr>
        <p:spPr/>
        <p:txBody>
          <a:bodyPr/>
          <a:lstStyle/>
          <a:p>
            <a:fld id="{EE3167B0-EFF8-48CA-8BB4-CD0B7F426BBF}" type="slidenum">
              <a:rPr lang="en-US" smtClean="0"/>
              <a:t>16</a:t>
            </a:fld>
            <a:endParaRPr lang="en-US"/>
          </a:p>
        </p:txBody>
      </p:sp>
    </p:spTree>
    <p:extLst>
      <p:ext uri="{BB962C8B-B14F-4D97-AF65-F5344CB8AC3E}">
        <p14:creationId xmlns:p14="http://schemas.microsoft.com/office/powerpoint/2010/main" val="200784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17</a:t>
            </a:fld>
            <a:endParaRPr lang="en-US"/>
          </a:p>
        </p:txBody>
      </p:sp>
    </p:spTree>
    <p:extLst>
      <p:ext uri="{BB962C8B-B14F-4D97-AF65-F5344CB8AC3E}">
        <p14:creationId xmlns:p14="http://schemas.microsoft.com/office/powerpoint/2010/main" val="41474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18</a:t>
            </a:fld>
            <a:endParaRPr lang="en-US"/>
          </a:p>
        </p:txBody>
      </p:sp>
    </p:spTree>
    <p:extLst>
      <p:ext uri="{BB962C8B-B14F-4D97-AF65-F5344CB8AC3E}">
        <p14:creationId xmlns:p14="http://schemas.microsoft.com/office/powerpoint/2010/main" val="276671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19</a:t>
            </a:fld>
            <a:endParaRPr lang="en-US"/>
          </a:p>
        </p:txBody>
      </p:sp>
    </p:spTree>
    <p:extLst>
      <p:ext uri="{BB962C8B-B14F-4D97-AF65-F5344CB8AC3E}">
        <p14:creationId xmlns:p14="http://schemas.microsoft.com/office/powerpoint/2010/main" val="346208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2</a:t>
            </a:fld>
            <a:endParaRPr lang="en-US"/>
          </a:p>
        </p:txBody>
      </p:sp>
    </p:spTree>
    <p:extLst>
      <p:ext uri="{BB962C8B-B14F-4D97-AF65-F5344CB8AC3E}">
        <p14:creationId xmlns:p14="http://schemas.microsoft.com/office/powerpoint/2010/main" val="320314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20</a:t>
            </a:fld>
            <a:endParaRPr lang="en-US"/>
          </a:p>
        </p:txBody>
      </p:sp>
    </p:spTree>
    <p:extLst>
      <p:ext uri="{BB962C8B-B14F-4D97-AF65-F5344CB8AC3E}">
        <p14:creationId xmlns:p14="http://schemas.microsoft.com/office/powerpoint/2010/main" val="1413038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21</a:t>
            </a:fld>
            <a:endParaRPr lang="en-US"/>
          </a:p>
        </p:txBody>
      </p:sp>
    </p:spTree>
    <p:extLst>
      <p:ext uri="{BB962C8B-B14F-4D97-AF65-F5344CB8AC3E}">
        <p14:creationId xmlns:p14="http://schemas.microsoft.com/office/powerpoint/2010/main" val="3565943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22</a:t>
            </a:fld>
            <a:endParaRPr lang="en-US"/>
          </a:p>
        </p:txBody>
      </p:sp>
    </p:spTree>
    <p:extLst>
      <p:ext uri="{BB962C8B-B14F-4D97-AF65-F5344CB8AC3E}">
        <p14:creationId xmlns:p14="http://schemas.microsoft.com/office/powerpoint/2010/main" val="98256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23</a:t>
            </a:fld>
            <a:endParaRPr lang="en-US"/>
          </a:p>
        </p:txBody>
      </p:sp>
    </p:spTree>
    <p:extLst>
      <p:ext uri="{BB962C8B-B14F-4D97-AF65-F5344CB8AC3E}">
        <p14:creationId xmlns:p14="http://schemas.microsoft.com/office/powerpoint/2010/main" val="3428275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24</a:t>
            </a:fld>
            <a:endParaRPr lang="en-US"/>
          </a:p>
        </p:txBody>
      </p:sp>
    </p:spTree>
    <p:extLst>
      <p:ext uri="{BB962C8B-B14F-4D97-AF65-F5344CB8AC3E}">
        <p14:creationId xmlns:p14="http://schemas.microsoft.com/office/powerpoint/2010/main" val="234959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Figure shows areas of coverage for 1-, 3-, and 5-year</a:t>
            </a:r>
            <a:r>
              <a:rPr lang="en-US" baseline="0" dirty="0" smtClean="0"/>
              <a:t> ACS Data</a:t>
            </a:r>
            <a:endParaRPr lang="en-US" dirty="0"/>
          </a:p>
        </p:txBody>
      </p:sp>
      <p:sp>
        <p:nvSpPr>
          <p:cNvPr id="4" name="Slide Number Placeholder 3"/>
          <p:cNvSpPr>
            <a:spLocks noGrp="1"/>
          </p:cNvSpPr>
          <p:nvPr>
            <p:ph type="sldNum" sz="quarter" idx="10"/>
          </p:nvPr>
        </p:nvSpPr>
        <p:spPr/>
        <p:txBody>
          <a:bodyPr/>
          <a:lstStyle/>
          <a:p>
            <a:fld id="{EE3167B0-EFF8-48CA-8BB4-CD0B7F426BBF}" type="slidenum">
              <a:rPr lang="en-US" smtClean="0"/>
              <a:t>25</a:t>
            </a:fld>
            <a:endParaRPr lang="en-US"/>
          </a:p>
        </p:txBody>
      </p:sp>
    </p:spTree>
    <p:extLst>
      <p:ext uri="{BB962C8B-B14F-4D97-AF65-F5344CB8AC3E}">
        <p14:creationId xmlns:p14="http://schemas.microsoft.com/office/powerpoint/2010/main" val="2202898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map,</a:t>
            </a:r>
            <a:r>
              <a:rPr lang="en-US" baseline="0" dirty="0" smtClean="0"/>
              <a:t> you can see that all geographies are not surveyed equally making comparisons between some areas difficult. Also, you will notice that this map displays counties. With the ACS, analysis at the neighborhood level can be difficult due to large margins of error at the block group level or smaller. </a:t>
            </a:r>
            <a:endParaRPr lang="en-US" dirty="0"/>
          </a:p>
        </p:txBody>
      </p:sp>
      <p:sp>
        <p:nvSpPr>
          <p:cNvPr id="4" name="Slide Number Placeholder 3"/>
          <p:cNvSpPr>
            <a:spLocks noGrp="1"/>
          </p:cNvSpPr>
          <p:nvPr>
            <p:ph type="sldNum" sz="quarter" idx="10"/>
          </p:nvPr>
        </p:nvSpPr>
        <p:spPr/>
        <p:txBody>
          <a:bodyPr/>
          <a:lstStyle/>
          <a:p>
            <a:fld id="{EE3167B0-EFF8-48CA-8BB4-CD0B7F426BBF}" type="slidenum">
              <a:rPr lang="en-US" smtClean="0"/>
              <a:t>26</a:t>
            </a:fld>
            <a:endParaRPr lang="en-US"/>
          </a:p>
        </p:txBody>
      </p:sp>
    </p:spTree>
    <p:extLst>
      <p:ext uri="{BB962C8B-B14F-4D97-AF65-F5344CB8AC3E}">
        <p14:creationId xmlns:p14="http://schemas.microsoft.com/office/powerpoint/2010/main" val="59031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3</a:t>
            </a:fld>
            <a:endParaRPr lang="en-US"/>
          </a:p>
        </p:txBody>
      </p:sp>
    </p:spTree>
    <p:extLst>
      <p:ext uri="{BB962C8B-B14F-4D97-AF65-F5344CB8AC3E}">
        <p14:creationId xmlns:p14="http://schemas.microsoft.com/office/powerpoint/2010/main" val="346947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4</a:t>
            </a:fld>
            <a:endParaRPr lang="en-US"/>
          </a:p>
        </p:txBody>
      </p:sp>
    </p:spTree>
    <p:extLst>
      <p:ext uri="{BB962C8B-B14F-4D97-AF65-F5344CB8AC3E}">
        <p14:creationId xmlns:p14="http://schemas.microsoft.com/office/powerpoint/2010/main" val="141999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5</a:t>
            </a:fld>
            <a:endParaRPr lang="en-US"/>
          </a:p>
        </p:txBody>
      </p:sp>
    </p:spTree>
    <p:extLst>
      <p:ext uri="{BB962C8B-B14F-4D97-AF65-F5344CB8AC3E}">
        <p14:creationId xmlns:p14="http://schemas.microsoft.com/office/powerpoint/2010/main" val="204077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6</a:t>
            </a:fld>
            <a:endParaRPr lang="en-US"/>
          </a:p>
        </p:txBody>
      </p:sp>
    </p:spTree>
    <p:extLst>
      <p:ext uri="{BB962C8B-B14F-4D97-AF65-F5344CB8AC3E}">
        <p14:creationId xmlns:p14="http://schemas.microsoft.com/office/powerpoint/2010/main" val="308223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7</a:t>
            </a:fld>
            <a:endParaRPr lang="en-US"/>
          </a:p>
        </p:txBody>
      </p:sp>
    </p:spTree>
    <p:extLst>
      <p:ext uri="{BB962C8B-B14F-4D97-AF65-F5344CB8AC3E}">
        <p14:creationId xmlns:p14="http://schemas.microsoft.com/office/powerpoint/2010/main" val="17134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8</a:t>
            </a:fld>
            <a:endParaRPr lang="en-US"/>
          </a:p>
        </p:txBody>
      </p:sp>
    </p:spTree>
    <p:extLst>
      <p:ext uri="{BB962C8B-B14F-4D97-AF65-F5344CB8AC3E}">
        <p14:creationId xmlns:p14="http://schemas.microsoft.com/office/powerpoint/2010/main" val="209344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167B0-EFF8-48CA-8BB4-CD0B7F426BBF}" type="slidenum">
              <a:rPr lang="en-US" smtClean="0"/>
              <a:t>9</a:t>
            </a:fld>
            <a:endParaRPr lang="en-US"/>
          </a:p>
        </p:txBody>
      </p:sp>
    </p:spTree>
    <p:extLst>
      <p:ext uri="{BB962C8B-B14F-4D97-AF65-F5344CB8AC3E}">
        <p14:creationId xmlns:p14="http://schemas.microsoft.com/office/powerpoint/2010/main" val="1674419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343400"/>
            <a:ext cx="6477000" cy="1447800"/>
          </a:xfrm>
        </p:spPr>
        <p:txBody>
          <a:bodyPr anchor="b"/>
          <a:lstStyle>
            <a:lvl1pPr algn="r">
              <a:defRPr cap="all" baseline="0"/>
            </a:lvl1pPr>
          </a:lstStyle>
          <a:p>
            <a:r>
              <a:rPr kumimoji="0" lang="en-US" dirty="0" smtClean="0"/>
              <a:t>Click to edit master title style</a:t>
            </a:r>
            <a:endParaRPr kumimoji="0" lang="en-US" dirty="0"/>
          </a:p>
        </p:txBody>
      </p:sp>
      <p:pic>
        <p:nvPicPr>
          <p:cNvPr id="9" name="Picture 8" descr="D3_Logo_Long_White_TRANS_LARGE.png"/>
          <p:cNvPicPr>
            <a:picLocks noChangeAspect="1"/>
          </p:cNvPicPr>
          <p:nvPr/>
        </p:nvPicPr>
        <p:blipFill>
          <a:blip r:embed="rId2" cstate="print"/>
          <a:stretch>
            <a:fillRect/>
          </a:stretch>
        </p:blipFill>
        <p:spPr>
          <a:xfrm>
            <a:off x="2971800" y="6160626"/>
            <a:ext cx="4876800" cy="290982"/>
          </a:xfrm>
          <a:prstGeom prst="rect">
            <a:avLst/>
          </a:prstGeom>
        </p:spPr>
      </p:pic>
      <p:sp>
        <p:nvSpPr>
          <p:cNvPr id="13" name="TextBox 12"/>
          <p:cNvSpPr txBox="1"/>
          <p:nvPr/>
        </p:nvSpPr>
        <p:spPr>
          <a:xfrm>
            <a:off x="4648200" y="6388955"/>
            <a:ext cx="5410200"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icture Placeholder 2"/>
          <p:cNvSpPr>
            <a:spLocks noGrp="1"/>
          </p:cNvSpPr>
          <p:nvPr>
            <p:ph type="pic" idx="1"/>
          </p:nvPr>
        </p:nvSpPr>
        <p:spPr>
          <a:xfrm>
            <a:off x="0" y="0"/>
            <a:ext cx="9144000" cy="5867400"/>
          </a:xfrm>
          <a:solidFill>
            <a:srgbClr val="E9F0F6"/>
          </a:solidFill>
          <a:ln>
            <a:noFill/>
          </a:ln>
        </p:spPr>
        <p:txBody>
          <a:bodyPr/>
          <a:lstStyle>
            <a:lvl1pPr marL="0" indent="0">
              <a:buNone/>
              <a:defRPr sz="3200"/>
            </a:lvl1pPr>
          </a:lstStyle>
          <a:p>
            <a:r>
              <a:rPr kumimoji="0" lang="en-US" smtClean="0"/>
              <a:t>Click icon to add picture</a:t>
            </a:r>
            <a:endParaRPr kumimoji="0" lang="en-US" dirty="0"/>
          </a:p>
        </p:txBody>
      </p:sp>
      <p:pic>
        <p:nvPicPr>
          <p:cNvPr id="8" name="Picture 7" descr="D3_Logo_Long_White_TRANS_LARGE.png"/>
          <p:cNvPicPr>
            <a:picLocks noChangeAspect="1"/>
          </p:cNvPicPr>
          <p:nvPr/>
        </p:nvPicPr>
        <p:blipFill>
          <a:blip r:embed="rId2" cstate="print"/>
          <a:stretch>
            <a:fillRect/>
          </a:stretch>
        </p:blipFill>
        <p:spPr>
          <a:xfrm>
            <a:off x="4114800" y="6170446"/>
            <a:ext cx="4876800" cy="290982"/>
          </a:xfrm>
          <a:prstGeom prst="rect">
            <a:avLst/>
          </a:prstGeom>
        </p:spPr>
      </p:pic>
      <p:sp>
        <p:nvSpPr>
          <p:cNvPr id="13" name="TextBox 12"/>
          <p:cNvSpPr txBox="1"/>
          <p:nvPr/>
        </p:nvSpPr>
        <p:spPr>
          <a:xfrm>
            <a:off x="5181600" y="6410620"/>
            <a:ext cx="5867400" cy="276999"/>
          </a:xfrm>
          <a:prstGeom prst="rect">
            <a:avLst/>
          </a:prstGeom>
          <a:noFill/>
        </p:spPr>
        <p:txBody>
          <a:bodyPr wrap="square" rtlCol="0">
            <a:spAutoFit/>
          </a:bodyPr>
          <a:lstStyle/>
          <a:p>
            <a:r>
              <a:rPr lang="en-US" sz="1200" i="1" dirty="0" smtClean="0">
                <a:solidFill>
                  <a:schemeClr val="bg1"/>
                </a:solidFill>
              </a:rPr>
              <a:t>Affiliated with the Michigan Nonprofit</a:t>
            </a:r>
            <a:r>
              <a:rPr lang="en-US" sz="1200" i="1" baseline="0" dirty="0" smtClean="0">
                <a:solidFill>
                  <a:schemeClr val="bg1"/>
                </a:solidFill>
              </a:rPr>
              <a:t> Association</a:t>
            </a:r>
            <a:endParaRPr lang="en-US" sz="1200" i="1"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hasCustomPrompt="1"/>
          </p:nvPr>
        </p:nvSpPr>
        <p:spPr>
          <a:xfrm>
            <a:off x="2362200" y="1752600"/>
            <a:ext cx="6400800" cy="4419600"/>
          </a:xfrm>
        </p:spPr>
        <p:txBody>
          <a:bodyPr/>
          <a:lstStyle>
            <a:lvl1pPr>
              <a:defRPr baseline="0"/>
            </a:lvl1pPr>
          </a:lstStyle>
          <a:p>
            <a:pPr lvl="0" eaLnBrk="1" latinLnBrk="0" hangingPunct="1"/>
            <a:r>
              <a:rPr lang="en-US" dirty="0" smtClean="0"/>
              <a:t>You can also use this as a chart/graph slide – It will match the background color</a:t>
            </a:r>
            <a:endParaRPr kumimoji="0" lang="en-US" dirty="0"/>
          </a:p>
        </p:txBody>
      </p:sp>
    </p:spTree>
    <p:extLst>
      <p:ext uri="{BB962C8B-B14F-4D97-AF65-F5344CB8AC3E}">
        <p14:creationId xmlns:p14="http://schemas.microsoft.com/office/powerpoint/2010/main" val="150734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57912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Rectangle 9"/>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p:nvPicPr>
        <p:blipFill>
          <a:blip r:embed="rId2" cstate="print"/>
          <a:stretch>
            <a:fillRect/>
          </a:stretch>
        </p:blipFill>
        <p:spPr>
          <a:xfrm>
            <a:off x="2400300" y="6553200"/>
            <a:ext cx="4343400" cy="259156"/>
          </a:xfrm>
          <a:prstGeom prst="rect">
            <a:avLst/>
          </a:prstGeom>
        </p:spPr>
      </p:pic>
      <p:sp>
        <p:nvSpPr>
          <p:cNvPr id="12" name="Rectangle 11"/>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12"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16" name="TextBox 15"/>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15" name="Rectangle 1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16"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8" name="TextBox 17"/>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rgbClr val="E9F0F6"/>
        </a:solidFill>
        <a:effectLst/>
      </p:bgPr>
    </p:bg>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pic>
        <p:nvPicPr>
          <p:cNvPr id="6" name="Picture 5" descr="D3_Logo_Long_White_TRANS_LARGE.png"/>
          <p:cNvPicPr>
            <a:picLocks noChangeAspect="1"/>
          </p:cNvPicPr>
          <p:nvPr/>
        </p:nvPicPr>
        <p:blipFill>
          <a:blip r:embed="rId3" cstate="print"/>
          <a:stretch>
            <a:fillRect/>
          </a:stretch>
        </p:blipFill>
        <p:spPr>
          <a:xfrm>
            <a:off x="457199" y="6553200"/>
            <a:ext cx="4096710" cy="244739"/>
          </a:xfrm>
          <a:prstGeom prst="rect">
            <a:avLst/>
          </a:prstGeom>
        </p:spPr>
      </p:pic>
      <p:sp>
        <p:nvSpPr>
          <p:cNvPr id="10" name="TextBox 9"/>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9" name="Rectangle 8"/>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p:nvPicPr>
        <p:blipFill>
          <a:blip r:embed="rId3" cstate="print"/>
          <a:stretch>
            <a:fillRect/>
          </a:stretch>
        </p:blipFill>
        <p:spPr>
          <a:xfrm>
            <a:off x="228599" y="6491646"/>
            <a:ext cx="3581401" cy="213954"/>
          </a:xfrm>
          <a:prstGeom prst="rect">
            <a:avLst/>
          </a:prstGeom>
        </p:spPr>
      </p:pic>
      <p:sp>
        <p:nvSpPr>
          <p:cNvPr id="13" name="TextBox 12"/>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extLst>
      <p:ext uri="{BB962C8B-B14F-4D97-AF65-F5344CB8AC3E}">
        <p14:creationId xmlns:p14="http://schemas.microsoft.com/office/powerpoint/2010/main" val="39216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Blank">
    <p:bg>
      <p:bgPr>
        <a:solidFill>
          <a:schemeClr val="bg1"/>
        </a:solidFill>
        <a:effectLst/>
      </p:bgPr>
    </p:bg>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6" name="Picture 5" descr="D3_Logo_Long_White_TRANS_LARGE.png"/>
          <p:cNvPicPr>
            <a:picLocks noChangeAspect="1"/>
          </p:cNvPicPr>
          <p:nvPr/>
        </p:nvPicPr>
        <p:blipFill>
          <a:blip r:embed="rId3" cstate="print"/>
          <a:stretch>
            <a:fillRect/>
          </a:stretch>
        </p:blipFill>
        <p:spPr>
          <a:xfrm>
            <a:off x="457199" y="6553200"/>
            <a:ext cx="4096710" cy="244739"/>
          </a:xfrm>
          <a:prstGeom prst="rect">
            <a:avLst/>
          </a:prstGeom>
        </p:spPr>
      </p:pic>
      <p:sp>
        <p:nvSpPr>
          <p:cNvPr id="10" name="TextBox 9"/>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9" name="Rectangle 8"/>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p:nvPicPr>
        <p:blipFill>
          <a:blip r:embed="rId3" cstate="print"/>
          <a:stretch>
            <a:fillRect/>
          </a:stretch>
        </p:blipFill>
        <p:spPr>
          <a:xfrm>
            <a:off x="228599" y="6491646"/>
            <a:ext cx="3581401" cy="213954"/>
          </a:xfrm>
          <a:prstGeom prst="rect">
            <a:avLst/>
          </a:prstGeom>
        </p:spPr>
      </p:pic>
      <p:sp>
        <p:nvSpPr>
          <p:cNvPr id="13" name="TextBox 12"/>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extLst>
      <p:ext uri="{BB962C8B-B14F-4D97-AF65-F5344CB8AC3E}">
        <p14:creationId xmlns:p14="http://schemas.microsoft.com/office/powerpoint/2010/main" val="272493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Rectangle 3"/>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5" name="Picture 4"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6" name="TextBox 5"/>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ormAutofit/>
          </a:bodyPr>
          <a:lstStyle>
            <a:lvl1pPr algn="l">
              <a:buNone/>
              <a:defRPr sz="4000" b="0" cap="none">
                <a:solidFill>
                  <a:srgbClr val="FFFFFF"/>
                </a:solidFill>
              </a:defRPr>
            </a:lvl1pPr>
          </a:lstStyle>
          <a:p>
            <a:r>
              <a:rPr kumimoji="0" lang="en-US" smtClean="0"/>
              <a:t>Click to edit Master title style</a:t>
            </a:r>
            <a:endParaRPr kumimoji="0" lang="en-US" dirty="0"/>
          </a:p>
        </p:txBody>
      </p:sp>
      <p:sp>
        <p:nvSpPr>
          <p:cNvPr id="11" name="Rectangle 10"/>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Picture 13"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15" name="TextBox 14"/>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10" name="Rectangle 9"/>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11"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3" name="TextBox 12"/>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7" name="TextBox 6"/>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7" name="TextBox 6"/>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extLst>
      <p:ext uri="{BB962C8B-B14F-4D97-AF65-F5344CB8AC3E}">
        <p14:creationId xmlns:p14="http://schemas.microsoft.com/office/powerpoint/2010/main" val="115912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8140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E9F0F6"/>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sp>
        <p:nvSpPr>
          <p:cNvPr id="6" name="Rectangle 5"/>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tangle 4"/>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8" name="Picture 7"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9" name="TextBox 8"/>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7" name="Rectangle 6"/>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1" name="TextBox 10"/>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228600"/>
            <a:ext cx="87630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descr="D3_Logo_Long_White_TRANS_LARGE.png"/>
          <p:cNvPicPr>
            <a:picLocks noChangeAspect="1"/>
          </p:cNvPicPr>
          <p:nvPr/>
        </p:nvPicPr>
        <p:blipFill>
          <a:blip r:embed="rId19" cstate="print"/>
          <a:stretch>
            <a:fillRect/>
          </a:stretch>
        </p:blipFill>
        <p:spPr>
          <a:xfrm>
            <a:off x="228599" y="6491646"/>
            <a:ext cx="3581401" cy="213954"/>
          </a:xfrm>
          <a:prstGeom prst="rect">
            <a:avLst/>
          </a:prstGeom>
        </p:spPr>
      </p:pic>
      <p:sp>
        <p:nvSpPr>
          <p:cNvPr id="11" name="TextBox 10"/>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j-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j-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j-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j-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j-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xaminer.com/article/air-quality-awareness-101-ozone-and-particle-pollu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ublicdomainpictures.net/view-image.php?image=14549&amp;picture=floppy-disk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www.incontext.indiana.edu/2011/jan-feb/article2.as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a:xfrm>
            <a:off x="762000" y="3200400"/>
            <a:ext cx="7010400" cy="2286000"/>
          </a:xfrm>
        </p:spPr>
        <p:txBody>
          <a:bodyPr/>
          <a:lstStyle/>
          <a:p>
            <a:pPr algn="l"/>
            <a:r>
              <a:rPr lang="en-US" dirty="0" smtClean="0"/>
              <a:t>What are we doing today?</a:t>
            </a:r>
            <a:endParaRPr lang="en-US" dirty="0"/>
          </a:p>
        </p:txBody>
      </p:sp>
    </p:spTree>
    <p:extLst>
      <p:ext uri="{BB962C8B-B14F-4D97-AF65-F5344CB8AC3E}">
        <p14:creationId xmlns:p14="http://schemas.microsoft.com/office/powerpoint/2010/main" val="359384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Data Workshop1:(This summer!)</a:t>
            </a:r>
            <a:endParaRPr lang="en-US" sz="3800" dirty="0"/>
          </a:p>
        </p:txBody>
      </p:sp>
      <p:sp>
        <p:nvSpPr>
          <p:cNvPr id="3" name="Content Placeholder 2"/>
          <p:cNvSpPr>
            <a:spLocks noGrp="1"/>
          </p:cNvSpPr>
          <p:nvPr>
            <p:ph sz="quarter" idx="1"/>
          </p:nvPr>
        </p:nvSpPr>
        <p:spPr/>
        <p:txBody>
          <a:bodyPr>
            <a:normAutofit/>
          </a:bodyPr>
          <a:lstStyle/>
          <a:p>
            <a:r>
              <a:rPr lang="en-US" dirty="0" smtClean="0"/>
              <a:t>D3 would like to learn </a:t>
            </a:r>
            <a:r>
              <a:rPr lang="en-US" dirty="0"/>
              <a:t>how </a:t>
            </a:r>
            <a:r>
              <a:rPr lang="en-US" dirty="0" smtClean="0"/>
              <a:t>your organizations are </a:t>
            </a:r>
            <a:r>
              <a:rPr lang="en-US" dirty="0"/>
              <a:t>currently using </a:t>
            </a:r>
            <a:r>
              <a:rPr lang="en-US" dirty="0" smtClean="0"/>
              <a:t>data.</a:t>
            </a:r>
          </a:p>
          <a:p>
            <a:pPr lvl="1"/>
            <a:r>
              <a:rPr lang="en-US" dirty="0" smtClean="0"/>
              <a:t>Discuss common data issues you face.</a:t>
            </a:r>
          </a:p>
          <a:p>
            <a:pPr lvl="1"/>
            <a:r>
              <a:rPr lang="en-US" dirty="0" smtClean="0"/>
              <a:t>Identify common datasets you use.</a:t>
            </a:r>
            <a:endParaRPr lang="en-US" dirty="0"/>
          </a:p>
          <a:p>
            <a:r>
              <a:rPr lang="en-US" dirty="0" smtClean="0"/>
              <a:t>Determine what you would like </a:t>
            </a:r>
            <a:r>
              <a:rPr lang="en-US" dirty="0"/>
              <a:t>from an </a:t>
            </a:r>
            <a:r>
              <a:rPr lang="en-US" dirty="0" smtClean="0"/>
              <a:t>interactive, online data-tool.</a:t>
            </a:r>
          </a:p>
          <a:p>
            <a:r>
              <a:rPr lang="en-US" dirty="0" smtClean="0"/>
              <a:t>Build a shared understanding of the major sustainability issues facing the city.</a:t>
            </a:r>
          </a:p>
          <a:p>
            <a:r>
              <a:rPr lang="en-US" dirty="0" smtClean="0"/>
              <a:t>Further develop data literacy.</a:t>
            </a:r>
          </a:p>
        </p:txBody>
      </p:sp>
    </p:spTree>
    <p:extLst>
      <p:ext uri="{BB962C8B-B14F-4D97-AF65-F5344CB8AC3E}">
        <p14:creationId xmlns:p14="http://schemas.microsoft.com/office/powerpoint/2010/main" val="363636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Data Workshop 2: (Summer 2014)</a:t>
            </a:r>
            <a:endParaRPr lang="en-US" sz="3800" dirty="0"/>
          </a:p>
        </p:txBody>
      </p:sp>
      <p:sp>
        <p:nvSpPr>
          <p:cNvPr id="4" name="Content Placeholder 3"/>
          <p:cNvSpPr>
            <a:spLocks noGrp="1"/>
          </p:cNvSpPr>
          <p:nvPr>
            <p:ph sz="quarter" idx="1"/>
          </p:nvPr>
        </p:nvSpPr>
        <p:spPr/>
        <p:txBody>
          <a:bodyPr/>
          <a:lstStyle/>
          <a:p>
            <a:pPr marL="0" lvl="1" indent="0">
              <a:spcBef>
                <a:spcPts val="700"/>
              </a:spcBef>
              <a:buClr>
                <a:schemeClr val="accent2"/>
              </a:buClr>
              <a:buSzPct val="60000"/>
              <a:buNone/>
            </a:pPr>
            <a:r>
              <a:rPr lang="en-US" dirty="0" smtClean="0"/>
              <a:t>With that information, we will:</a:t>
            </a:r>
          </a:p>
          <a:p>
            <a:pPr marL="320040" lvl="1" indent="-320040">
              <a:spcBef>
                <a:spcPts val="700"/>
              </a:spcBef>
              <a:buClr>
                <a:schemeClr val="accent2"/>
              </a:buClr>
              <a:buSzPct val="60000"/>
              <a:buFont typeface="Wingdings"/>
              <a:buChar char=""/>
            </a:pPr>
            <a:r>
              <a:rPr lang="en-US" dirty="0" smtClean="0"/>
              <a:t>Introduce prototypes of our interactive </a:t>
            </a:r>
            <a:r>
              <a:rPr lang="en-US" dirty="0"/>
              <a:t>online data </a:t>
            </a:r>
            <a:r>
              <a:rPr lang="en-US" dirty="0" smtClean="0"/>
              <a:t>tools. </a:t>
            </a:r>
          </a:p>
          <a:p>
            <a:pPr marL="320040" lvl="1" indent="-320040">
              <a:spcBef>
                <a:spcPts val="700"/>
              </a:spcBef>
              <a:buClr>
                <a:schemeClr val="accent2"/>
              </a:buClr>
              <a:buSzPct val="60000"/>
              <a:buFont typeface="Wingdings"/>
              <a:buChar char=""/>
            </a:pPr>
            <a:r>
              <a:rPr lang="en-US" dirty="0" smtClean="0"/>
              <a:t>Conduct usability testing and receive </a:t>
            </a:r>
            <a:r>
              <a:rPr lang="en-US" dirty="0"/>
              <a:t>feedback from users</a:t>
            </a:r>
            <a:r>
              <a:rPr lang="en-US" dirty="0" smtClean="0"/>
              <a:t>.</a:t>
            </a:r>
          </a:p>
          <a:p>
            <a:pPr marL="320040" lvl="1" indent="-320040">
              <a:spcBef>
                <a:spcPts val="700"/>
              </a:spcBef>
              <a:buClr>
                <a:schemeClr val="accent2"/>
              </a:buClr>
              <a:buSzPct val="60000"/>
              <a:buFont typeface="Wingdings"/>
              <a:buChar char=""/>
            </a:pPr>
            <a:r>
              <a:rPr lang="en-US" dirty="0" smtClean="0"/>
              <a:t>Share best practices for using new UM datasets.</a:t>
            </a:r>
          </a:p>
          <a:p>
            <a:pPr marL="320040" lvl="1" indent="-320040">
              <a:spcBef>
                <a:spcPts val="700"/>
              </a:spcBef>
              <a:buClr>
                <a:schemeClr val="accent2"/>
              </a:buClr>
              <a:buSzPct val="60000"/>
              <a:buFont typeface="Wingdings"/>
              <a:buChar char=""/>
            </a:pPr>
            <a:r>
              <a:rPr lang="en-US" dirty="0" smtClean="0"/>
              <a:t>Further develop data literacy.</a:t>
            </a:r>
            <a:endParaRPr lang="en-US" dirty="0"/>
          </a:p>
          <a:p>
            <a:endParaRPr lang="en-US" dirty="0"/>
          </a:p>
        </p:txBody>
      </p:sp>
    </p:spTree>
    <p:extLst>
      <p:ext uri="{BB962C8B-B14F-4D97-AF65-F5344CB8AC3E}">
        <p14:creationId xmlns:p14="http://schemas.microsoft.com/office/powerpoint/2010/main" val="380417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Data Workshop 3: (Summer 2015)</a:t>
            </a:r>
            <a:endParaRPr lang="en-US" sz="3800" dirty="0"/>
          </a:p>
        </p:txBody>
      </p:sp>
      <p:sp>
        <p:nvSpPr>
          <p:cNvPr id="3" name="Content Placeholder 2"/>
          <p:cNvSpPr>
            <a:spLocks noGrp="1"/>
          </p:cNvSpPr>
          <p:nvPr>
            <p:ph sz="quarter" idx="1"/>
          </p:nvPr>
        </p:nvSpPr>
        <p:spPr/>
        <p:txBody>
          <a:bodyPr>
            <a:normAutofit/>
          </a:bodyPr>
          <a:lstStyle/>
          <a:p>
            <a:r>
              <a:rPr lang="en-US" dirty="0" smtClean="0"/>
              <a:t>We will be asking for your feedback, but possibilities could include:</a:t>
            </a:r>
          </a:p>
          <a:p>
            <a:pPr lvl="1"/>
            <a:r>
              <a:rPr lang="en-US" dirty="0" smtClean="0"/>
              <a:t>Data Dive – D3 assists non-profits with their data questions.</a:t>
            </a:r>
          </a:p>
          <a:p>
            <a:pPr lvl="1"/>
            <a:r>
              <a:rPr lang="en-US" dirty="0" smtClean="0"/>
              <a:t>Organizations host a mini conference – share how they have used the UM data &amp; D3 tools to further their mission.</a:t>
            </a:r>
          </a:p>
          <a:p>
            <a:pPr lvl="1"/>
            <a:r>
              <a:rPr lang="en-US" dirty="0" smtClean="0"/>
              <a:t>Develop a citywide sustainability agenda, grounded in data.</a:t>
            </a:r>
          </a:p>
          <a:p>
            <a:pPr lvl="1"/>
            <a:endParaRPr lang="en-US" dirty="0"/>
          </a:p>
        </p:txBody>
      </p:sp>
    </p:spTree>
    <p:extLst>
      <p:ext uri="{BB962C8B-B14F-4D97-AF65-F5344CB8AC3E}">
        <p14:creationId xmlns:p14="http://schemas.microsoft.com/office/powerpoint/2010/main" val="17565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Primer:</a:t>
            </a:r>
            <a:endParaRPr lang="en-US" dirty="0"/>
          </a:p>
        </p:txBody>
      </p:sp>
      <p:sp>
        <p:nvSpPr>
          <p:cNvPr id="3" name="Subtitle 2"/>
          <p:cNvSpPr>
            <a:spLocks noGrp="1"/>
          </p:cNvSpPr>
          <p:nvPr>
            <p:ph type="subTitle" idx="1"/>
          </p:nvPr>
        </p:nvSpPr>
        <p:spPr>
          <a:xfrm>
            <a:off x="762000" y="3200400"/>
            <a:ext cx="7010400" cy="2286000"/>
          </a:xfrm>
        </p:spPr>
        <p:txBody>
          <a:bodyPr/>
          <a:lstStyle/>
          <a:p>
            <a:pPr algn="l"/>
            <a:r>
              <a:rPr lang="en-US" dirty="0" smtClean="0"/>
              <a:t>A very brief introduction to data</a:t>
            </a:r>
            <a:endParaRPr lang="en-US" dirty="0"/>
          </a:p>
        </p:txBody>
      </p:sp>
    </p:spTree>
    <p:extLst>
      <p:ext uri="{BB962C8B-B14F-4D97-AF65-F5344CB8AC3E}">
        <p14:creationId xmlns:p14="http://schemas.microsoft.com/office/powerpoint/2010/main" val="243849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sz="quarter" idx="1"/>
          </p:nvPr>
        </p:nvSpPr>
        <p:spPr/>
        <p:txBody>
          <a:bodyPr/>
          <a:lstStyle/>
          <a:p>
            <a:r>
              <a:rPr lang="en-US" dirty="0" smtClean="0"/>
              <a:t>You can find data all around…</a:t>
            </a:r>
            <a:endParaRPr lang="en-US" dirty="0"/>
          </a:p>
        </p:txBody>
      </p:sp>
    </p:spTree>
    <p:extLst>
      <p:ext uri="{BB962C8B-B14F-4D97-AF65-F5344CB8AC3E}">
        <p14:creationId xmlns:p14="http://schemas.microsoft.com/office/powerpoint/2010/main" val="285992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pic>
        <p:nvPicPr>
          <p:cNvPr id="1027" name="Picture 3" descr="C:\Users\khartman\Desktop\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585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43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pic>
        <p:nvPicPr>
          <p:cNvPr id="3074" name="Picture 2" descr="C:\Users\khartman\Desktop\dp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74"/>
            <a:ext cx="9144000" cy="610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1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sz="quarter" idx="1"/>
          </p:nvPr>
        </p:nvSpPr>
        <p:spPr/>
        <p:txBody>
          <a:bodyPr/>
          <a:lstStyle/>
          <a:p>
            <a:r>
              <a:rPr lang="en-US" dirty="0" smtClean="0"/>
              <a:t>Organizes information so you can extract knowledge from it.</a:t>
            </a:r>
          </a:p>
          <a:p>
            <a:endParaRPr lang="en-US" dirty="0"/>
          </a:p>
          <a:p>
            <a:r>
              <a:rPr lang="en-US" dirty="0" smtClean="0"/>
              <a:t>Sometimes you start with a question. Other times you might just explore data…looking for patterns.</a:t>
            </a:r>
          </a:p>
          <a:p>
            <a:endParaRPr lang="en-US" dirty="0"/>
          </a:p>
          <a:p>
            <a:r>
              <a:rPr lang="en-US" dirty="0" smtClean="0"/>
              <a:t>There are several types of data that you might encounter.</a:t>
            </a:r>
            <a:endParaRPr lang="en-US" dirty="0"/>
          </a:p>
        </p:txBody>
      </p:sp>
    </p:spTree>
    <p:extLst>
      <p:ext uri="{BB962C8B-B14F-4D97-AF65-F5344CB8AC3E}">
        <p14:creationId xmlns:p14="http://schemas.microsoft.com/office/powerpoint/2010/main" val="194960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a:t>
            </a:r>
            <a:endParaRPr lang="en-US" dirty="0"/>
          </a:p>
        </p:txBody>
      </p:sp>
      <p:sp>
        <p:nvSpPr>
          <p:cNvPr id="3" name="Content Placeholder 2"/>
          <p:cNvSpPr>
            <a:spLocks noGrp="1"/>
          </p:cNvSpPr>
          <p:nvPr>
            <p:ph sz="quarter" idx="1"/>
          </p:nvPr>
        </p:nvSpPr>
        <p:spPr/>
        <p:txBody>
          <a:bodyPr/>
          <a:lstStyle/>
          <a:p>
            <a:r>
              <a:rPr lang="en-US" dirty="0" smtClean="0"/>
              <a:t>…everything that refers to the “quality” of something: A description of colors, texture and feel of an object, a description of experiences, and interviews are all qualitative data.</a:t>
            </a:r>
          </a:p>
          <a:p>
            <a:endParaRPr lang="en-US" dirty="0" smtClean="0"/>
          </a:p>
          <a:p>
            <a:endParaRPr lang="en-US" dirty="0"/>
          </a:p>
          <a:p>
            <a:endParaRPr lang="en-US" dirty="0"/>
          </a:p>
          <a:p>
            <a:r>
              <a:rPr lang="en-US" sz="1200" dirty="0" smtClean="0"/>
              <a:t>**Adapted from SchoolOfData.org</a:t>
            </a:r>
            <a:endParaRPr lang="en-US" sz="1200" dirty="0"/>
          </a:p>
        </p:txBody>
      </p:sp>
    </p:spTree>
    <p:extLst>
      <p:ext uri="{BB962C8B-B14F-4D97-AF65-F5344CB8AC3E}">
        <p14:creationId xmlns:p14="http://schemas.microsoft.com/office/powerpoint/2010/main" val="158673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Data…</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…refers to a number. For example, the number of people, the size of an object, the price, a test score etc.</a:t>
            </a:r>
          </a:p>
          <a:p>
            <a:endParaRPr lang="en-US" dirty="0" smtClean="0"/>
          </a:p>
          <a:p>
            <a:endParaRPr lang="en-US" dirty="0"/>
          </a:p>
          <a:p>
            <a:endParaRPr lang="en-US" dirty="0" smtClean="0"/>
          </a:p>
          <a:p>
            <a:endParaRPr lang="en-US" dirty="0"/>
          </a:p>
          <a:p>
            <a:endParaRPr lang="en-US" dirty="0" smtClean="0"/>
          </a:p>
          <a:p>
            <a:endParaRPr lang="en-US" dirty="0"/>
          </a:p>
          <a:p>
            <a:r>
              <a:rPr lang="en-US" sz="1200" dirty="0"/>
              <a:t>**Adapted from SchoolOfData.org</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99" y="2971800"/>
            <a:ext cx="4321863"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943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a:bodyPr>
          <a:lstStyle/>
          <a:p>
            <a:r>
              <a:rPr lang="en-US" dirty="0" smtClean="0"/>
              <a:t>Introduction: Data Workshop </a:t>
            </a:r>
          </a:p>
          <a:p>
            <a:r>
              <a:rPr lang="en-US" dirty="0" smtClean="0"/>
              <a:t>Introduction: Data Driven Detroit</a:t>
            </a:r>
          </a:p>
          <a:p>
            <a:r>
              <a:rPr lang="en-US" dirty="0" smtClean="0"/>
              <a:t>Introduction: New </a:t>
            </a:r>
            <a:r>
              <a:rPr lang="en-US" dirty="0"/>
              <a:t>dataset </a:t>
            </a:r>
            <a:endParaRPr lang="en-US" dirty="0" smtClean="0"/>
          </a:p>
          <a:p>
            <a:r>
              <a:rPr lang="en-US" dirty="0" smtClean="0"/>
              <a:t>--Short Break--</a:t>
            </a:r>
          </a:p>
          <a:p>
            <a:r>
              <a:rPr lang="en-US" dirty="0" smtClean="0"/>
              <a:t>Discussion: How do </a:t>
            </a:r>
            <a:r>
              <a:rPr lang="en-US" dirty="0"/>
              <a:t>you use </a:t>
            </a:r>
            <a:r>
              <a:rPr lang="en-US" dirty="0" smtClean="0"/>
              <a:t>data?</a:t>
            </a:r>
          </a:p>
          <a:p>
            <a:r>
              <a:rPr lang="en-US" dirty="0" smtClean="0"/>
              <a:t>Discussion: </a:t>
            </a:r>
            <a:r>
              <a:rPr lang="en-US" dirty="0"/>
              <a:t>I</a:t>
            </a:r>
            <a:r>
              <a:rPr lang="en-US" dirty="0" smtClean="0"/>
              <a:t>nteractive online data tools</a:t>
            </a:r>
          </a:p>
          <a:p>
            <a:r>
              <a:rPr lang="en-US" dirty="0" smtClean="0"/>
              <a:t>Feedback: Survey &amp; Closing</a:t>
            </a:r>
            <a:endParaRPr lang="en-US" dirty="0"/>
          </a:p>
        </p:txBody>
      </p:sp>
    </p:spTree>
    <p:extLst>
      <p:ext uri="{BB962C8B-B14F-4D97-AF65-F5344CB8AC3E}">
        <p14:creationId xmlns:p14="http://schemas.microsoft.com/office/powerpoint/2010/main" val="16401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Data…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…puts the item you are describing into a “category.” Categories for people tend to include their gender, their race or ethnicity, their education background etc.</a:t>
            </a:r>
          </a:p>
          <a:p>
            <a:endParaRPr lang="en-US" dirty="0" smtClean="0"/>
          </a:p>
          <a:p>
            <a:endParaRPr lang="en-US" dirty="0"/>
          </a:p>
          <a:p>
            <a:endParaRPr lang="en-US" dirty="0" smtClean="0"/>
          </a:p>
          <a:p>
            <a:endParaRPr lang="en-US" dirty="0" smtClean="0"/>
          </a:p>
          <a:p>
            <a:endParaRPr lang="en-US" dirty="0"/>
          </a:p>
          <a:p>
            <a:r>
              <a:rPr lang="en-US" sz="1300" dirty="0"/>
              <a:t>**Adapted from </a:t>
            </a:r>
            <a:r>
              <a:rPr lang="en-US" sz="1300" dirty="0" smtClean="0"/>
              <a:t>SchoolOfData.org</a:t>
            </a:r>
          </a:p>
          <a:p>
            <a:r>
              <a:rPr lang="en-US" sz="1300" dirty="0" smtClean="0"/>
              <a:t>Image Source:  Michigan DEQ via </a:t>
            </a:r>
            <a:r>
              <a:rPr lang="en-US" sz="1300" i="1" dirty="0" smtClean="0">
                <a:hlinkClick r:id="rId3"/>
              </a:rPr>
              <a:t>The Examiner</a:t>
            </a:r>
            <a:endParaRPr lang="en-US" sz="1300" dirty="0"/>
          </a:p>
          <a:p>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533" y="3276600"/>
            <a:ext cx="380520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10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Data…</a:t>
            </a:r>
            <a:endParaRPr lang="en-US" dirty="0"/>
          </a:p>
        </p:txBody>
      </p:sp>
      <p:sp>
        <p:nvSpPr>
          <p:cNvPr id="3" name="Content Placeholder 2"/>
          <p:cNvSpPr>
            <a:spLocks noGrp="1"/>
          </p:cNvSpPr>
          <p:nvPr>
            <p:ph sz="quarter" idx="1"/>
          </p:nvPr>
        </p:nvSpPr>
        <p:spPr/>
        <p:txBody>
          <a:bodyPr>
            <a:normAutofit fontScale="92500"/>
          </a:bodyPr>
          <a:lstStyle/>
          <a:p>
            <a:r>
              <a:rPr lang="en-US" dirty="0" smtClean="0"/>
              <a:t>…numerical data that has gaps in it. This includes anything that must be represented by whole numbers, such as a top ten ranking or a score from a </a:t>
            </a:r>
            <a:r>
              <a:rPr lang="en-US" dirty="0" err="1" smtClean="0"/>
              <a:t>Likert</a:t>
            </a:r>
            <a:r>
              <a:rPr lang="en-US" dirty="0" smtClean="0"/>
              <a:t> style survey:</a:t>
            </a:r>
          </a:p>
          <a:p>
            <a:endParaRPr lang="en-US" dirty="0"/>
          </a:p>
          <a:p>
            <a:endParaRPr lang="en-US" dirty="0" smtClean="0"/>
          </a:p>
          <a:p>
            <a:endParaRPr lang="en-US" dirty="0"/>
          </a:p>
          <a:p>
            <a:endParaRPr lang="en-US" dirty="0" smtClean="0"/>
          </a:p>
          <a:p>
            <a:r>
              <a:rPr lang="en-US" sz="1300" dirty="0" smtClean="0"/>
              <a:t>**</a:t>
            </a:r>
            <a:r>
              <a:rPr lang="en-US" sz="1300" dirty="0"/>
              <a:t>Adapted from </a:t>
            </a:r>
            <a:r>
              <a:rPr lang="en-US" sz="1300" dirty="0" smtClean="0"/>
              <a:t>SchoolOfData.org</a:t>
            </a:r>
          </a:p>
          <a:p>
            <a:r>
              <a:rPr lang="en-US" sz="1300" dirty="0" smtClean="0"/>
              <a:t>Image </a:t>
            </a:r>
            <a:r>
              <a:rPr lang="en-US" sz="1300" dirty="0"/>
              <a:t>Source:  http://rmsbunkerblog.files.wordpress.com/2010/09/likert-scale-2.jpg</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505200"/>
            <a:ext cx="51054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882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Data…</a:t>
            </a:r>
            <a:endParaRPr lang="en-US" dirty="0"/>
          </a:p>
        </p:txBody>
      </p:sp>
      <p:sp>
        <p:nvSpPr>
          <p:cNvPr id="3" name="Content Placeholder 2"/>
          <p:cNvSpPr>
            <a:spLocks noGrp="1"/>
          </p:cNvSpPr>
          <p:nvPr>
            <p:ph sz="quarter" idx="1"/>
          </p:nvPr>
        </p:nvSpPr>
        <p:spPr/>
        <p:txBody>
          <a:bodyPr/>
          <a:lstStyle/>
          <a:p>
            <a:r>
              <a:rPr lang="en-US" dirty="0" smtClean="0"/>
              <a:t>…numerical data that can take on a value within a continuous range. An example would be a person’s weight, or height.</a:t>
            </a:r>
          </a:p>
          <a:p>
            <a:endParaRPr lang="en-US" dirty="0"/>
          </a:p>
          <a:p>
            <a:r>
              <a:rPr lang="en-US" dirty="0" smtClean="0"/>
              <a:t>The size of your foot would be continuous, while your shoe size would be discrete.</a:t>
            </a:r>
          </a:p>
          <a:p>
            <a:endParaRPr lang="en-US" dirty="0"/>
          </a:p>
          <a:p>
            <a:r>
              <a:rPr lang="en-US" dirty="0"/>
              <a:t>**Adapted from SchoolOfData.org</a:t>
            </a:r>
          </a:p>
          <a:p>
            <a:endParaRPr lang="en-US" dirty="0"/>
          </a:p>
        </p:txBody>
      </p:sp>
    </p:spTree>
    <p:extLst>
      <p:ext uri="{BB962C8B-B14F-4D97-AF65-F5344CB8AC3E}">
        <p14:creationId xmlns:p14="http://schemas.microsoft.com/office/powerpoint/2010/main" val="3675782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Limitations</a:t>
            </a:r>
            <a:endParaRPr lang="en-US" dirty="0"/>
          </a:p>
        </p:txBody>
      </p:sp>
      <p:sp>
        <p:nvSpPr>
          <p:cNvPr id="3" name="Content Placeholder 2"/>
          <p:cNvSpPr>
            <a:spLocks noGrp="1"/>
          </p:cNvSpPr>
          <p:nvPr>
            <p:ph sz="quarter" idx="1"/>
          </p:nvPr>
        </p:nvSpPr>
        <p:spPr/>
        <p:txBody>
          <a:bodyPr/>
          <a:lstStyle/>
          <a:p>
            <a:r>
              <a:rPr lang="en-US" dirty="0" smtClean="0"/>
              <a:t>Data is very powerful when used appropriately. But because it can be costly and time consuming to collect and maintain data, there are often limitations.</a:t>
            </a:r>
          </a:p>
          <a:p>
            <a:endParaRPr lang="en-US" dirty="0"/>
          </a:p>
          <a:p>
            <a:r>
              <a:rPr lang="en-US" dirty="0" smtClean="0"/>
              <a:t>Keeping these in mind, especially when comparing different datasets, will help you extract accurate knowledge.</a:t>
            </a:r>
            <a:endParaRPr lang="en-US" dirty="0"/>
          </a:p>
        </p:txBody>
      </p:sp>
    </p:spTree>
    <p:extLst>
      <p:ext uri="{BB962C8B-B14F-4D97-AF65-F5344CB8AC3E}">
        <p14:creationId xmlns:p14="http://schemas.microsoft.com/office/powerpoint/2010/main" val="1056626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Limitations:</a:t>
            </a:r>
            <a:endParaRPr lang="en-US" dirty="0"/>
          </a:p>
        </p:txBody>
      </p:sp>
      <p:sp>
        <p:nvSpPr>
          <p:cNvPr id="3" name="Content Placeholder 2"/>
          <p:cNvSpPr>
            <a:spLocks noGrp="1"/>
          </p:cNvSpPr>
          <p:nvPr>
            <p:ph sz="quarter" idx="1"/>
          </p:nvPr>
        </p:nvSpPr>
        <p:spPr/>
        <p:txBody>
          <a:bodyPr>
            <a:normAutofit/>
          </a:bodyPr>
          <a:lstStyle/>
          <a:p>
            <a:r>
              <a:rPr lang="en-US" sz="2400" dirty="0" smtClean="0"/>
              <a:t>Date of data</a:t>
            </a:r>
          </a:p>
          <a:p>
            <a:pPr lvl="1"/>
            <a:r>
              <a:rPr lang="en-US" sz="2100" dirty="0" smtClean="0"/>
              <a:t>Is it recent enough to be relevant?</a:t>
            </a:r>
          </a:p>
          <a:p>
            <a:pPr lvl="1"/>
            <a:endParaRPr lang="en-US" sz="2100" dirty="0" smtClean="0"/>
          </a:p>
          <a:p>
            <a:pPr lvl="1"/>
            <a:endParaRPr lang="en-US" sz="2100" dirty="0"/>
          </a:p>
          <a:p>
            <a:pPr lvl="1"/>
            <a:endParaRPr lang="en-US" sz="2100" dirty="0" smtClean="0"/>
          </a:p>
          <a:p>
            <a:pPr lvl="1"/>
            <a:endParaRPr lang="en-US" sz="2100" dirty="0"/>
          </a:p>
          <a:p>
            <a:pPr lvl="1"/>
            <a:endParaRPr lang="en-US" sz="2100" dirty="0" smtClean="0"/>
          </a:p>
          <a:p>
            <a:pPr lvl="1"/>
            <a:endParaRPr lang="en-US" sz="2100" dirty="0"/>
          </a:p>
          <a:p>
            <a:pPr lvl="1"/>
            <a:endParaRPr lang="en-US" sz="2100" dirty="0" smtClean="0"/>
          </a:p>
          <a:p>
            <a:pPr marL="45720" indent="0">
              <a:buNone/>
            </a:pPr>
            <a:endParaRPr lang="en-US" sz="2400" dirty="0" smtClean="0"/>
          </a:p>
          <a:p>
            <a:pPr marL="45720" indent="0">
              <a:buNone/>
            </a:pPr>
            <a:r>
              <a:rPr lang="en-US" sz="1200" dirty="0" smtClean="0"/>
              <a:t>Image Source:  </a:t>
            </a:r>
            <a:r>
              <a:rPr lang="en-US" sz="1200" dirty="0" smtClean="0">
                <a:hlinkClick r:id="rId3"/>
              </a:rPr>
              <a:t>publicdomainpictures.net</a:t>
            </a:r>
            <a:endParaRPr lang="en-US" sz="1200" dirty="0"/>
          </a:p>
          <a:p>
            <a:pPr lvl="1"/>
            <a:endParaRPr lang="en-US" sz="2100" dirty="0" smtClean="0"/>
          </a:p>
          <a:p>
            <a:pPr lvl="1"/>
            <a:endParaRPr lang="en-US" sz="2100" dirty="0"/>
          </a:p>
          <a:p>
            <a:pPr lvl="1"/>
            <a:endParaRPr lang="en-US" sz="2100" dirty="0" smtClean="0"/>
          </a:p>
          <a:p>
            <a:pPr lvl="1"/>
            <a:endParaRPr lang="en-US" sz="2100" dirty="0"/>
          </a:p>
        </p:txBody>
      </p:sp>
      <p:sp>
        <p:nvSpPr>
          <p:cNvPr id="4" name="Content Placeholder 3"/>
          <p:cNvSpPr>
            <a:spLocks noGrp="1"/>
          </p:cNvSpPr>
          <p:nvPr>
            <p:ph sz="quarter" idx="2"/>
          </p:nvPr>
        </p:nvSpPr>
        <p:spPr/>
        <p:txBody>
          <a:bodyPr>
            <a:normAutofit/>
          </a:bodyPr>
          <a:lstStyle/>
          <a:p>
            <a:r>
              <a:rPr lang="en-US" sz="2400" dirty="0" smtClean="0"/>
              <a:t>Geography</a:t>
            </a:r>
          </a:p>
          <a:p>
            <a:pPr lvl="1"/>
            <a:r>
              <a:rPr lang="en-US" sz="2100" dirty="0" smtClean="0"/>
              <a:t>Is it point data or is it aggregated to tracks or blocks?</a:t>
            </a:r>
          </a:p>
          <a:p>
            <a:pPr lvl="1"/>
            <a:r>
              <a:rPr lang="en-US" sz="2100" dirty="0" smtClean="0"/>
              <a:t>Can you get it for the state? Only Detroit? Region?</a:t>
            </a:r>
            <a:endParaRPr lang="en-US" sz="21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71800"/>
            <a:ext cx="4186238"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61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Limitations:</a:t>
            </a:r>
            <a:endParaRPr lang="en-US" dirty="0"/>
          </a:p>
        </p:txBody>
      </p:sp>
      <p:sp>
        <p:nvSpPr>
          <p:cNvPr id="3" name="Content Placeholder 2"/>
          <p:cNvSpPr>
            <a:spLocks noGrp="1"/>
          </p:cNvSpPr>
          <p:nvPr>
            <p:ph sz="quarter" idx="1"/>
          </p:nvPr>
        </p:nvSpPr>
        <p:spPr/>
        <p:txBody>
          <a:bodyPr>
            <a:normAutofit/>
          </a:bodyPr>
          <a:lstStyle/>
          <a:p>
            <a:r>
              <a:rPr lang="en-US" sz="2400" dirty="0" smtClean="0"/>
              <a:t>Availability</a:t>
            </a:r>
          </a:p>
          <a:p>
            <a:pPr lvl="1"/>
            <a:r>
              <a:rPr lang="en-US" sz="2100" dirty="0" smtClean="0"/>
              <a:t>How often is this dataset updated?</a:t>
            </a:r>
          </a:p>
          <a:p>
            <a:pPr lvl="1"/>
            <a:r>
              <a:rPr lang="en-US" sz="2100" dirty="0" smtClean="0"/>
              <a:t>What is the date of the most recent version?</a:t>
            </a:r>
          </a:p>
          <a:p>
            <a:pPr lvl="1"/>
            <a:r>
              <a:rPr lang="en-US" sz="2100" dirty="0" smtClean="0"/>
              <a:t>Is it updated daily? Weekly? Yearly?</a:t>
            </a:r>
          </a:p>
          <a:p>
            <a:pPr lvl="1"/>
            <a:r>
              <a:rPr lang="en-US" sz="2100" dirty="0" smtClean="0"/>
              <a:t>Is it available to the public?</a:t>
            </a:r>
          </a:p>
          <a:p>
            <a:pPr lvl="1"/>
            <a:r>
              <a:rPr lang="en-US" sz="2100" dirty="0" smtClean="0"/>
              <a:t>Does it cost money to access?</a:t>
            </a:r>
            <a:endParaRPr lang="en-US" sz="2100" dirty="0"/>
          </a:p>
          <a:p>
            <a:pPr lvl="1"/>
            <a:endParaRPr lang="en-US" sz="2100" dirty="0" smtClean="0"/>
          </a:p>
          <a:p>
            <a:pPr lvl="1"/>
            <a:endParaRPr lang="en-US" sz="2100" dirty="0"/>
          </a:p>
          <a:p>
            <a:pPr lvl="1"/>
            <a:endParaRPr lang="en-US" sz="2100" dirty="0" smtClean="0"/>
          </a:p>
          <a:p>
            <a:pPr marL="0" indent="0">
              <a:buNone/>
            </a:pPr>
            <a:endParaRPr lang="en-US" sz="1200" dirty="0" smtClean="0"/>
          </a:p>
        </p:txBody>
      </p:sp>
      <p:sp>
        <p:nvSpPr>
          <p:cNvPr id="4" name="Content Placeholder 3"/>
          <p:cNvSpPr>
            <a:spLocks noGrp="1"/>
          </p:cNvSpPr>
          <p:nvPr>
            <p:ph sz="quarter" idx="2"/>
          </p:nvPr>
        </p:nvSpPr>
        <p:spPr/>
        <p:txBody>
          <a:bodyPr>
            <a:normAutofit/>
          </a:bodyPr>
          <a:lstStyle/>
          <a:p>
            <a:r>
              <a:rPr lang="en-US" sz="2400" dirty="0" smtClean="0"/>
              <a:t>Scale</a:t>
            </a:r>
          </a:p>
          <a:p>
            <a:pPr lvl="1"/>
            <a:r>
              <a:rPr lang="en-US" sz="2100" dirty="0" smtClean="0"/>
              <a:t>How many records in the dataset?</a:t>
            </a:r>
          </a:p>
          <a:p>
            <a:pPr lvl="1"/>
            <a:r>
              <a:rPr lang="en-US" sz="2100" dirty="0" smtClean="0"/>
              <a:t>Was it a census or a survey?</a:t>
            </a:r>
          </a:p>
          <a:p>
            <a:pPr lvl="1"/>
            <a:endParaRPr lang="en-US" sz="2100" dirty="0"/>
          </a:p>
        </p:txBody>
      </p:sp>
    </p:spTree>
    <p:extLst>
      <p:ext uri="{BB962C8B-B14F-4D97-AF65-F5344CB8AC3E}">
        <p14:creationId xmlns:p14="http://schemas.microsoft.com/office/powerpoint/2010/main" val="3839906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3732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5943600"/>
            <a:ext cx="3605474" cy="369332"/>
          </a:xfrm>
          <a:prstGeom prst="rect">
            <a:avLst/>
          </a:prstGeom>
        </p:spPr>
        <p:txBody>
          <a:bodyPr wrap="none">
            <a:spAutoFit/>
          </a:bodyPr>
          <a:lstStyle/>
          <a:p>
            <a:r>
              <a:rPr lang="en-US" dirty="0"/>
              <a:t>Image Source:  </a:t>
            </a:r>
            <a:r>
              <a:rPr lang="en-US" dirty="0">
                <a:hlinkClick r:id="rId4"/>
              </a:rPr>
              <a:t>Census Bureau</a:t>
            </a:r>
            <a:endParaRPr lang="en-US" dirty="0"/>
          </a:p>
        </p:txBody>
      </p:sp>
    </p:spTree>
    <p:extLst>
      <p:ext uri="{BB962C8B-B14F-4D97-AF65-F5344CB8AC3E}">
        <p14:creationId xmlns:p14="http://schemas.microsoft.com/office/powerpoint/2010/main" val="253724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
        <p:nvSpPr>
          <p:cNvPr id="5" name="Content Placeholder 4"/>
          <p:cNvSpPr>
            <a:spLocks noGrp="1"/>
          </p:cNvSpPr>
          <p:nvPr>
            <p:ph sz="quarter" idx="1"/>
          </p:nvPr>
        </p:nvSpPr>
        <p:spPr/>
        <p:txBody>
          <a:bodyPr/>
          <a:lstStyle/>
          <a:p>
            <a:r>
              <a:rPr lang="en-US" dirty="0" smtClean="0"/>
              <a:t>Up next…</a:t>
            </a:r>
          </a:p>
          <a:p>
            <a:pPr lvl="1"/>
            <a:r>
              <a:rPr lang="en-US" dirty="0" smtClean="0"/>
              <a:t>Introduction: Data Driven Detroit</a:t>
            </a:r>
            <a:endParaRPr lang="en-US" dirty="0"/>
          </a:p>
        </p:txBody>
      </p:sp>
    </p:spTree>
    <p:extLst>
      <p:ext uri="{BB962C8B-B14F-4D97-AF65-F5344CB8AC3E}">
        <p14:creationId xmlns:p14="http://schemas.microsoft.com/office/powerpoint/2010/main" val="149627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sz="quarter" idx="1"/>
          </p:nvPr>
        </p:nvSpPr>
        <p:spPr/>
        <p:txBody>
          <a:bodyPr>
            <a:normAutofit/>
          </a:bodyPr>
          <a:lstStyle/>
          <a:p>
            <a:r>
              <a:rPr lang="en-US" dirty="0"/>
              <a:t>The Graham </a:t>
            </a:r>
            <a:r>
              <a:rPr lang="en-US" dirty="0" smtClean="0"/>
              <a:t>Institute, a network of schools at the University of Michigan dedicated to creating and disseminating knowledge around sustainability issues, </a:t>
            </a:r>
            <a:r>
              <a:rPr lang="en-US" dirty="0"/>
              <a:t>and</a:t>
            </a:r>
            <a:r>
              <a:rPr lang="en-US" b="1" i="1" dirty="0"/>
              <a:t> </a:t>
            </a:r>
            <a:r>
              <a:rPr lang="en-US" b="1" i="1" dirty="0" smtClean="0"/>
              <a:t>Data Driven Detroit (D3) </a:t>
            </a:r>
            <a:r>
              <a:rPr lang="en-US" dirty="0" smtClean="0"/>
              <a:t>have </a:t>
            </a:r>
            <a:r>
              <a:rPr lang="en-US" dirty="0"/>
              <a:t>partnered to initiate the </a:t>
            </a:r>
            <a:r>
              <a:rPr lang="en-US" b="1" i="1" dirty="0"/>
              <a:t>Detroit Sustainability Indicators Project</a:t>
            </a:r>
            <a:r>
              <a:rPr lang="en-US" dirty="0"/>
              <a:t>. </a:t>
            </a:r>
            <a:endParaRPr lang="en-US" dirty="0" smtClean="0"/>
          </a:p>
          <a:p>
            <a:pPr marL="0" indent="0">
              <a:buNone/>
            </a:pPr>
            <a:endParaRPr lang="en-US" dirty="0" smtClean="0"/>
          </a:p>
          <a:p>
            <a:r>
              <a:rPr lang="en-US" dirty="0" smtClean="0"/>
              <a:t>The </a:t>
            </a:r>
            <a:r>
              <a:rPr lang="en-US" dirty="0"/>
              <a:t>project has two </a:t>
            </a:r>
            <a:r>
              <a:rPr lang="en-US" dirty="0" smtClean="0"/>
              <a:t>goals….</a:t>
            </a:r>
            <a:endParaRPr lang="en-US" dirty="0"/>
          </a:p>
          <a:p>
            <a:endParaRPr lang="en-US" dirty="0"/>
          </a:p>
        </p:txBody>
      </p:sp>
    </p:spTree>
    <p:extLst>
      <p:ext uri="{BB962C8B-B14F-4D97-AF65-F5344CB8AC3E}">
        <p14:creationId xmlns:p14="http://schemas.microsoft.com/office/powerpoint/2010/main" val="65236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1:</a:t>
            </a:r>
            <a:endParaRPr lang="en-US" dirty="0"/>
          </a:p>
        </p:txBody>
      </p:sp>
      <p:sp>
        <p:nvSpPr>
          <p:cNvPr id="3" name="Content Placeholder 2"/>
          <p:cNvSpPr>
            <a:spLocks noGrp="1"/>
          </p:cNvSpPr>
          <p:nvPr>
            <p:ph sz="quarter" idx="1"/>
          </p:nvPr>
        </p:nvSpPr>
        <p:spPr/>
        <p:txBody>
          <a:bodyPr>
            <a:normAutofit/>
          </a:bodyPr>
          <a:lstStyle/>
          <a:p>
            <a:r>
              <a:rPr lang="en-US" dirty="0" smtClean="0"/>
              <a:t>To </a:t>
            </a:r>
            <a:r>
              <a:rPr lang="en-US" dirty="0"/>
              <a:t>gather and assess </a:t>
            </a:r>
            <a:r>
              <a:rPr lang="en-US" b="1" dirty="0"/>
              <a:t>data</a:t>
            </a:r>
            <a:r>
              <a:rPr lang="en-US" dirty="0"/>
              <a:t> on relevant sustainability related topics (environmental, economic and social), with the intent of mapping these data and making the findings available to the public.</a:t>
            </a:r>
          </a:p>
          <a:p>
            <a:endParaRPr lang="en-US" dirty="0"/>
          </a:p>
        </p:txBody>
      </p:sp>
    </p:spTree>
    <p:extLst>
      <p:ext uri="{BB962C8B-B14F-4D97-AF65-F5344CB8AC3E}">
        <p14:creationId xmlns:p14="http://schemas.microsoft.com/office/powerpoint/2010/main" val="343115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2:</a:t>
            </a:r>
            <a:endParaRPr lang="en-US" dirty="0"/>
          </a:p>
        </p:txBody>
      </p:sp>
      <p:sp>
        <p:nvSpPr>
          <p:cNvPr id="3" name="Content Placeholder 2"/>
          <p:cNvSpPr>
            <a:spLocks noGrp="1"/>
          </p:cNvSpPr>
          <p:nvPr>
            <p:ph sz="quarter" idx="1"/>
          </p:nvPr>
        </p:nvSpPr>
        <p:spPr/>
        <p:txBody>
          <a:bodyPr/>
          <a:lstStyle/>
          <a:p>
            <a:r>
              <a:rPr lang="en-US" dirty="0"/>
              <a:t>To create a </a:t>
            </a:r>
            <a:r>
              <a:rPr lang="en-US" b="1" dirty="0"/>
              <a:t>sustainability index</a:t>
            </a:r>
            <a:r>
              <a:rPr lang="en-US" dirty="0"/>
              <a:t> for Detroit that will help inform policy and decision making and serve as a model for other urban areas working on sustainable redevelopment.</a:t>
            </a:r>
          </a:p>
          <a:p>
            <a:endParaRPr lang="en-US" dirty="0"/>
          </a:p>
        </p:txBody>
      </p:sp>
    </p:spTree>
    <p:extLst>
      <p:ext uri="{BB962C8B-B14F-4D97-AF65-F5344CB8AC3E}">
        <p14:creationId xmlns:p14="http://schemas.microsoft.com/office/powerpoint/2010/main" val="98159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smtClean="0"/>
              <a:t>Regional</a:t>
            </a:r>
            <a:r>
              <a:rPr lang="en-US" b="1" dirty="0"/>
              <a:t>, Spatial and Temporal Mapping of Air Pollution in Detroit </a:t>
            </a:r>
            <a:endParaRPr lang="en-US" dirty="0"/>
          </a:p>
          <a:p>
            <a:pPr lvl="1"/>
            <a:r>
              <a:rPr lang="en-US" i="1" dirty="0" smtClean="0"/>
              <a:t>Stuart </a:t>
            </a:r>
            <a:r>
              <a:rPr lang="en-US" i="1" dirty="0" err="1"/>
              <a:t>Batterman</a:t>
            </a:r>
            <a:r>
              <a:rPr lang="en-US" i="1" dirty="0"/>
              <a:t>, School of Public Health </a:t>
            </a:r>
            <a:endParaRPr lang="en-US" i="1" dirty="0" smtClean="0"/>
          </a:p>
          <a:p>
            <a:pPr lvl="1"/>
            <a:endParaRPr lang="en-US" i="1" dirty="0" smtClean="0"/>
          </a:p>
          <a:p>
            <a:r>
              <a:rPr lang="en-US" b="1" dirty="0"/>
              <a:t>Documenting and Demonstrating Neighborhood Care Dynamics in the Community Development Advocates of Detroit’s (CDAD) “Urban Homesteads” and “</a:t>
            </a:r>
            <a:r>
              <a:rPr lang="en-US" b="1" dirty="0" err="1"/>
              <a:t>Naturescapes</a:t>
            </a:r>
            <a:r>
              <a:rPr lang="en-US" b="1" dirty="0"/>
              <a:t>” </a:t>
            </a:r>
            <a:endParaRPr lang="en-US" b="1" dirty="0" smtClean="0"/>
          </a:p>
          <a:p>
            <a:pPr lvl="1"/>
            <a:r>
              <a:rPr lang="en-US" i="1" dirty="0" smtClean="0"/>
              <a:t>Margaret Dewar &amp; Eric </a:t>
            </a:r>
            <a:r>
              <a:rPr lang="en-US" i="1" dirty="0" err="1"/>
              <a:t>Dueweke</a:t>
            </a:r>
            <a:r>
              <a:rPr lang="en-US" i="1" dirty="0"/>
              <a:t>, </a:t>
            </a:r>
            <a:r>
              <a:rPr lang="en-US" i="1" dirty="0" err="1"/>
              <a:t>Taubman</a:t>
            </a:r>
            <a:r>
              <a:rPr lang="en-US" i="1" dirty="0"/>
              <a:t> College of Architecture and Urban Planning </a:t>
            </a:r>
            <a:endParaRPr lang="en-US" i="1" dirty="0" smtClean="0"/>
          </a:p>
          <a:p>
            <a:pPr lvl="1"/>
            <a:r>
              <a:rPr lang="en-US" i="1" dirty="0"/>
              <a:t>Joan </a:t>
            </a:r>
            <a:r>
              <a:rPr lang="en-US" i="1" dirty="0" err="1"/>
              <a:t>Nassauer</a:t>
            </a:r>
            <a:r>
              <a:rPr lang="en-US" i="1" dirty="0"/>
              <a:t>, School of Natural Resources and Environment </a:t>
            </a:r>
            <a:r>
              <a:rPr lang="en-US" dirty="0"/>
              <a:t>&amp; </a:t>
            </a:r>
            <a:r>
              <a:rPr lang="en-US" i="1" dirty="0"/>
              <a:t>Eric </a:t>
            </a:r>
            <a:r>
              <a:rPr lang="en-US" i="1" dirty="0" err="1"/>
              <a:t>Dueweke</a:t>
            </a:r>
            <a:r>
              <a:rPr lang="en-US" i="1" dirty="0"/>
              <a:t>, </a:t>
            </a:r>
            <a:r>
              <a:rPr lang="en-US" i="1" dirty="0" err="1"/>
              <a:t>Taubman</a:t>
            </a:r>
            <a:r>
              <a:rPr lang="en-US" i="1" dirty="0"/>
              <a:t> College of Architecture and Urban Planning </a:t>
            </a:r>
          </a:p>
          <a:p>
            <a:endParaRPr lang="en-US" dirty="0"/>
          </a:p>
        </p:txBody>
      </p:sp>
    </p:spTree>
    <p:extLst>
      <p:ext uri="{BB962C8B-B14F-4D97-AF65-F5344CB8AC3E}">
        <p14:creationId xmlns:p14="http://schemas.microsoft.com/office/powerpoint/2010/main" val="193229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a:t>Liquid Planning </a:t>
            </a:r>
            <a:r>
              <a:rPr lang="en-US" b="1" dirty="0" smtClean="0"/>
              <a:t>Detroit: </a:t>
            </a:r>
            <a:r>
              <a:rPr lang="en-US" b="1" dirty="0"/>
              <a:t>Water quality management throughout the Great Lakes watershed </a:t>
            </a:r>
          </a:p>
          <a:p>
            <a:pPr lvl="1"/>
            <a:r>
              <a:rPr lang="en-US" i="1" dirty="0"/>
              <a:t>Jen </a:t>
            </a:r>
            <a:r>
              <a:rPr lang="en-US" i="1" dirty="0" err="1" smtClean="0"/>
              <a:t>Maigret</a:t>
            </a:r>
            <a:r>
              <a:rPr lang="en-US" i="1" dirty="0"/>
              <a:t> </a:t>
            </a:r>
            <a:r>
              <a:rPr lang="en-US" dirty="0" smtClean="0"/>
              <a:t>&amp; </a:t>
            </a:r>
            <a:r>
              <a:rPr lang="en-US" i="1" dirty="0" smtClean="0"/>
              <a:t>Maria </a:t>
            </a:r>
            <a:r>
              <a:rPr lang="en-US" i="1" dirty="0" err="1"/>
              <a:t>Arquero</a:t>
            </a:r>
            <a:r>
              <a:rPr lang="en-US" i="1" dirty="0"/>
              <a:t>, </a:t>
            </a:r>
            <a:r>
              <a:rPr lang="en-US" i="1" dirty="0" err="1"/>
              <a:t>Taubman</a:t>
            </a:r>
            <a:r>
              <a:rPr lang="en-US" i="1" dirty="0"/>
              <a:t> College of Architecture and Urban Planning </a:t>
            </a:r>
            <a:endParaRPr lang="en-US" dirty="0"/>
          </a:p>
          <a:p>
            <a:pPr lvl="1"/>
            <a:r>
              <a:rPr lang="en-US" i="1" dirty="0"/>
              <a:t>Nicole </a:t>
            </a:r>
            <a:r>
              <a:rPr lang="en-US" i="1" dirty="0" err="1"/>
              <a:t>Scholtz</a:t>
            </a:r>
            <a:r>
              <a:rPr lang="en-US" i="1" dirty="0"/>
              <a:t>, University Library </a:t>
            </a:r>
            <a:endParaRPr lang="en-US" i="1" dirty="0" smtClean="0"/>
          </a:p>
          <a:p>
            <a:pPr lvl="1"/>
            <a:endParaRPr lang="en-US" i="1" dirty="0" smtClean="0"/>
          </a:p>
          <a:p>
            <a:r>
              <a:rPr lang="en-US" sz="3200" b="1" dirty="0"/>
              <a:t>Economic Disparity and Federal Investments in Detroit </a:t>
            </a:r>
            <a:endParaRPr lang="en-US" sz="3200" dirty="0"/>
          </a:p>
          <a:p>
            <a:pPr lvl="1"/>
            <a:r>
              <a:rPr lang="en-US" i="1" dirty="0"/>
              <a:t>Brian </a:t>
            </a:r>
            <a:r>
              <a:rPr lang="en-US" i="1" dirty="0" smtClean="0"/>
              <a:t>Min &amp;</a:t>
            </a:r>
            <a:r>
              <a:rPr lang="en-US" dirty="0"/>
              <a:t> </a:t>
            </a:r>
            <a:r>
              <a:rPr lang="en-US" i="1" dirty="0" err="1" smtClean="0"/>
              <a:t>Jowei</a:t>
            </a:r>
            <a:r>
              <a:rPr lang="en-US" i="1" dirty="0" smtClean="0"/>
              <a:t> Chen, Department of Political Science, College of Literature, Science, and the Arts </a:t>
            </a:r>
          </a:p>
        </p:txBody>
      </p:sp>
    </p:spTree>
    <p:extLst>
      <p:ext uri="{BB962C8B-B14F-4D97-AF65-F5344CB8AC3E}">
        <p14:creationId xmlns:p14="http://schemas.microsoft.com/office/powerpoint/2010/main" val="294925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sz="quarter" idx="1"/>
          </p:nvPr>
        </p:nvSpPr>
        <p:spPr/>
        <p:txBody>
          <a:bodyPr>
            <a:normAutofit/>
          </a:bodyPr>
          <a:lstStyle/>
          <a:p>
            <a:r>
              <a:rPr lang="en-US" sz="2700" b="1" dirty="0" smtClean="0"/>
              <a:t>Measuring </a:t>
            </a:r>
            <a:r>
              <a:rPr lang="en-US" sz="2700" b="1" dirty="0"/>
              <a:t>the Greenness of Cities: A New Methodology for an Urban Sustainability Index </a:t>
            </a:r>
            <a:endParaRPr lang="en-US" sz="2700" dirty="0"/>
          </a:p>
          <a:p>
            <a:pPr lvl="1"/>
            <a:r>
              <a:rPr lang="en-US" i="1" dirty="0"/>
              <a:t>David </a:t>
            </a:r>
            <a:r>
              <a:rPr lang="en-US" i="1" dirty="0" err="1"/>
              <a:t>Bieri</a:t>
            </a:r>
            <a:r>
              <a:rPr lang="en-US" i="1" dirty="0"/>
              <a:t>, </a:t>
            </a:r>
            <a:r>
              <a:rPr lang="en-US" i="1" dirty="0" err="1"/>
              <a:t>Taubman</a:t>
            </a:r>
            <a:r>
              <a:rPr lang="en-US" i="1" dirty="0"/>
              <a:t> College of Architecture and Urban Planning </a:t>
            </a:r>
            <a:r>
              <a:rPr lang="en-US" i="1" dirty="0" smtClean="0"/>
              <a:t> </a:t>
            </a:r>
          </a:p>
          <a:p>
            <a:pPr marL="365760" lvl="1" indent="0">
              <a:buNone/>
            </a:pPr>
            <a:endParaRPr lang="en-US" i="1" dirty="0"/>
          </a:p>
        </p:txBody>
      </p:sp>
    </p:spTree>
    <p:extLst>
      <p:ext uri="{BB962C8B-B14F-4D97-AF65-F5344CB8AC3E}">
        <p14:creationId xmlns:p14="http://schemas.microsoft.com/office/powerpoint/2010/main" val="400362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t>
            </a:r>
            <a:r>
              <a:rPr lang="en-US" dirty="0" smtClean="0"/>
              <a:t>Workshop:</a:t>
            </a:r>
            <a:endParaRPr lang="en-US" dirty="0"/>
          </a:p>
        </p:txBody>
      </p:sp>
      <p:sp>
        <p:nvSpPr>
          <p:cNvPr id="3" name="Content Placeholder 2"/>
          <p:cNvSpPr>
            <a:spLocks noGrp="1"/>
          </p:cNvSpPr>
          <p:nvPr>
            <p:ph sz="quarter" idx="1"/>
          </p:nvPr>
        </p:nvSpPr>
        <p:spPr/>
        <p:txBody>
          <a:bodyPr>
            <a:normAutofit/>
          </a:bodyPr>
          <a:lstStyle/>
          <a:p>
            <a:r>
              <a:rPr lang="en-US" dirty="0" smtClean="0"/>
              <a:t>The Sustainability Indicators project lasts 3 years. </a:t>
            </a:r>
          </a:p>
          <a:p>
            <a:r>
              <a:rPr lang="en-US" dirty="0" smtClean="0"/>
              <a:t>The next two summers we will be organizing additional data workshops.</a:t>
            </a:r>
          </a:p>
          <a:p>
            <a:r>
              <a:rPr lang="en-US" dirty="0" smtClean="0"/>
              <a:t>Our work today will help shape these future workshops.</a:t>
            </a:r>
          </a:p>
          <a:p>
            <a:r>
              <a:rPr lang="en-US" dirty="0" smtClean="0"/>
              <a:t>Your input is critical to help us develop the tools you will use!</a:t>
            </a:r>
          </a:p>
        </p:txBody>
      </p:sp>
    </p:spTree>
    <p:extLst>
      <p:ext uri="{BB962C8B-B14F-4D97-AF65-F5344CB8AC3E}">
        <p14:creationId xmlns:p14="http://schemas.microsoft.com/office/powerpoint/2010/main" val="37194139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3_PowerPointTheme1">
  <a:themeElements>
    <a:clrScheme name="Custom 5">
      <a:dk1>
        <a:sysClr val="windowText" lastClr="000000"/>
      </a:dk1>
      <a:lt1>
        <a:sysClr val="window" lastClr="FFFFFF"/>
      </a:lt1>
      <a:dk2>
        <a:srgbClr val="002060"/>
      </a:dk2>
      <a:lt2>
        <a:srgbClr val="BFBFBF"/>
      </a:lt2>
      <a:accent1>
        <a:srgbClr val="6596CF"/>
      </a:accent1>
      <a:accent2>
        <a:srgbClr val="87AF3F"/>
      </a:accent2>
      <a:accent3>
        <a:srgbClr val="D94F26"/>
      </a:accent3>
      <a:accent4>
        <a:srgbClr val="F5A91D"/>
      </a:accent4>
      <a:accent5>
        <a:srgbClr val="6596CF"/>
      </a:accent5>
      <a:accent6>
        <a:srgbClr val="968C8C"/>
      </a:accent6>
      <a:hlink>
        <a:srgbClr val="A5A5A5"/>
      </a:hlink>
      <a:folHlink>
        <a:srgbClr val="F69D1A"/>
      </a:folHlink>
    </a:clrScheme>
    <a:fontScheme name="Custom 1">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D3_PowerPointTheme1</Template>
  <TotalTime>713</TotalTime>
  <Words>1189</Words>
  <Application>Microsoft Office PowerPoint</Application>
  <PresentationFormat>On-screen Show (4:3)</PresentationFormat>
  <Paragraphs>173</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D3_PowerPointTheme1</vt:lpstr>
      <vt:lpstr>Welcome!</vt:lpstr>
      <vt:lpstr>Agenda:</vt:lpstr>
      <vt:lpstr>Who we are</vt:lpstr>
      <vt:lpstr>Goal 1:</vt:lpstr>
      <vt:lpstr>Goal 2:</vt:lpstr>
      <vt:lpstr>Research</vt:lpstr>
      <vt:lpstr>Research</vt:lpstr>
      <vt:lpstr>Research</vt:lpstr>
      <vt:lpstr>The Data Workshop:</vt:lpstr>
      <vt:lpstr>Data Workshop1:(This summer!)</vt:lpstr>
      <vt:lpstr>Data Workshop 2: (Summer 2014)</vt:lpstr>
      <vt:lpstr>Data Workshop 3: (Summer 2015)</vt:lpstr>
      <vt:lpstr>Data Primer:</vt:lpstr>
      <vt:lpstr>Data…</vt:lpstr>
      <vt:lpstr>PowerPoint Presentation</vt:lpstr>
      <vt:lpstr>PowerPoint Presentation</vt:lpstr>
      <vt:lpstr>Data….</vt:lpstr>
      <vt:lpstr>Qualitative Data…</vt:lpstr>
      <vt:lpstr>Quantitative Data…</vt:lpstr>
      <vt:lpstr>Categorical Data…</vt:lpstr>
      <vt:lpstr>Discrete Data…</vt:lpstr>
      <vt:lpstr>Continuous Data…</vt:lpstr>
      <vt:lpstr>Common Limitations</vt:lpstr>
      <vt:lpstr>Common Limitations:</vt:lpstr>
      <vt:lpstr>Common Limitations:</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Primer:</dc:title>
  <dc:creator>khartman</dc:creator>
  <cp:lastModifiedBy>Jessica Mcinchak</cp:lastModifiedBy>
  <cp:revision>44</cp:revision>
  <dcterms:created xsi:type="dcterms:W3CDTF">2013-07-09T14:45:30Z</dcterms:created>
  <dcterms:modified xsi:type="dcterms:W3CDTF">2013-07-11T13:32:59Z</dcterms:modified>
</cp:coreProperties>
</file>