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82" r:id="rId6"/>
  </p:sldMasterIdLst>
  <p:notesMasterIdLst>
    <p:notesMasterId r:id="rId197"/>
  </p:notesMasterIdLst>
  <p:handoutMasterIdLst>
    <p:handoutMasterId r:id="rId198"/>
  </p:handoutMasterIdLst>
  <p:sldIdLst>
    <p:sldId id="593" r:id="rId7"/>
    <p:sldId id="262" r:id="rId8"/>
    <p:sldId id="257" r:id="rId9"/>
    <p:sldId id="259" r:id="rId10"/>
    <p:sldId id="263" r:id="rId11"/>
    <p:sldId id="612" r:id="rId12"/>
    <p:sldId id="265" r:id="rId13"/>
    <p:sldId id="266" r:id="rId14"/>
    <p:sldId id="267" r:id="rId15"/>
    <p:sldId id="278" r:id="rId16"/>
    <p:sldId id="277" r:id="rId17"/>
    <p:sldId id="309" r:id="rId18"/>
    <p:sldId id="614" r:id="rId19"/>
    <p:sldId id="613" r:id="rId20"/>
    <p:sldId id="609" r:id="rId21"/>
    <p:sldId id="268" r:id="rId22"/>
    <p:sldId id="269" r:id="rId23"/>
    <p:sldId id="339" r:id="rId24"/>
    <p:sldId id="340" r:id="rId25"/>
    <p:sldId id="341" r:id="rId26"/>
    <p:sldId id="342" r:id="rId27"/>
    <p:sldId id="279" r:id="rId28"/>
    <p:sldId id="271" r:id="rId29"/>
    <p:sldId id="272" r:id="rId30"/>
    <p:sldId id="273" r:id="rId31"/>
    <p:sldId id="274" r:id="rId32"/>
    <p:sldId id="270" r:id="rId33"/>
    <p:sldId id="490" r:id="rId34"/>
    <p:sldId id="280" r:id="rId35"/>
    <p:sldId id="281" r:id="rId36"/>
    <p:sldId id="491" r:id="rId37"/>
    <p:sldId id="282" r:id="rId38"/>
    <p:sldId id="484" r:id="rId39"/>
    <p:sldId id="308" r:id="rId40"/>
    <p:sldId id="310" r:id="rId41"/>
    <p:sldId id="486" r:id="rId42"/>
    <p:sldId id="312" r:id="rId43"/>
    <p:sldId id="286" r:id="rId44"/>
    <p:sldId id="297" r:id="rId45"/>
    <p:sldId id="299" r:id="rId46"/>
    <p:sldId id="301" r:id="rId47"/>
    <p:sldId id="302" r:id="rId48"/>
    <p:sldId id="594" r:id="rId49"/>
    <p:sldId id="306" r:id="rId50"/>
    <p:sldId id="314" r:id="rId51"/>
    <p:sldId id="291" r:id="rId52"/>
    <p:sldId id="293" r:id="rId53"/>
    <p:sldId id="292" r:id="rId54"/>
    <p:sldId id="288" r:id="rId55"/>
    <p:sldId id="296" r:id="rId56"/>
    <p:sldId id="294" r:id="rId57"/>
    <p:sldId id="290" r:id="rId58"/>
    <p:sldId id="595" r:id="rId59"/>
    <p:sldId id="596" r:id="rId60"/>
    <p:sldId id="316" r:id="rId61"/>
    <p:sldId id="487" r:id="rId62"/>
    <p:sldId id="597" r:id="rId63"/>
    <p:sldId id="320" r:id="rId64"/>
    <p:sldId id="321" r:id="rId65"/>
    <p:sldId id="322" r:id="rId66"/>
    <p:sldId id="323" r:id="rId67"/>
    <p:sldId id="324" r:id="rId68"/>
    <p:sldId id="325" r:id="rId69"/>
    <p:sldId id="598" r:id="rId70"/>
    <p:sldId id="328" r:id="rId71"/>
    <p:sldId id="327" r:id="rId72"/>
    <p:sldId id="329" r:id="rId73"/>
    <p:sldId id="330" r:id="rId74"/>
    <p:sldId id="331" r:id="rId75"/>
    <p:sldId id="332" r:id="rId76"/>
    <p:sldId id="333" r:id="rId77"/>
    <p:sldId id="334" r:id="rId78"/>
    <p:sldId id="335" r:id="rId79"/>
    <p:sldId id="336" r:id="rId80"/>
    <p:sldId id="485" r:id="rId81"/>
    <p:sldId id="599" r:id="rId82"/>
    <p:sldId id="344" r:id="rId83"/>
    <p:sldId id="345" r:id="rId84"/>
    <p:sldId id="346" r:id="rId85"/>
    <p:sldId id="347" r:id="rId86"/>
    <p:sldId id="348" r:id="rId87"/>
    <p:sldId id="349" r:id="rId88"/>
    <p:sldId id="350" r:id="rId89"/>
    <p:sldId id="351" r:id="rId90"/>
    <p:sldId id="352" r:id="rId91"/>
    <p:sldId id="353" r:id="rId92"/>
    <p:sldId id="354" r:id="rId93"/>
    <p:sldId id="355" r:id="rId94"/>
    <p:sldId id="356" r:id="rId95"/>
    <p:sldId id="357" r:id="rId96"/>
    <p:sldId id="358" r:id="rId97"/>
    <p:sldId id="359" r:id="rId98"/>
    <p:sldId id="494" r:id="rId99"/>
    <p:sldId id="495" r:id="rId100"/>
    <p:sldId id="361" r:id="rId101"/>
    <p:sldId id="601" r:id="rId102"/>
    <p:sldId id="602" r:id="rId103"/>
    <p:sldId id="497" r:id="rId104"/>
    <p:sldId id="498" r:id="rId105"/>
    <p:sldId id="499" r:id="rId106"/>
    <p:sldId id="502" r:id="rId107"/>
    <p:sldId id="503" r:id="rId108"/>
    <p:sldId id="504" r:id="rId109"/>
    <p:sldId id="505" r:id="rId110"/>
    <p:sldId id="506" r:id="rId111"/>
    <p:sldId id="507" r:id="rId112"/>
    <p:sldId id="508" r:id="rId113"/>
    <p:sldId id="509" r:id="rId114"/>
    <p:sldId id="510" r:id="rId115"/>
    <p:sldId id="511" r:id="rId116"/>
    <p:sldId id="583" r:id="rId117"/>
    <p:sldId id="512" r:id="rId118"/>
    <p:sldId id="513" r:id="rId119"/>
    <p:sldId id="514" r:id="rId120"/>
    <p:sldId id="515" r:id="rId121"/>
    <p:sldId id="516" r:id="rId122"/>
    <p:sldId id="517" r:id="rId123"/>
    <p:sldId id="518" r:id="rId124"/>
    <p:sldId id="519" r:id="rId125"/>
    <p:sldId id="520" r:id="rId126"/>
    <p:sldId id="521" r:id="rId127"/>
    <p:sldId id="522" r:id="rId128"/>
    <p:sldId id="523" r:id="rId129"/>
    <p:sldId id="524" r:id="rId130"/>
    <p:sldId id="525" r:id="rId131"/>
    <p:sldId id="526" r:id="rId132"/>
    <p:sldId id="527" r:id="rId133"/>
    <p:sldId id="528" r:id="rId134"/>
    <p:sldId id="529" r:id="rId135"/>
    <p:sldId id="530" r:id="rId136"/>
    <p:sldId id="610" r:id="rId137"/>
    <p:sldId id="611" r:id="rId138"/>
    <p:sldId id="531" r:id="rId139"/>
    <p:sldId id="603" r:id="rId140"/>
    <p:sldId id="533" r:id="rId141"/>
    <p:sldId id="534" r:id="rId142"/>
    <p:sldId id="535" r:id="rId143"/>
    <p:sldId id="536" r:id="rId144"/>
    <p:sldId id="537" r:id="rId145"/>
    <p:sldId id="538" r:id="rId146"/>
    <p:sldId id="539" r:id="rId147"/>
    <p:sldId id="540" r:id="rId148"/>
    <p:sldId id="541" r:id="rId149"/>
    <p:sldId id="543" r:id="rId150"/>
    <p:sldId id="544" r:id="rId151"/>
    <p:sldId id="545" r:id="rId152"/>
    <p:sldId id="546" r:id="rId153"/>
    <p:sldId id="547" r:id="rId154"/>
    <p:sldId id="548" r:id="rId155"/>
    <p:sldId id="549" r:id="rId156"/>
    <p:sldId id="604" r:id="rId157"/>
    <p:sldId id="551" r:id="rId158"/>
    <p:sldId id="552" r:id="rId159"/>
    <p:sldId id="554" r:id="rId160"/>
    <p:sldId id="555" r:id="rId161"/>
    <p:sldId id="556" r:id="rId162"/>
    <p:sldId id="557" r:id="rId163"/>
    <p:sldId id="558" r:id="rId164"/>
    <p:sldId id="559" r:id="rId165"/>
    <p:sldId id="560" r:id="rId166"/>
    <p:sldId id="561" r:id="rId167"/>
    <p:sldId id="562" r:id="rId168"/>
    <p:sldId id="563" r:id="rId169"/>
    <p:sldId id="564" r:id="rId170"/>
    <p:sldId id="565" r:id="rId171"/>
    <p:sldId id="566" r:id="rId172"/>
    <p:sldId id="567" r:id="rId173"/>
    <p:sldId id="605" r:id="rId174"/>
    <p:sldId id="568" r:id="rId175"/>
    <p:sldId id="569" r:id="rId176"/>
    <p:sldId id="570" r:id="rId177"/>
    <p:sldId id="571" r:id="rId178"/>
    <p:sldId id="572" r:id="rId179"/>
    <p:sldId id="574" r:id="rId180"/>
    <p:sldId id="575" r:id="rId181"/>
    <p:sldId id="576" r:id="rId182"/>
    <p:sldId id="577" r:id="rId183"/>
    <p:sldId id="578" r:id="rId184"/>
    <p:sldId id="579" r:id="rId185"/>
    <p:sldId id="580" r:id="rId186"/>
    <p:sldId id="581" r:id="rId187"/>
    <p:sldId id="582" r:id="rId188"/>
    <p:sldId id="607" r:id="rId189"/>
    <p:sldId id="586" r:id="rId190"/>
    <p:sldId id="585" r:id="rId191"/>
    <p:sldId id="587" r:id="rId192"/>
    <p:sldId id="588" r:id="rId193"/>
    <p:sldId id="589" r:id="rId194"/>
    <p:sldId id="590" r:id="rId195"/>
    <p:sldId id="591" r:id="rId196"/>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361D1131-32E9-46DE-90BB-E94C4E3F2FA9}">
          <p14:sldIdLst>
            <p14:sldId id="593"/>
            <p14:sldId id="262"/>
            <p14:sldId id="257"/>
            <p14:sldId id="259"/>
            <p14:sldId id="263"/>
            <p14:sldId id="612"/>
            <p14:sldId id="265"/>
            <p14:sldId id="266"/>
            <p14:sldId id="267"/>
            <p14:sldId id="278"/>
            <p14:sldId id="277"/>
            <p14:sldId id="309"/>
            <p14:sldId id="614"/>
            <p14:sldId id="613"/>
            <p14:sldId id="609"/>
            <p14:sldId id="268"/>
            <p14:sldId id="269"/>
            <p14:sldId id="339"/>
            <p14:sldId id="340"/>
            <p14:sldId id="341"/>
            <p14:sldId id="342"/>
            <p14:sldId id="279"/>
            <p14:sldId id="271"/>
            <p14:sldId id="272"/>
            <p14:sldId id="273"/>
            <p14:sldId id="274"/>
            <p14:sldId id="270"/>
            <p14:sldId id="490"/>
            <p14:sldId id="280"/>
            <p14:sldId id="281"/>
            <p14:sldId id="491"/>
            <p14:sldId id="282"/>
            <p14:sldId id="484"/>
            <p14:sldId id="308"/>
            <p14:sldId id="310"/>
            <p14:sldId id="486"/>
            <p14:sldId id="312"/>
            <p14:sldId id="286"/>
            <p14:sldId id="297"/>
            <p14:sldId id="299"/>
            <p14:sldId id="301"/>
            <p14:sldId id="302"/>
            <p14:sldId id="594"/>
            <p14:sldId id="306"/>
            <p14:sldId id="314"/>
            <p14:sldId id="291"/>
            <p14:sldId id="293"/>
            <p14:sldId id="292"/>
            <p14:sldId id="288"/>
            <p14:sldId id="296"/>
            <p14:sldId id="294"/>
            <p14:sldId id="290"/>
            <p14:sldId id="595"/>
            <p14:sldId id="596"/>
            <p14:sldId id="316"/>
            <p14:sldId id="487"/>
            <p14:sldId id="597"/>
            <p14:sldId id="320"/>
            <p14:sldId id="321"/>
            <p14:sldId id="322"/>
            <p14:sldId id="323"/>
            <p14:sldId id="324"/>
            <p14:sldId id="325"/>
            <p14:sldId id="598"/>
            <p14:sldId id="328"/>
            <p14:sldId id="327"/>
            <p14:sldId id="329"/>
            <p14:sldId id="330"/>
            <p14:sldId id="331"/>
            <p14:sldId id="332"/>
            <p14:sldId id="333"/>
            <p14:sldId id="334"/>
            <p14:sldId id="335"/>
            <p14:sldId id="336"/>
            <p14:sldId id="485"/>
            <p14:sldId id="599"/>
            <p14:sldId id="344"/>
            <p14:sldId id="345"/>
            <p14:sldId id="346"/>
            <p14:sldId id="347"/>
            <p14:sldId id="348"/>
            <p14:sldId id="349"/>
            <p14:sldId id="350"/>
            <p14:sldId id="351"/>
            <p14:sldId id="352"/>
            <p14:sldId id="353"/>
            <p14:sldId id="354"/>
            <p14:sldId id="355"/>
            <p14:sldId id="356"/>
            <p14:sldId id="357"/>
            <p14:sldId id="358"/>
            <p14:sldId id="359"/>
            <p14:sldId id="494"/>
            <p14:sldId id="495"/>
            <p14:sldId id="361"/>
            <p14:sldId id="601"/>
            <p14:sldId id="602"/>
            <p14:sldId id="497"/>
            <p14:sldId id="498"/>
            <p14:sldId id="499"/>
            <p14:sldId id="502"/>
            <p14:sldId id="503"/>
            <p14:sldId id="504"/>
            <p14:sldId id="505"/>
            <p14:sldId id="506"/>
            <p14:sldId id="507"/>
            <p14:sldId id="508"/>
            <p14:sldId id="509"/>
            <p14:sldId id="510"/>
            <p14:sldId id="511"/>
            <p14:sldId id="583"/>
            <p14:sldId id="512"/>
            <p14:sldId id="513"/>
            <p14:sldId id="514"/>
            <p14:sldId id="515"/>
            <p14:sldId id="516"/>
            <p14:sldId id="517"/>
            <p14:sldId id="518"/>
            <p14:sldId id="519"/>
            <p14:sldId id="520"/>
            <p14:sldId id="521"/>
            <p14:sldId id="522"/>
            <p14:sldId id="523"/>
            <p14:sldId id="524"/>
            <p14:sldId id="525"/>
            <p14:sldId id="526"/>
            <p14:sldId id="527"/>
            <p14:sldId id="528"/>
            <p14:sldId id="529"/>
            <p14:sldId id="530"/>
            <p14:sldId id="610"/>
            <p14:sldId id="611"/>
            <p14:sldId id="531"/>
            <p14:sldId id="603"/>
            <p14:sldId id="533"/>
            <p14:sldId id="534"/>
            <p14:sldId id="535"/>
            <p14:sldId id="536"/>
            <p14:sldId id="537"/>
            <p14:sldId id="538"/>
            <p14:sldId id="539"/>
            <p14:sldId id="540"/>
            <p14:sldId id="541"/>
            <p14:sldId id="543"/>
            <p14:sldId id="544"/>
            <p14:sldId id="545"/>
            <p14:sldId id="546"/>
            <p14:sldId id="547"/>
            <p14:sldId id="548"/>
            <p14:sldId id="549"/>
            <p14:sldId id="604"/>
            <p14:sldId id="551"/>
            <p14:sldId id="552"/>
            <p14:sldId id="554"/>
            <p14:sldId id="555"/>
            <p14:sldId id="556"/>
            <p14:sldId id="557"/>
            <p14:sldId id="558"/>
            <p14:sldId id="559"/>
            <p14:sldId id="560"/>
            <p14:sldId id="561"/>
            <p14:sldId id="562"/>
            <p14:sldId id="563"/>
            <p14:sldId id="564"/>
            <p14:sldId id="565"/>
            <p14:sldId id="566"/>
            <p14:sldId id="567"/>
            <p14:sldId id="605"/>
            <p14:sldId id="568"/>
            <p14:sldId id="569"/>
            <p14:sldId id="570"/>
            <p14:sldId id="571"/>
            <p14:sldId id="572"/>
            <p14:sldId id="574"/>
            <p14:sldId id="575"/>
            <p14:sldId id="576"/>
            <p14:sldId id="577"/>
            <p14:sldId id="578"/>
            <p14:sldId id="579"/>
            <p14:sldId id="580"/>
            <p14:sldId id="581"/>
            <p14:sldId id="582"/>
            <p14:sldId id="607"/>
            <p14:sldId id="586"/>
            <p14:sldId id="585"/>
            <p14:sldId id="587"/>
            <p14:sldId id="588"/>
            <p14:sldId id="589"/>
            <p14:sldId id="590"/>
            <p14:sldId id="59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0019"/>
    <a:srgbClr val="FFCC33"/>
    <a:srgbClr val="D5D6D2"/>
    <a:srgbClr val="900021"/>
    <a:srgbClr val="FFDE7A"/>
    <a:srgbClr val="FFB71E"/>
    <a:srgbClr val="E98300"/>
    <a:srgbClr val="900003"/>
    <a:srgbClr val="FFFF4B"/>
    <a:srgbClr val="003D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33" autoAdjust="0"/>
    <p:restoredTop sz="92736" autoAdjust="0"/>
  </p:normalViewPr>
  <p:slideViewPr>
    <p:cSldViewPr>
      <p:cViewPr varScale="1">
        <p:scale>
          <a:sx n="54" d="100"/>
          <a:sy n="54" d="100"/>
        </p:scale>
        <p:origin x="112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customXml" Target="../customXml/item5.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92" Type="http://schemas.openxmlformats.org/officeDocument/2006/relationships/slide" Target="slides/slide186.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slide" Target="slides/slide176.xml"/><Relationship Id="rId6" Type="http://schemas.openxmlformats.org/officeDocument/2006/relationships/slideMaster" Target="slideMasters/slideMaster1.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slide" Target="slides/slide166.xml"/><Relationship Id="rId193" Type="http://schemas.openxmlformats.org/officeDocument/2006/relationships/slide" Target="slides/slide187.xml"/><Relationship Id="rId13" Type="http://schemas.openxmlformats.org/officeDocument/2006/relationships/slide" Target="slides/slide7.xml"/><Relationship Id="rId109" Type="http://schemas.openxmlformats.org/officeDocument/2006/relationships/slide" Target="slides/slide103.xml"/><Relationship Id="rId34" Type="http://schemas.openxmlformats.org/officeDocument/2006/relationships/slide" Target="slides/slide28.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20" Type="http://schemas.openxmlformats.org/officeDocument/2006/relationships/slide" Target="slides/slide114.xml"/><Relationship Id="rId141" Type="http://schemas.openxmlformats.org/officeDocument/2006/relationships/slide" Target="slides/slide135.xml"/><Relationship Id="rId7" Type="http://schemas.openxmlformats.org/officeDocument/2006/relationships/slide" Target="slides/slide1.xml"/><Relationship Id="rId162" Type="http://schemas.openxmlformats.org/officeDocument/2006/relationships/slide" Target="slides/slide156.xml"/><Relationship Id="rId183" Type="http://schemas.openxmlformats.org/officeDocument/2006/relationships/slide" Target="slides/slide177.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199"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189" Type="http://schemas.openxmlformats.org/officeDocument/2006/relationships/slide" Target="slides/slide183.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slide" Target="slides/slide189.xml"/><Relationship Id="rId190" Type="http://schemas.openxmlformats.org/officeDocument/2006/relationships/slide" Target="slides/slide184.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customXml" Target="../customXml/item4.xml"/><Relationship Id="rId9" Type="http://schemas.openxmlformats.org/officeDocument/2006/relationships/slide" Target="slides/slide3.xml"/><Relationship Id="rId180" Type="http://schemas.openxmlformats.org/officeDocument/2006/relationships/slide" Target="slides/slide174.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viewProps" Target="viewProps.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notesMaster" Target="notesMasters/notesMaster1.xml"/><Relationship Id="rId201" Type="http://schemas.openxmlformats.org/officeDocument/2006/relationships/theme" Target="theme/theme1.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customXml" Target="../customXml/item1.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handoutMaster" Target="handoutMasters/handoutMaster1.xml"/><Relationship Id="rId202" Type="http://schemas.openxmlformats.org/officeDocument/2006/relationships/tableStyles" Target="tableStyles.xml"/><Relationship Id="rId18" Type="http://schemas.openxmlformats.org/officeDocument/2006/relationships/slide" Target="slides/slide12.xml"/><Relationship Id="rId39" Type="http://schemas.openxmlformats.org/officeDocument/2006/relationships/slide" Target="slides/slide33.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1" Type="http://schemas.openxmlformats.org/officeDocument/2006/relationships/slide" Target="slides/slide65.xml"/><Relationship Id="rId92" Type="http://schemas.openxmlformats.org/officeDocument/2006/relationships/slide" Target="slides/slide8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5138"/>
          </a:xfrm>
          <a:prstGeom prst="rect">
            <a:avLst/>
          </a:prstGeom>
        </p:spPr>
        <p:txBody>
          <a:bodyPr vert="horz" lIns="92446" tIns="46223" rIns="92446" bIns="46223" rtlCol="0"/>
          <a:lstStyle>
            <a:lvl1pPr algn="l">
              <a:defRPr sz="1200"/>
            </a:lvl1pPr>
          </a:lstStyle>
          <a:p>
            <a:pPr>
              <a:defRPr/>
            </a:pPr>
            <a:endParaRPr lang="en-US"/>
          </a:p>
        </p:txBody>
      </p:sp>
      <p:sp>
        <p:nvSpPr>
          <p:cNvPr id="3" name="Date Placeholder 2"/>
          <p:cNvSpPr>
            <a:spLocks noGrp="1"/>
          </p:cNvSpPr>
          <p:nvPr>
            <p:ph type="dt" sz="quarter" idx="1"/>
          </p:nvPr>
        </p:nvSpPr>
        <p:spPr>
          <a:xfrm>
            <a:off x="3897313" y="0"/>
            <a:ext cx="2982912" cy="465138"/>
          </a:xfrm>
          <a:prstGeom prst="rect">
            <a:avLst/>
          </a:prstGeom>
        </p:spPr>
        <p:txBody>
          <a:bodyPr vert="horz" lIns="92446" tIns="46223" rIns="92446" bIns="46223" rtlCol="0"/>
          <a:lstStyle>
            <a:lvl1pPr algn="r">
              <a:defRPr sz="1200"/>
            </a:lvl1pPr>
          </a:lstStyle>
          <a:p>
            <a:pPr>
              <a:defRPr/>
            </a:pPr>
            <a:fld id="{2EACFC09-C2EC-4A6F-82B3-DFA1F0306A61}" type="datetimeFigureOut">
              <a:rPr lang="en-US"/>
              <a:pPr>
                <a:defRPr/>
              </a:pPr>
              <a:t>6/21/2017</a:t>
            </a:fld>
            <a:endParaRPr lang="en-US"/>
          </a:p>
        </p:txBody>
      </p:sp>
      <p:sp>
        <p:nvSpPr>
          <p:cNvPr id="4" name="Footer Placeholder 3"/>
          <p:cNvSpPr>
            <a:spLocks noGrp="1"/>
          </p:cNvSpPr>
          <p:nvPr>
            <p:ph type="ftr" sz="quarter" idx="2"/>
          </p:nvPr>
        </p:nvSpPr>
        <p:spPr>
          <a:xfrm>
            <a:off x="0" y="8829675"/>
            <a:ext cx="2982913" cy="465138"/>
          </a:xfrm>
          <a:prstGeom prst="rect">
            <a:avLst/>
          </a:prstGeom>
        </p:spPr>
        <p:txBody>
          <a:bodyPr vert="horz" lIns="92446" tIns="46223" rIns="92446" bIns="46223"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97313" y="8829675"/>
            <a:ext cx="2982912" cy="465138"/>
          </a:xfrm>
          <a:prstGeom prst="rect">
            <a:avLst/>
          </a:prstGeom>
        </p:spPr>
        <p:txBody>
          <a:bodyPr vert="horz" lIns="92446" tIns="46223" rIns="92446" bIns="46223" rtlCol="0" anchor="b"/>
          <a:lstStyle>
            <a:lvl1pPr algn="r">
              <a:defRPr sz="1200"/>
            </a:lvl1pPr>
          </a:lstStyle>
          <a:p>
            <a:pPr>
              <a:defRPr/>
            </a:pPr>
            <a:fld id="{E2BFCEDC-C3F0-4E76-A726-B8807F03F80C}" type="slidenum">
              <a:rPr lang="en-US"/>
              <a:pPr>
                <a:defRPr/>
              </a:pPr>
              <a:t>‹#›</a:t>
            </a:fld>
            <a:endParaRPr lang="en-US"/>
          </a:p>
        </p:txBody>
      </p:sp>
    </p:spTree>
    <p:extLst>
      <p:ext uri="{BB962C8B-B14F-4D97-AF65-F5344CB8AC3E}">
        <p14:creationId xmlns:p14="http://schemas.microsoft.com/office/powerpoint/2010/main" val="142321086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5138"/>
          </a:xfrm>
          <a:prstGeom prst="rect">
            <a:avLst/>
          </a:prstGeom>
        </p:spPr>
        <p:txBody>
          <a:bodyPr vert="horz" lIns="92446" tIns="46223" rIns="92446" bIns="46223" rtlCol="0"/>
          <a:lstStyle>
            <a:lvl1pPr algn="l">
              <a:defRPr sz="1200"/>
            </a:lvl1pPr>
          </a:lstStyle>
          <a:p>
            <a:pPr>
              <a:defRPr/>
            </a:pPr>
            <a:endParaRPr lang="en-US"/>
          </a:p>
        </p:txBody>
      </p:sp>
      <p:sp>
        <p:nvSpPr>
          <p:cNvPr id="3" name="Date Placeholder 2"/>
          <p:cNvSpPr>
            <a:spLocks noGrp="1"/>
          </p:cNvSpPr>
          <p:nvPr>
            <p:ph type="dt" idx="1"/>
          </p:nvPr>
        </p:nvSpPr>
        <p:spPr>
          <a:xfrm>
            <a:off x="3897313" y="0"/>
            <a:ext cx="2982912" cy="465138"/>
          </a:xfrm>
          <a:prstGeom prst="rect">
            <a:avLst/>
          </a:prstGeom>
        </p:spPr>
        <p:txBody>
          <a:bodyPr vert="horz" lIns="92446" tIns="46223" rIns="92446" bIns="46223" rtlCol="0"/>
          <a:lstStyle>
            <a:lvl1pPr algn="r">
              <a:defRPr sz="1200"/>
            </a:lvl1pPr>
          </a:lstStyle>
          <a:p>
            <a:pPr>
              <a:defRPr/>
            </a:pPr>
            <a:fld id="{94AADE63-0BB6-4312-94AD-065FB96541F7}" type="datetimeFigureOut">
              <a:rPr lang="en-US"/>
              <a:pPr>
                <a:defRPr/>
              </a:pPr>
              <a:t>6/21/2017</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pPr lvl="0"/>
            <a:endParaRPr lang="en-US" noProof="0"/>
          </a:p>
        </p:txBody>
      </p:sp>
      <p:sp>
        <p:nvSpPr>
          <p:cNvPr id="5" name="Notes Placeholder 4"/>
          <p:cNvSpPr>
            <a:spLocks noGrp="1"/>
          </p:cNvSpPr>
          <p:nvPr>
            <p:ph type="body" sz="quarter" idx="3"/>
          </p:nvPr>
        </p:nvSpPr>
        <p:spPr>
          <a:xfrm>
            <a:off x="688975" y="4416425"/>
            <a:ext cx="5505450" cy="4183063"/>
          </a:xfrm>
          <a:prstGeom prst="rect">
            <a:avLst/>
          </a:prstGeom>
        </p:spPr>
        <p:txBody>
          <a:bodyPr vert="horz" lIns="92446" tIns="46223" rIns="92446" bIns="46223"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2982913" cy="465138"/>
          </a:xfrm>
          <a:prstGeom prst="rect">
            <a:avLst/>
          </a:prstGeom>
        </p:spPr>
        <p:txBody>
          <a:bodyPr vert="horz" lIns="92446" tIns="46223" rIns="92446" bIns="46223"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97313" y="8829675"/>
            <a:ext cx="2982912" cy="465138"/>
          </a:xfrm>
          <a:prstGeom prst="rect">
            <a:avLst/>
          </a:prstGeom>
        </p:spPr>
        <p:txBody>
          <a:bodyPr vert="horz" lIns="92446" tIns="46223" rIns="92446" bIns="46223" rtlCol="0" anchor="b"/>
          <a:lstStyle>
            <a:lvl1pPr algn="r">
              <a:defRPr sz="1200"/>
            </a:lvl1pPr>
          </a:lstStyle>
          <a:p>
            <a:pPr>
              <a:defRPr/>
            </a:pPr>
            <a:fld id="{30D4C2C1-5F8F-43A6-A034-8FDF2E7D8935}" type="slidenum">
              <a:rPr lang="en-US"/>
              <a:pPr>
                <a:defRPr/>
              </a:pPr>
              <a:t>‹#›</a:t>
            </a:fld>
            <a:endParaRPr lang="en-US"/>
          </a:p>
        </p:txBody>
      </p:sp>
    </p:spTree>
    <p:extLst>
      <p:ext uri="{BB962C8B-B14F-4D97-AF65-F5344CB8AC3E}">
        <p14:creationId xmlns:p14="http://schemas.microsoft.com/office/powerpoint/2010/main" val="1423675681"/>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0869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141522718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110233809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165946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68384729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189792565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381967507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72320761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55616217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279287267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61295618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a:p>
        </p:txBody>
      </p:sp>
    </p:spTree>
    <p:extLst>
      <p:ext uri="{BB962C8B-B14F-4D97-AF65-F5344CB8AC3E}">
        <p14:creationId xmlns:p14="http://schemas.microsoft.com/office/powerpoint/2010/main" val="1368167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endParaRPr lang="en-US" b="1" dirty="0"/>
          </a:p>
        </p:txBody>
      </p:sp>
    </p:spTree>
    <p:extLst>
      <p:ext uri="{BB962C8B-B14F-4D97-AF65-F5344CB8AC3E}">
        <p14:creationId xmlns:p14="http://schemas.microsoft.com/office/powerpoint/2010/main" val="414441436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219641772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315153051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pPr marL="230188" indent="-230188" eaLnBrk="1" hangingPunct="1"/>
            <a:endParaRPr lang="en-US" dirty="0"/>
          </a:p>
        </p:txBody>
      </p:sp>
    </p:spTree>
    <p:extLst>
      <p:ext uri="{BB962C8B-B14F-4D97-AF65-F5344CB8AC3E}">
        <p14:creationId xmlns:p14="http://schemas.microsoft.com/office/powerpoint/2010/main" val="255944013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50202724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2481070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84526859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41120948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10878787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82112381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496542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endParaRPr lang="en-US" b="1" dirty="0"/>
          </a:p>
        </p:txBody>
      </p:sp>
    </p:spTree>
    <p:extLst>
      <p:ext uri="{BB962C8B-B14F-4D97-AF65-F5344CB8AC3E}">
        <p14:creationId xmlns:p14="http://schemas.microsoft.com/office/powerpoint/2010/main" val="206135843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16182858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165946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84481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endParaRPr lang="en-US" b="1" dirty="0"/>
          </a:p>
        </p:txBody>
      </p:sp>
    </p:spTree>
    <p:extLst>
      <p:ext uri="{BB962C8B-B14F-4D97-AF65-F5344CB8AC3E}">
        <p14:creationId xmlns:p14="http://schemas.microsoft.com/office/powerpoint/2010/main" val="3096887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endParaRPr lang="en-US" b="1" dirty="0"/>
          </a:p>
        </p:txBody>
      </p:sp>
    </p:spTree>
    <p:extLst>
      <p:ext uri="{BB962C8B-B14F-4D97-AF65-F5344CB8AC3E}">
        <p14:creationId xmlns:p14="http://schemas.microsoft.com/office/powerpoint/2010/main" val="3549915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endParaRPr lang="en-US" b="1" dirty="0"/>
          </a:p>
        </p:txBody>
      </p:sp>
    </p:spTree>
    <p:extLst>
      <p:ext uri="{BB962C8B-B14F-4D97-AF65-F5344CB8AC3E}">
        <p14:creationId xmlns:p14="http://schemas.microsoft.com/office/powerpoint/2010/main" val="1610249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682951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866049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323279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497950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1745294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674522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757507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418221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161163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1302026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966273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endParaRPr lang="en-US" b="1" dirty="0"/>
          </a:p>
        </p:txBody>
      </p:sp>
    </p:spTree>
    <p:extLst>
      <p:ext uri="{BB962C8B-B14F-4D97-AF65-F5344CB8AC3E}">
        <p14:creationId xmlns:p14="http://schemas.microsoft.com/office/powerpoint/2010/main" val="1454290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	</a:t>
            </a:r>
            <a:endParaRPr lang="en-US" dirty="0"/>
          </a:p>
        </p:txBody>
      </p:sp>
    </p:spTree>
    <p:extLst>
      <p:ext uri="{BB962C8B-B14F-4D97-AF65-F5344CB8AC3E}">
        <p14:creationId xmlns:p14="http://schemas.microsoft.com/office/powerpoint/2010/main" val="1559091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34844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524722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3360820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16269353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4875447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10772530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7533857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22232788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3051872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29128133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22390367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0110376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697409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endParaRPr lang="en-US" dirty="0"/>
          </a:p>
          <a:p>
            <a:endParaRPr lang="en-US" dirty="0"/>
          </a:p>
        </p:txBody>
      </p:sp>
    </p:spTree>
    <p:extLst>
      <p:ext uri="{BB962C8B-B14F-4D97-AF65-F5344CB8AC3E}">
        <p14:creationId xmlns:p14="http://schemas.microsoft.com/office/powerpoint/2010/main" val="805779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1376988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36649155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9536897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7479850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9070877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9966702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endParaRPr lang="en-US"/>
          </a:p>
        </p:txBody>
      </p:sp>
    </p:spTree>
    <p:extLst>
      <p:ext uri="{BB962C8B-B14F-4D97-AF65-F5344CB8AC3E}">
        <p14:creationId xmlns:p14="http://schemas.microsoft.com/office/powerpoint/2010/main" val="34447354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3 key</a:t>
            </a:r>
            <a:r>
              <a:rPr lang="en-US" baseline="0"/>
              <a:t> elements to talk about</a:t>
            </a:r>
            <a:endParaRPr lang="en-US" dirty="0"/>
          </a:p>
        </p:txBody>
      </p:sp>
    </p:spTree>
    <p:extLst>
      <p:ext uri="{BB962C8B-B14F-4D97-AF65-F5344CB8AC3E}">
        <p14:creationId xmlns:p14="http://schemas.microsoft.com/office/powerpoint/2010/main" val="42090773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r>
              <a:rPr lang="en-US"/>
              <a:t>.xls ok too</a:t>
            </a:r>
            <a:endParaRPr lang="en-US" dirty="0"/>
          </a:p>
        </p:txBody>
      </p:sp>
    </p:spTree>
    <p:extLst>
      <p:ext uri="{BB962C8B-B14F-4D97-AF65-F5344CB8AC3E}">
        <p14:creationId xmlns:p14="http://schemas.microsoft.com/office/powerpoint/2010/main" val="12352168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Table continues to the right</a:t>
            </a:r>
            <a:r>
              <a:rPr lang="en-US" baseline="0"/>
              <a:t> (i.e. more fields)</a:t>
            </a:r>
            <a:endParaRPr lang="en-US"/>
          </a:p>
          <a:p>
            <a:endParaRPr lang="en-US"/>
          </a:p>
          <a:p>
            <a:r>
              <a:rPr lang="en-US"/>
              <a:t>Also need US States geography file – because homicide data is</a:t>
            </a:r>
            <a:r>
              <a:rPr lang="en-US" baseline="0"/>
              <a:t> not spatial data… next slide…</a:t>
            </a:r>
            <a:endParaRPr lang="en-US" dirty="0"/>
          </a:p>
        </p:txBody>
      </p:sp>
    </p:spTree>
    <p:extLst>
      <p:ext uri="{BB962C8B-B14F-4D97-AF65-F5344CB8AC3E}">
        <p14:creationId xmlns:p14="http://schemas.microsoft.com/office/powerpoint/2010/main" val="2861777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28508203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p:spPr>
        <p:txBody>
          <a:bodyPr/>
          <a:lstStyle/>
          <a:p>
            <a:endParaRPr lang="en-US"/>
          </a:p>
        </p:txBody>
      </p:sp>
    </p:spTree>
    <p:extLst>
      <p:ext uri="{BB962C8B-B14F-4D97-AF65-F5344CB8AC3E}">
        <p14:creationId xmlns:p14="http://schemas.microsoft.com/office/powerpoint/2010/main" val="4332157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In order to join these 2 datasets together we need a primary key/common field.</a:t>
            </a:r>
            <a:endParaRPr lang="en-US" dirty="0"/>
          </a:p>
        </p:txBody>
      </p:sp>
    </p:spTree>
    <p:extLst>
      <p:ext uri="{BB962C8B-B14F-4D97-AF65-F5344CB8AC3E}">
        <p14:creationId xmlns:p14="http://schemas.microsoft.com/office/powerpoint/2010/main" val="4900861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endParaRPr lang="en-US"/>
          </a:p>
        </p:txBody>
      </p:sp>
    </p:spTree>
    <p:extLst>
      <p:ext uri="{BB962C8B-B14F-4D97-AF65-F5344CB8AC3E}">
        <p14:creationId xmlns:p14="http://schemas.microsoft.com/office/powerpoint/2010/main" val="22506939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Will export</a:t>
            </a:r>
            <a:r>
              <a:rPr lang="en-US" baseline="0"/>
              <a:t> the layer and save as a new file/layer in an exercise</a:t>
            </a:r>
            <a:endParaRPr lang="en-US" dirty="0"/>
          </a:p>
        </p:txBody>
      </p:sp>
    </p:spTree>
    <p:extLst>
      <p:ext uri="{BB962C8B-B14F-4D97-AF65-F5344CB8AC3E}">
        <p14:creationId xmlns:p14="http://schemas.microsoft.com/office/powerpoint/2010/main" val="14652337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Final product – can produce this after join.</a:t>
            </a:r>
          </a:p>
        </p:txBody>
      </p:sp>
    </p:spTree>
    <p:extLst>
      <p:ext uri="{BB962C8B-B14F-4D97-AF65-F5344CB8AC3E}">
        <p14:creationId xmlns:p14="http://schemas.microsoft.com/office/powerpoint/2010/main" val="11471792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567263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2189330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40644310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8151752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559455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32025144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8884133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5991957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3843320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9179969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Tree>
    <p:extLst>
      <p:ext uri="{BB962C8B-B14F-4D97-AF65-F5344CB8AC3E}">
        <p14:creationId xmlns:p14="http://schemas.microsoft.com/office/powerpoint/2010/main" val="10584254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F5DD4-758E-415F-85D5-3F9B144249DD}" type="slidenum">
              <a:rPr lang="en-US" smtClean="0"/>
              <a:pPr/>
              <a:t>93</a:t>
            </a:fld>
            <a:endParaRPr lang="en-US"/>
          </a:p>
        </p:txBody>
      </p:sp>
    </p:spTree>
    <p:extLst>
      <p:ext uri="{BB962C8B-B14F-4D97-AF65-F5344CB8AC3E}">
        <p14:creationId xmlns:p14="http://schemas.microsoft.com/office/powerpoint/2010/main" val="36523021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Same data presented four different ways:</a:t>
            </a:r>
          </a:p>
          <a:p>
            <a:endParaRPr lang="en-US" b="0" dirty="0"/>
          </a:p>
          <a:p>
            <a:r>
              <a:rPr lang="en-US" b="0" dirty="0"/>
              <a:t>Mean</a:t>
            </a:r>
            <a:r>
              <a:rPr lang="en-US" b="0" baseline="0" dirty="0"/>
              <a:t> family income in the last 12 months (2010)</a:t>
            </a:r>
          </a:p>
          <a:p>
            <a:r>
              <a:rPr lang="en-US" dirty="0"/>
              <a:t>2006-2010 American Community Survey 5-Year Estimates</a:t>
            </a:r>
          </a:p>
          <a:p>
            <a:r>
              <a:rPr lang="en-US" dirty="0"/>
              <a:t>Table S1901</a:t>
            </a:r>
          </a:p>
          <a:p>
            <a:endParaRPr lang="en-US" dirty="0"/>
          </a:p>
          <a:p>
            <a:r>
              <a:rPr lang="en-US" dirty="0"/>
              <a:t>Natural Breaks (Jenks) classification – 2,3,4,5 classes</a:t>
            </a:r>
            <a:endParaRPr lang="en-US" b="0" dirty="0"/>
          </a:p>
        </p:txBody>
      </p:sp>
      <p:sp>
        <p:nvSpPr>
          <p:cNvPr id="4" name="Slide Number Placeholder 3"/>
          <p:cNvSpPr>
            <a:spLocks noGrp="1"/>
          </p:cNvSpPr>
          <p:nvPr>
            <p:ph type="sldNum" sz="quarter" idx="10"/>
          </p:nvPr>
        </p:nvSpPr>
        <p:spPr/>
        <p:txBody>
          <a:bodyPr/>
          <a:lstStyle/>
          <a:p>
            <a:fld id="{7B9F5DD4-758E-415F-85D5-3F9B144249DD}" type="slidenum">
              <a:rPr lang="en-US" smtClean="0"/>
              <a:pPr/>
              <a:t>94</a:t>
            </a:fld>
            <a:endParaRPr lang="en-US"/>
          </a:p>
        </p:txBody>
      </p:sp>
    </p:spTree>
    <p:extLst>
      <p:ext uri="{BB962C8B-B14F-4D97-AF65-F5344CB8AC3E}">
        <p14:creationId xmlns:p14="http://schemas.microsoft.com/office/powerpoint/2010/main" val="36523021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9611289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38504434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604334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6571194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8157046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39044505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3303832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431349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5004588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890245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8645960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25145898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673992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433212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684447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40277537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5716233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244137942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41710587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6378067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7947002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3207659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42661545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pPr eaLnBrk="1" hangingPunct="1"/>
            <a:endParaRPr lang="en-US" b="1" dirty="0"/>
          </a:p>
        </p:txBody>
      </p:sp>
    </p:spTree>
    <p:extLst>
      <p:ext uri="{BB962C8B-B14F-4D97-AF65-F5344CB8AC3E}">
        <p14:creationId xmlns:p14="http://schemas.microsoft.com/office/powerpoint/2010/main" val="233821908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45367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333019799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64879463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95771451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381019592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8168467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pPr marL="228600" indent="-228600">
              <a:buNone/>
            </a:pPr>
            <a:endParaRPr lang="en-US" dirty="0"/>
          </a:p>
        </p:txBody>
      </p:sp>
    </p:spTree>
    <p:extLst>
      <p:ext uri="{BB962C8B-B14F-4D97-AF65-F5344CB8AC3E}">
        <p14:creationId xmlns:p14="http://schemas.microsoft.com/office/powerpoint/2010/main" val="381416348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77922206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34508260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163398298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143907387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endParaRPr lang="en-US"/>
          </a:p>
        </p:txBody>
      </p:sp>
    </p:spTree>
    <p:extLst>
      <p:ext uri="{BB962C8B-B14F-4D97-AF65-F5344CB8AC3E}">
        <p14:creationId xmlns:p14="http://schemas.microsoft.com/office/powerpoint/2010/main" val="1377319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5E9733-A430-4196-A2E0-7B487CB46132}" type="datetimeFigureOut">
              <a:rPr lang="en-US" smtClean="0"/>
              <a:t>6/21/2017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323A8-FD9D-4574-961B-D4A527D99457}" type="slidenum">
              <a:rPr lang="en-US" smtClean="0"/>
              <a:t>‹#›</a:t>
            </a:fld>
            <a:endParaRPr lang="en-US"/>
          </a:p>
        </p:txBody>
      </p:sp>
    </p:spTree>
    <p:extLst>
      <p:ext uri="{BB962C8B-B14F-4D97-AF65-F5344CB8AC3E}">
        <p14:creationId xmlns:p14="http://schemas.microsoft.com/office/powerpoint/2010/main" val="2904865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E9733-A430-4196-A2E0-7B487CB46132}" type="datetimeFigureOut">
              <a:rPr lang="en-US" smtClean="0"/>
              <a:t>6/21/2017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323A8-FD9D-4574-961B-D4A527D99457}" type="slidenum">
              <a:rPr lang="en-US" smtClean="0"/>
              <a:t>‹#›</a:t>
            </a:fld>
            <a:endParaRPr lang="en-US"/>
          </a:p>
        </p:txBody>
      </p:sp>
    </p:spTree>
    <p:extLst>
      <p:ext uri="{BB962C8B-B14F-4D97-AF65-F5344CB8AC3E}">
        <p14:creationId xmlns:p14="http://schemas.microsoft.com/office/powerpoint/2010/main" val="904914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E9733-A430-4196-A2E0-7B487CB46132}" type="datetimeFigureOut">
              <a:rPr lang="en-US" smtClean="0"/>
              <a:t>6/21/2017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323A8-FD9D-4574-961B-D4A527D99457}" type="slidenum">
              <a:rPr lang="en-US" smtClean="0"/>
              <a:t>‹#›</a:t>
            </a:fld>
            <a:endParaRPr lang="en-US"/>
          </a:p>
        </p:txBody>
      </p:sp>
    </p:spTree>
    <p:extLst>
      <p:ext uri="{BB962C8B-B14F-4D97-AF65-F5344CB8AC3E}">
        <p14:creationId xmlns:p14="http://schemas.microsoft.com/office/powerpoint/2010/main" val="810520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295400"/>
          </a:xfrm>
        </p:spPr>
        <p:txBody>
          <a:bodyPr/>
          <a:lstStyle/>
          <a:p>
            <a:r>
              <a:rPr lang="en-US"/>
              <a:t>Click to edit Master title style</a:t>
            </a:r>
          </a:p>
        </p:txBody>
      </p:sp>
      <p:sp>
        <p:nvSpPr>
          <p:cNvPr id="3" name="Text Placeholder 2"/>
          <p:cNvSpPr>
            <a:spLocks noGrp="1"/>
          </p:cNvSpPr>
          <p:nvPr>
            <p:ph type="body" sz="half" idx="1"/>
          </p:nvPr>
        </p:nvSpPr>
        <p:spPr>
          <a:xfrm>
            <a:off x="457200" y="1719263"/>
            <a:ext cx="40386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9263"/>
            <a:ext cx="40386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8400"/>
            <a:ext cx="2133600" cy="457200"/>
          </a:xfrm>
          <a:prstGeom prst="rect">
            <a:avLst/>
          </a:prstGeom>
        </p:spPr>
        <p:txBody>
          <a:bodyPr/>
          <a:lstStyle>
            <a:lvl1pPr>
              <a:defRPr/>
            </a:lvl1pPr>
          </a:lstStyle>
          <a:p>
            <a:pPr>
              <a:defRPr/>
            </a:pPr>
            <a:endParaRPr lang="en-US" alt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6553200" y="6248400"/>
            <a:ext cx="2133600" cy="457200"/>
          </a:xfrm>
          <a:prstGeom prst="rect">
            <a:avLst/>
          </a:prstGeom>
        </p:spPr>
        <p:txBody>
          <a:bodyPr/>
          <a:lstStyle>
            <a:lvl1pPr>
              <a:defRPr/>
            </a:lvl1pPr>
          </a:lstStyle>
          <a:p>
            <a:pPr>
              <a:defRPr/>
            </a:pPr>
            <a:fld id="{64652A38-1F9C-4B8F-A8F6-4DFDA0B8BBD0}" type="slidenum">
              <a:rPr lang="en-US" altLang="en-US"/>
              <a:pPr>
                <a:defRPr/>
              </a:pPr>
              <a:t>‹#›</a:t>
            </a:fld>
            <a:endParaRPr lang="en-US" altLang="en-US"/>
          </a:p>
        </p:txBody>
      </p:sp>
    </p:spTree>
    <p:extLst>
      <p:ext uri="{BB962C8B-B14F-4D97-AF65-F5344CB8AC3E}">
        <p14:creationId xmlns:p14="http://schemas.microsoft.com/office/powerpoint/2010/main" val="2696159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295400"/>
          </a:xfrm>
        </p:spPr>
        <p:txBody>
          <a:bodyPr/>
          <a:lstStyle/>
          <a:p>
            <a:r>
              <a:rPr lang="en-US"/>
              <a:t>Click to edit Master title style</a:t>
            </a:r>
          </a:p>
        </p:txBody>
      </p:sp>
      <p:sp>
        <p:nvSpPr>
          <p:cNvPr id="3" name="Table Placeholder 2"/>
          <p:cNvSpPr>
            <a:spLocks noGrp="1"/>
          </p:cNvSpPr>
          <p:nvPr>
            <p:ph type="tbl" idx="1"/>
          </p:nvPr>
        </p:nvSpPr>
        <p:spPr>
          <a:xfrm>
            <a:off x="457200" y="1719263"/>
            <a:ext cx="8229600" cy="4411662"/>
          </a:xfrm>
        </p:spPr>
        <p:txBody>
          <a:bodyPr>
            <a:normAutofit/>
          </a:bodyPr>
          <a:lstStyle/>
          <a:p>
            <a:pPr lvl="0"/>
            <a:endParaRPr lang="en-US" noProof="0"/>
          </a:p>
        </p:txBody>
      </p:sp>
      <p:sp>
        <p:nvSpPr>
          <p:cNvPr id="4" name="Date Placeholder 3"/>
          <p:cNvSpPr>
            <a:spLocks noGrp="1"/>
          </p:cNvSpPr>
          <p:nvPr>
            <p:ph type="dt" sz="half" idx="10"/>
          </p:nvPr>
        </p:nvSpPr>
        <p:spPr>
          <a:xfrm>
            <a:off x="457200" y="6248400"/>
            <a:ext cx="2133600" cy="457200"/>
          </a:xfrm>
          <a:prstGeom prst="rect">
            <a:avLst/>
          </a:prstGeom>
        </p:spPr>
        <p:txBody>
          <a:bodyPr/>
          <a:lstStyle>
            <a:lvl1pPr>
              <a:defRPr/>
            </a:lvl1pPr>
          </a:lstStyle>
          <a:p>
            <a:pPr>
              <a:defRPr/>
            </a:pPr>
            <a:endParaRPr lang="en-US" alt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a:xfrm>
            <a:off x="6553200" y="6248400"/>
            <a:ext cx="2133600" cy="457200"/>
          </a:xfrm>
          <a:prstGeom prst="rect">
            <a:avLst/>
          </a:prstGeom>
        </p:spPr>
        <p:txBody>
          <a:bodyPr/>
          <a:lstStyle>
            <a:lvl1pPr>
              <a:defRPr/>
            </a:lvl1pPr>
          </a:lstStyle>
          <a:p>
            <a:pPr>
              <a:defRPr/>
            </a:pPr>
            <a:fld id="{6C5C2A99-4786-4A24-B9B1-6D1A5ED2DD5A}" type="slidenum">
              <a:rPr lang="en-US" altLang="en-US"/>
              <a:pPr>
                <a:defRPr/>
              </a:pPr>
              <a:t>‹#›</a:t>
            </a:fld>
            <a:endParaRPr lang="en-US" altLang="en-US"/>
          </a:p>
        </p:txBody>
      </p:sp>
    </p:spTree>
    <p:extLst>
      <p:ext uri="{BB962C8B-B14F-4D97-AF65-F5344CB8AC3E}">
        <p14:creationId xmlns:p14="http://schemas.microsoft.com/office/powerpoint/2010/main" val="917047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E9733-A430-4196-A2E0-7B487CB46132}" type="datetimeFigureOut">
              <a:rPr lang="en-US" smtClean="0"/>
              <a:t>6/21/2017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323A8-FD9D-4574-961B-D4A527D99457}" type="slidenum">
              <a:rPr lang="en-US" smtClean="0"/>
              <a:t>‹#›</a:t>
            </a:fld>
            <a:endParaRPr lang="en-US"/>
          </a:p>
        </p:txBody>
      </p:sp>
    </p:spTree>
    <p:extLst>
      <p:ext uri="{BB962C8B-B14F-4D97-AF65-F5344CB8AC3E}">
        <p14:creationId xmlns:p14="http://schemas.microsoft.com/office/powerpoint/2010/main" val="3814806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5E9733-A430-4196-A2E0-7B487CB46132}" type="datetimeFigureOut">
              <a:rPr lang="en-US" smtClean="0"/>
              <a:t>6/21/2017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323A8-FD9D-4574-961B-D4A527D99457}" type="slidenum">
              <a:rPr lang="en-US" smtClean="0"/>
              <a:t>‹#›</a:t>
            </a:fld>
            <a:endParaRPr lang="en-US"/>
          </a:p>
        </p:txBody>
      </p:sp>
    </p:spTree>
    <p:extLst>
      <p:ext uri="{BB962C8B-B14F-4D97-AF65-F5344CB8AC3E}">
        <p14:creationId xmlns:p14="http://schemas.microsoft.com/office/powerpoint/2010/main" val="3836632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5E9733-A430-4196-A2E0-7B487CB46132}" type="datetimeFigureOut">
              <a:rPr lang="en-US" smtClean="0"/>
              <a:t>6/21/2017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D323A8-FD9D-4574-961B-D4A527D99457}" type="slidenum">
              <a:rPr lang="en-US" smtClean="0"/>
              <a:t>‹#›</a:t>
            </a:fld>
            <a:endParaRPr lang="en-US"/>
          </a:p>
        </p:txBody>
      </p:sp>
    </p:spTree>
    <p:extLst>
      <p:ext uri="{BB962C8B-B14F-4D97-AF65-F5344CB8AC3E}">
        <p14:creationId xmlns:p14="http://schemas.microsoft.com/office/powerpoint/2010/main" val="2593509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5E9733-A430-4196-A2E0-7B487CB46132}" type="datetimeFigureOut">
              <a:rPr lang="en-US" smtClean="0"/>
              <a:t>6/21/2017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D323A8-FD9D-4574-961B-D4A527D99457}" type="slidenum">
              <a:rPr lang="en-US" smtClean="0"/>
              <a:t>‹#›</a:t>
            </a:fld>
            <a:endParaRPr lang="en-US"/>
          </a:p>
        </p:txBody>
      </p:sp>
    </p:spTree>
    <p:extLst>
      <p:ext uri="{BB962C8B-B14F-4D97-AF65-F5344CB8AC3E}">
        <p14:creationId xmlns:p14="http://schemas.microsoft.com/office/powerpoint/2010/main" val="1784054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5E9733-A430-4196-A2E0-7B487CB46132}" type="datetimeFigureOut">
              <a:rPr lang="en-US" smtClean="0"/>
              <a:t>6/21/2017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D323A8-FD9D-4574-961B-D4A527D99457}" type="slidenum">
              <a:rPr lang="en-US" smtClean="0"/>
              <a:t>‹#›</a:t>
            </a:fld>
            <a:endParaRPr lang="en-US"/>
          </a:p>
        </p:txBody>
      </p:sp>
    </p:spTree>
    <p:extLst>
      <p:ext uri="{BB962C8B-B14F-4D97-AF65-F5344CB8AC3E}">
        <p14:creationId xmlns:p14="http://schemas.microsoft.com/office/powerpoint/2010/main" val="1510867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5E9733-A430-4196-A2E0-7B487CB46132}" type="datetimeFigureOut">
              <a:rPr lang="en-US" smtClean="0"/>
              <a:t>6/21/2017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D323A8-FD9D-4574-961B-D4A527D99457}" type="slidenum">
              <a:rPr lang="en-US" smtClean="0"/>
              <a:t>‹#›</a:t>
            </a:fld>
            <a:endParaRPr lang="en-US"/>
          </a:p>
        </p:txBody>
      </p:sp>
    </p:spTree>
    <p:extLst>
      <p:ext uri="{BB962C8B-B14F-4D97-AF65-F5344CB8AC3E}">
        <p14:creationId xmlns:p14="http://schemas.microsoft.com/office/powerpoint/2010/main" val="1764771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5E9733-A430-4196-A2E0-7B487CB46132}" type="datetimeFigureOut">
              <a:rPr lang="en-US" smtClean="0"/>
              <a:t>6/21/2017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D323A8-FD9D-4574-961B-D4A527D99457}" type="slidenum">
              <a:rPr lang="en-US" smtClean="0"/>
              <a:t>‹#›</a:t>
            </a:fld>
            <a:endParaRPr lang="en-US"/>
          </a:p>
        </p:txBody>
      </p:sp>
    </p:spTree>
    <p:extLst>
      <p:ext uri="{BB962C8B-B14F-4D97-AF65-F5344CB8AC3E}">
        <p14:creationId xmlns:p14="http://schemas.microsoft.com/office/powerpoint/2010/main" val="1521370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5E9733-A430-4196-A2E0-7B487CB46132}" type="datetimeFigureOut">
              <a:rPr lang="en-US" smtClean="0"/>
              <a:t>6/21/2017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D323A8-FD9D-4574-961B-D4A527D99457}" type="slidenum">
              <a:rPr lang="en-US" smtClean="0"/>
              <a:t>‹#›</a:t>
            </a:fld>
            <a:endParaRPr lang="en-US"/>
          </a:p>
        </p:txBody>
      </p:sp>
    </p:spTree>
    <p:extLst>
      <p:ext uri="{BB962C8B-B14F-4D97-AF65-F5344CB8AC3E}">
        <p14:creationId xmlns:p14="http://schemas.microsoft.com/office/powerpoint/2010/main" val="2934778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5E9733-A430-4196-A2E0-7B487CB46132}" type="datetimeFigureOut">
              <a:rPr lang="en-US" smtClean="0"/>
              <a:t>6/21/2017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D323A8-FD9D-4574-961B-D4A527D99457}" type="slidenum">
              <a:rPr lang="en-US" smtClean="0"/>
              <a:t>‹#›</a:t>
            </a:fld>
            <a:endParaRPr lang="en-US"/>
          </a:p>
        </p:txBody>
      </p:sp>
    </p:spTree>
    <p:extLst>
      <p:ext uri="{BB962C8B-B14F-4D97-AF65-F5344CB8AC3E}">
        <p14:creationId xmlns:p14="http://schemas.microsoft.com/office/powerpoint/2010/main" val="1843711207"/>
      </p:ext>
    </p:extLst>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 id="2147484194" r:id="rId12"/>
    <p:sldLayoutId id="2147484195"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9.wmf"/></Relationships>
</file>

<file path=ppt/slides/_rels/slide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0.w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03.png"/></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06.png"/><Relationship Id="rId4" Type="http://schemas.openxmlformats.org/officeDocument/2006/relationships/image" Target="../media/image105.png"/></Relationships>
</file>

<file path=ppt/slides/_rels/slide11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10.wmf"/></Relationships>
</file>

<file path=ppt/slides/_rels/slide11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12.emf"/></Relationships>
</file>

<file path=ppt/slides/_rels/slide11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14.wmf"/></Relationships>
</file>

<file path=ppt/slides/_rels/slide116.xml.rels><?xml version="1.0" encoding="UTF-8" standalone="yes"?>
<Relationships xmlns="http://schemas.openxmlformats.org/package/2006/relationships"><Relationship Id="rId3" Type="http://schemas.openxmlformats.org/officeDocument/2006/relationships/hyperlink" Target="http://www.colorbrewer2.org/"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17.png"/></Relationships>
</file>

<file path=ppt/slides/_rels/slide118.x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image" Target="../media/image118.wm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20.png"/><Relationship Id="rId4" Type="http://schemas.openxmlformats.org/officeDocument/2006/relationships/image" Target="../media/image11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png"/></Relationships>
</file>

<file path=ppt/slides/_rels/slide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1.wm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22.png"/></Relationships>
</file>

<file path=ppt/slides/_rels/slide12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3.xml.rels><?xml version="1.0" encoding="UTF-8" standalone="yes"?>
<Relationships xmlns="http://schemas.openxmlformats.org/package/2006/relationships"><Relationship Id="rId3" Type="http://schemas.openxmlformats.org/officeDocument/2006/relationships/hyperlink" Target="http://webmapdesign.blogspot.com/2012/04/color-blindness-for-blends.html"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28.png"/></Relationships>
</file>

<file path=ppt/slides/_rels/slide1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31.png"/><Relationship Id="rId4" Type="http://schemas.openxmlformats.org/officeDocument/2006/relationships/image" Target="../media/image130.png"/></Relationships>
</file>

<file path=ppt/slides/_rels/slide13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37.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46.png"/></Relationships>
</file>

<file path=ppt/slides/_rels/slide1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48.emf"/></Relationships>
</file>

<file path=ppt/slides/_rels/slide15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50.png"/></Relationships>
</file>

<file path=ppt/slides/_rels/slide15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7.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54.png"/></Relationships>
</file>

<file path=ppt/slides/_rels/slide16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56.png"/></Relationships>
</file>

<file path=ppt/slides/_rels/slide16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58.png"/></Relationships>
</file>

<file path=ppt/slides/_rels/slide1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image" Target="../media/image10.jpeg"/></Relationships>
</file>

<file path=ppt/slides/_rels/slide1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1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67.png"/></Relationships>
</file>

<file path=ppt/slides/_rels/slide17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57.png"/></Relationships>
</file>

<file path=ppt/slides/_rels/slide17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71.png"/><Relationship Id="rId4" Type="http://schemas.openxmlformats.org/officeDocument/2006/relationships/image" Target="../media/image170.png"/></Relationships>
</file>

<file path=ppt/slides/_rels/slide1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oit.umn.edu/utools/" TargetMode="Externa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uspatial@umn.ed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maps.google.com/"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www.qgis.org/" TargetMode="External"/><Relationship Id="rId3" Type="http://schemas.openxmlformats.org/officeDocument/2006/relationships/hyperlink" Target="http://clarklabs.org/" TargetMode="External"/><Relationship Id="rId7" Type="http://schemas.openxmlformats.org/officeDocument/2006/relationships/hyperlink" Target="http://www.caliper.com/maptovu.ht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www.manifold.net/" TargetMode="External"/><Relationship Id="rId11" Type="http://schemas.openxmlformats.org/officeDocument/2006/relationships/image" Target="../media/image3.png"/><Relationship Id="rId5" Type="http://schemas.openxmlformats.org/officeDocument/2006/relationships/hyperlink" Target="http://www.pbinsight.com/welcome/mapinfo/" TargetMode="External"/><Relationship Id="rId10" Type="http://schemas.openxmlformats.org/officeDocument/2006/relationships/hyperlink" Target="http://udig.refractions.net/" TargetMode="External"/><Relationship Id="rId4" Type="http://schemas.openxmlformats.org/officeDocument/2006/relationships/hyperlink" Target="http://www.intergraph.com/" TargetMode="External"/><Relationship Id="rId9" Type="http://schemas.openxmlformats.org/officeDocument/2006/relationships/hyperlink" Target="http://grass.osgeo.or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hyperlink" Target="https://netfiles.umn.edu/u-spatial/public/GIS101.zip" TargetMode="External"/><Relationship Id="rId2" Type="http://schemas.openxmlformats.org/officeDocument/2006/relationships/hyperlink" Target="http://uspatial.umn.edu/training"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nhgis.org/"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www.cdc.gov/injury/wisqars/index.html"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6.png"/></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9.emf"/><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61.wmf"/><Relationship Id="rId5" Type="http://schemas.openxmlformats.org/officeDocument/2006/relationships/image" Target="../media/image60.png"/><Relationship Id="rId4" Type="http://schemas.openxmlformats.org/officeDocument/2006/relationships/image" Target="../media/image59.wmf"/><Relationship Id="rId9" Type="http://schemas.openxmlformats.org/officeDocument/2006/relationships/image" Target="../media/image3.png"/></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67.wmf"/><Relationship Id="rId5" Type="http://schemas.openxmlformats.org/officeDocument/2006/relationships/image" Target="../media/image66.wmf"/><Relationship Id="rId4" Type="http://schemas.openxmlformats.org/officeDocument/2006/relationships/image" Target="../media/image65.png"/></Relationships>
</file>

<file path=ppt/slides/_rels/slide86.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71.wmf"/><Relationship Id="rId5" Type="http://schemas.openxmlformats.org/officeDocument/2006/relationships/image" Target="../media/image70.wmf"/><Relationship Id="rId4" Type="http://schemas.openxmlformats.org/officeDocument/2006/relationships/image" Target="../media/image69.png"/></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5.wmf"/></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8.png"/></Relationships>
</file>

<file path=ppt/slides/_rels/slide9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oleObject" Target="../embeddings/oleObject1.bin"/><Relationship Id="rId7"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1.wmf"/><Relationship Id="rId5" Type="http://schemas.openxmlformats.org/officeDocument/2006/relationships/image" Target="../media/image80.png"/><Relationship Id="rId4" Type="http://schemas.openxmlformats.org/officeDocument/2006/relationships/image" Target="../media/image79.wmf"/></Relationships>
</file>

<file path=ppt/slides/_rels/slide9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5.png"/><Relationship Id="rId4" Type="http://schemas.openxmlformats.org/officeDocument/2006/relationships/image" Target="../media/image84.wmf"/></Relationships>
</file>

<file path=ppt/slides/_rels/slide93.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94.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5.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A0019"/>
        </a:solidFill>
        <a:effectLst/>
      </p:bgPr>
    </p:bg>
    <p:spTree>
      <p:nvGrpSpPr>
        <p:cNvPr id="1" name=""/>
        <p:cNvGrpSpPr/>
        <p:nvPr/>
      </p:nvGrpSpPr>
      <p:grpSpPr>
        <a:xfrm>
          <a:off x="0" y="0"/>
          <a:ext cx="0" cy="0"/>
          <a:chOff x="0" y="0"/>
          <a:chExt cx="0" cy="0"/>
        </a:xfrm>
      </p:grpSpPr>
      <p:pic>
        <p:nvPicPr>
          <p:cNvPr id="4098" name="Picture 2" descr="U:\Shared\Branding\U-Spatial Graphic Accent NEW\U-Spatial_WEB_RectC.pn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345936"/>
            <a:ext cx="1508760" cy="4023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1447800"/>
            <a:ext cx="9144000" cy="3354765"/>
          </a:xfrm>
          <a:prstGeom prst="rect">
            <a:avLst/>
          </a:prstGeom>
          <a:noFill/>
        </p:spPr>
        <p:txBody>
          <a:bodyPr wrap="square" rtlCol="0">
            <a:spAutoFit/>
          </a:bodyPr>
          <a:lstStyle/>
          <a:p>
            <a:pPr algn="ctr"/>
            <a:r>
              <a:rPr lang="en-US" sz="2800" dirty="0">
                <a:solidFill>
                  <a:schemeClr val="bg1"/>
                </a:solidFill>
                <a:latin typeface="+mj-lt"/>
              </a:rPr>
              <a:t>Welcome!</a:t>
            </a:r>
          </a:p>
          <a:p>
            <a:pPr algn="ctr"/>
            <a:endParaRPr lang="en-US" sz="2800" dirty="0">
              <a:solidFill>
                <a:schemeClr val="bg1"/>
              </a:solidFill>
              <a:latin typeface="+mj-lt"/>
            </a:endParaRPr>
          </a:p>
          <a:p>
            <a:pPr algn="ctr"/>
            <a:r>
              <a:rPr lang="en-US" sz="3600" b="1" dirty="0">
                <a:solidFill>
                  <a:srgbClr val="FFC000"/>
                </a:solidFill>
                <a:latin typeface="+mj-lt"/>
              </a:rPr>
              <a:t>GIS 101:</a:t>
            </a:r>
          </a:p>
          <a:p>
            <a:pPr algn="ctr"/>
            <a:r>
              <a:rPr lang="en-US" sz="3600" b="1" dirty="0">
                <a:solidFill>
                  <a:srgbClr val="FFC000"/>
                </a:solidFill>
                <a:latin typeface="+mj-lt"/>
              </a:rPr>
              <a:t>Analyzing Data and Creating Maps</a:t>
            </a:r>
          </a:p>
          <a:p>
            <a:pPr algn="ctr"/>
            <a:endParaRPr lang="en-US" sz="2800" dirty="0">
              <a:solidFill>
                <a:schemeClr val="bg1"/>
              </a:solidFill>
              <a:latin typeface="+mj-lt"/>
            </a:endParaRPr>
          </a:p>
          <a:p>
            <a:pPr algn="ctr"/>
            <a:r>
              <a:rPr lang="en-US" sz="2800" dirty="0">
                <a:solidFill>
                  <a:schemeClr val="bg1"/>
                </a:solidFill>
                <a:latin typeface="+mj-lt"/>
              </a:rPr>
              <a:t>Lucas </a:t>
            </a:r>
            <a:r>
              <a:rPr lang="en-US" sz="2800" dirty="0" err="1">
                <a:solidFill>
                  <a:schemeClr val="bg1"/>
                </a:solidFill>
                <a:latin typeface="+mj-lt"/>
              </a:rPr>
              <a:t>Winzenburg</a:t>
            </a:r>
            <a:endParaRPr lang="en-US" sz="2800" dirty="0">
              <a:solidFill>
                <a:schemeClr val="bg1"/>
              </a:solidFill>
              <a:latin typeface="+mj-lt"/>
            </a:endParaRPr>
          </a:p>
          <a:p>
            <a:pPr algn="ctr"/>
            <a:r>
              <a:rPr lang="en-US" sz="2800" dirty="0">
                <a:solidFill>
                  <a:schemeClr val="bg1"/>
                </a:solidFill>
                <a:latin typeface="+mj-lt"/>
              </a:rPr>
              <a:t>Spring 2017</a:t>
            </a:r>
          </a:p>
        </p:txBody>
      </p:sp>
    </p:spTree>
    <p:extLst>
      <p:ext uri="{BB962C8B-B14F-4D97-AF65-F5344CB8AC3E}">
        <p14:creationId xmlns:p14="http://schemas.microsoft.com/office/powerpoint/2010/main" val="1476769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lgn="l" eaLnBrk="1" hangingPunct="1"/>
            <a:r>
              <a:rPr lang="en-US" dirty="0">
                <a:solidFill>
                  <a:srgbClr val="900021"/>
                </a:solidFill>
              </a:rPr>
              <a:t>Layers</a:t>
            </a:r>
          </a:p>
        </p:txBody>
      </p:sp>
      <p:sp>
        <p:nvSpPr>
          <p:cNvPr id="23555" name="Rectangle 3"/>
          <p:cNvSpPr>
            <a:spLocks noGrp="1" noChangeArrowheads="1"/>
          </p:cNvSpPr>
          <p:nvPr>
            <p:ph idx="1"/>
          </p:nvPr>
        </p:nvSpPr>
        <p:spPr>
          <a:xfrm>
            <a:off x="609600" y="1849710"/>
            <a:ext cx="3733800" cy="3810000"/>
          </a:xfrm>
        </p:spPr>
        <p:txBody>
          <a:bodyPr>
            <a:noAutofit/>
          </a:bodyPr>
          <a:lstStyle/>
          <a:p>
            <a:pPr eaLnBrk="1" hangingPunct="1"/>
            <a:r>
              <a:rPr lang="en-US" sz="2000" dirty="0"/>
              <a:t>Pull apart themes of your map to make layers</a:t>
            </a:r>
          </a:p>
          <a:p>
            <a:pPr eaLnBrk="1" hangingPunct="1"/>
            <a:endParaRPr lang="en-US" sz="2000" dirty="0"/>
          </a:p>
          <a:p>
            <a:pPr eaLnBrk="1" hangingPunct="1"/>
            <a:r>
              <a:rPr lang="en-US" sz="2000" dirty="0"/>
              <a:t>Layers sit on top of one another</a:t>
            </a:r>
          </a:p>
          <a:p>
            <a:pPr eaLnBrk="1" hangingPunct="1"/>
            <a:endParaRPr lang="en-US" sz="2000" dirty="0"/>
          </a:p>
          <a:p>
            <a:pPr eaLnBrk="1" hangingPunct="1"/>
            <a:r>
              <a:rPr lang="en-US" sz="2000" dirty="0"/>
              <a:t>Spatial relationships define how these layers interact with one another</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256" y="1676400"/>
            <a:ext cx="4306969" cy="4198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732256" y="5659710"/>
            <a:ext cx="1098378" cy="184666"/>
          </a:xfrm>
          <a:prstGeom prst="rect">
            <a:avLst/>
          </a:prstGeom>
          <a:noFill/>
        </p:spPr>
        <p:txBody>
          <a:bodyPr wrap="none" rtlCol="0">
            <a:spAutoFit/>
          </a:bodyPr>
          <a:lstStyle/>
          <a:p>
            <a:r>
              <a:rPr lang="en-US" sz="600" dirty="0">
                <a:solidFill>
                  <a:schemeClr val="bg2"/>
                </a:solidFill>
              </a:rPr>
              <a:t>Image: Architect Magazine</a:t>
            </a:r>
          </a:p>
        </p:txBody>
      </p:sp>
      <p:cxnSp>
        <p:nvCxnSpPr>
          <p:cNvPr id="10" name="Straight Connector 9"/>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1"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51382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lgn="l" eaLnBrk="1" hangingPunct="1"/>
            <a:r>
              <a:rPr lang="en-US" dirty="0">
                <a:solidFill>
                  <a:srgbClr val="7A0019"/>
                </a:solidFill>
              </a:rPr>
              <a:t>Well Designed Map</a:t>
            </a:r>
          </a:p>
        </p:txBody>
      </p:sp>
      <p:pic>
        <p:nvPicPr>
          <p:cNvPr id="11267" name="Picture 5"/>
          <p:cNvPicPr>
            <a:picLocks noChangeAspect="1" noChangeArrowheads="1"/>
          </p:cNvPicPr>
          <p:nvPr/>
        </p:nvPicPr>
        <p:blipFill>
          <a:blip r:embed="rId3" cstate="print"/>
          <a:srcRect l="4985" t="8000" r="4050" b="5600"/>
          <a:stretch>
            <a:fillRect/>
          </a:stretch>
        </p:blipFill>
        <p:spPr bwMode="auto">
          <a:xfrm>
            <a:off x="1143000" y="1495426"/>
            <a:ext cx="6697014" cy="4953000"/>
          </a:xfrm>
          <a:prstGeom prst="rect">
            <a:avLst/>
          </a:prstGeom>
          <a:noFill/>
          <a:ln w="9525">
            <a:noFill/>
            <a:miter lim="800000"/>
            <a:headEnd/>
            <a:tailEnd/>
          </a:ln>
        </p:spPr>
      </p:pic>
      <p:cxnSp>
        <p:nvCxnSpPr>
          <p:cNvPr id="5" name="Straight Connector 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6"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060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algn="l" eaLnBrk="1" hangingPunct="1"/>
            <a:r>
              <a:rPr lang="en-US" dirty="0">
                <a:solidFill>
                  <a:srgbClr val="7A0019"/>
                </a:solidFill>
              </a:rPr>
              <a:t>Title</a:t>
            </a:r>
          </a:p>
        </p:txBody>
      </p:sp>
      <p:sp>
        <p:nvSpPr>
          <p:cNvPr id="14339" name="Rectangle 3"/>
          <p:cNvSpPr>
            <a:spLocks noGrp="1" noChangeArrowheads="1"/>
          </p:cNvSpPr>
          <p:nvPr>
            <p:ph idx="1"/>
          </p:nvPr>
        </p:nvSpPr>
        <p:spPr/>
        <p:txBody>
          <a:bodyPr/>
          <a:lstStyle/>
          <a:p>
            <a:pPr eaLnBrk="1" hangingPunct="1">
              <a:buFont typeface="Arial" panose="020B0604020202020204" pitchFamily="34" charset="0"/>
              <a:buChar char="•"/>
            </a:pPr>
            <a:r>
              <a:rPr lang="en-US" dirty="0"/>
              <a:t>Largest type on map</a:t>
            </a:r>
          </a:p>
          <a:p>
            <a:pPr eaLnBrk="1" hangingPunct="1">
              <a:buFont typeface="Arial" panose="020B0604020202020204" pitchFamily="34" charset="0"/>
              <a:buChar char="•"/>
            </a:pPr>
            <a:r>
              <a:rPr lang="en-US" dirty="0"/>
              <a:t>Titles should include :</a:t>
            </a:r>
          </a:p>
          <a:p>
            <a:pPr lvl="1" eaLnBrk="1" hangingPunct="1">
              <a:buFont typeface="Arial" panose="020B0604020202020204" pitchFamily="34" charset="0"/>
              <a:buChar char="•"/>
            </a:pPr>
            <a:r>
              <a:rPr lang="en-US" dirty="0"/>
              <a:t>Theme</a:t>
            </a:r>
          </a:p>
          <a:p>
            <a:pPr lvl="1" eaLnBrk="1" hangingPunct="1">
              <a:buFont typeface="Arial" panose="020B0604020202020204" pitchFamily="34" charset="0"/>
              <a:buChar char="•"/>
            </a:pPr>
            <a:r>
              <a:rPr lang="en-US" dirty="0"/>
              <a:t>Place</a:t>
            </a:r>
          </a:p>
          <a:p>
            <a:pPr lvl="1" eaLnBrk="1" hangingPunct="1">
              <a:buFont typeface="Arial" panose="020B0604020202020204" pitchFamily="34" charset="0"/>
              <a:buChar char="•"/>
            </a:pPr>
            <a:r>
              <a:rPr lang="en-US" dirty="0"/>
              <a:t>Time</a:t>
            </a:r>
          </a:p>
          <a:p>
            <a:pPr lvl="1" eaLnBrk="1" hangingPunct="1">
              <a:buFont typeface="Wingdings" pitchFamily="2" charset="2"/>
              <a:buNone/>
            </a:pPr>
            <a:endParaRPr lang="en-US" dirty="0"/>
          </a:p>
          <a:p>
            <a:pPr lvl="1" algn="ctr" eaLnBrk="1" hangingPunct="1">
              <a:buFont typeface="Wingdings" pitchFamily="2" charset="2"/>
              <a:buNone/>
            </a:pPr>
            <a:r>
              <a:rPr lang="en-US" dirty="0"/>
              <a:t>“Minneapolis Bicycle Trails, 2017” </a:t>
            </a:r>
          </a:p>
        </p:txBody>
      </p:sp>
      <p:cxnSp>
        <p:nvCxnSpPr>
          <p:cNvPr id="5" name="Straight Connector 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6"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5004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algn="l" eaLnBrk="1" hangingPunct="1"/>
            <a:r>
              <a:rPr lang="en-US" dirty="0">
                <a:solidFill>
                  <a:srgbClr val="7A0019"/>
                </a:solidFill>
              </a:rPr>
              <a:t>Legend</a:t>
            </a:r>
          </a:p>
        </p:txBody>
      </p:sp>
      <p:sp>
        <p:nvSpPr>
          <p:cNvPr id="17411" name="Rectangle 3"/>
          <p:cNvSpPr>
            <a:spLocks noGrp="1" noChangeArrowheads="1"/>
          </p:cNvSpPr>
          <p:nvPr>
            <p:ph idx="1"/>
          </p:nvPr>
        </p:nvSpPr>
        <p:spPr>
          <a:xfrm>
            <a:off x="228600" y="1524000"/>
            <a:ext cx="8686800" cy="4648200"/>
          </a:xfrm>
        </p:spPr>
        <p:txBody>
          <a:bodyPr/>
          <a:lstStyle/>
          <a:p>
            <a:pPr eaLnBrk="1" hangingPunct="1">
              <a:buFont typeface="Arial" panose="020B0604020202020204" pitchFamily="34" charset="0"/>
              <a:buChar char="•"/>
            </a:pPr>
            <a:r>
              <a:rPr lang="en-US" dirty="0"/>
              <a:t>Explains all the symbols used in the map</a:t>
            </a:r>
          </a:p>
          <a:p>
            <a:pPr eaLnBrk="1" hangingPunct="1">
              <a:buFont typeface="Arial" panose="020B0604020202020204" pitchFamily="34" charset="0"/>
              <a:buChar char="•"/>
            </a:pPr>
            <a:r>
              <a:rPr lang="en-US" dirty="0"/>
              <a:t>Should be easy to read and understand</a:t>
            </a:r>
          </a:p>
          <a:p>
            <a:pPr eaLnBrk="1" hangingPunct="1">
              <a:buFont typeface="Arial" panose="020B0604020202020204" pitchFamily="34" charset="0"/>
              <a:buChar char="•"/>
            </a:pPr>
            <a:r>
              <a:rPr lang="en-US" dirty="0"/>
              <a:t>Place where there is “white space” in the map</a:t>
            </a:r>
          </a:p>
          <a:p>
            <a:pPr eaLnBrk="1" hangingPunct="1">
              <a:buFont typeface="Arial" panose="020B0604020202020204" pitchFamily="34" charset="0"/>
              <a:buChar char="•"/>
            </a:pPr>
            <a:r>
              <a:rPr lang="en-US" dirty="0"/>
              <a:t>Symbols should be grouped by type:</a:t>
            </a:r>
          </a:p>
          <a:p>
            <a:pPr lvl="1" eaLnBrk="1" hangingPunct="1">
              <a:buFont typeface="Arial" panose="020B0604020202020204" pitchFamily="34" charset="0"/>
              <a:buChar char="•"/>
            </a:pPr>
            <a:r>
              <a:rPr lang="en-US" dirty="0"/>
              <a:t>Points</a:t>
            </a:r>
          </a:p>
          <a:p>
            <a:pPr lvl="1" eaLnBrk="1" hangingPunct="1">
              <a:buFont typeface="Arial" panose="020B0604020202020204" pitchFamily="34" charset="0"/>
              <a:buChar char="•"/>
            </a:pPr>
            <a:r>
              <a:rPr lang="en-US" dirty="0"/>
              <a:t>Lines</a:t>
            </a:r>
          </a:p>
          <a:p>
            <a:pPr lvl="1" eaLnBrk="1" hangingPunct="1">
              <a:buFont typeface="Arial" panose="020B0604020202020204" pitchFamily="34" charset="0"/>
              <a:buChar char="•"/>
            </a:pPr>
            <a:r>
              <a:rPr lang="en-US" dirty="0"/>
              <a:t>Polygons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914775"/>
            <a:ext cx="363855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9260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l" eaLnBrk="1" hangingPunct="1"/>
            <a:r>
              <a:rPr lang="en-US" dirty="0">
                <a:solidFill>
                  <a:srgbClr val="7A0019"/>
                </a:solidFill>
              </a:rPr>
              <a:t>Legend</a:t>
            </a:r>
          </a:p>
        </p:txBody>
      </p:sp>
      <p:pic>
        <p:nvPicPr>
          <p:cNvPr id="18435" name="Picture 4"/>
          <p:cNvPicPr>
            <a:picLocks noChangeAspect="1" noChangeArrowheads="1"/>
          </p:cNvPicPr>
          <p:nvPr/>
        </p:nvPicPr>
        <p:blipFill>
          <a:blip r:embed="rId3" cstate="print"/>
          <a:srcRect/>
          <a:stretch>
            <a:fillRect/>
          </a:stretch>
        </p:blipFill>
        <p:spPr bwMode="auto">
          <a:xfrm>
            <a:off x="1371600" y="2819400"/>
            <a:ext cx="2209800" cy="2062163"/>
          </a:xfrm>
          <a:prstGeom prst="rect">
            <a:avLst/>
          </a:prstGeom>
          <a:solidFill>
            <a:schemeClr val="bg1"/>
          </a:solidFill>
          <a:ln w="9525">
            <a:noFill/>
            <a:miter lim="800000"/>
            <a:headEnd/>
            <a:tailEnd/>
          </a:ln>
        </p:spPr>
      </p:pic>
      <p:pic>
        <p:nvPicPr>
          <p:cNvPr id="18436" name="Picture 5"/>
          <p:cNvPicPr>
            <a:picLocks noChangeAspect="1" noChangeArrowheads="1"/>
          </p:cNvPicPr>
          <p:nvPr/>
        </p:nvPicPr>
        <p:blipFill>
          <a:blip r:embed="rId4" cstate="print"/>
          <a:srcRect/>
          <a:stretch>
            <a:fillRect/>
          </a:stretch>
        </p:blipFill>
        <p:spPr bwMode="auto">
          <a:xfrm>
            <a:off x="5715000" y="3113881"/>
            <a:ext cx="1835150" cy="1473200"/>
          </a:xfrm>
          <a:prstGeom prst="rect">
            <a:avLst/>
          </a:prstGeom>
          <a:solidFill>
            <a:schemeClr val="bg1"/>
          </a:solidFill>
          <a:ln w="9525">
            <a:noFill/>
            <a:miter lim="800000"/>
            <a:headEnd/>
            <a:tailEnd/>
          </a:ln>
        </p:spPr>
      </p:pic>
      <p:sp>
        <p:nvSpPr>
          <p:cNvPr id="18437" name="Text Box 6"/>
          <p:cNvSpPr txBox="1">
            <a:spLocks noChangeArrowheads="1"/>
          </p:cNvSpPr>
          <p:nvPr/>
        </p:nvSpPr>
        <p:spPr bwMode="auto">
          <a:xfrm>
            <a:off x="1579428" y="1944469"/>
            <a:ext cx="1800493" cy="646331"/>
          </a:xfrm>
          <a:prstGeom prst="rect">
            <a:avLst/>
          </a:prstGeom>
          <a:noFill/>
          <a:ln w="9525">
            <a:noFill/>
            <a:miter lim="800000"/>
            <a:headEnd/>
            <a:tailEnd/>
          </a:ln>
        </p:spPr>
        <p:txBody>
          <a:bodyPr wrap="none">
            <a:spAutoFit/>
          </a:bodyPr>
          <a:lstStyle/>
          <a:p>
            <a:pPr algn="ctr"/>
            <a:r>
              <a:rPr lang="en-US" b="1" dirty="0"/>
              <a:t>Default</a:t>
            </a:r>
            <a:r>
              <a:rPr lang="en-US" dirty="0"/>
              <a:t> Legend</a:t>
            </a:r>
          </a:p>
          <a:p>
            <a:pPr algn="ctr"/>
            <a:endParaRPr lang="en-US" dirty="0"/>
          </a:p>
        </p:txBody>
      </p:sp>
      <p:sp>
        <p:nvSpPr>
          <p:cNvPr id="18438" name="Text Box 7"/>
          <p:cNvSpPr txBox="1">
            <a:spLocks noChangeArrowheads="1"/>
          </p:cNvSpPr>
          <p:nvPr/>
        </p:nvSpPr>
        <p:spPr bwMode="auto">
          <a:xfrm>
            <a:off x="5791200" y="1944469"/>
            <a:ext cx="1685077" cy="369332"/>
          </a:xfrm>
          <a:prstGeom prst="rect">
            <a:avLst/>
          </a:prstGeom>
          <a:noFill/>
          <a:ln w="9525">
            <a:noFill/>
            <a:miter lim="800000"/>
            <a:headEnd/>
            <a:tailEnd/>
          </a:ln>
        </p:spPr>
        <p:txBody>
          <a:bodyPr wrap="none">
            <a:spAutoFit/>
          </a:bodyPr>
          <a:lstStyle/>
          <a:p>
            <a:r>
              <a:rPr lang="en-US" b="1" dirty="0"/>
              <a:t>Better</a:t>
            </a:r>
            <a:r>
              <a:rPr lang="en-US" dirty="0"/>
              <a:t> Legend</a:t>
            </a:r>
          </a:p>
        </p:txBody>
      </p:sp>
      <p:cxnSp>
        <p:nvCxnSpPr>
          <p:cNvPr id="8" name="Straight Connector 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9" name="Picture 7" descr="C:\Users\betch038\Downloads\U-Spatial_GraphicAccent_R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53646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l" eaLnBrk="1" hangingPunct="1"/>
            <a:r>
              <a:rPr lang="en-US" dirty="0">
                <a:solidFill>
                  <a:srgbClr val="7A0019"/>
                </a:solidFill>
              </a:rPr>
              <a:t>Scale</a:t>
            </a:r>
          </a:p>
        </p:txBody>
      </p:sp>
      <p:sp>
        <p:nvSpPr>
          <p:cNvPr id="25603" name="Rectangle 3"/>
          <p:cNvSpPr>
            <a:spLocks noGrp="1" noChangeArrowheads="1"/>
          </p:cNvSpPr>
          <p:nvPr>
            <p:ph idx="1"/>
          </p:nvPr>
        </p:nvSpPr>
        <p:spPr>
          <a:xfrm>
            <a:off x="457200" y="1562100"/>
            <a:ext cx="8229600" cy="4525963"/>
          </a:xfrm>
        </p:spPr>
        <p:txBody>
          <a:bodyPr>
            <a:normAutofit fontScale="92500" lnSpcReduction="20000"/>
          </a:bodyPr>
          <a:lstStyle/>
          <a:p>
            <a:pPr eaLnBrk="1" fontAlgn="auto" hangingPunct="1">
              <a:spcAft>
                <a:spcPts val="0"/>
              </a:spcAft>
              <a:buFont typeface="Arial" panose="020B0604020202020204" pitchFamily="34" charset="0"/>
              <a:buChar char="•"/>
              <a:defRPr/>
            </a:pPr>
            <a:r>
              <a:rPr lang="en-US" sz="3000" dirty="0"/>
              <a:t>Represents map to real-world ratio. Can be expressed:</a:t>
            </a:r>
          </a:p>
          <a:p>
            <a:pPr marL="822960" lvl="1" indent="-457200" eaLnBrk="1" fontAlgn="auto" hangingPunct="1">
              <a:spcAft>
                <a:spcPts val="0"/>
              </a:spcAft>
              <a:buFont typeface="Arial" panose="020B0604020202020204" pitchFamily="34" charset="0"/>
              <a:buChar char="•"/>
              <a:defRPr/>
            </a:pPr>
            <a:r>
              <a:rPr lang="en-US" sz="2600" dirty="0"/>
              <a:t>Scale Bar</a:t>
            </a:r>
          </a:p>
          <a:p>
            <a:pPr marL="822960" lvl="1" indent="-457200" eaLnBrk="1" fontAlgn="auto" hangingPunct="1">
              <a:spcAft>
                <a:spcPts val="0"/>
              </a:spcAft>
              <a:buFont typeface="Arial" panose="020B0604020202020204" pitchFamily="34" charset="0"/>
              <a:buChar char="•"/>
              <a:defRPr/>
            </a:pPr>
            <a:r>
              <a:rPr lang="en-US" sz="2600" dirty="0"/>
              <a:t>Representative Fraction </a:t>
            </a:r>
            <a:r>
              <a:rPr lang="en-US" sz="2600" dirty="0">
                <a:solidFill>
                  <a:srgbClr val="7A0019"/>
                </a:solidFill>
              </a:rPr>
              <a:t>(1:40,000)</a:t>
            </a:r>
          </a:p>
          <a:p>
            <a:pPr marL="822960" lvl="1" indent="-457200" eaLnBrk="1" fontAlgn="auto" hangingPunct="1">
              <a:spcAft>
                <a:spcPts val="0"/>
              </a:spcAft>
              <a:buFont typeface="Arial" panose="020B0604020202020204" pitchFamily="34" charset="0"/>
              <a:buChar char="•"/>
              <a:defRPr/>
            </a:pPr>
            <a:r>
              <a:rPr lang="en-US" sz="2600" dirty="0"/>
              <a:t>Statement </a:t>
            </a:r>
            <a:r>
              <a:rPr lang="en-US" sz="2600" dirty="0">
                <a:solidFill>
                  <a:srgbClr val="7A0019"/>
                </a:solidFill>
              </a:rPr>
              <a:t>(1 inch = 1 mile)</a:t>
            </a:r>
          </a:p>
          <a:p>
            <a:pPr marL="365760" lvl="1" indent="0" eaLnBrk="1" fontAlgn="auto" hangingPunct="1">
              <a:spcAft>
                <a:spcPts val="0"/>
              </a:spcAft>
              <a:buNone/>
              <a:defRPr/>
            </a:pPr>
            <a:endParaRPr lang="en-US" dirty="0">
              <a:solidFill>
                <a:srgbClr val="FF0000"/>
              </a:solidFill>
            </a:endParaRPr>
          </a:p>
          <a:p>
            <a:pPr eaLnBrk="1" fontAlgn="auto" hangingPunct="1">
              <a:spcAft>
                <a:spcPts val="0"/>
              </a:spcAft>
              <a:buFont typeface="Arial" panose="020B0604020202020204" pitchFamily="34" charset="0"/>
              <a:buChar char="•"/>
              <a:defRPr/>
            </a:pPr>
            <a:r>
              <a:rPr lang="en-US" sz="3000" dirty="0"/>
              <a:t>Scale bar is easiest and required if map will be reproduced in different sizes</a:t>
            </a:r>
          </a:p>
          <a:p>
            <a:pPr eaLnBrk="1" fontAlgn="auto" hangingPunct="1">
              <a:spcAft>
                <a:spcPts val="0"/>
              </a:spcAft>
              <a:buFont typeface="Arial" panose="020B0604020202020204" pitchFamily="34" charset="0"/>
              <a:buChar char="•"/>
              <a:defRPr/>
            </a:pPr>
            <a:r>
              <a:rPr lang="en-US" sz="3000" dirty="0"/>
              <a:t>Use units that make sense for audience (Kilometers Vs. Miles)</a:t>
            </a:r>
          </a:p>
          <a:p>
            <a:pPr eaLnBrk="1" fontAlgn="auto" hangingPunct="1">
              <a:spcAft>
                <a:spcPts val="0"/>
              </a:spcAft>
              <a:buFont typeface="Arial" panose="020B0604020202020204" pitchFamily="34" charset="0"/>
              <a:buChar char="•"/>
              <a:defRPr/>
            </a:pPr>
            <a:r>
              <a:rPr lang="en-US" sz="3000" dirty="0"/>
              <a:t>Place in empty space</a:t>
            </a:r>
          </a:p>
          <a:p>
            <a:pPr marL="320040" indent="-320040" eaLnBrk="1" fontAlgn="auto" hangingPunct="1">
              <a:spcAft>
                <a:spcPts val="0"/>
              </a:spcAft>
              <a:buFont typeface="Wingdings"/>
              <a:buChar char=""/>
              <a:defRPr/>
            </a:pPr>
            <a:endParaRPr lang="en-US" dirty="0"/>
          </a:p>
        </p:txBody>
      </p:sp>
      <p:cxnSp>
        <p:nvCxnSpPr>
          <p:cNvPr id="5" name="Straight Connector 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6"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8079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l" eaLnBrk="1" hangingPunct="1"/>
            <a:r>
              <a:rPr lang="en-US" dirty="0">
                <a:solidFill>
                  <a:srgbClr val="7A0019"/>
                </a:solidFill>
              </a:rPr>
              <a:t>Scale</a:t>
            </a:r>
            <a:r>
              <a:rPr lang="en-US" dirty="0"/>
              <a:t> </a:t>
            </a:r>
          </a:p>
        </p:txBody>
      </p:sp>
      <p:pic>
        <p:nvPicPr>
          <p:cNvPr id="20483" name="Picture 5"/>
          <p:cNvPicPr>
            <a:picLocks noChangeAspect="1" noChangeArrowheads="1"/>
          </p:cNvPicPr>
          <p:nvPr/>
        </p:nvPicPr>
        <p:blipFill>
          <a:blip r:embed="rId2" cstate="print"/>
          <a:srcRect/>
          <a:stretch>
            <a:fillRect/>
          </a:stretch>
        </p:blipFill>
        <p:spPr bwMode="auto">
          <a:xfrm>
            <a:off x="1981200" y="2571750"/>
            <a:ext cx="3778250" cy="268288"/>
          </a:xfrm>
          <a:prstGeom prst="rect">
            <a:avLst/>
          </a:prstGeom>
          <a:solidFill>
            <a:schemeClr val="bg1"/>
          </a:solidFill>
          <a:ln w="9525">
            <a:noFill/>
            <a:miter lim="800000"/>
            <a:headEnd/>
            <a:tailEnd/>
          </a:ln>
        </p:spPr>
      </p:pic>
      <p:sp>
        <p:nvSpPr>
          <p:cNvPr id="20484" name="Text Box 6"/>
          <p:cNvSpPr txBox="1">
            <a:spLocks noChangeArrowheads="1"/>
          </p:cNvSpPr>
          <p:nvPr/>
        </p:nvSpPr>
        <p:spPr bwMode="auto">
          <a:xfrm>
            <a:off x="762000" y="3429000"/>
            <a:ext cx="3943350" cy="366713"/>
          </a:xfrm>
          <a:prstGeom prst="rect">
            <a:avLst/>
          </a:prstGeom>
          <a:noFill/>
          <a:ln w="9525">
            <a:noFill/>
            <a:miter lim="800000"/>
            <a:headEnd/>
            <a:tailEnd/>
          </a:ln>
        </p:spPr>
        <p:txBody>
          <a:bodyPr wrap="none">
            <a:spAutoFit/>
          </a:bodyPr>
          <a:lstStyle/>
          <a:p>
            <a:r>
              <a:rPr lang="en-US" dirty="0"/>
              <a:t>Representative Fraction: 1:3,448,439</a:t>
            </a:r>
          </a:p>
        </p:txBody>
      </p:sp>
      <p:sp>
        <p:nvSpPr>
          <p:cNvPr id="20485" name="Text Box 7"/>
          <p:cNvSpPr txBox="1">
            <a:spLocks noChangeArrowheads="1"/>
          </p:cNvSpPr>
          <p:nvPr/>
        </p:nvSpPr>
        <p:spPr bwMode="auto">
          <a:xfrm>
            <a:off x="762000" y="4267200"/>
            <a:ext cx="4629150" cy="366713"/>
          </a:xfrm>
          <a:prstGeom prst="rect">
            <a:avLst/>
          </a:prstGeom>
          <a:noFill/>
          <a:ln w="9525">
            <a:noFill/>
            <a:miter lim="800000"/>
            <a:headEnd/>
            <a:tailEnd/>
          </a:ln>
        </p:spPr>
        <p:txBody>
          <a:bodyPr wrap="none">
            <a:spAutoFit/>
          </a:bodyPr>
          <a:lstStyle/>
          <a:p>
            <a:r>
              <a:rPr lang="en-US"/>
              <a:t>Word Statement: 1 Inch is Equal to 54 Miles</a:t>
            </a:r>
          </a:p>
        </p:txBody>
      </p:sp>
      <p:sp>
        <p:nvSpPr>
          <p:cNvPr id="20486" name="Text Box 8"/>
          <p:cNvSpPr txBox="1">
            <a:spLocks noChangeArrowheads="1"/>
          </p:cNvSpPr>
          <p:nvPr/>
        </p:nvSpPr>
        <p:spPr bwMode="auto">
          <a:xfrm>
            <a:off x="762000" y="2514600"/>
            <a:ext cx="1249060" cy="369332"/>
          </a:xfrm>
          <a:prstGeom prst="rect">
            <a:avLst/>
          </a:prstGeom>
          <a:noFill/>
          <a:ln w="9525">
            <a:noFill/>
            <a:miter lim="800000"/>
            <a:headEnd/>
            <a:tailEnd/>
          </a:ln>
        </p:spPr>
        <p:txBody>
          <a:bodyPr wrap="none">
            <a:spAutoFit/>
          </a:bodyPr>
          <a:lstStyle/>
          <a:p>
            <a:r>
              <a:rPr lang="en-US" dirty="0"/>
              <a:t>Scale Bar:</a:t>
            </a:r>
          </a:p>
        </p:txBody>
      </p:sp>
      <p:cxnSp>
        <p:nvCxnSpPr>
          <p:cNvPr id="8" name="Straight Connector 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9"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9952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l" eaLnBrk="1" hangingPunct="1"/>
            <a:r>
              <a:rPr lang="en-US" dirty="0">
                <a:solidFill>
                  <a:srgbClr val="7A0019"/>
                </a:solidFill>
              </a:rPr>
              <a:t>Source Information</a:t>
            </a:r>
          </a:p>
        </p:txBody>
      </p:sp>
      <p:sp>
        <p:nvSpPr>
          <p:cNvPr id="21507" name="Rectangle 3"/>
          <p:cNvSpPr>
            <a:spLocks noGrp="1" noChangeArrowheads="1"/>
          </p:cNvSpPr>
          <p:nvPr>
            <p:ph idx="1"/>
          </p:nvPr>
        </p:nvSpPr>
        <p:spPr/>
        <p:txBody>
          <a:bodyPr/>
          <a:lstStyle/>
          <a:p>
            <a:pPr eaLnBrk="1" hangingPunct="1">
              <a:buFont typeface="Arial" panose="020B0604020202020204" pitchFamily="34" charset="0"/>
              <a:buChar char="•"/>
            </a:pPr>
            <a:r>
              <a:rPr lang="en-US" sz="2800" dirty="0"/>
              <a:t>This text box may include:</a:t>
            </a:r>
          </a:p>
          <a:p>
            <a:pPr lvl="1" eaLnBrk="1" hangingPunct="1">
              <a:buFont typeface="Arial" panose="020B0604020202020204" pitchFamily="34" charset="0"/>
              <a:buChar char="•"/>
            </a:pPr>
            <a:r>
              <a:rPr lang="en-US" sz="2400" dirty="0"/>
              <a:t>Data Source (Census, NHGIS, MDH, etc.)</a:t>
            </a:r>
          </a:p>
          <a:p>
            <a:pPr lvl="1" eaLnBrk="1" hangingPunct="1">
              <a:buFont typeface="Arial" panose="020B0604020202020204" pitchFamily="34" charset="0"/>
              <a:buChar char="•"/>
            </a:pPr>
            <a:r>
              <a:rPr lang="en-US" sz="2400" dirty="0"/>
              <a:t>Date of Data Collection</a:t>
            </a:r>
          </a:p>
          <a:p>
            <a:pPr lvl="1" eaLnBrk="1" hangingPunct="1">
              <a:buFont typeface="Arial" panose="020B0604020202020204" pitchFamily="34" charset="0"/>
              <a:buChar char="•"/>
            </a:pPr>
            <a:r>
              <a:rPr lang="en-US" sz="2400" dirty="0"/>
              <a:t>Copyright</a:t>
            </a:r>
          </a:p>
          <a:p>
            <a:pPr lvl="1" eaLnBrk="1" hangingPunct="1">
              <a:buFont typeface="Arial" panose="020B0604020202020204" pitchFamily="34" charset="0"/>
              <a:buChar char="•"/>
            </a:pPr>
            <a:r>
              <a:rPr lang="en-US" sz="2400" dirty="0"/>
              <a:t>Cartographer(s)</a:t>
            </a:r>
          </a:p>
          <a:p>
            <a:pPr lvl="1" eaLnBrk="1" hangingPunct="1">
              <a:buFont typeface="Arial" panose="020B0604020202020204" pitchFamily="34" charset="0"/>
              <a:buChar char="•"/>
            </a:pPr>
            <a:r>
              <a:rPr lang="en-US" sz="2400" dirty="0"/>
              <a:t>Projection</a:t>
            </a:r>
          </a:p>
          <a:p>
            <a:pPr marL="457200" lvl="1" indent="0" eaLnBrk="1" hangingPunct="1">
              <a:buNone/>
            </a:pPr>
            <a:endParaRPr lang="en-US" sz="2400" dirty="0"/>
          </a:p>
          <a:p>
            <a:pPr eaLnBrk="1" hangingPunct="1">
              <a:buFont typeface="Arial" panose="020B0604020202020204" pitchFamily="34" charset="0"/>
              <a:buChar char="•"/>
            </a:pPr>
            <a:r>
              <a:rPr lang="en-US" sz="2800" dirty="0"/>
              <a:t>Should be small, but visible. Place in corner, below, under legend, etc.</a:t>
            </a:r>
          </a:p>
        </p:txBody>
      </p:sp>
      <p:cxnSp>
        <p:nvCxnSpPr>
          <p:cNvPr id="5" name="Straight Connector 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6"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7030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l" eaLnBrk="1" hangingPunct="1"/>
            <a:r>
              <a:rPr lang="en-US" dirty="0">
                <a:solidFill>
                  <a:srgbClr val="7A0019"/>
                </a:solidFill>
              </a:rPr>
              <a:t>Source Information</a:t>
            </a:r>
          </a:p>
        </p:txBody>
      </p:sp>
      <p:pic>
        <p:nvPicPr>
          <p:cNvPr id="22531" name="Picture 4"/>
          <p:cNvPicPr>
            <a:picLocks noChangeAspect="1" noChangeArrowheads="1"/>
          </p:cNvPicPr>
          <p:nvPr/>
        </p:nvPicPr>
        <p:blipFill>
          <a:blip r:embed="rId2" cstate="print"/>
          <a:srcRect l="41745" t="71094" r="22118"/>
          <a:stretch>
            <a:fillRect/>
          </a:stretch>
        </p:blipFill>
        <p:spPr bwMode="auto">
          <a:xfrm>
            <a:off x="2590800" y="2438400"/>
            <a:ext cx="4419600" cy="2819400"/>
          </a:xfrm>
          <a:prstGeom prst="rect">
            <a:avLst/>
          </a:prstGeom>
          <a:noFill/>
          <a:ln w="9525">
            <a:noFill/>
            <a:miter lim="800000"/>
            <a:headEnd/>
            <a:tailEnd/>
          </a:ln>
        </p:spPr>
      </p:pic>
      <p:cxnSp>
        <p:nvCxnSpPr>
          <p:cNvPr id="5" name="Straight Connector 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6"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258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lgn="l" eaLnBrk="1" hangingPunct="1"/>
            <a:r>
              <a:rPr lang="en-US" dirty="0">
                <a:solidFill>
                  <a:srgbClr val="7A0019"/>
                </a:solidFill>
              </a:rPr>
              <a:t>Projection</a:t>
            </a:r>
          </a:p>
        </p:txBody>
      </p:sp>
      <p:sp>
        <p:nvSpPr>
          <p:cNvPr id="23555" name="Rectangle 3"/>
          <p:cNvSpPr>
            <a:spLocks noGrp="1" noChangeArrowheads="1"/>
          </p:cNvSpPr>
          <p:nvPr>
            <p:ph idx="1"/>
          </p:nvPr>
        </p:nvSpPr>
        <p:spPr/>
        <p:txBody>
          <a:bodyPr/>
          <a:lstStyle/>
          <a:p>
            <a:pPr eaLnBrk="1" hangingPunct="1">
              <a:buFont typeface="Arial" panose="020B0604020202020204" pitchFamily="34" charset="0"/>
              <a:buChar char="•"/>
            </a:pPr>
            <a:r>
              <a:rPr lang="en-US" sz="2800" dirty="0"/>
              <a:t>Earth is spherical, maps are not</a:t>
            </a:r>
          </a:p>
          <a:p>
            <a:pPr marL="0" indent="0" eaLnBrk="1" hangingPunct="1">
              <a:buNone/>
            </a:pPr>
            <a:endParaRPr lang="en-US" sz="2800" dirty="0"/>
          </a:p>
          <a:p>
            <a:pPr eaLnBrk="1" hangingPunct="1">
              <a:buFont typeface="Arial" panose="020B0604020202020204" pitchFamily="34" charset="0"/>
              <a:buChar char="•"/>
            </a:pPr>
            <a:r>
              <a:rPr lang="en-US" sz="2800" dirty="0"/>
              <a:t>Projections allow for “best” views of specific areas</a:t>
            </a:r>
          </a:p>
          <a:p>
            <a:pPr marL="0" indent="0" eaLnBrk="1" hangingPunct="1">
              <a:buNone/>
            </a:pPr>
            <a:endParaRPr lang="en-US" sz="2800" dirty="0"/>
          </a:p>
          <a:p>
            <a:pPr eaLnBrk="1" hangingPunct="1">
              <a:buFont typeface="Arial" panose="020B0604020202020204" pitchFamily="34" charset="0"/>
              <a:buChar char="•"/>
            </a:pPr>
            <a:r>
              <a:rPr lang="en-US" sz="2800" dirty="0"/>
              <a:t>Will not be covered in detail but</a:t>
            </a:r>
          </a:p>
          <a:p>
            <a:pPr lvl="1" eaLnBrk="1" hangingPunct="1">
              <a:buFont typeface="Arial" panose="020B0604020202020204" pitchFamily="34" charset="0"/>
              <a:buChar char="•"/>
            </a:pPr>
            <a:r>
              <a:rPr lang="en-US" sz="2400" dirty="0"/>
              <a:t>Different Scales use different projections</a:t>
            </a:r>
          </a:p>
          <a:p>
            <a:pPr lvl="1" eaLnBrk="1" hangingPunct="1">
              <a:buFont typeface="Arial" panose="020B0604020202020204" pitchFamily="34" charset="0"/>
              <a:buChar char="•"/>
            </a:pPr>
            <a:r>
              <a:rPr lang="en-US" sz="2400" dirty="0"/>
              <a:t>States have their own projections</a:t>
            </a:r>
          </a:p>
          <a:p>
            <a:pPr lvl="1" eaLnBrk="1" hangingPunct="1">
              <a:buFont typeface="Arial" panose="020B0604020202020204" pitchFamily="34" charset="0"/>
              <a:buChar char="•"/>
            </a:pPr>
            <a:r>
              <a:rPr lang="en-US" sz="2400" dirty="0"/>
              <a:t>MN counties have their own projections</a:t>
            </a:r>
          </a:p>
        </p:txBody>
      </p:sp>
      <p:cxnSp>
        <p:nvCxnSpPr>
          <p:cNvPr id="5" name="Straight Connector 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6"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51075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l" eaLnBrk="1" hangingPunct="1"/>
            <a:r>
              <a:rPr lang="en-US" dirty="0">
                <a:solidFill>
                  <a:srgbClr val="7A0019"/>
                </a:solidFill>
              </a:rPr>
              <a:t>Mercator Vs. Peters</a:t>
            </a:r>
          </a:p>
        </p:txBody>
      </p:sp>
      <p:pic>
        <p:nvPicPr>
          <p:cNvPr id="26627" name="Picture 4"/>
          <p:cNvPicPr>
            <a:picLocks noChangeAspect="1" noChangeArrowheads="1"/>
          </p:cNvPicPr>
          <p:nvPr/>
        </p:nvPicPr>
        <p:blipFill>
          <a:blip r:embed="rId3" cstate="print"/>
          <a:srcRect l="29283" t="20799" r="5296" b="14400"/>
          <a:stretch>
            <a:fillRect/>
          </a:stretch>
        </p:blipFill>
        <p:spPr bwMode="auto">
          <a:xfrm>
            <a:off x="457200" y="1600200"/>
            <a:ext cx="4343400" cy="3351213"/>
          </a:xfrm>
          <a:prstGeom prst="rect">
            <a:avLst/>
          </a:prstGeom>
          <a:noFill/>
          <a:ln w="9525">
            <a:noFill/>
            <a:miter lim="800000"/>
            <a:headEnd/>
            <a:tailEnd/>
          </a:ln>
        </p:spPr>
      </p:pic>
      <p:pic>
        <p:nvPicPr>
          <p:cNvPr id="26628" name="Picture 5"/>
          <p:cNvPicPr>
            <a:picLocks noChangeAspect="1" noChangeArrowheads="1"/>
          </p:cNvPicPr>
          <p:nvPr/>
        </p:nvPicPr>
        <p:blipFill>
          <a:blip r:embed="rId4" cstate="print"/>
          <a:srcRect l="31075" t="29411" r="5455" b="15967"/>
          <a:stretch>
            <a:fillRect/>
          </a:stretch>
        </p:blipFill>
        <p:spPr bwMode="auto">
          <a:xfrm>
            <a:off x="4139276" y="2850358"/>
            <a:ext cx="4611024" cy="3124199"/>
          </a:xfrm>
          <a:prstGeom prst="rect">
            <a:avLst/>
          </a:prstGeom>
          <a:noFill/>
          <a:ln w="9525">
            <a:noFill/>
            <a:miter lim="800000"/>
            <a:headEnd/>
            <a:tailEnd/>
          </a:ln>
        </p:spPr>
      </p:pic>
      <p:sp>
        <p:nvSpPr>
          <p:cNvPr id="26629" name="Text Box 6"/>
          <p:cNvSpPr txBox="1">
            <a:spLocks noChangeArrowheads="1"/>
          </p:cNvSpPr>
          <p:nvPr/>
        </p:nvSpPr>
        <p:spPr bwMode="auto">
          <a:xfrm>
            <a:off x="457200" y="4951413"/>
            <a:ext cx="1085850" cy="366712"/>
          </a:xfrm>
          <a:prstGeom prst="rect">
            <a:avLst/>
          </a:prstGeom>
          <a:noFill/>
          <a:ln w="9525">
            <a:noFill/>
            <a:miter lim="800000"/>
            <a:headEnd/>
            <a:tailEnd/>
          </a:ln>
        </p:spPr>
        <p:txBody>
          <a:bodyPr wrap="none">
            <a:spAutoFit/>
          </a:bodyPr>
          <a:lstStyle/>
          <a:p>
            <a:r>
              <a:rPr lang="en-US" dirty="0"/>
              <a:t>Mercator</a:t>
            </a:r>
          </a:p>
        </p:txBody>
      </p:sp>
      <p:sp>
        <p:nvSpPr>
          <p:cNvPr id="26630" name="Text Box 7"/>
          <p:cNvSpPr txBox="1">
            <a:spLocks noChangeArrowheads="1"/>
          </p:cNvSpPr>
          <p:nvPr/>
        </p:nvSpPr>
        <p:spPr bwMode="auto">
          <a:xfrm>
            <a:off x="4139276" y="5976176"/>
            <a:ext cx="844550" cy="366712"/>
          </a:xfrm>
          <a:prstGeom prst="rect">
            <a:avLst/>
          </a:prstGeom>
          <a:noFill/>
          <a:ln w="9525">
            <a:noFill/>
            <a:miter lim="800000"/>
            <a:headEnd/>
            <a:tailEnd/>
          </a:ln>
        </p:spPr>
        <p:txBody>
          <a:bodyPr wrap="none">
            <a:spAutoFit/>
          </a:bodyPr>
          <a:lstStyle/>
          <a:p>
            <a:r>
              <a:rPr lang="en-US" dirty="0"/>
              <a:t>Peters</a:t>
            </a:r>
          </a:p>
        </p:txBody>
      </p:sp>
      <p:cxnSp>
        <p:nvCxnSpPr>
          <p:cNvPr id="8" name="Straight Connector 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9" name="Picture 7" descr="C:\Users\betch038\Downloads\U-Spatial_GraphicAccent_R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554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relationships"/>
          <p:cNvPicPr>
            <a:picLocks noChangeAspect="1" noChangeArrowheads="1"/>
          </p:cNvPicPr>
          <p:nvPr/>
        </p:nvPicPr>
        <p:blipFill>
          <a:blip r:embed="rId3" cstate="print"/>
          <a:srcRect/>
          <a:stretch>
            <a:fillRect/>
          </a:stretch>
        </p:blipFill>
        <p:spPr bwMode="auto">
          <a:xfrm>
            <a:off x="2819400" y="1600200"/>
            <a:ext cx="6019800" cy="4514850"/>
          </a:xfrm>
          <a:prstGeom prst="rect">
            <a:avLst/>
          </a:prstGeom>
          <a:noFill/>
          <a:ln w="9525">
            <a:noFill/>
            <a:miter lim="800000"/>
            <a:headEnd/>
            <a:tailEnd/>
          </a:ln>
        </p:spPr>
      </p:pic>
      <p:sp>
        <p:nvSpPr>
          <p:cNvPr id="22531" name="Rectangle 5"/>
          <p:cNvSpPr>
            <a:spLocks noGrp="1" noChangeArrowheads="1"/>
          </p:cNvSpPr>
          <p:nvPr>
            <p:ph type="title"/>
          </p:nvPr>
        </p:nvSpPr>
        <p:spPr>
          <a:noFill/>
        </p:spPr>
        <p:txBody>
          <a:bodyPr/>
          <a:lstStyle/>
          <a:p>
            <a:pPr algn="l" eaLnBrk="1" hangingPunct="1"/>
            <a:r>
              <a:rPr lang="en-US" dirty="0">
                <a:solidFill>
                  <a:srgbClr val="900021"/>
                </a:solidFill>
              </a:rPr>
              <a:t>Spatial Relationships</a:t>
            </a:r>
          </a:p>
        </p:txBody>
      </p:sp>
      <p:sp>
        <p:nvSpPr>
          <p:cNvPr id="2" name="Rectangle 1"/>
          <p:cNvSpPr/>
          <p:nvPr/>
        </p:nvSpPr>
        <p:spPr>
          <a:xfrm>
            <a:off x="457200" y="2286000"/>
            <a:ext cx="2057400" cy="1615827"/>
          </a:xfrm>
          <a:prstGeom prst="rect">
            <a:avLst/>
          </a:prstGeom>
        </p:spPr>
        <p:txBody>
          <a:bodyPr wrap="square">
            <a:spAutoFit/>
          </a:bodyPr>
          <a:lstStyle/>
          <a:p>
            <a:pPr marL="0" lvl="1" eaLnBrk="1" hangingPunct="1">
              <a:lnSpc>
                <a:spcPct val="150000"/>
              </a:lnSpc>
            </a:pPr>
            <a:r>
              <a:rPr lang="en-US" sz="2200" dirty="0"/>
              <a:t>Connectivity</a:t>
            </a:r>
          </a:p>
          <a:p>
            <a:pPr marL="0" lvl="1" eaLnBrk="1" hangingPunct="1">
              <a:lnSpc>
                <a:spcPct val="150000"/>
              </a:lnSpc>
            </a:pPr>
            <a:r>
              <a:rPr lang="en-US" sz="2200" dirty="0"/>
              <a:t>Containment</a:t>
            </a:r>
          </a:p>
          <a:p>
            <a:pPr marL="0" lvl="1">
              <a:lnSpc>
                <a:spcPct val="150000"/>
              </a:lnSpc>
            </a:pPr>
            <a:r>
              <a:rPr lang="en-US" sz="2200" dirty="0"/>
              <a:t>Adjacency</a:t>
            </a:r>
          </a:p>
        </p:txBody>
      </p:sp>
      <p:cxnSp>
        <p:nvCxnSpPr>
          <p:cNvPr id="9" name="Straight Connector 8"/>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68823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l" eaLnBrk="1" hangingPunct="1"/>
            <a:r>
              <a:rPr lang="en-US" dirty="0">
                <a:solidFill>
                  <a:srgbClr val="7A0019"/>
                </a:solidFill>
              </a:rPr>
              <a:t>Projection</a:t>
            </a:r>
          </a:p>
        </p:txBody>
      </p:sp>
      <p:pic>
        <p:nvPicPr>
          <p:cNvPr id="27651" name="Picture 4"/>
          <p:cNvPicPr>
            <a:picLocks noChangeAspect="1" noChangeArrowheads="1"/>
          </p:cNvPicPr>
          <p:nvPr/>
        </p:nvPicPr>
        <p:blipFill>
          <a:blip r:embed="rId3" cstate="print"/>
          <a:srcRect l="51730" t="20346" r="9045" b="14064"/>
          <a:stretch>
            <a:fillRect/>
          </a:stretch>
        </p:blipFill>
        <p:spPr bwMode="auto">
          <a:xfrm>
            <a:off x="304800" y="2286000"/>
            <a:ext cx="2403475" cy="3205163"/>
          </a:xfrm>
          <a:prstGeom prst="rect">
            <a:avLst/>
          </a:prstGeom>
          <a:noFill/>
          <a:ln w="9525">
            <a:noFill/>
            <a:miter lim="800000"/>
            <a:headEnd/>
            <a:tailEnd/>
          </a:ln>
        </p:spPr>
      </p:pic>
      <p:pic>
        <p:nvPicPr>
          <p:cNvPr id="27652" name="Picture 5"/>
          <p:cNvPicPr>
            <a:picLocks noChangeAspect="1" noChangeArrowheads="1"/>
          </p:cNvPicPr>
          <p:nvPr/>
        </p:nvPicPr>
        <p:blipFill>
          <a:blip r:embed="rId4" cstate="print"/>
          <a:srcRect l="51730" t="20346" r="9045" b="14064"/>
          <a:stretch>
            <a:fillRect/>
          </a:stretch>
        </p:blipFill>
        <p:spPr bwMode="auto">
          <a:xfrm>
            <a:off x="3238500" y="2286000"/>
            <a:ext cx="2403475" cy="3205163"/>
          </a:xfrm>
          <a:prstGeom prst="rect">
            <a:avLst/>
          </a:prstGeom>
          <a:noFill/>
          <a:ln w="9525">
            <a:noFill/>
            <a:miter lim="800000"/>
            <a:headEnd/>
            <a:tailEnd/>
          </a:ln>
        </p:spPr>
      </p:pic>
      <p:pic>
        <p:nvPicPr>
          <p:cNvPr id="27653" name="Picture 6"/>
          <p:cNvPicPr>
            <a:picLocks noChangeAspect="1" noChangeArrowheads="1"/>
          </p:cNvPicPr>
          <p:nvPr/>
        </p:nvPicPr>
        <p:blipFill>
          <a:blip r:embed="rId5" cstate="print"/>
          <a:srcRect l="51730" t="20346" r="9045" b="14064"/>
          <a:stretch>
            <a:fillRect/>
          </a:stretch>
        </p:blipFill>
        <p:spPr bwMode="auto">
          <a:xfrm>
            <a:off x="6172200" y="2286000"/>
            <a:ext cx="2403475" cy="3205163"/>
          </a:xfrm>
          <a:prstGeom prst="rect">
            <a:avLst/>
          </a:prstGeom>
          <a:noFill/>
          <a:ln w="9525">
            <a:noFill/>
            <a:miter lim="800000"/>
            <a:headEnd/>
            <a:tailEnd/>
          </a:ln>
        </p:spPr>
      </p:pic>
      <p:sp>
        <p:nvSpPr>
          <p:cNvPr id="27654" name="Text Box 7"/>
          <p:cNvSpPr txBox="1">
            <a:spLocks noChangeArrowheads="1"/>
          </p:cNvSpPr>
          <p:nvPr/>
        </p:nvSpPr>
        <p:spPr bwMode="auto">
          <a:xfrm>
            <a:off x="366712" y="1752600"/>
            <a:ext cx="2279650" cy="366713"/>
          </a:xfrm>
          <a:prstGeom prst="rect">
            <a:avLst/>
          </a:prstGeom>
          <a:noFill/>
          <a:ln w="9525">
            <a:noFill/>
            <a:miter lim="800000"/>
            <a:headEnd/>
            <a:tailEnd/>
          </a:ln>
        </p:spPr>
        <p:txBody>
          <a:bodyPr wrap="none">
            <a:spAutoFit/>
          </a:bodyPr>
          <a:lstStyle/>
          <a:p>
            <a:r>
              <a:rPr lang="en-US" dirty="0"/>
              <a:t>Undefined projection</a:t>
            </a:r>
          </a:p>
        </p:txBody>
      </p:sp>
      <p:sp>
        <p:nvSpPr>
          <p:cNvPr id="27655" name="Text Box 8"/>
          <p:cNvSpPr txBox="1">
            <a:spLocks noChangeArrowheads="1"/>
          </p:cNvSpPr>
          <p:nvPr/>
        </p:nvSpPr>
        <p:spPr bwMode="auto">
          <a:xfrm>
            <a:off x="3859212" y="1752600"/>
            <a:ext cx="1162050" cy="366713"/>
          </a:xfrm>
          <a:prstGeom prst="rect">
            <a:avLst/>
          </a:prstGeom>
          <a:noFill/>
          <a:ln w="9525">
            <a:noFill/>
            <a:miter lim="800000"/>
            <a:headEnd/>
            <a:tailEnd/>
          </a:ln>
        </p:spPr>
        <p:txBody>
          <a:bodyPr wrap="none">
            <a:spAutoFit/>
          </a:bodyPr>
          <a:lstStyle/>
          <a:p>
            <a:r>
              <a:rPr lang="en-US"/>
              <a:t>UTM 15N</a:t>
            </a:r>
          </a:p>
        </p:txBody>
      </p:sp>
      <p:sp>
        <p:nvSpPr>
          <p:cNvPr id="27656" name="Text Box 9"/>
          <p:cNvSpPr txBox="1">
            <a:spLocks noChangeArrowheads="1"/>
          </p:cNvSpPr>
          <p:nvPr/>
        </p:nvSpPr>
        <p:spPr bwMode="auto">
          <a:xfrm>
            <a:off x="6481762" y="1752600"/>
            <a:ext cx="1784350" cy="366713"/>
          </a:xfrm>
          <a:prstGeom prst="rect">
            <a:avLst/>
          </a:prstGeom>
          <a:noFill/>
          <a:ln w="9525">
            <a:noFill/>
            <a:miter lim="800000"/>
            <a:headEnd/>
            <a:tailEnd/>
          </a:ln>
        </p:spPr>
        <p:txBody>
          <a:bodyPr wrap="none">
            <a:spAutoFit/>
          </a:bodyPr>
          <a:lstStyle/>
          <a:p>
            <a:r>
              <a:rPr lang="en-US" dirty="0"/>
              <a:t>MN State Plane</a:t>
            </a:r>
          </a:p>
        </p:txBody>
      </p:sp>
      <p:cxnSp>
        <p:nvCxnSpPr>
          <p:cNvPr id="10" name="Straight Connector 9"/>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1" name="Picture 7" descr="C:\Users\betch038\Downloads\U-Spatial_GraphicAccent_R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4725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7A0019"/>
                </a:solidFill>
              </a:rPr>
              <a:t>Projection continued...</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824" y="2286000"/>
            <a:ext cx="3202775"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7"/>
          <p:cNvSpPr txBox="1">
            <a:spLocks noChangeArrowheads="1"/>
          </p:cNvSpPr>
          <p:nvPr/>
        </p:nvSpPr>
        <p:spPr bwMode="auto">
          <a:xfrm>
            <a:off x="1851153" y="1770785"/>
            <a:ext cx="1172116" cy="369332"/>
          </a:xfrm>
          <a:prstGeom prst="rect">
            <a:avLst/>
          </a:prstGeom>
          <a:noFill/>
          <a:ln w="9525">
            <a:noFill/>
            <a:miter lim="800000"/>
            <a:headEnd/>
            <a:tailEnd/>
          </a:ln>
        </p:spPr>
        <p:txBody>
          <a:bodyPr wrap="none">
            <a:spAutoFit/>
          </a:bodyPr>
          <a:lstStyle/>
          <a:p>
            <a:r>
              <a:rPr lang="en-US" dirty="0"/>
              <a:t>UTM 19N</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8954" y="2286000"/>
            <a:ext cx="3643045" cy="348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7"/>
          <p:cNvSpPr txBox="1">
            <a:spLocks noChangeArrowheads="1"/>
          </p:cNvSpPr>
          <p:nvPr/>
        </p:nvSpPr>
        <p:spPr bwMode="auto">
          <a:xfrm>
            <a:off x="5179328" y="1770785"/>
            <a:ext cx="2762295" cy="369332"/>
          </a:xfrm>
          <a:prstGeom prst="rect">
            <a:avLst/>
          </a:prstGeom>
          <a:noFill/>
          <a:ln w="9525">
            <a:noFill/>
            <a:miter lim="800000"/>
            <a:headEnd/>
            <a:tailEnd/>
          </a:ln>
        </p:spPr>
        <p:txBody>
          <a:bodyPr wrap="none">
            <a:spAutoFit/>
          </a:bodyPr>
          <a:lstStyle/>
          <a:p>
            <a:r>
              <a:rPr lang="en-US" dirty="0"/>
              <a:t>NTF Paris Centre France</a:t>
            </a:r>
          </a:p>
        </p:txBody>
      </p:sp>
      <p:cxnSp>
        <p:nvCxnSpPr>
          <p:cNvPr id="9" name="Straight Connector 8"/>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2"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0941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algn="l" eaLnBrk="1" hangingPunct="1"/>
            <a:r>
              <a:rPr lang="en-US" dirty="0">
                <a:solidFill>
                  <a:srgbClr val="7A0019"/>
                </a:solidFill>
              </a:rPr>
              <a:t>Color</a:t>
            </a:r>
          </a:p>
        </p:txBody>
      </p:sp>
      <p:sp>
        <p:nvSpPr>
          <p:cNvPr id="28675" name="Rectangle 3"/>
          <p:cNvSpPr>
            <a:spLocks noGrp="1" noChangeArrowheads="1"/>
          </p:cNvSpPr>
          <p:nvPr>
            <p:ph idx="1"/>
          </p:nvPr>
        </p:nvSpPr>
        <p:spPr>
          <a:xfrm>
            <a:off x="381000" y="1550987"/>
            <a:ext cx="8229600" cy="4525963"/>
          </a:xfrm>
        </p:spPr>
        <p:txBody>
          <a:bodyPr>
            <a:normAutofit lnSpcReduction="10000"/>
          </a:bodyPr>
          <a:lstStyle/>
          <a:p>
            <a:pPr eaLnBrk="1" hangingPunct="1">
              <a:buFont typeface="Arial" panose="020B0604020202020204" pitchFamily="34" charset="0"/>
              <a:buChar char="•"/>
            </a:pPr>
            <a:r>
              <a:rPr lang="en-US" sz="2800" dirty="0"/>
              <a:t>Think about other maps you’ve seen</a:t>
            </a:r>
          </a:p>
          <a:p>
            <a:pPr eaLnBrk="1" hangingPunct="1">
              <a:buFont typeface="Arial" panose="020B0604020202020204" pitchFamily="34" charset="0"/>
              <a:buChar char="•"/>
            </a:pPr>
            <a:r>
              <a:rPr lang="en-US" sz="2800" dirty="0"/>
              <a:t>Color means something!</a:t>
            </a:r>
          </a:p>
          <a:p>
            <a:pPr lvl="1" eaLnBrk="1" hangingPunct="1">
              <a:buFont typeface="Arial" panose="020B0604020202020204" pitchFamily="34" charset="0"/>
              <a:buChar char="•"/>
            </a:pPr>
            <a:r>
              <a:rPr lang="en-US" sz="2400" dirty="0"/>
              <a:t>Red?</a:t>
            </a:r>
          </a:p>
          <a:p>
            <a:pPr lvl="1" eaLnBrk="1" hangingPunct="1">
              <a:buFont typeface="Arial" panose="020B0604020202020204" pitchFamily="34" charset="0"/>
              <a:buChar char="•"/>
            </a:pPr>
            <a:r>
              <a:rPr lang="en-US" sz="2400" dirty="0"/>
              <a:t>Blue?</a:t>
            </a:r>
          </a:p>
          <a:p>
            <a:pPr lvl="1" eaLnBrk="1" hangingPunct="1">
              <a:buFont typeface="Arial" panose="020B0604020202020204" pitchFamily="34" charset="0"/>
              <a:buChar char="•"/>
            </a:pPr>
            <a:r>
              <a:rPr lang="en-US" sz="2400" dirty="0"/>
              <a:t>Browns?</a:t>
            </a:r>
          </a:p>
          <a:p>
            <a:pPr lvl="1" eaLnBrk="1" hangingPunct="1">
              <a:buFont typeface="Arial" panose="020B0604020202020204" pitchFamily="34" charset="0"/>
              <a:buChar char="•"/>
            </a:pPr>
            <a:r>
              <a:rPr lang="en-US" sz="2400" dirty="0"/>
              <a:t>Greens?</a:t>
            </a:r>
          </a:p>
          <a:p>
            <a:pPr eaLnBrk="1" hangingPunct="1">
              <a:buFont typeface="Arial" panose="020B0604020202020204" pitchFamily="34" charset="0"/>
              <a:buChar char="•"/>
            </a:pPr>
            <a:r>
              <a:rPr lang="en-US" sz="2800" dirty="0"/>
              <a:t>Color schemes:</a:t>
            </a:r>
          </a:p>
          <a:p>
            <a:pPr lvl="1" eaLnBrk="1" hangingPunct="1">
              <a:buFont typeface="Arial" panose="020B0604020202020204" pitchFamily="34" charset="0"/>
              <a:buChar char="•"/>
            </a:pPr>
            <a:r>
              <a:rPr lang="en-US" sz="2400" dirty="0"/>
              <a:t>Ramp, Diverging, Qualitative Data</a:t>
            </a:r>
          </a:p>
          <a:p>
            <a:pPr marL="457200" lvl="1" indent="0" eaLnBrk="1" hangingPunct="1">
              <a:buNone/>
            </a:pPr>
            <a:endParaRPr lang="en-US" sz="2400" dirty="0"/>
          </a:p>
          <a:p>
            <a:pPr eaLnBrk="1" hangingPunct="1">
              <a:buFont typeface="Arial" panose="020B0604020202020204" pitchFamily="34" charset="0"/>
              <a:buChar char="•"/>
            </a:pPr>
            <a:r>
              <a:rPr lang="en-US" sz="2800" dirty="0"/>
              <a:t>www.colorbrewer2.org</a:t>
            </a:r>
          </a:p>
        </p:txBody>
      </p:sp>
      <p:cxnSp>
        <p:nvCxnSpPr>
          <p:cNvPr id="5" name="Straight Connector 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8"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24912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l" eaLnBrk="1" hangingPunct="1"/>
            <a:r>
              <a:rPr lang="en-US" dirty="0">
                <a:solidFill>
                  <a:srgbClr val="7A0019"/>
                </a:solidFill>
              </a:rPr>
              <a:t>Arc options</a:t>
            </a:r>
          </a:p>
        </p:txBody>
      </p:sp>
      <p:pic>
        <p:nvPicPr>
          <p:cNvPr id="29699" name="Picture 4"/>
          <p:cNvPicPr>
            <a:picLocks noChangeAspect="1" noChangeArrowheads="1"/>
          </p:cNvPicPr>
          <p:nvPr/>
        </p:nvPicPr>
        <p:blipFill>
          <a:blip r:embed="rId3" cstate="print"/>
          <a:srcRect l="30414" t="25211" r="5455" b="21008"/>
          <a:stretch>
            <a:fillRect/>
          </a:stretch>
        </p:blipFill>
        <p:spPr bwMode="auto">
          <a:xfrm>
            <a:off x="685800" y="1295400"/>
            <a:ext cx="7391400" cy="4876800"/>
          </a:xfrm>
          <a:prstGeom prst="rect">
            <a:avLst/>
          </a:prstGeom>
          <a:noFill/>
          <a:ln w="9525">
            <a:noFill/>
            <a:miter lim="800000"/>
            <a:headEnd/>
            <a:tailEnd/>
          </a:ln>
        </p:spPr>
      </p:pic>
      <p:pic>
        <p:nvPicPr>
          <p:cNvPr id="29700" name="Picture 5"/>
          <p:cNvPicPr>
            <a:picLocks noChangeAspect="1" noChangeArrowheads="1"/>
          </p:cNvPicPr>
          <p:nvPr/>
        </p:nvPicPr>
        <p:blipFill>
          <a:blip r:embed="rId4" cstate="print"/>
          <a:srcRect/>
          <a:stretch>
            <a:fillRect/>
          </a:stretch>
        </p:blipFill>
        <p:spPr bwMode="auto">
          <a:xfrm>
            <a:off x="7410450" y="3790950"/>
            <a:ext cx="1171575" cy="1482725"/>
          </a:xfrm>
          <a:prstGeom prst="rect">
            <a:avLst/>
          </a:prstGeom>
          <a:solidFill>
            <a:schemeClr val="bg1"/>
          </a:solidFill>
          <a:ln w="9525">
            <a:noFill/>
            <a:miter lim="800000"/>
            <a:headEnd/>
            <a:tailEnd/>
          </a:ln>
        </p:spPr>
      </p:pic>
      <p:cxnSp>
        <p:nvCxnSpPr>
          <p:cNvPr id="6" name="Straight Connector 5"/>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38524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lgn="l" eaLnBrk="1" hangingPunct="1"/>
            <a:r>
              <a:rPr lang="en-US" dirty="0">
                <a:solidFill>
                  <a:srgbClr val="7A0019"/>
                </a:solidFill>
              </a:rPr>
              <a:t>Arc options</a:t>
            </a:r>
          </a:p>
        </p:txBody>
      </p:sp>
      <p:pic>
        <p:nvPicPr>
          <p:cNvPr id="30723" name="Picture 5"/>
          <p:cNvPicPr>
            <a:picLocks noChangeAspect="1" noChangeArrowheads="1"/>
          </p:cNvPicPr>
          <p:nvPr/>
        </p:nvPicPr>
        <p:blipFill>
          <a:blip r:embed="rId3" cstate="print"/>
          <a:srcRect l="36137" t="29201" r="2180" b="21201"/>
          <a:stretch>
            <a:fillRect/>
          </a:stretch>
        </p:blipFill>
        <p:spPr bwMode="auto">
          <a:xfrm>
            <a:off x="762000" y="1533525"/>
            <a:ext cx="7366000" cy="4613051"/>
          </a:xfrm>
          <a:prstGeom prst="rect">
            <a:avLst/>
          </a:prstGeom>
          <a:noFill/>
          <a:ln w="9525">
            <a:noFill/>
            <a:miter lim="800000"/>
            <a:headEnd/>
            <a:tailEnd/>
          </a:ln>
        </p:spPr>
      </p:pic>
      <p:pic>
        <p:nvPicPr>
          <p:cNvPr id="30724" name="Picture 6"/>
          <p:cNvPicPr>
            <a:picLocks noChangeAspect="1" noChangeArrowheads="1"/>
          </p:cNvPicPr>
          <p:nvPr/>
        </p:nvPicPr>
        <p:blipFill>
          <a:blip r:embed="rId4" cstate="print"/>
          <a:srcRect/>
          <a:stretch>
            <a:fillRect/>
          </a:stretch>
        </p:blipFill>
        <p:spPr bwMode="auto">
          <a:xfrm>
            <a:off x="7543800" y="3810000"/>
            <a:ext cx="1149350" cy="1335088"/>
          </a:xfrm>
          <a:prstGeom prst="rect">
            <a:avLst/>
          </a:prstGeom>
          <a:solidFill>
            <a:schemeClr val="bg1"/>
          </a:solidFill>
          <a:ln w="9525">
            <a:noFill/>
            <a:miter lim="800000"/>
            <a:headEnd/>
            <a:tailEnd/>
          </a:ln>
        </p:spPr>
      </p:pic>
      <p:sp>
        <p:nvSpPr>
          <p:cNvPr id="30725" name="TextBox 6"/>
          <p:cNvSpPr txBox="1">
            <a:spLocks noChangeArrowheads="1"/>
          </p:cNvSpPr>
          <p:nvPr/>
        </p:nvSpPr>
        <p:spPr bwMode="auto">
          <a:xfrm>
            <a:off x="7467601" y="5141325"/>
            <a:ext cx="1225550" cy="338554"/>
          </a:xfrm>
          <a:prstGeom prst="rect">
            <a:avLst/>
          </a:prstGeom>
          <a:solidFill>
            <a:schemeClr val="bg1"/>
          </a:solidFill>
          <a:ln w="9525">
            <a:noFill/>
            <a:miter lim="800000"/>
            <a:headEnd/>
            <a:tailEnd/>
          </a:ln>
        </p:spPr>
        <p:txBody>
          <a:bodyPr wrap="square">
            <a:spAutoFit/>
          </a:bodyPr>
          <a:lstStyle/>
          <a:p>
            <a:pPr algn="ctr"/>
            <a:r>
              <a:rPr lang="en-US" sz="1600" dirty="0" err="1"/>
              <a:t>Quantiles</a:t>
            </a:r>
            <a:r>
              <a:rPr lang="en-US" sz="1600" dirty="0"/>
              <a:t>! </a:t>
            </a:r>
          </a:p>
        </p:txBody>
      </p:sp>
      <p:cxnSp>
        <p:nvCxnSpPr>
          <p:cNvPr id="7" name="Straight Connector 6"/>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8" name="Picture 7" descr="C:\Users\betch038\Downloads\U-Spatial_GraphicAccent_R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026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lgn="l" eaLnBrk="1" hangingPunct="1"/>
            <a:r>
              <a:rPr lang="en-US" dirty="0">
                <a:solidFill>
                  <a:srgbClr val="7A0019"/>
                </a:solidFill>
              </a:rPr>
              <a:t>Arc options</a:t>
            </a:r>
          </a:p>
        </p:txBody>
      </p:sp>
      <p:pic>
        <p:nvPicPr>
          <p:cNvPr id="31747" name="Picture 4"/>
          <p:cNvPicPr>
            <a:picLocks noChangeAspect="1" noChangeArrowheads="1"/>
          </p:cNvPicPr>
          <p:nvPr/>
        </p:nvPicPr>
        <p:blipFill>
          <a:blip r:embed="rId3" cstate="print"/>
          <a:srcRect l="31735" t="25211" r="5455" b="19328"/>
          <a:stretch>
            <a:fillRect/>
          </a:stretch>
        </p:blipFill>
        <p:spPr bwMode="auto">
          <a:xfrm>
            <a:off x="1057563" y="1371600"/>
            <a:ext cx="7019636" cy="4876800"/>
          </a:xfrm>
          <a:prstGeom prst="rect">
            <a:avLst/>
          </a:prstGeom>
          <a:noFill/>
          <a:ln w="9525">
            <a:noFill/>
            <a:miter lim="800000"/>
            <a:headEnd/>
            <a:tailEnd/>
          </a:ln>
        </p:spPr>
      </p:pic>
      <p:pic>
        <p:nvPicPr>
          <p:cNvPr id="31748" name="Picture 5"/>
          <p:cNvPicPr>
            <a:picLocks noChangeAspect="1" noChangeArrowheads="1"/>
          </p:cNvPicPr>
          <p:nvPr/>
        </p:nvPicPr>
        <p:blipFill>
          <a:blip r:embed="rId4" cstate="print"/>
          <a:srcRect/>
          <a:stretch>
            <a:fillRect/>
          </a:stretch>
        </p:blipFill>
        <p:spPr bwMode="auto">
          <a:xfrm>
            <a:off x="7491412" y="3657600"/>
            <a:ext cx="1171575" cy="1482725"/>
          </a:xfrm>
          <a:prstGeom prst="rect">
            <a:avLst/>
          </a:prstGeom>
          <a:solidFill>
            <a:schemeClr val="bg1"/>
          </a:solidFill>
          <a:ln w="9525">
            <a:noFill/>
            <a:miter lim="800000"/>
            <a:headEnd/>
            <a:tailEnd/>
          </a:ln>
        </p:spPr>
      </p:pic>
      <p:cxnSp>
        <p:nvCxnSpPr>
          <p:cNvPr id="6" name="Straight Connector 5"/>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8" name="Picture 7" descr="C:\Users\betch038\Downloads\U-Spatial_GraphicAccent_R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67658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lgn="l" eaLnBrk="1" hangingPunct="1"/>
            <a:r>
              <a:rPr lang="en-US" dirty="0" err="1">
                <a:solidFill>
                  <a:srgbClr val="7A0019"/>
                </a:solidFill>
              </a:rPr>
              <a:t>Colorbrewer</a:t>
            </a:r>
            <a:endParaRPr lang="en-US" dirty="0">
              <a:solidFill>
                <a:srgbClr val="7A0019"/>
              </a:solidFill>
            </a:endParaRPr>
          </a:p>
        </p:txBody>
      </p:sp>
      <p:sp>
        <p:nvSpPr>
          <p:cNvPr id="32771" name="Rectangle 3"/>
          <p:cNvSpPr>
            <a:spLocks noGrp="1" noChangeArrowheads="1"/>
          </p:cNvSpPr>
          <p:nvPr>
            <p:ph idx="1"/>
          </p:nvPr>
        </p:nvSpPr>
        <p:spPr>
          <a:xfrm>
            <a:off x="457200" y="2438400"/>
            <a:ext cx="8229600" cy="1524000"/>
          </a:xfrm>
        </p:spPr>
        <p:txBody>
          <a:bodyPr/>
          <a:lstStyle/>
          <a:p>
            <a:pPr algn="ctr" eaLnBrk="1" hangingPunct="1">
              <a:buFont typeface="Wingdings" pitchFamily="2" charset="2"/>
              <a:buNone/>
            </a:pPr>
            <a:r>
              <a:rPr lang="en-US" sz="3200" dirty="0" err="1">
                <a:hlinkClick r:id="rId3"/>
              </a:rPr>
              <a:t>Colorbrewer</a:t>
            </a:r>
            <a:r>
              <a:rPr lang="en-US" sz="3200" dirty="0">
                <a:hlinkClick r:id="rId3"/>
              </a:rPr>
              <a:t> Website</a:t>
            </a:r>
            <a:endParaRPr lang="en-US" sz="3200" dirty="0"/>
          </a:p>
        </p:txBody>
      </p:sp>
      <p:cxnSp>
        <p:nvCxnSpPr>
          <p:cNvPr id="5" name="Straight Connector 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3100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lgn="l" eaLnBrk="1" hangingPunct="1"/>
            <a:r>
              <a:rPr lang="en-US" dirty="0">
                <a:solidFill>
                  <a:srgbClr val="7A0019"/>
                </a:solidFill>
              </a:rPr>
              <a:t>Color</a:t>
            </a:r>
          </a:p>
        </p:txBody>
      </p:sp>
      <p:sp>
        <p:nvSpPr>
          <p:cNvPr id="33795" name="Text Box 5"/>
          <p:cNvSpPr txBox="1">
            <a:spLocks noChangeArrowheads="1"/>
          </p:cNvSpPr>
          <p:nvPr/>
        </p:nvSpPr>
        <p:spPr bwMode="auto">
          <a:xfrm>
            <a:off x="457200" y="1522412"/>
            <a:ext cx="8477250" cy="915988"/>
          </a:xfrm>
          <a:prstGeom prst="rect">
            <a:avLst/>
          </a:prstGeom>
          <a:noFill/>
          <a:ln w="9525">
            <a:noFill/>
            <a:miter lim="800000"/>
            <a:headEnd/>
            <a:tailEnd/>
          </a:ln>
        </p:spPr>
        <p:txBody>
          <a:bodyPr wrap="none">
            <a:spAutoFit/>
          </a:bodyPr>
          <a:lstStyle/>
          <a:p>
            <a:r>
              <a:rPr lang="en-US" b="1" dirty="0">
                <a:solidFill>
                  <a:srgbClr val="7A0019"/>
                </a:solidFill>
              </a:rPr>
              <a:t>Ramp/Sequential:</a:t>
            </a:r>
            <a:r>
              <a:rPr lang="en-US" dirty="0">
                <a:solidFill>
                  <a:srgbClr val="7A0019"/>
                </a:solidFill>
              </a:rPr>
              <a:t> </a:t>
            </a:r>
            <a:r>
              <a:rPr lang="en-US" dirty="0"/>
              <a:t>“Suited to ordered data that progress from low to high.</a:t>
            </a:r>
          </a:p>
          <a:p>
            <a:r>
              <a:rPr lang="en-US" dirty="0"/>
              <a:t>Lightness steps dominate the look of these schemes with light colors for low data</a:t>
            </a:r>
          </a:p>
          <a:p>
            <a:r>
              <a:rPr lang="en-US" dirty="0"/>
              <a:t>Values to dark colors for high data values”</a:t>
            </a:r>
          </a:p>
        </p:txBody>
      </p:sp>
      <p:pic>
        <p:nvPicPr>
          <p:cNvPr id="33796" name="Picture 6"/>
          <p:cNvPicPr>
            <a:picLocks noChangeAspect="1" noChangeArrowheads="1"/>
          </p:cNvPicPr>
          <p:nvPr/>
        </p:nvPicPr>
        <p:blipFill>
          <a:blip r:embed="rId2" cstate="print"/>
          <a:srcRect l="28391" t="20883" r="60884" b="66266"/>
          <a:stretch>
            <a:fillRect/>
          </a:stretch>
        </p:blipFill>
        <p:spPr bwMode="auto">
          <a:xfrm>
            <a:off x="762000" y="3200400"/>
            <a:ext cx="1295400" cy="1219200"/>
          </a:xfrm>
          <a:prstGeom prst="rect">
            <a:avLst/>
          </a:prstGeom>
          <a:noFill/>
          <a:ln w="9525">
            <a:noFill/>
            <a:miter lim="800000"/>
            <a:headEnd/>
            <a:tailEnd/>
          </a:ln>
        </p:spPr>
      </p:pic>
      <p:pic>
        <p:nvPicPr>
          <p:cNvPr id="33797" name="Picture 7"/>
          <p:cNvPicPr>
            <a:picLocks noChangeAspect="1" noChangeArrowheads="1"/>
          </p:cNvPicPr>
          <p:nvPr/>
        </p:nvPicPr>
        <p:blipFill>
          <a:blip r:embed="rId3" cstate="print"/>
          <a:srcRect l="40379" t="48996" r="22397" b="46185"/>
          <a:stretch>
            <a:fillRect/>
          </a:stretch>
        </p:blipFill>
        <p:spPr bwMode="auto">
          <a:xfrm>
            <a:off x="2895600" y="5791200"/>
            <a:ext cx="4495800" cy="457200"/>
          </a:xfrm>
          <a:prstGeom prst="rect">
            <a:avLst/>
          </a:prstGeom>
          <a:noFill/>
          <a:ln w="9525">
            <a:noFill/>
            <a:miter lim="800000"/>
            <a:headEnd/>
            <a:tailEnd/>
          </a:ln>
        </p:spPr>
      </p:pic>
      <p:pic>
        <p:nvPicPr>
          <p:cNvPr id="33798" name="Picture 7"/>
          <p:cNvPicPr>
            <a:picLocks noChangeAspect="1" noChangeArrowheads="1"/>
          </p:cNvPicPr>
          <p:nvPr/>
        </p:nvPicPr>
        <p:blipFill>
          <a:blip r:embed="rId4" cstate="print"/>
          <a:srcRect l="10667" t="15338" r="10275" b="20081"/>
          <a:stretch>
            <a:fillRect/>
          </a:stretch>
        </p:blipFill>
        <p:spPr bwMode="auto">
          <a:xfrm>
            <a:off x="2514600" y="2434048"/>
            <a:ext cx="5257800" cy="3338102"/>
          </a:xfrm>
          <a:prstGeom prst="rect">
            <a:avLst/>
          </a:prstGeom>
          <a:noFill/>
          <a:ln w="9525">
            <a:noFill/>
            <a:miter lim="800000"/>
            <a:headEnd/>
            <a:tailEnd/>
          </a:ln>
        </p:spPr>
      </p:pic>
      <p:cxnSp>
        <p:nvCxnSpPr>
          <p:cNvPr id="8" name="Straight Connector 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0" name="Picture 7" descr="C:\Users\betch038\Downloads\U-Spatial_GraphicAccent_R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254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4"/>
          <p:cNvPicPr>
            <a:picLocks noChangeAspect="1" noChangeArrowheads="1"/>
          </p:cNvPicPr>
          <p:nvPr/>
        </p:nvPicPr>
        <p:blipFill>
          <a:blip r:embed="rId2" cstate="print"/>
          <a:srcRect/>
          <a:stretch>
            <a:fillRect/>
          </a:stretch>
        </p:blipFill>
        <p:spPr bwMode="auto">
          <a:xfrm>
            <a:off x="838200" y="1039812"/>
            <a:ext cx="7467600" cy="5741988"/>
          </a:xfrm>
          <a:prstGeom prst="rect">
            <a:avLst/>
          </a:prstGeom>
          <a:noFill/>
          <a:ln w="9525">
            <a:noFill/>
            <a:miter lim="800000"/>
            <a:headEnd/>
            <a:tailEnd/>
          </a:ln>
        </p:spPr>
      </p:pic>
      <p:pic>
        <p:nvPicPr>
          <p:cNvPr id="34820" name="Picture 5"/>
          <p:cNvPicPr>
            <a:picLocks noChangeAspect="1" noChangeArrowheads="1"/>
          </p:cNvPicPr>
          <p:nvPr/>
        </p:nvPicPr>
        <p:blipFill>
          <a:blip r:embed="rId3" cstate="print"/>
          <a:srcRect/>
          <a:stretch>
            <a:fillRect/>
          </a:stretch>
        </p:blipFill>
        <p:spPr bwMode="auto">
          <a:xfrm>
            <a:off x="838200" y="4953000"/>
            <a:ext cx="1447800" cy="1481138"/>
          </a:xfrm>
          <a:prstGeom prst="rect">
            <a:avLst/>
          </a:prstGeom>
          <a:noFill/>
          <a:ln w="9525">
            <a:noFill/>
            <a:miter lim="800000"/>
            <a:headEnd/>
            <a:tailEnd/>
          </a:ln>
        </p:spPr>
      </p:pic>
      <p:sp>
        <p:nvSpPr>
          <p:cNvPr id="34821" name="Rectangle 6"/>
          <p:cNvSpPr>
            <a:spLocks noChangeArrowheads="1"/>
          </p:cNvSpPr>
          <p:nvPr/>
        </p:nvSpPr>
        <p:spPr bwMode="auto">
          <a:xfrm>
            <a:off x="5105400" y="1522412"/>
            <a:ext cx="3727450" cy="915988"/>
          </a:xfrm>
          <a:prstGeom prst="rect">
            <a:avLst/>
          </a:prstGeom>
          <a:noFill/>
          <a:ln w="9525">
            <a:noFill/>
            <a:miter lim="800000"/>
            <a:headEnd/>
            <a:tailEnd/>
          </a:ln>
        </p:spPr>
        <p:txBody>
          <a:bodyPr wrap="none">
            <a:spAutoFit/>
          </a:bodyPr>
          <a:lstStyle/>
          <a:p>
            <a:r>
              <a:rPr lang="en-US" dirty="0"/>
              <a:t>Percent of Elderly Living in Poverty</a:t>
            </a:r>
          </a:p>
          <a:p>
            <a:r>
              <a:rPr lang="en-US" dirty="0"/>
              <a:t>2005, by PUMA</a:t>
            </a:r>
          </a:p>
          <a:p>
            <a:r>
              <a:rPr lang="en-US" dirty="0"/>
              <a:t> </a:t>
            </a:r>
          </a:p>
        </p:txBody>
      </p:sp>
      <p:sp>
        <p:nvSpPr>
          <p:cNvPr id="2" name="Title 1"/>
          <p:cNvSpPr>
            <a:spLocks noGrp="1"/>
          </p:cNvSpPr>
          <p:nvPr>
            <p:ph type="title"/>
          </p:nvPr>
        </p:nvSpPr>
        <p:spPr/>
        <p:txBody>
          <a:bodyPr/>
          <a:lstStyle/>
          <a:p>
            <a:pPr algn="l"/>
            <a:r>
              <a:rPr lang="en-US" dirty="0">
                <a:solidFill>
                  <a:srgbClr val="7A0019"/>
                </a:solidFill>
              </a:rPr>
              <a:t>Ramp/Sequential Colors</a:t>
            </a:r>
          </a:p>
        </p:txBody>
      </p:sp>
      <p:cxnSp>
        <p:nvCxnSpPr>
          <p:cNvPr id="7" name="Straight Connector 6"/>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8"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17018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6"/>
          <p:cNvSpPr txBox="1">
            <a:spLocks noChangeArrowheads="1"/>
          </p:cNvSpPr>
          <p:nvPr/>
        </p:nvSpPr>
        <p:spPr bwMode="auto">
          <a:xfrm>
            <a:off x="457200" y="1468041"/>
            <a:ext cx="8001000" cy="923330"/>
          </a:xfrm>
          <a:prstGeom prst="rect">
            <a:avLst/>
          </a:prstGeom>
          <a:noFill/>
          <a:ln w="9525">
            <a:noFill/>
            <a:miter lim="800000"/>
            <a:headEnd/>
            <a:tailEnd/>
          </a:ln>
        </p:spPr>
        <p:txBody>
          <a:bodyPr wrap="square">
            <a:spAutoFit/>
          </a:bodyPr>
          <a:lstStyle/>
          <a:p>
            <a:r>
              <a:rPr lang="en-US" dirty="0">
                <a:solidFill>
                  <a:srgbClr val="7A0019"/>
                </a:solidFill>
              </a:rPr>
              <a:t>Diverging Color Scheme: </a:t>
            </a:r>
            <a:r>
              <a:rPr lang="en-US" dirty="0"/>
              <a:t>“Equal emphasis on mid-range critical values and extremes at both ends of the data range. The critical class or break in the middle of the legend is emphasized with light colors and low and high </a:t>
            </a:r>
          </a:p>
        </p:txBody>
      </p:sp>
      <p:pic>
        <p:nvPicPr>
          <p:cNvPr id="35844" name="Picture 7"/>
          <p:cNvPicPr>
            <a:picLocks noChangeAspect="1" noChangeArrowheads="1"/>
          </p:cNvPicPr>
          <p:nvPr/>
        </p:nvPicPr>
        <p:blipFill>
          <a:blip r:embed="rId3" cstate="print"/>
          <a:srcRect l="66246" t="26506" r="20505" b="62250"/>
          <a:stretch>
            <a:fillRect/>
          </a:stretch>
        </p:blipFill>
        <p:spPr bwMode="auto">
          <a:xfrm>
            <a:off x="914400" y="3429000"/>
            <a:ext cx="1600200" cy="1066800"/>
          </a:xfrm>
          <a:prstGeom prst="rect">
            <a:avLst/>
          </a:prstGeom>
          <a:noFill/>
          <a:ln w="9525">
            <a:noFill/>
            <a:miter lim="800000"/>
            <a:headEnd/>
            <a:tailEnd/>
          </a:ln>
        </p:spPr>
      </p:pic>
      <p:sp>
        <p:nvSpPr>
          <p:cNvPr id="35845" name="Text Box 9"/>
          <p:cNvSpPr txBox="1">
            <a:spLocks noChangeArrowheads="1"/>
          </p:cNvSpPr>
          <p:nvPr/>
        </p:nvSpPr>
        <p:spPr bwMode="auto">
          <a:xfrm>
            <a:off x="450850" y="4648200"/>
            <a:ext cx="2839239" cy="1477328"/>
          </a:xfrm>
          <a:prstGeom prst="rect">
            <a:avLst/>
          </a:prstGeom>
          <a:noFill/>
          <a:ln w="9525">
            <a:noFill/>
            <a:miter lim="800000"/>
            <a:headEnd/>
            <a:tailEnd/>
          </a:ln>
        </p:spPr>
        <p:txBody>
          <a:bodyPr wrap="none">
            <a:spAutoFit/>
          </a:bodyPr>
          <a:lstStyle/>
          <a:p>
            <a:r>
              <a:rPr lang="en-US" dirty="0"/>
              <a:t>Generally not good for</a:t>
            </a:r>
          </a:p>
          <a:p>
            <a:r>
              <a:rPr lang="en-US" dirty="0"/>
              <a:t>printing in black and white</a:t>
            </a:r>
          </a:p>
          <a:p>
            <a:r>
              <a:rPr lang="en-US" dirty="0"/>
              <a:t>because the color of the </a:t>
            </a:r>
          </a:p>
          <a:p>
            <a:r>
              <a:rPr lang="en-US" dirty="0"/>
              <a:t>extreme values will look </a:t>
            </a:r>
          </a:p>
          <a:p>
            <a:r>
              <a:rPr lang="en-US" dirty="0"/>
              <a:t>the same.</a:t>
            </a:r>
          </a:p>
        </p:txBody>
      </p:sp>
      <p:pic>
        <p:nvPicPr>
          <p:cNvPr id="35846" name="Picture 10"/>
          <p:cNvPicPr>
            <a:picLocks noChangeAspect="1" noChangeArrowheads="1"/>
          </p:cNvPicPr>
          <p:nvPr/>
        </p:nvPicPr>
        <p:blipFill>
          <a:blip r:embed="rId4" cstate="print"/>
          <a:srcRect l="40379" t="48996" r="22397" b="46185"/>
          <a:stretch>
            <a:fillRect/>
          </a:stretch>
        </p:blipFill>
        <p:spPr bwMode="auto">
          <a:xfrm>
            <a:off x="3776662" y="5791200"/>
            <a:ext cx="4495800" cy="457200"/>
          </a:xfrm>
          <a:prstGeom prst="rect">
            <a:avLst/>
          </a:prstGeom>
          <a:noFill/>
          <a:ln w="9525">
            <a:noFill/>
            <a:miter lim="800000"/>
            <a:headEnd/>
            <a:tailEnd/>
          </a:ln>
        </p:spPr>
      </p:pic>
      <p:sp>
        <p:nvSpPr>
          <p:cNvPr id="35847" name="TextBox 8"/>
          <p:cNvSpPr txBox="1">
            <a:spLocks noChangeArrowheads="1"/>
          </p:cNvSpPr>
          <p:nvPr/>
        </p:nvSpPr>
        <p:spPr bwMode="auto">
          <a:xfrm>
            <a:off x="457200" y="2277070"/>
            <a:ext cx="3200400" cy="923330"/>
          </a:xfrm>
          <a:prstGeom prst="rect">
            <a:avLst/>
          </a:prstGeom>
          <a:noFill/>
          <a:ln w="9525">
            <a:noFill/>
            <a:miter lim="800000"/>
            <a:headEnd/>
            <a:tailEnd/>
          </a:ln>
        </p:spPr>
        <p:txBody>
          <a:bodyPr>
            <a:spAutoFit/>
          </a:bodyPr>
          <a:lstStyle/>
          <a:p>
            <a:r>
              <a:rPr lang="en-US" dirty="0"/>
              <a:t>are emphasized with dark colors that have </a:t>
            </a:r>
          </a:p>
          <a:p>
            <a:r>
              <a:rPr lang="en-US" dirty="0"/>
              <a:t>contrasting hues.”</a:t>
            </a:r>
          </a:p>
        </p:txBody>
      </p:sp>
      <p:pic>
        <p:nvPicPr>
          <p:cNvPr id="35848" name="Picture 9"/>
          <p:cNvPicPr>
            <a:picLocks noChangeAspect="1" noChangeArrowheads="1"/>
          </p:cNvPicPr>
          <p:nvPr/>
        </p:nvPicPr>
        <p:blipFill>
          <a:blip r:embed="rId5" cstate="print"/>
          <a:srcRect l="10667" t="15338" r="10275" b="20535"/>
          <a:stretch>
            <a:fillRect/>
          </a:stretch>
        </p:blipFill>
        <p:spPr bwMode="auto">
          <a:xfrm>
            <a:off x="3352800" y="2362200"/>
            <a:ext cx="5343525" cy="3369316"/>
          </a:xfrm>
          <a:prstGeom prst="rect">
            <a:avLst/>
          </a:prstGeom>
          <a:noFill/>
          <a:ln w="9525">
            <a:noFill/>
            <a:miter lim="800000"/>
            <a:headEnd/>
            <a:tailEnd/>
          </a:ln>
        </p:spPr>
      </p:pic>
      <p:sp>
        <p:nvSpPr>
          <p:cNvPr id="2" name="Title 1"/>
          <p:cNvSpPr>
            <a:spLocks noGrp="1"/>
          </p:cNvSpPr>
          <p:nvPr>
            <p:ph type="title"/>
          </p:nvPr>
        </p:nvSpPr>
        <p:spPr/>
        <p:txBody>
          <a:bodyPr/>
          <a:lstStyle/>
          <a:p>
            <a:pPr algn="l"/>
            <a:r>
              <a:rPr lang="en-US" dirty="0">
                <a:solidFill>
                  <a:srgbClr val="7A0019"/>
                </a:solidFill>
              </a:rPr>
              <a:t>Color</a:t>
            </a:r>
          </a:p>
        </p:txBody>
      </p:sp>
      <p:cxnSp>
        <p:nvCxnSpPr>
          <p:cNvPr id="10" name="Straight Connector 9"/>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1" name="Picture 7" descr="C:\Users\betch038\Downloads\U-Spatial_GraphicAccent_R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132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900021"/>
                </a:solidFill>
              </a:rPr>
              <a:t>Scale</a:t>
            </a:r>
          </a:p>
        </p:txBody>
      </p:sp>
      <p:sp>
        <p:nvSpPr>
          <p:cNvPr id="3" name="Content Placeholder 2"/>
          <p:cNvSpPr>
            <a:spLocks noGrp="1"/>
          </p:cNvSpPr>
          <p:nvPr>
            <p:ph idx="1"/>
          </p:nvPr>
        </p:nvSpPr>
        <p:spPr>
          <a:xfrm>
            <a:off x="612648" y="1600200"/>
            <a:ext cx="8153400" cy="685800"/>
          </a:xfrm>
        </p:spPr>
        <p:txBody>
          <a:bodyPr>
            <a:normAutofit/>
          </a:bodyPr>
          <a:lstStyle/>
          <a:p>
            <a:pPr lvl="1" eaLnBrk="1" hangingPunct="1"/>
            <a:endParaRPr lang="en-US" sz="2200" dirty="0"/>
          </a:p>
          <a:p>
            <a:endParaRPr lang="en-US" dirty="0"/>
          </a:p>
        </p:txBody>
      </p:sp>
      <p:sp>
        <p:nvSpPr>
          <p:cNvPr id="6" name="TextBox 5"/>
          <p:cNvSpPr txBox="1"/>
          <p:nvPr/>
        </p:nvSpPr>
        <p:spPr>
          <a:xfrm>
            <a:off x="1066800" y="1829259"/>
            <a:ext cx="4191000" cy="1384995"/>
          </a:xfrm>
          <a:prstGeom prst="rect">
            <a:avLst/>
          </a:prstGeom>
          <a:noFill/>
        </p:spPr>
        <p:txBody>
          <a:bodyPr wrap="square" rtlCol="0">
            <a:spAutoFit/>
          </a:bodyPr>
          <a:lstStyle/>
          <a:p>
            <a:pPr marL="0" lvl="1"/>
            <a:r>
              <a:rPr lang="en-US" sz="2200" dirty="0">
                <a:latin typeface="+mn-lt"/>
              </a:rPr>
              <a:t>Large scale = covers small area, think large amount of detail (i.e. 1/10,000)</a:t>
            </a:r>
          </a:p>
          <a:p>
            <a:endParaRPr lang="en-US" dirty="0">
              <a:latin typeface="+mn-lt"/>
            </a:endParaRPr>
          </a:p>
        </p:txBody>
      </p:sp>
      <p:sp>
        <p:nvSpPr>
          <p:cNvPr id="7" name="TextBox 6"/>
          <p:cNvSpPr txBox="1"/>
          <p:nvPr/>
        </p:nvSpPr>
        <p:spPr>
          <a:xfrm>
            <a:off x="1066800" y="4260501"/>
            <a:ext cx="4191000" cy="1384995"/>
          </a:xfrm>
          <a:prstGeom prst="rect">
            <a:avLst/>
          </a:prstGeom>
          <a:noFill/>
        </p:spPr>
        <p:txBody>
          <a:bodyPr wrap="square" rtlCol="0">
            <a:spAutoFit/>
          </a:bodyPr>
          <a:lstStyle/>
          <a:p>
            <a:pPr marL="0" lvl="1"/>
            <a:r>
              <a:rPr lang="en-US" sz="2200" dirty="0">
                <a:latin typeface="+mn-lt"/>
              </a:rPr>
              <a:t>Small scale = covers large area, think small amount of detail </a:t>
            </a:r>
          </a:p>
          <a:p>
            <a:pPr marL="0" lvl="1"/>
            <a:r>
              <a:rPr lang="en-US" sz="2200" dirty="0">
                <a:latin typeface="+mn-lt"/>
              </a:rPr>
              <a:t>(i.e. 1/1,000,000)</a:t>
            </a:r>
          </a:p>
          <a:p>
            <a:endParaRPr lang="en-US" dirty="0">
              <a:latin typeface="+mn-lt"/>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246" t="13302" r="17246" b="13302"/>
          <a:stretch/>
        </p:blipFill>
        <p:spPr bwMode="auto">
          <a:xfrm>
            <a:off x="5334000" y="4082642"/>
            <a:ext cx="2743200" cy="2013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676400"/>
            <a:ext cx="2743200" cy="2013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Connector 11"/>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0" name="Picture 7" descr="C:\Users\betch038\Downloads\U-Spatial_GraphicAccent_R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9549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algn="l" eaLnBrk="1" hangingPunct="1"/>
            <a:r>
              <a:rPr lang="en-US" dirty="0">
                <a:solidFill>
                  <a:srgbClr val="7A0019"/>
                </a:solidFill>
              </a:rPr>
              <a:t>Diverging</a:t>
            </a:r>
          </a:p>
        </p:txBody>
      </p:sp>
      <p:pic>
        <p:nvPicPr>
          <p:cNvPr id="36867" name="Picture 5"/>
          <p:cNvPicPr>
            <a:picLocks noChangeAspect="1" noChangeArrowheads="1"/>
          </p:cNvPicPr>
          <p:nvPr/>
        </p:nvPicPr>
        <p:blipFill>
          <a:blip r:embed="rId2" cstate="print"/>
          <a:srcRect/>
          <a:stretch>
            <a:fillRect/>
          </a:stretch>
        </p:blipFill>
        <p:spPr bwMode="auto">
          <a:xfrm>
            <a:off x="685800" y="1339850"/>
            <a:ext cx="7311452" cy="5621338"/>
          </a:xfrm>
          <a:prstGeom prst="rect">
            <a:avLst/>
          </a:prstGeom>
          <a:noFill/>
          <a:ln w="9525">
            <a:noFill/>
            <a:miter lim="800000"/>
            <a:headEnd/>
            <a:tailEnd/>
          </a:ln>
        </p:spPr>
      </p:pic>
      <p:grpSp>
        <p:nvGrpSpPr>
          <p:cNvPr id="36868" name="Group 6"/>
          <p:cNvGrpSpPr>
            <a:grpSpLocks noChangeAspect="1"/>
          </p:cNvGrpSpPr>
          <p:nvPr/>
        </p:nvGrpSpPr>
        <p:grpSpPr bwMode="auto">
          <a:xfrm>
            <a:off x="1083469" y="5293518"/>
            <a:ext cx="1671638" cy="1223963"/>
            <a:chOff x="240" y="3408"/>
            <a:chExt cx="1053" cy="771"/>
          </a:xfrm>
        </p:grpSpPr>
        <p:sp>
          <p:nvSpPr>
            <p:cNvPr id="36871" name="AutoShape 7"/>
            <p:cNvSpPr>
              <a:spLocks noChangeAspect="1" noChangeArrowheads="1" noTextEdit="1"/>
            </p:cNvSpPr>
            <p:nvPr/>
          </p:nvSpPr>
          <p:spPr bwMode="auto">
            <a:xfrm>
              <a:off x="240" y="3408"/>
              <a:ext cx="1052" cy="771"/>
            </a:xfrm>
            <a:prstGeom prst="rect">
              <a:avLst/>
            </a:prstGeom>
            <a:noFill/>
            <a:ln w="9525">
              <a:noFill/>
              <a:miter lim="800000"/>
              <a:headEnd/>
              <a:tailEnd/>
            </a:ln>
          </p:spPr>
          <p:txBody>
            <a:bodyPr/>
            <a:lstStyle/>
            <a:p>
              <a:endParaRPr lang="en-US"/>
            </a:p>
          </p:txBody>
        </p:sp>
        <p:sp>
          <p:nvSpPr>
            <p:cNvPr id="36872" name="Rectangle 8"/>
            <p:cNvSpPr>
              <a:spLocks noChangeArrowheads="1"/>
            </p:cNvSpPr>
            <p:nvPr/>
          </p:nvSpPr>
          <p:spPr bwMode="auto">
            <a:xfrm>
              <a:off x="240" y="3408"/>
              <a:ext cx="242" cy="122"/>
            </a:xfrm>
            <a:prstGeom prst="rect">
              <a:avLst/>
            </a:prstGeom>
            <a:solidFill>
              <a:srgbClr val="A6601B"/>
            </a:solidFill>
            <a:ln w="9525">
              <a:solidFill>
                <a:srgbClr val="6E6E6E"/>
              </a:solidFill>
              <a:miter lim="800000"/>
              <a:headEnd/>
              <a:tailEnd/>
            </a:ln>
          </p:spPr>
          <p:txBody>
            <a:bodyPr/>
            <a:lstStyle/>
            <a:p>
              <a:endParaRPr lang="en-US"/>
            </a:p>
          </p:txBody>
        </p:sp>
        <p:sp>
          <p:nvSpPr>
            <p:cNvPr id="36873" name="Rectangle 9"/>
            <p:cNvSpPr>
              <a:spLocks noChangeArrowheads="1"/>
            </p:cNvSpPr>
            <p:nvPr/>
          </p:nvSpPr>
          <p:spPr bwMode="auto">
            <a:xfrm>
              <a:off x="521" y="3420"/>
              <a:ext cx="728" cy="106"/>
            </a:xfrm>
            <a:prstGeom prst="rect">
              <a:avLst/>
            </a:prstGeom>
            <a:noFill/>
            <a:ln w="9525">
              <a:noFill/>
              <a:miter lim="800000"/>
              <a:headEnd/>
              <a:tailEnd/>
            </a:ln>
          </p:spPr>
          <p:txBody>
            <a:bodyPr wrap="none" lIns="0" tIns="0" rIns="0" bIns="0">
              <a:spAutoFit/>
            </a:bodyPr>
            <a:lstStyle/>
            <a:p>
              <a:r>
                <a:rPr lang="en-US" sz="1100">
                  <a:solidFill>
                    <a:srgbClr val="000000"/>
                  </a:solidFill>
                  <a:ea typeface="ＭＳ Ｐゴシック" charset="-128"/>
                </a:rPr>
                <a:t>Extreme Decrease</a:t>
              </a:r>
              <a:endParaRPr lang="en-US">
                <a:ea typeface="ＭＳ Ｐゴシック" charset="-128"/>
              </a:endParaRPr>
            </a:p>
          </p:txBody>
        </p:sp>
        <p:sp>
          <p:nvSpPr>
            <p:cNvPr id="36874" name="Rectangle 10"/>
            <p:cNvSpPr>
              <a:spLocks noChangeArrowheads="1"/>
            </p:cNvSpPr>
            <p:nvPr/>
          </p:nvSpPr>
          <p:spPr bwMode="auto">
            <a:xfrm>
              <a:off x="240" y="3569"/>
              <a:ext cx="242" cy="122"/>
            </a:xfrm>
            <a:prstGeom prst="rect">
              <a:avLst/>
            </a:prstGeom>
            <a:solidFill>
              <a:srgbClr val="DEC17C"/>
            </a:solidFill>
            <a:ln w="9525">
              <a:solidFill>
                <a:srgbClr val="6E6E6E"/>
              </a:solidFill>
              <a:miter lim="800000"/>
              <a:headEnd/>
              <a:tailEnd/>
            </a:ln>
          </p:spPr>
          <p:txBody>
            <a:bodyPr/>
            <a:lstStyle/>
            <a:p>
              <a:endParaRPr lang="en-US"/>
            </a:p>
          </p:txBody>
        </p:sp>
        <p:sp>
          <p:nvSpPr>
            <p:cNvPr id="36875" name="Rectangle 11"/>
            <p:cNvSpPr>
              <a:spLocks noChangeArrowheads="1"/>
            </p:cNvSpPr>
            <p:nvPr/>
          </p:nvSpPr>
          <p:spPr bwMode="auto">
            <a:xfrm>
              <a:off x="521" y="3581"/>
              <a:ext cx="772" cy="106"/>
            </a:xfrm>
            <a:prstGeom prst="rect">
              <a:avLst/>
            </a:prstGeom>
            <a:noFill/>
            <a:ln w="9525">
              <a:noFill/>
              <a:miter lim="800000"/>
              <a:headEnd/>
              <a:tailEnd/>
            </a:ln>
          </p:spPr>
          <p:txBody>
            <a:bodyPr wrap="none" lIns="0" tIns="0" rIns="0" bIns="0">
              <a:spAutoFit/>
            </a:bodyPr>
            <a:lstStyle/>
            <a:p>
              <a:r>
                <a:rPr lang="en-US" sz="1100" dirty="0">
                  <a:solidFill>
                    <a:srgbClr val="000000"/>
                  </a:solidFill>
                  <a:ea typeface="ＭＳ Ｐゴシック" charset="-128"/>
                </a:rPr>
                <a:t>Moderate Decrease</a:t>
              </a:r>
              <a:endParaRPr lang="en-US" dirty="0">
                <a:ea typeface="ＭＳ Ｐゴシック" charset="-128"/>
              </a:endParaRPr>
            </a:p>
          </p:txBody>
        </p:sp>
        <p:sp>
          <p:nvSpPr>
            <p:cNvPr id="36876" name="Rectangle 12"/>
            <p:cNvSpPr>
              <a:spLocks noChangeArrowheads="1"/>
            </p:cNvSpPr>
            <p:nvPr/>
          </p:nvSpPr>
          <p:spPr bwMode="auto">
            <a:xfrm>
              <a:off x="240" y="3736"/>
              <a:ext cx="242" cy="115"/>
            </a:xfrm>
            <a:prstGeom prst="rect">
              <a:avLst/>
            </a:prstGeom>
            <a:solidFill>
              <a:srgbClr val="F5F5F5"/>
            </a:solidFill>
            <a:ln w="9525">
              <a:solidFill>
                <a:srgbClr val="6E6E6E"/>
              </a:solidFill>
              <a:miter lim="800000"/>
              <a:headEnd/>
              <a:tailEnd/>
            </a:ln>
          </p:spPr>
          <p:txBody>
            <a:bodyPr/>
            <a:lstStyle/>
            <a:p>
              <a:endParaRPr lang="en-US"/>
            </a:p>
          </p:txBody>
        </p:sp>
        <p:sp>
          <p:nvSpPr>
            <p:cNvPr id="36877" name="Rectangle 13"/>
            <p:cNvSpPr>
              <a:spLocks noChangeArrowheads="1"/>
            </p:cNvSpPr>
            <p:nvPr/>
          </p:nvSpPr>
          <p:spPr bwMode="auto">
            <a:xfrm>
              <a:off x="521" y="3742"/>
              <a:ext cx="446" cy="106"/>
            </a:xfrm>
            <a:prstGeom prst="rect">
              <a:avLst/>
            </a:prstGeom>
            <a:noFill/>
            <a:ln w="9525">
              <a:noFill/>
              <a:miter lim="800000"/>
              <a:headEnd/>
              <a:tailEnd/>
            </a:ln>
          </p:spPr>
          <p:txBody>
            <a:bodyPr wrap="none" lIns="0" tIns="0" rIns="0" bIns="0">
              <a:spAutoFit/>
            </a:bodyPr>
            <a:lstStyle/>
            <a:p>
              <a:r>
                <a:rPr lang="en-US" sz="1100">
                  <a:solidFill>
                    <a:srgbClr val="000000"/>
                  </a:solidFill>
                  <a:ea typeface="ＭＳ Ｐゴシック" charset="-128"/>
                </a:rPr>
                <a:t>No Change</a:t>
              </a:r>
              <a:endParaRPr lang="en-US">
                <a:ea typeface="ＭＳ Ｐゴシック" charset="-128"/>
              </a:endParaRPr>
            </a:p>
          </p:txBody>
        </p:sp>
        <p:sp>
          <p:nvSpPr>
            <p:cNvPr id="36878" name="Rectangle 14"/>
            <p:cNvSpPr>
              <a:spLocks noChangeArrowheads="1"/>
            </p:cNvSpPr>
            <p:nvPr/>
          </p:nvSpPr>
          <p:spPr bwMode="auto">
            <a:xfrm>
              <a:off x="240" y="3896"/>
              <a:ext cx="242" cy="116"/>
            </a:xfrm>
            <a:prstGeom prst="rect">
              <a:avLst/>
            </a:prstGeom>
            <a:solidFill>
              <a:srgbClr val="7ECCC0"/>
            </a:solidFill>
            <a:ln w="9525">
              <a:solidFill>
                <a:srgbClr val="6E6E6E"/>
              </a:solidFill>
              <a:miter lim="800000"/>
              <a:headEnd/>
              <a:tailEnd/>
            </a:ln>
          </p:spPr>
          <p:txBody>
            <a:bodyPr/>
            <a:lstStyle/>
            <a:p>
              <a:endParaRPr lang="en-US"/>
            </a:p>
          </p:txBody>
        </p:sp>
        <p:sp>
          <p:nvSpPr>
            <p:cNvPr id="36879" name="Rectangle 15"/>
            <p:cNvSpPr>
              <a:spLocks noChangeArrowheads="1"/>
            </p:cNvSpPr>
            <p:nvPr/>
          </p:nvSpPr>
          <p:spPr bwMode="auto">
            <a:xfrm>
              <a:off x="521" y="3902"/>
              <a:ext cx="732" cy="106"/>
            </a:xfrm>
            <a:prstGeom prst="rect">
              <a:avLst/>
            </a:prstGeom>
            <a:noFill/>
            <a:ln w="9525">
              <a:noFill/>
              <a:miter lim="800000"/>
              <a:headEnd/>
              <a:tailEnd/>
            </a:ln>
          </p:spPr>
          <p:txBody>
            <a:bodyPr wrap="none" lIns="0" tIns="0" rIns="0" bIns="0">
              <a:spAutoFit/>
            </a:bodyPr>
            <a:lstStyle/>
            <a:p>
              <a:r>
                <a:rPr lang="en-US" sz="1100">
                  <a:solidFill>
                    <a:srgbClr val="000000"/>
                  </a:solidFill>
                  <a:ea typeface="ＭＳ Ｐゴシック" charset="-128"/>
                </a:rPr>
                <a:t>Moderate Increase</a:t>
              </a:r>
              <a:endParaRPr lang="en-US">
                <a:ea typeface="ＭＳ Ｐゴシック" charset="-128"/>
              </a:endParaRPr>
            </a:p>
          </p:txBody>
        </p:sp>
        <p:sp>
          <p:nvSpPr>
            <p:cNvPr id="36880" name="Rectangle 16"/>
            <p:cNvSpPr>
              <a:spLocks noChangeArrowheads="1"/>
            </p:cNvSpPr>
            <p:nvPr/>
          </p:nvSpPr>
          <p:spPr bwMode="auto">
            <a:xfrm>
              <a:off x="240" y="4057"/>
              <a:ext cx="242" cy="122"/>
            </a:xfrm>
            <a:prstGeom prst="rect">
              <a:avLst/>
            </a:prstGeom>
            <a:solidFill>
              <a:srgbClr val="018571"/>
            </a:solidFill>
            <a:ln w="9525">
              <a:solidFill>
                <a:srgbClr val="6E6E6E"/>
              </a:solidFill>
              <a:miter lim="800000"/>
              <a:headEnd/>
              <a:tailEnd/>
            </a:ln>
          </p:spPr>
          <p:txBody>
            <a:bodyPr/>
            <a:lstStyle/>
            <a:p>
              <a:endParaRPr lang="en-US"/>
            </a:p>
          </p:txBody>
        </p:sp>
        <p:sp>
          <p:nvSpPr>
            <p:cNvPr id="36881" name="Rectangle 17"/>
            <p:cNvSpPr>
              <a:spLocks noChangeArrowheads="1"/>
            </p:cNvSpPr>
            <p:nvPr/>
          </p:nvSpPr>
          <p:spPr bwMode="auto">
            <a:xfrm>
              <a:off x="521" y="4069"/>
              <a:ext cx="688" cy="106"/>
            </a:xfrm>
            <a:prstGeom prst="rect">
              <a:avLst/>
            </a:prstGeom>
            <a:noFill/>
            <a:ln w="9525">
              <a:noFill/>
              <a:miter lim="800000"/>
              <a:headEnd/>
              <a:tailEnd/>
            </a:ln>
          </p:spPr>
          <p:txBody>
            <a:bodyPr wrap="none" lIns="0" tIns="0" rIns="0" bIns="0">
              <a:spAutoFit/>
            </a:bodyPr>
            <a:lstStyle/>
            <a:p>
              <a:r>
                <a:rPr lang="en-US" sz="1100">
                  <a:solidFill>
                    <a:srgbClr val="000000"/>
                  </a:solidFill>
                  <a:ea typeface="ＭＳ Ｐゴシック" charset="-128"/>
                </a:rPr>
                <a:t>Extreme Increase</a:t>
              </a:r>
              <a:endParaRPr lang="en-US">
                <a:ea typeface="ＭＳ Ｐゴシック" charset="-128"/>
              </a:endParaRPr>
            </a:p>
          </p:txBody>
        </p:sp>
      </p:grpSp>
      <p:sp>
        <p:nvSpPr>
          <p:cNvPr id="36869" name="Rectangle 18"/>
          <p:cNvSpPr>
            <a:spLocks noChangeArrowheads="1"/>
          </p:cNvSpPr>
          <p:nvPr/>
        </p:nvSpPr>
        <p:spPr bwMode="auto">
          <a:xfrm>
            <a:off x="3867150" y="1492250"/>
            <a:ext cx="4362450" cy="641350"/>
          </a:xfrm>
          <a:prstGeom prst="rect">
            <a:avLst/>
          </a:prstGeom>
          <a:noFill/>
          <a:ln w="9525">
            <a:noFill/>
            <a:miter lim="800000"/>
            <a:headEnd/>
            <a:tailEnd/>
          </a:ln>
        </p:spPr>
        <p:txBody>
          <a:bodyPr>
            <a:spAutoFit/>
          </a:bodyPr>
          <a:lstStyle/>
          <a:p>
            <a:pPr algn="ctr"/>
            <a:r>
              <a:rPr lang="en-US" dirty="0"/>
              <a:t>Elderly Living in Poverty,  </a:t>
            </a:r>
          </a:p>
          <a:p>
            <a:pPr algn="ctr"/>
            <a:r>
              <a:rPr lang="en-US" dirty="0"/>
              <a:t>Percent Change 1980-2005 by PUMA</a:t>
            </a:r>
          </a:p>
        </p:txBody>
      </p:sp>
      <p:cxnSp>
        <p:nvCxnSpPr>
          <p:cNvPr id="20" name="Straight Connector 19"/>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21"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15753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5"/>
          <p:cNvSpPr txBox="1">
            <a:spLocks noChangeArrowheads="1"/>
          </p:cNvSpPr>
          <p:nvPr/>
        </p:nvSpPr>
        <p:spPr bwMode="auto">
          <a:xfrm>
            <a:off x="533400" y="1523999"/>
            <a:ext cx="2667000" cy="3139321"/>
          </a:xfrm>
          <a:prstGeom prst="rect">
            <a:avLst/>
          </a:prstGeom>
          <a:noFill/>
          <a:ln w="9525">
            <a:noFill/>
            <a:miter lim="800000"/>
            <a:headEnd/>
            <a:tailEnd/>
          </a:ln>
        </p:spPr>
        <p:txBody>
          <a:bodyPr wrap="square">
            <a:spAutoFit/>
          </a:bodyPr>
          <a:lstStyle/>
          <a:p>
            <a:r>
              <a:rPr lang="en-US" dirty="0"/>
              <a:t>Qualitative Data: “Do not imply magnitude difference between legend classes, and hues are used to create the primary visual differences between classes. Schemes are best suited to representing nominal or categorical data.”</a:t>
            </a:r>
          </a:p>
        </p:txBody>
      </p:sp>
      <p:pic>
        <p:nvPicPr>
          <p:cNvPr id="37892" name="Picture 6"/>
          <p:cNvPicPr>
            <a:picLocks noChangeAspect="1" noChangeArrowheads="1"/>
          </p:cNvPicPr>
          <p:nvPr/>
        </p:nvPicPr>
        <p:blipFill>
          <a:blip r:embed="rId2" cstate="print"/>
          <a:srcRect l="28392" t="36948" r="62144" b="48996"/>
          <a:stretch>
            <a:fillRect/>
          </a:stretch>
        </p:blipFill>
        <p:spPr bwMode="auto">
          <a:xfrm>
            <a:off x="1295400" y="4876800"/>
            <a:ext cx="1143000" cy="1333500"/>
          </a:xfrm>
          <a:prstGeom prst="rect">
            <a:avLst/>
          </a:prstGeom>
          <a:noFill/>
          <a:ln w="9525">
            <a:noFill/>
            <a:miter lim="800000"/>
            <a:headEnd/>
            <a:tailEnd/>
          </a:ln>
        </p:spPr>
      </p:pic>
      <p:pic>
        <p:nvPicPr>
          <p:cNvPr id="37893" name="Picture 7"/>
          <p:cNvPicPr>
            <a:picLocks noChangeAspect="1" noChangeArrowheads="1"/>
          </p:cNvPicPr>
          <p:nvPr/>
        </p:nvPicPr>
        <p:blipFill>
          <a:blip r:embed="rId3" cstate="print"/>
          <a:srcRect l="40379" t="48996" r="22397" b="46185"/>
          <a:stretch>
            <a:fillRect/>
          </a:stretch>
        </p:blipFill>
        <p:spPr bwMode="auto">
          <a:xfrm>
            <a:off x="3806825" y="5257800"/>
            <a:ext cx="4495800" cy="457200"/>
          </a:xfrm>
          <a:prstGeom prst="rect">
            <a:avLst/>
          </a:prstGeom>
          <a:noFill/>
          <a:ln w="9525">
            <a:noFill/>
            <a:miter lim="800000"/>
            <a:headEnd/>
            <a:tailEnd/>
          </a:ln>
        </p:spPr>
      </p:pic>
      <p:pic>
        <p:nvPicPr>
          <p:cNvPr id="37894" name="Picture 7"/>
          <p:cNvPicPr>
            <a:picLocks noChangeAspect="1" noChangeArrowheads="1"/>
          </p:cNvPicPr>
          <p:nvPr/>
        </p:nvPicPr>
        <p:blipFill>
          <a:blip r:embed="rId4" cstate="print"/>
          <a:srcRect l="10667" t="16145" r="10902" b="20888"/>
          <a:stretch>
            <a:fillRect/>
          </a:stretch>
        </p:blipFill>
        <p:spPr bwMode="auto">
          <a:xfrm>
            <a:off x="3352800" y="1685925"/>
            <a:ext cx="5403850" cy="3372283"/>
          </a:xfrm>
          <a:prstGeom prst="rect">
            <a:avLst/>
          </a:prstGeom>
          <a:noFill/>
          <a:ln w="9525">
            <a:noFill/>
            <a:miter lim="800000"/>
            <a:headEnd/>
            <a:tailEnd/>
          </a:ln>
        </p:spPr>
      </p:pic>
      <p:sp>
        <p:nvSpPr>
          <p:cNvPr id="2" name="Title 1"/>
          <p:cNvSpPr>
            <a:spLocks noGrp="1"/>
          </p:cNvSpPr>
          <p:nvPr>
            <p:ph type="title"/>
          </p:nvPr>
        </p:nvSpPr>
        <p:spPr/>
        <p:txBody>
          <a:bodyPr/>
          <a:lstStyle/>
          <a:p>
            <a:pPr algn="l"/>
            <a:r>
              <a:rPr lang="en-US" dirty="0">
                <a:solidFill>
                  <a:srgbClr val="7A0019"/>
                </a:solidFill>
              </a:rPr>
              <a:t>Color</a:t>
            </a:r>
          </a:p>
        </p:txBody>
      </p:sp>
      <p:cxnSp>
        <p:nvCxnSpPr>
          <p:cNvPr id="8" name="Straight Connector 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9" name="Picture 7" descr="C:\Users\betch038\Downloads\U-Spatial_GraphicAccent_R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87243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4"/>
          <p:cNvPicPr>
            <a:picLocks noChangeAspect="1" noChangeArrowheads="1"/>
          </p:cNvPicPr>
          <p:nvPr/>
        </p:nvPicPr>
        <p:blipFill>
          <a:blip r:embed="rId3" cstate="print"/>
          <a:srcRect l="-806" t="33371" r="12784" b="4800"/>
          <a:stretch>
            <a:fillRect/>
          </a:stretch>
        </p:blipFill>
        <p:spPr bwMode="auto">
          <a:xfrm>
            <a:off x="228600" y="1492250"/>
            <a:ext cx="8694603" cy="4756150"/>
          </a:xfrm>
          <a:prstGeom prst="rect">
            <a:avLst/>
          </a:prstGeom>
          <a:noFill/>
          <a:ln w="9525">
            <a:noFill/>
            <a:miter lim="800000"/>
            <a:headEnd/>
            <a:tailEnd/>
          </a:ln>
        </p:spPr>
      </p:pic>
      <p:sp>
        <p:nvSpPr>
          <p:cNvPr id="2" name="Title 1"/>
          <p:cNvSpPr>
            <a:spLocks noGrp="1"/>
          </p:cNvSpPr>
          <p:nvPr>
            <p:ph type="title"/>
          </p:nvPr>
        </p:nvSpPr>
        <p:spPr/>
        <p:txBody>
          <a:bodyPr/>
          <a:lstStyle/>
          <a:p>
            <a:pPr algn="l"/>
            <a:r>
              <a:rPr lang="en-US" dirty="0">
                <a:solidFill>
                  <a:srgbClr val="7A0019"/>
                </a:solidFill>
              </a:rPr>
              <a:t>Qualitative</a:t>
            </a:r>
          </a:p>
        </p:txBody>
      </p:sp>
      <p:cxnSp>
        <p:nvCxnSpPr>
          <p:cNvPr id="5" name="Straight Connector 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6"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95578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algn="l" eaLnBrk="1" hangingPunct="1"/>
            <a:r>
              <a:rPr lang="en-US" dirty="0">
                <a:solidFill>
                  <a:srgbClr val="7A0019"/>
                </a:solidFill>
              </a:rPr>
              <a:t>Color</a:t>
            </a:r>
          </a:p>
        </p:txBody>
      </p:sp>
      <p:sp>
        <p:nvSpPr>
          <p:cNvPr id="40963" name="Rectangle 3"/>
          <p:cNvSpPr>
            <a:spLocks noGrp="1" noChangeArrowheads="1"/>
          </p:cNvSpPr>
          <p:nvPr>
            <p:ph idx="1"/>
          </p:nvPr>
        </p:nvSpPr>
        <p:spPr/>
        <p:txBody>
          <a:bodyPr/>
          <a:lstStyle/>
          <a:p>
            <a:pPr eaLnBrk="1" hangingPunct="1">
              <a:buFont typeface="Arial" panose="020B0604020202020204" pitchFamily="34" charset="0"/>
              <a:buChar char="•"/>
            </a:pPr>
            <a:r>
              <a:rPr lang="en-US" dirty="0">
                <a:hlinkClick r:id="rId3"/>
              </a:rPr>
              <a:t>Colorblindness</a:t>
            </a:r>
            <a:endParaRPr lang="en-US" dirty="0"/>
          </a:p>
          <a:p>
            <a:pPr marL="0" indent="0" eaLnBrk="1" hangingPunct="1">
              <a:buNone/>
            </a:pPr>
            <a:endParaRPr lang="en-US" dirty="0"/>
          </a:p>
          <a:p>
            <a:pPr eaLnBrk="1" hangingPunct="1">
              <a:buFont typeface="Arial" panose="020B0604020202020204" pitchFamily="34" charset="0"/>
              <a:buChar char="•"/>
            </a:pPr>
            <a:r>
              <a:rPr lang="en-US" dirty="0"/>
              <a:t>Printability</a:t>
            </a:r>
          </a:p>
          <a:p>
            <a:pPr lvl="1" eaLnBrk="1" hangingPunct="1">
              <a:buFont typeface="Arial" panose="020B0604020202020204" pitchFamily="34" charset="0"/>
              <a:buChar char="•"/>
            </a:pPr>
            <a:r>
              <a:rPr lang="en-US" dirty="0"/>
              <a:t>Proper color on printed copies</a:t>
            </a:r>
          </a:p>
          <a:p>
            <a:pPr lvl="1" eaLnBrk="1" hangingPunct="1">
              <a:buFont typeface="Arial" panose="020B0604020202020204" pitchFamily="34" charset="0"/>
              <a:buChar char="•"/>
            </a:pPr>
            <a:r>
              <a:rPr lang="en-US" dirty="0"/>
              <a:t>Grayscale</a:t>
            </a:r>
          </a:p>
          <a:p>
            <a:pPr marL="457200" lvl="1" indent="0" eaLnBrk="1" hangingPunct="1">
              <a:buNone/>
            </a:pPr>
            <a:endParaRPr lang="en-US" dirty="0"/>
          </a:p>
          <a:p>
            <a:pPr eaLnBrk="1" hangingPunct="1">
              <a:buFont typeface="Arial" panose="020B0604020202020204" pitchFamily="34" charset="0"/>
              <a:buChar char="•"/>
            </a:pPr>
            <a:r>
              <a:rPr lang="en-US" dirty="0"/>
              <a:t>Projector</a:t>
            </a:r>
          </a:p>
          <a:p>
            <a:pPr lvl="1" eaLnBrk="1" hangingPunct="1">
              <a:buFont typeface="Arial" panose="020B0604020202020204" pitchFamily="34" charset="0"/>
              <a:buChar char="•"/>
            </a:pPr>
            <a:r>
              <a:rPr lang="en-US" dirty="0"/>
              <a:t>Test beforehand!</a:t>
            </a:r>
          </a:p>
          <a:p>
            <a:pPr eaLnBrk="1" hangingPunct="1">
              <a:buFont typeface="Wingdings" pitchFamily="2" charset="2"/>
              <a:buNone/>
            </a:pPr>
            <a:endParaRPr lang="en-US" dirty="0"/>
          </a:p>
          <a:p>
            <a:pPr marL="0" indent="0" eaLnBrk="1" hangingPunct="1">
              <a:buNone/>
            </a:pPr>
            <a:endParaRPr lang="en-US" dirty="0"/>
          </a:p>
        </p:txBody>
      </p:sp>
      <p:cxnSp>
        <p:nvCxnSpPr>
          <p:cNvPr id="5" name="Straight Connector 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76328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7A0019"/>
                </a:solidFill>
              </a:rPr>
              <a:t>North Arrow?</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b="16102"/>
          <a:stretch/>
        </p:blipFill>
        <p:spPr>
          <a:xfrm>
            <a:off x="533400" y="1524000"/>
            <a:ext cx="8041912" cy="4343400"/>
          </a:xfrm>
        </p:spPr>
      </p:pic>
      <p:cxnSp>
        <p:nvCxnSpPr>
          <p:cNvPr id="6" name="Straight Connector 5"/>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8"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26500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algn="l" eaLnBrk="1" hangingPunct="1"/>
            <a:r>
              <a:rPr lang="en-US" dirty="0">
                <a:solidFill>
                  <a:srgbClr val="7A0019"/>
                </a:solidFill>
              </a:rPr>
              <a:t>Geographical Context</a:t>
            </a:r>
          </a:p>
        </p:txBody>
      </p:sp>
      <p:pic>
        <p:nvPicPr>
          <p:cNvPr id="41987" name="Picture 4"/>
          <p:cNvPicPr>
            <a:picLocks noChangeAspect="1" noChangeArrowheads="1"/>
          </p:cNvPicPr>
          <p:nvPr/>
        </p:nvPicPr>
        <p:blipFill>
          <a:blip r:embed="rId3" cstate="print"/>
          <a:srcRect l="2277" t="14880" r="60532" b="42232"/>
          <a:stretch>
            <a:fillRect/>
          </a:stretch>
        </p:blipFill>
        <p:spPr bwMode="auto">
          <a:xfrm>
            <a:off x="2590800" y="1981200"/>
            <a:ext cx="3733800" cy="3733800"/>
          </a:xfrm>
          <a:prstGeom prst="rect">
            <a:avLst/>
          </a:prstGeom>
          <a:noFill/>
          <a:ln w="9525">
            <a:noFill/>
            <a:miter lim="800000"/>
            <a:headEnd/>
            <a:tailEnd/>
          </a:ln>
        </p:spPr>
      </p:pic>
      <p:cxnSp>
        <p:nvCxnSpPr>
          <p:cNvPr id="5" name="Straight Connector 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15659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dirty="0">
                <a:solidFill>
                  <a:srgbClr val="7A0019"/>
                </a:solidFill>
              </a:rPr>
              <a:t>Geographical Context</a:t>
            </a:r>
          </a:p>
        </p:txBody>
      </p:sp>
      <p:pic>
        <p:nvPicPr>
          <p:cNvPr id="43011" name="Picture 4"/>
          <p:cNvPicPr>
            <a:picLocks noChangeAspect="1" noChangeArrowheads="1"/>
          </p:cNvPicPr>
          <p:nvPr/>
        </p:nvPicPr>
        <p:blipFill>
          <a:blip r:embed="rId2" cstate="print"/>
          <a:srcRect l="758" t="14005" r="68121" b="48360"/>
          <a:stretch>
            <a:fillRect/>
          </a:stretch>
        </p:blipFill>
        <p:spPr bwMode="auto">
          <a:xfrm>
            <a:off x="3124200" y="2590800"/>
            <a:ext cx="3124200" cy="3276600"/>
          </a:xfrm>
          <a:prstGeom prst="rect">
            <a:avLst/>
          </a:prstGeom>
          <a:noFill/>
          <a:ln w="9525">
            <a:noFill/>
            <a:miter lim="800000"/>
            <a:headEnd/>
            <a:tailEnd/>
          </a:ln>
        </p:spPr>
      </p:pic>
      <p:sp>
        <p:nvSpPr>
          <p:cNvPr id="43012" name="Text Box 5"/>
          <p:cNvSpPr txBox="1">
            <a:spLocks noChangeArrowheads="1"/>
          </p:cNvSpPr>
          <p:nvPr/>
        </p:nvSpPr>
        <p:spPr bwMode="auto">
          <a:xfrm>
            <a:off x="152400" y="1600200"/>
            <a:ext cx="8680450" cy="915988"/>
          </a:xfrm>
          <a:prstGeom prst="rect">
            <a:avLst/>
          </a:prstGeom>
          <a:noFill/>
          <a:ln w="9525">
            <a:noFill/>
            <a:miter lim="800000"/>
            <a:headEnd/>
            <a:tailEnd/>
          </a:ln>
        </p:spPr>
        <p:txBody>
          <a:bodyPr wrap="none">
            <a:spAutoFit/>
          </a:bodyPr>
          <a:lstStyle/>
          <a:p>
            <a:r>
              <a:rPr lang="en-US"/>
              <a:t>Labels, Lakes, Rivers, Oceans, Borders, Adjacent States/Countries, Landforms, etc.</a:t>
            </a:r>
          </a:p>
          <a:p>
            <a:r>
              <a:rPr lang="en-US"/>
              <a:t>Geographical contexts helps people unfamiliar with the study area know at what </a:t>
            </a:r>
          </a:p>
          <a:p>
            <a:r>
              <a:rPr lang="en-US"/>
              <a:t>they are looking.</a:t>
            </a:r>
          </a:p>
        </p:txBody>
      </p:sp>
      <p:cxnSp>
        <p:nvCxnSpPr>
          <p:cNvPr id="6" name="Straight Connector 5"/>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8"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61208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algn="l" eaLnBrk="1" hangingPunct="1"/>
            <a:r>
              <a:rPr lang="en-US" dirty="0">
                <a:solidFill>
                  <a:srgbClr val="7A0019"/>
                </a:solidFill>
              </a:rPr>
              <a:t>Visual Hierarchy</a:t>
            </a:r>
          </a:p>
        </p:txBody>
      </p:sp>
      <p:sp>
        <p:nvSpPr>
          <p:cNvPr id="44035" name="Rectangle 3"/>
          <p:cNvSpPr>
            <a:spLocks noGrp="1" noChangeArrowheads="1"/>
          </p:cNvSpPr>
          <p:nvPr>
            <p:ph idx="1"/>
          </p:nvPr>
        </p:nvSpPr>
        <p:spPr/>
        <p:txBody>
          <a:bodyPr/>
          <a:lstStyle/>
          <a:p>
            <a:pPr eaLnBrk="1" hangingPunct="1">
              <a:buFont typeface="Arial" panose="020B0604020202020204" pitchFamily="34" charset="0"/>
              <a:buChar char="•"/>
            </a:pPr>
            <a:r>
              <a:rPr lang="en-US" dirty="0"/>
              <a:t>The idea that what’s most important should be the most visible</a:t>
            </a:r>
          </a:p>
          <a:p>
            <a:pPr lvl="1" eaLnBrk="1" hangingPunct="1">
              <a:buFont typeface="Arial" panose="020B0604020202020204" pitchFamily="34" charset="0"/>
              <a:buChar char="•"/>
            </a:pPr>
            <a:r>
              <a:rPr lang="en-US" dirty="0"/>
              <a:t>Distraction from supplemental map elements should be minimized</a:t>
            </a:r>
          </a:p>
          <a:p>
            <a:pPr lvl="1" eaLnBrk="1" hangingPunct="1">
              <a:buFont typeface="Arial" panose="020B0604020202020204" pitchFamily="34" charset="0"/>
              <a:buChar char="•"/>
            </a:pPr>
            <a:r>
              <a:rPr lang="en-US" dirty="0"/>
              <a:t>Spatial data should be the most visible</a:t>
            </a:r>
          </a:p>
          <a:p>
            <a:pPr lvl="1" eaLnBrk="1" hangingPunct="1">
              <a:buFont typeface="Wingdings" pitchFamily="2" charset="2"/>
              <a:buNone/>
            </a:pPr>
            <a:endParaRPr lang="en-US" dirty="0"/>
          </a:p>
        </p:txBody>
      </p:sp>
      <p:cxnSp>
        <p:nvCxnSpPr>
          <p:cNvPr id="5" name="Straight Connector 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19006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algn="l" eaLnBrk="1" hangingPunct="1"/>
            <a:r>
              <a:rPr lang="en-US" dirty="0">
                <a:solidFill>
                  <a:srgbClr val="7A0019"/>
                </a:solidFill>
              </a:rPr>
              <a:t>Visual Hierarchy</a:t>
            </a:r>
          </a:p>
        </p:txBody>
      </p:sp>
      <p:pic>
        <p:nvPicPr>
          <p:cNvPr id="45059" name="Picture 4"/>
          <p:cNvPicPr>
            <a:picLocks noChangeAspect="1" noChangeArrowheads="1"/>
          </p:cNvPicPr>
          <p:nvPr/>
        </p:nvPicPr>
        <p:blipFill>
          <a:blip r:embed="rId3" cstate="print"/>
          <a:srcRect l="758" t="13129" r="73434" b="42232"/>
          <a:stretch>
            <a:fillRect/>
          </a:stretch>
        </p:blipFill>
        <p:spPr bwMode="auto">
          <a:xfrm>
            <a:off x="838200" y="1853878"/>
            <a:ext cx="2743200" cy="4114800"/>
          </a:xfrm>
          <a:prstGeom prst="rect">
            <a:avLst/>
          </a:prstGeom>
          <a:noFill/>
          <a:ln w="9525">
            <a:noFill/>
            <a:miter lim="800000"/>
            <a:headEnd/>
            <a:tailEnd/>
          </a:ln>
        </p:spPr>
      </p:pic>
      <p:pic>
        <p:nvPicPr>
          <p:cNvPr id="45060" name="Picture 5"/>
          <p:cNvPicPr>
            <a:picLocks noChangeAspect="1" noChangeArrowheads="1"/>
          </p:cNvPicPr>
          <p:nvPr/>
        </p:nvPicPr>
        <p:blipFill>
          <a:blip r:embed="rId4" cstate="print"/>
          <a:srcRect l="4898" t="9785" r="5305" b="16820"/>
          <a:stretch>
            <a:fillRect/>
          </a:stretch>
        </p:blipFill>
        <p:spPr bwMode="auto">
          <a:xfrm>
            <a:off x="4630796" y="1844353"/>
            <a:ext cx="3780630" cy="4124324"/>
          </a:xfrm>
          <a:prstGeom prst="rect">
            <a:avLst/>
          </a:prstGeom>
          <a:noFill/>
          <a:ln w="9525">
            <a:noFill/>
            <a:miter lim="800000"/>
            <a:headEnd/>
            <a:tailEnd/>
          </a:ln>
        </p:spPr>
      </p:pic>
      <p:sp>
        <p:nvSpPr>
          <p:cNvPr id="45061" name="Text Box 6"/>
          <p:cNvSpPr txBox="1">
            <a:spLocks noChangeArrowheads="1"/>
          </p:cNvSpPr>
          <p:nvPr/>
        </p:nvSpPr>
        <p:spPr bwMode="auto">
          <a:xfrm>
            <a:off x="4114800" y="5971719"/>
            <a:ext cx="4487126" cy="215444"/>
          </a:xfrm>
          <a:prstGeom prst="rect">
            <a:avLst/>
          </a:prstGeom>
          <a:noFill/>
          <a:ln w="9525">
            <a:noFill/>
            <a:miter lim="800000"/>
            <a:headEnd/>
            <a:tailEnd/>
          </a:ln>
        </p:spPr>
        <p:txBody>
          <a:bodyPr wrap="none">
            <a:spAutoFit/>
          </a:bodyPr>
          <a:lstStyle/>
          <a:p>
            <a:r>
              <a:rPr lang="en-US" sz="800" dirty="0"/>
              <a:t>Source: http://www2.bc.cc.ca.us/cs/cmesel/Carto_Design/lesson1/mod01_les01_top02_1.html</a:t>
            </a:r>
          </a:p>
        </p:txBody>
      </p:sp>
      <p:sp>
        <p:nvSpPr>
          <p:cNvPr id="7" name="Text Box 7"/>
          <p:cNvSpPr txBox="1">
            <a:spLocks noChangeArrowheads="1"/>
          </p:cNvSpPr>
          <p:nvPr/>
        </p:nvSpPr>
        <p:spPr bwMode="auto">
          <a:xfrm>
            <a:off x="1579602" y="1535668"/>
            <a:ext cx="1107996" cy="369332"/>
          </a:xfrm>
          <a:prstGeom prst="rect">
            <a:avLst/>
          </a:prstGeom>
          <a:noFill/>
          <a:ln w="9525">
            <a:noFill/>
            <a:miter lim="800000"/>
            <a:headEnd/>
            <a:tailEnd/>
          </a:ln>
        </p:spPr>
        <p:txBody>
          <a:bodyPr wrap="none">
            <a:spAutoFit/>
          </a:bodyPr>
          <a:lstStyle/>
          <a:p>
            <a:r>
              <a:rPr lang="en-US" dirty="0"/>
              <a:t>Bad Map</a:t>
            </a:r>
          </a:p>
        </p:txBody>
      </p:sp>
      <p:sp>
        <p:nvSpPr>
          <p:cNvPr id="8" name="Text Box 7"/>
          <p:cNvSpPr txBox="1">
            <a:spLocks noChangeArrowheads="1"/>
          </p:cNvSpPr>
          <p:nvPr/>
        </p:nvSpPr>
        <p:spPr bwMode="auto">
          <a:xfrm>
            <a:off x="5477510" y="1535668"/>
            <a:ext cx="1313180" cy="369332"/>
          </a:xfrm>
          <a:prstGeom prst="rect">
            <a:avLst/>
          </a:prstGeom>
          <a:noFill/>
          <a:ln w="9525">
            <a:noFill/>
            <a:miter lim="800000"/>
            <a:headEnd/>
            <a:tailEnd/>
          </a:ln>
        </p:spPr>
        <p:txBody>
          <a:bodyPr wrap="none">
            <a:spAutoFit/>
          </a:bodyPr>
          <a:lstStyle/>
          <a:p>
            <a:r>
              <a:rPr lang="en-US" dirty="0"/>
              <a:t>Better Map</a:t>
            </a:r>
          </a:p>
        </p:txBody>
      </p:sp>
      <p:sp>
        <p:nvSpPr>
          <p:cNvPr id="3" name="Rectangle 2"/>
          <p:cNvSpPr/>
          <p:nvPr/>
        </p:nvSpPr>
        <p:spPr>
          <a:xfrm>
            <a:off x="838200" y="2615877"/>
            <a:ext cx="2743200" cy="129091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630795" y="2370760"/>
            <a:ext cx="3780631" cy="310261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4" name="Picture 7" descr="C:\Users\betch038\Downloads\U-Spatial_GraphicAccent_R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49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algn="l" eaLnBrk="1" hangingPunct="1"/>
            <a:r>
              <a:rPr lang="en-US" dirty="0">
                <a:solidFill>
                  <a:srgbClr val="7A0019"/>
                </a:solidFill>
              </a:rPr>
              <a:t>Well Designed Map</a:t>
            </a:r>
          </a:p>
        </p:txBody>
      </p:sp>
      <p:pic>
        <p:nvPicPr>
          <p:cNvPr id="46083" name="Picture 3"/>
          <p:cNvPicPr>
            <a:picLocks noChangeAspect="1" noChangeArrowheads="1"/>
          </p:cNvPicPr>
          <p:nvPr/>
        </p:nvPicPr>
        <p:blipFill>
          <a:blip r:embed="rId3" cstate="print"/>
          <a:srcRect l="4985" t="8000" r="4050" b="5600"/>
          <a:stretch>
            <a:fillRect/>
          </a:stretch>
        </p:blipFill>
        <p:spPr bwMode="auto">
          <a:xfrm>
            <a:off x="1143000" y="1524000"/>
            <a:ext cx="6697015" cy="4953000"/>
          </a:xfrm>
          <a:prstGeom prst="rect">
            <a:avLst/>
          </a:prstGeom>
          <a:noFill/>
          <a:ln w="9525">
            <a:noFill/>
            <a:miter lim="800000"/>
            <a:headEnd/>
            <a:tailEnd/>
          </a:ln>
        </p:spPr>
      </p:pic>
      <p:cxnSp>
        <p:nvCxnSpPr>
          <p:cNvPr id="5" name="Straight Connector 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857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A0019"/>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457200" y="2819400"/>
            <a:ext cx="8305800" cy="1362075"/>
          </a:xfrm>
        </p:spPr>
        <p:txBody>
          <a:bodyPr>
            <a:normAutofit/>
          </a:bodyPr>
          <a:lstStyle/>
          <a:p>
            <a:pPr algn="ctr" eaLnBrk="1" hangingPunct="1">
              <a:defRPr/>
            </a:pPr>
            <a:r>
              <a:rPr lang="en-US" sz="5400" cap="none" dirty="0">
                <a:solidFill>
                  <a:schemeClr val="bg1"/>
                </a:solidFill>
              </a:rPr>
              <a:t>What is GIS?</a:t>
            </a:r>
            <a:endParaRPr lang="en-US" sz="5400" dirty="0">
              <a:solidFill>
                <a:schemeClr val="bg1"/>
              </a:solidFill>
            </a:endParaRPr>
          </a:p>
        </p:txBody>
      </p:sp>
      <p:pic>
        <p:nvPicPr>
          <p:cNvPr id="4098" name="Picture 2" descr="U:\Shared\Branding\U-Spatial Graphic Accent NEW\U-Spatial_WEB_RectC.pn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345936"/>
            <a:ext cx="1508760" cy="402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2381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algn="l" eaLnBrk="1" hangingPunct="1"/>
            <a:r>
              <a:rPr lang="en-US" dirty="0">
                <a:solidFill>
                  <a:srgbClr val="7A0019"/>
                </a:solidFill>
              </a:rPr>
              <a:t>Well Designed Map</a:t>
            </a:r>
          </a:p>
        </p:txBody>
      </p:sp>
      <p:pic>
        <p:nvPicPr>
          <p:cNvPr id="47107" name="Picture 3"/>
          <p:cNvPicPr>
            <a:picLocks noChangeAspect="1" noChangeArrowheads="1"/>
          </p:cNvPicPr>
          <p:nvPr/>
        </p:nvPicPr>
        <p:blipFill>
          <a:blip r:embed="rId3" cstate="print"/>
          <a:srcRect l="4985" t="8000" r="4050" b="5600"/>
          <a:stretch>
            <a:fillRect/>
          </a:stretch>
        </p:blipFill>
        <p:spPr bwMode="auto">
          <a:xfrm>
            <a:off x="914400" y="1538287"/>
            <a:ext cx="5943600" cy="4395788"/>
          </a:xfrm>
          <a:prstGeom prst="rect">
            <a:avLst/>
          </a:prstGeom>
          <a:noFill/>
          <a:ln w="9525">
            <a:noFill/>
            <a:miter lim="800000"/>
            <a:headEnd/>
            <a:tailEnd/>
          </a:ln>
        </p:spPr>
      </p:pic>
      <p:sp>
        <p:nvSpPr>
          <p:cNvPr id="47108" name="Text Box 4"/>
          <p:cNvSpPr txBox="1">
            <a:spLocks noChangeArrowheads="1"/>
          </p:cNvSpPr>
          <p:nvPr/>
        </p:nvSpPr>
        <p:spPr bwMode="auto">
          <a:xfrm>
            <a:off x="304800" y="1538287"/>
            <a:ext cx="806450" cy="366713"/>
          </a:xfrm>
          <a:prstGeom prst="rect">
            <a:avLst/>
          </a:prstGeom>
          <a:noFill/>
          <a:ln w="9525">
            <a:noFill/>
            <a:miter lim="800000"/>
            <a:headEnd/>
            <a:tailEnd/>
          </a:ln>
        </p:spPr>
        <p:txBody>
          <a:bodyPr wrap="none">
            <a:spAutoFit/>
          </a:bodyPr>
          <a:lstStyle/>
          <a:p>
            <a:r>
              <a:rPr lang="en-US" dirty="0">
                <a:solidFill>
                  <a:srgbClr val="7A0019"/>
                </a:solidFill>
              </a:rPr>
              <a:t>TITLE</a:t>
            </a:r>
          </a:p>
        </p:txBody>
      </p:sp>
      <p:sp>
        <p:nvSpPr>
          <p:cNvPr id="47109" name="Text Box 5"/>
          <p:cNvSpPr txBox="1">
            <a:spLocks noChangeArrowheads="1"/>
          </p:cNvSpPr>
          <p:nvPr/>
        </p:nvSpPr>
        <p:spPr bwMode="auto">
          <a:xfrm>
            <a:off x="4267200" y="2300287"/>
            <a:ext cx="1123950" cy="366713"/>
          </a:xfrm>
          <a:prstGeom prst="rect">
            <a:avLst/>
          </a:prstGeom>
          <a:noFill/>
          <a:ln w="9525">
            <a:noFill/>
            <a:miter lim="800000"/>
            <a:headEnd/>
            <a:tailEnd/>
          </a:ln>
        </p:spPr>
        <p:txBody>
          <a:bodyPr wrap="none">
            <a:spAutoFit/>
          </a:bodyPr>
          <a:lstStyle/>
          <a:p>
            <a:r>
              <a:rPr lang="en-US">
                <a:solidFill>
                  <a:srgbClr val="FF0000"/>
                </a:solidFill>
              </a:rPr>
              <a:t>LEGEND</a:t>
            </a:r>
          </a:p>
        </p:txBody>
      </p:sp>
      <p:sp>
        <p:nvSpPr>
          <p:cNvPr id="47110" name="Text Box 6"/>
          <p:cNvSpPr txBox="1">
            <a:spLocks noChangeArrowheads="1"/>
          </p:cNvSpPr>
          <p:nvPr/>
        </p:nvSpPr>
        <p:spPr bwMode="auto">
          <a:xfrm>
            <a:off x="3276600" y="2833687"/>
            <a:ext cx="933450" cy="366713"/>
          </a:xfrm>
          <a:prstGeom prst="rect">
            <a:avLst/>
          </a:prstGeom>
          <a:noFill/>
          <a:ln w="9525">
            <a:noFill/>
            <a:miter lim="800000"/>
            <a:headEnd/>
            <a:tailEnd/>
          </a:ln>
        </p:spPr>
        <p:txBody>
          <a:bodyPr wrap="none">
            <a:spAutoFit/>
          </a:bodyPr>
          <a:lstStyle/>
          <a:p>
            <a:r>
              <a:rPr lang="en-US">
                <a:solidFill>
                  <a:srgbClr val="FF0000"/>
                </a:solidFill>
              </a:rPr>
              <a:t>SCALE</a:t>
            </a:r>
          </a:p>
        </p:txBody>
      </p:sp>
      <p:sp>
        <p:nvSpPr>
          <p:cNvPr id="47111" name="Text Box 7"/>
          <p:cNvSpPr txBox="1">
            <a:spLocks noChangeArrowheads="1"/>
          </p:cNvSpPr>
          <p:nvPr/>
        </p:nvSpPr>
        <p:spPr bwMode="auto">
          <a:xfrm>
            <a:off x="838200" y="5881687"/>
            <a:ext cx="1162050" cy="366713"/>
          </a:xfrm>
          <a:prstGeom prst="rect">
            <a:avLst/>
          </a:prstGeom>
          <a:noFill/>
          <a:ln w="9525">
            <a:noFill/>
            <a:miter lim="800000"/>
            <a:headEnd/>
            <a:tailEnd/>
          </a:ln>
        </p:spPr>
        <p:txBody>
          <a:bodyPr wrap="none">
            <a:spAutoFit/>
          </a:bodyPr>
          <a:lstStyle/>
          <a:p>
            <a:r>
              <a:rPr lang="en-US" dirty="0">
                <a:solidFill>
                  <a:srgbClr val="7A0019"/>
                </a:solidFill>
              </a:rPr>
              <a:t>SOURCE</a:t>
            </a:r>
          </a:p>
        </p:txBody>
      </p:sp>
      <p:sp>
        <p:nvSpPr>
          <p:cNvPr id="47112" name="Text Box 8"/>
          <p:cNvSpPr txBox="1">
            <a:spLocks noChangeArrowheads="1"/>
          </p:cNvSpPr>
          <p:nvPr/>
        </p:nvSpPr>
        <p:spPr bwMode="auto">
          <a:xfrm>
            <a:off x="6705600" y="2300287"/>
            <a:ext cx="2438400" cy="1739900"/>
          </a:xfrm>
          <a:prstGeom prst="rect">
            <a:avLst/>
          </a:prstGeom>
          <a:noFill/>
          <a:ln w="9525">
            <a:noFill/>
            <a:miter lim="800000"/>
            <a:headEnd/>
            <a:tailEnd/>
          </a:ln>
        </p:spPr>
        <p:txBody>
          <a:bodyPr>
            <a:spAutoFit/>
          </a:bodyPr>
          <a:lstStyle/>
          <a:p>
            <a:r>
              <a:rPr lang="en-US" dirty="0">
                <a:solidFill>
                  <a:srgbClr val="7A0019"/>
                </a:solidFill>
              </a:rPr>
              <a:t>PROJECTION : </a:t>
            </a:r>
            <a:r>
              <a:rPr lang="en-US" dirty="0"/>
              <a:t>Ramsey County</a:t>
            </a:r>
          </a:p>
          <a:p>
            <a:r>
              <a:rPr lang="en-US" dirty="0">
                <a:solidFill>
                  <a:srgbClr val="7A0019"/>
                </a:solidFill>
              </a:rPr>
              <a:t>COLOR: </a:t>
            </a:r>
            <a:r>
              <a:rPr lang="en-US" dirty="0" err="1"/>
              <a:t>colorbrewer</a:t>
            </a:r>
            <a:r>
              <a:rPr lang="en-US" dirty="0">
                <a:solidFill>
                  <a:srgbClr val="FF0000"/>
                </a:solidFill>
              </a:rPr>
              <a:t> </a:t>
            </a:r>
          </a:p>
          <a:p>
            <a:r>
              <a:rPr lang="en-US" dirty="0">
                <a:solidFill>
                  <a:srgbClr val="7A0019"/>
                </a:solidFill>
              </a:rPr>
              <a:t>GEOGRAPHIC</a:t>
            </a:r>
            <a:r>
              <a:rPr lang="en-US" dirty="0">
                <a:solidFill>
                  <a:srgbClr val="FF0000"/>
                </a:solidFill>
              </a:rPr>
              <a:t> </a:t>
            </a:r>
            <a:r>
              <a:rPr lang="en-US" dirty="0">
                <a:solidFill>
                  <a:srgbClr val="7A0019"/>
                </a:solidFill>
              </a:rPr>
              <a:t>CONTEXT: </a:t>
            </a:r>
            <a:r>
              <a:rPr lang="en-US" dirty="0"/>
              <a:t>other cities, lakes, rivers</a:t>
            </a:r>
          </a:p>
        </p:txBody>
      </p:sp>
      <p:cxnSp>
        <p:nvCxnSpPr>
          <p:cNvPr id="10" name="Straight Connector 9"/>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2"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70224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7" name="Picture 6"/>
          <p:cNvPicPr>
            <a:picLocks noChangeAspect="1" noChangeArrowheads="1"/>
          </p:cNvPicPr>
          <p:nvPr/>
        </p:nvPicPr>
        <p:blipFill>
          <a:blip r:embed="rId3" cstate="print"/>
          <a:srcRect l="42368" t="10156" r="43925" b="74219"/>
          <a:stretch>
            <a:fillRect/>
          </a:stretch>
        </p:blipFill>
        <p:spPr bwMode="auto">
          <a:xfrm>
            <a:off x="3429000" y="2590800"/>
            <a:ext cx="1676400" cy="1524000"/>
          </a:xfrm>
          <a:prstGeom prst="rect">
            <a:avLst/>
          </a:prstGeom>
          <a:noFill/>
          <a:ln w="9525">
            <a:noFill/>
            <a:miter lim="800000"/>
            <a:headEnd/>
            <a:tailEnd/>
          </a:ln>
        </p:spPr>
      </p:pic>
      <p:pic>
        <p:nvPicPr>
          <p:cNvPr id="13314" name="Picture 12"/>
          <p:cNvPicPr>
            <a:picLocks noChangeAspect="1" noChangeArrowheads="1"/>
          </p:cNvPicPr>
          <p:nvPr/>
        </p:nvPicPr>
        <p:blipFill>
          <a:blip r:embed="rId4" cstate="print"/>
          <a:srcRect r="49438"/>
          <a:stretch>
            <a:fillRect/>
          </a:stretch>
        </p:blipFill>
        <p:spPr bwMode="auto">
          <a:xfrm>
            <a:off x="5410200" y="1600200"/>
            <a:ext cx="2879313" cy="4191000"/>
          </a:xfrm>
          <a:prstGeom prst="rect">
            <a:avLst/>
          </a:prstGeom>
          <a:noFill/>
          <a:ln w="9525">
            <a:noFill/>
            <a:miter lim="800000"/>
            <a:headEnd/>
            <a:tailEnd/>
          </a:ln>
        </p:spPr>
      </p:pic>
      <p:sp>
        <p:nvSpPr>
          <p:cNvPr id="13315" name="Rectangle 2"/>
          <p:cNvSpPr>
            <a:spLocks noGrp="1" noChangeArrowheads="1"/>
          </p:cNvSpPr>
          <p:nvPr>
            <p:ph type="title"/>
          </p:nvPr>
        </p:nvSpPr>
        <p:spPr/>
        <p:txBody>
          <a:bodyPr/>
          <a:lstStyle/>
          <a:p>
            <a:pPr algn="l" eaLnBrk="1" hangingPunct="1"/>
            <a:r>
              <a:rPr lang="en-US" dirty="0">
                <a:solidFill>
                  <a:srgbClr val="7A0019"/>
                </a:solidFill>
              </a:rPr>
              <a:t>Working in Layout View</a:t>
            </a:r>
          </a:p>
        </p:txBody>
      </p:sp>
      <p:sp>
        <p:nvSpPr>
          <p:cNvPr id="13316" name="Rectangle 3"/>
          <p:cNvSpPr>
            <a:spLocks noGrp="1" noChangeArrowheads="1"/>
          </p:cNvSpPr>
          <p:nvPr>
            <p:ph idx="1"/>
          </p:nvPr>
        </p:nvSpPr>
        <p:spPr>
          <a:xfrm>
            <a:off x="457200" y="1476375"/>
            <a:ext cx="4876800" cy="5181600"/>
          </a:xfrm>
        </p:spPr>
        <p:txBody>
          <a:bodyPr/>
          <a:lstStyle/>
          <a:p>
            <a:pPr eaLnBrk="1" hangingPunct="1"/>
            <a:r>
              <a:rPr lang="en-US" sz="2400" dirty="0"/>
              <a:t>Put the map in “Layout View”</a:t>
            </a:r>
          </a:p>
          <a:p>
            <a:pPr marL="0" indent="0" eaLnBrk="1" hangingPunct="1">
              <a:buNone/>
            </a:pPr>
            <a:endParaRPr lang="en-US" sz="1200" dirty="0"/>
          </a:p>
          <a:p>
            <a:r>
              <a:rPr lang="en-US" sz="2400" dirty="0"/>
              <a:t>Create guidelines around the edges of the map</a:t>
            </a:r>
          </a:p>
          <a:p>
            <a:endParaRPr lang="en-US" sz="2400" dirty="0"/>
          </a:p>
          <a:p>
            <a:endParaRPr lang="en-US" sz="2400" dirty="0"/>
          </a:p>
          <a:p>
            <a:pPr marL="0" indent="0">
              <a:buNone/>
            </a:pPr>
            <a:endParaRPr lang="en-US" sz="2400" dirty="0"/>
          </a:p>
          <a:p>
            <a:r>
              <a:rPr lang="en-US" sz="2400" dirty="0"/>
              <a:t>Snap map to these guidelines</a:t>
            </a:r>
          </a:p>
          <a:p>
            <a:endParaRPr lang="en-US" sz="2400" dirty="0"/>
          </a:p>
          <a:p>
            <a:endParaRPr lang="en-US" sz="2400" dirty="0"/>
          </a:p>
          <a:p>
            <a:pPr eaLnBrk="1" hangingPunct="1"/>
            <a:endParaRPr lang="en-US" sz="2400" dirty="0"/>
          </a:p>
          <a:p>
            <a:pPr eaLnBrk="1" hangingPunct="1"/>
            <a:endParaRPr lang="en-US" sz="2400" dirty="0"/>
          </a:p>
          <a:p>
            <a:pPr eaLnBrk="1" hangingPunct="1"/>
            <a:endParaRPr lang="en-US" sz="2400" dirty="0"/>
          </a:p>
        </p:txBody>
      </p:sp>
      <p:sp>
        <p:nvSpPr>
          <p:cNvPr id="13317" name="Oval 5"/>
          <p:cNvSpPr>
            <a:spLocks noChangeArrowheads="1"/>
          </p:cNvSpPr>
          <p:nvPr/>
        </p:nvSpPr>
        <p:spPr bwMode="auto">
          <a:xfrm>
            <a:off x="7343775" y="5307388"/>
            <a:ext cx="287161" cy="319924"/>
          </a:xfrm>
          <a:prstGeom prst="ellipse">
            <a:avLst/>
          </a:prstGeom>
          <a:noFill/>
          <a:ln w="38100">
            <a:solidFill>
              <a:srgbClr val="7A0019"/>
            </a:solidFill>
            <a:round/>
            <a:headEnd/>
            <a:tailEnd/>
          </a:ln>
        </p:spPr>
        <p:txBody>
          <a:bodyPr wrap="none" anchor="ctr"/>
          <a:lstStyle/>
          <a:p>
            <a:endParaRPr lang="en-US"/>
          </a:p>
        </p:txBody>
      </p:sp>
      <p:sp>
        <p:nvSpPr>
          <p:cNvPr id="13318" name="Line 9"/>
          <p:cNvSpPr>
            <a:spLocks noChangeShapeType="1"/>
          </p:cNvSpPr>
          <p:nvPr/>
        </p:nvSpPr>
        <p:spPr bwMode="auto">
          <a:xfrm>
            <a:off x="3352800" y="2743200"/>
            <a:ext cx="228600" cy="762000"/>
          </a:xfrm>
          <a:prstGeom prst="line">
            <a:avLst/>
          </a:prstGeom>
          <a:noFill/>
          <a:ln w="38100">
            <a:solidFill>
              <a:srgbClr val="7A0019"/>
            </a:solidFill>
            <a:round/>
            <a:headEnd/>
            <a:tailEnd type="triangle" w="med" len="med"/>
          </a:ln>
        </p:spPr>
        <p:txBody>
          <a:bodyPr/>
          <a:lstStyle/>
          <a:p>
            <a:endParaRPr lang="en-US"/>
          </a:p>
        </p:txBody>
      </p:sp>
      <p:sp>
        <p:nvSpPr>
          <p:cNvPr id="13320" name="Oval 5"/>
          <p:cNvSpPr>
            <a:spLocks noChangeArrowheads="1"/>
          </p:cNvSpPr>
          <p:nvPr/>
        </p:nvSpPr>
        <p:spPr bwMode="auto">
          <a:xfrm>
            <a:off x="6056207" y="1781175"/>
            <a:ext cx="344593" cy="319924"/>
          </a:xfrm>
          <a:prstGeom prst="ellipse">
            <a:avLst/>
          </a:prstGeom>
          <a:noFill/>
          <a:ln w="38100">
            <a:solidFill>
              <a:srgbClr val="7A0019"/>
            </a:solidFill>
            <a:round/>
            <a:headEnd/>
            <a:tailEnd/>
          </a:ln>
        </p:spPr>
        <p:txBody>
          <a:bodyPr wrap="none" anchor="ctr"/>
          <a:lstStyle/>
          <a:p>
            <a:endParaRPr lang="en-US"/>
          </a:p>
        </p:txBody>
      </p:sp>
      <p:cxnSp>
        <p:nvCxnSpPr>
          <p:cNvPr id="16" name="Straight Arrow Connector 15"/>
          <p:cNvCxnSpPr/>
          <p:nvPr/>
        </p:nvCxnSpPr>
        <p:spPr>
          <a:xfrm>
            <a:off x="4876800" y="1600200"/>
            <a:ext cx="1179407" cy="304800"/>
          </a:xfrm>
          <a:prstGeom prst="straightConnector1">
            <a:avLst/>
          </a:prstGeom>
          <a:ln w="38100">
            <a:solidFill>
              <a:srgbClr val="7A0019"/>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876800" y="1676400"/>
            <a:ext cx="2466975" cy="3630988"/>
          </a:xfrm>
          <a:prstGeom prst="straightConnector1">
            <a:avLst/>
          </a:prstGeom>
          <a:ln w="38100">
            <a:solidFill>
              <a:srgbClr val="7A0019"/>
            </a:solidFill>
            <a:tailEnd type="arrow"/>
          </a:ln>
        </p:spPr>
        <p:style>
          <a:lnRef idx="1">
            <a:schemeClr val="accent1"/>
          </a:lnRef>
          <a:fillRef idx="0">
            <a:schemeClr val="accent1"/>
          </a:fillRef>
          <a:effectRef idx="0">
            <a:schemeClr val="accent1"/>
          </a:effectRef>
          <a:fontRef idx="minor">
            <a:schemeClr val="tx1"/>
          </a:fontRef>
        </p:style>
      </p:cxnSp>
      <p:pic>
        <p:nvPicPr>
          <p:cNvPr id="13324" name="Picture 6"/>
          <p:cNvPicPr>
            <a:picLocks noChangeAspect="1" noChangeArrowheads="1"/>
          </p:cNvPicPr>
          <p:nvPr/>
        </p:nvPicPr>
        <p:blipFill>
          <a:blip r:embed="rId3" cstate="print"/>
          <a:srcRect l="42368" t="10156" r="43925" b="74219"/>
          <a:stretch>
            <a:fillRect/>
          </a:stretch>
        </p:blipFill>
        <p:spPr bwMode="auto">
          <a:xfrm>
            <a:off x="1371600" y="4705350"/>
            <a:ext cx="1676400" cy="1524000"/>
          </a:xfrm>
          <a:prstGeom prst="rect">
            <a:avLst/>
          </a:prstGeom>
          <a:noFill/>
          <a:ln w="9525">
            <a:noFill/>
            <a:miter lim="800000"/>
            <a:headEnd/>
            <a:tailEnd/>
          </a:ln>
        </p:spPr>
      </p:pic>
      <p:pic>
        <p:nvPicPr>
          <p:cNvPr id="13325" name="Picture 8"/>
          <p:cNvPicPr>
            <a:picLocks noChangeAspect="1" noChangeArrowheads="1"/>
          </p:cNvPicPr>
          <p:nvPr/>
        </p:nvPicPr>
        <p:blipFill>
          <a:blip r:embed="rId5" cstate="print"/>
          <a:srcRect l="41745" t="10156" r="44548" b="74219"/>
          <a:stretch>
            <a:fillRect/>
          </a:stretch>
        </p:blipFill>
        <p:spPr bwMode="auto">
          <a:xfrm>
            <a:off x="3429000" y="4686300"/>
            <a:ext cx="1676400" cy="1524000"/>
          </a:xfrm>
          <a:prstGeom prst="rect">
            <a:avLst/>
          </a:prstGeom>
          <a:noFill/>
          <a:ln w="9525">
            <a:noFill/>
            <a:miter lim="800000"/>
            <a:headEnd/>
            <a:tailEnd/>
          </a:ln>
        </p:spPr>
      </p:pic>
      <p:sp>
        <p:nvSpPr>
          <p:cNvPr id="13326" name="Line 9"/>
          <p:cNvSpPr>
            <a:spLocks noChangeShapeType="1"/>
          </p:cNvSpPr>
          <p:nvPr/>
        </p:nvSpPr>
        <p:spPr bwMode="auto">
          <a:xfrm flipH="1" flipV="1">
            <a:off x="2514600" y="5695950"/>
            <a:ext cx="304800" cy="304800"/>
          </a:xfrm>
          <a:prstGeom prst="line">
            <a:avLst/>
          </a:prstGeom>
          <a:noFill/>
          <a:ln w="38100">
            <a:solidFill>
              <a:srgbClr val="7A0019"/>
            </a:solidFill>
            <a:round/>
            <a:headEnd/>
            <a:tailEnd type="triangle" w="med" len="med"/>
          </a:ln>
        </p:spPr>
        <p:txBody>
          <a:bodyPr/>
          <a:lstStyle/>
          <a:p>
            <a:endParaRPr lang="en-US"/>
          </a:p>
        </p:txBody>
      </p:sp>
      <p:sp>
        <p:nvSpPr>
          <p:cNvPr id="20" name="Line 9"/>
          <p:cNvSpPr>
            <a:spLocks noChangeShapeType="1"/>
          </p:cNvSpPr>
          <p:nvPr/>
        </p:nvSpPr>
        <p:spPr bwMode="auto">
          <a:xfrm>
            <a:off x="3352800" y="2667000"/>
            <a:ext cx="1066800" cy="152400"/>
          </a:xfrm>
          <a:prstGeom prst="line">
            <a:avLst/>
          </a:prstGeom>
          <a:noFill/>
          <a:ln w="38100">
            <a:solidFill>
              <a:srgbClr val="7A0019"/>
            </a:solidFill>
            <a:round/>
            <a:headEnd/>
            <a:tailEnd type="triangle" w="med" len="med"/>
          </a:ln>
        </p:spPr>
        <p:txBody>
          <a:bodyPr/>
          <a:lstStyle/>
          <a:p>
            <a:endParaRPr lang="en-US"/>
          </a:p>
        </p:txBody>
      </p:sp>
      <p:cxnSp>
        <p:nvCxnSpPr>
          <p:cNvPr id="17" name="Straight Connector 16"/>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8" name="Picture 7" descr="C:\Users\betch038\Downloads\U-Spatial_GraphicAccent_R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60654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l"/>
            <a:r>
              <a:rPr lang="en-US" dirty="0">
                <a:solidFill>
                  <a:srgbClr val="7A0019"/>
                </a:solidFill>
              </a:rPr>
              <a:t>Working in Layout View</a:t>
            </a:r>
          </a:p>
        </p:txBody>
      </p:sp>
      <p:sp>
        <p:nvSpPr>
          <p:cNvPr id="12291" name="Text Box 6"/>
          <p:cNvSpPr txBox="1">
            <a:spLocks noChangeArrowheads="1"/>
          </p:cNvSpPr>
          <p:nvPr/>
        </p:nvSpPr>
        <p:spPr bwMode="auto">
          <a:xfrm>
            <a:off x="838200" y="1612900"/>
            <a:ext cx="2049463" cy="369888"/>
          </a:xfrm>
          <a:prstGeom prst="rect">
            <a:avLst/>
          </a:prstGeom>
          <a:noFill/>
          <a:ln w="9525">
            <a:noFill/>
            <a:miter lim="800000"/>
            <a:headEnd/>
            <a:tailEnd/>
          </a:ln>
        </p:spPr>
        <p:txBody>
          <a:bodyPr wrap="none">
            <a:spAutoFit/>
          </a:bodyPr>
          <a:lstStyle/>
          <a:p>
            <a:r>
              <a:rPr lang="en-US" dirty="0">
                <a:solidFill>
                  <a:srgbClr val="7A0019"/>
                </a:solidFill>
              </a:rPr>
              <a:t>Data View </a:t>
            </a:r>
            <a:r>
              <a:rPr lang="en-US" dirty="0"/>
              <a:t>Toolbar</a:t>
            </a:r>
          </a:p>
        </p:txBody>
      </p:sp>
      <p:sp>
        <p:nvSpPr>
          <p:cNvPr id="12292" name="Text Box 7"/>
          <p:cNvSpPr txBox="1">
            <a:spLocks noChangeArrowheads="1"/>
          </p:cNvSpPr>
          <p:nvPr/>
        </p:nvSpPr>
        <p:spPr bwMode="auto">
          <a:xfrm>
            <a:off x="4876800" y="2528888"/>
            <a:ext cx="2254250" cy="369887"/>
          </a:xfrm>
          <a:prstGeom prst="rect">
            <a:avLst/>
          </a:prstGeom>
          <a:noFill/>
          <a:ln w="9525">
            <a:noFill/>
            <a:miter lim="800000"/>
            <a:headEnd/>
            <a:tailEnd/>
          </a:ln>
        </p:spPr>
        <p:txBody>
          <a:bodyPr wrap="none">
            <a:spAutoFit/>
          </a:bodyPr>
          <a:lstStyle/>
          <a:p>
            <a:r>
              <a:rPr lang="en-US" dirty="0">
                <a:solidFill>
                  <a:srgbClr val="7A0019"/>
                </a:solidFill>
              </a:rPr>
              <a:t>Layout View </a:t>
            </a:r>
            <a:r>
              <a:rPr lang="en-US" dirty="0"/>
              <a:t>Toolbar</a:t>
            </a:r>
          </a:p>
        </p:txBody>
      </p:sp>
      <p:sp>
        <p:nvSpPr>
          <p:cNvPr id="12293" name="Text Box 8"/>
          <p:cNvSpPr txBox="1">
            <a:spLocks noChangeArrowheads="1"/>
          </p:cNvSpPr>
          <p:nvPr/>
        </p:nvSpPr>
        <p:spPr bwMode="auto">
          <a:xfrm>
            <a:off x="822325" y="2527300"/>
            <a:ext cx="2749550" cy="3416300"/>
          </a:xfrm>
          <a:prstGeom prst="rect">
            <a:avLst/>
          </a:prstGeom>
          <a:noFill/>
          <a:ln w="9525">
            <a:noFill/>
            <a:miter lim="800000"/>
            <a:headEnd/>
            <a:tailEnd/>
          </a:ln>
        </p:spPr>
        <p:txBody>
          <a:bodyPr wrap="none">
            <a:spAutoFit/>
          </a:bodyPr>
          <a:lstStyle/>
          <a:p>
            <a:r>
              <a:rPr lang="en-US" dirty="0"/>
              <a:t>Zoom in</a:t>
            </a:r>
          </a:p>
          <a:p>
            <a:r>
              <a:rPr lang="en-US" dirty="0"/>
              <a:t>Zoom out</a:t>
            </a:r>
          </a:p>
          <a:p>
            <a:r>
              <a:rPr lang="en-US" dirty="0"/>
              <a:t>Pan</a:t>
            </a:r>
          </a:p>
          <a:p>
            <a:r>
              <a:rPr lang="en-US" dirty="0"/>
              <a:t>Full Extent</a:t>
            </a:r>
          </a:p>
          <a:p>
            <a:r>
              <a:rPr lang="en-US" dirty="0"/>
              <a:t>Fixed zoom in</a:t>
            </a:r>
          </a:p>
          <a:p>
            <a:r>
              <a:rPr lang="en-US" dirty="0"/>
              <a:t>Fixed zoom out</a:t>
            </a:r>
          </a:p>
          <a:p>
            <a:r>
              <a:rPr lang="en-US" dirty="0"/>
              <a:t>Back (Previous extent)</a:t>
            </a:r>
          </a:p>
          <a:p>
            <a:r>
              <a:rPr lang="en-US" dirty="0"/>
              <a:t>Forward (Next extent)</a:t>
            </a:r>
          </a:p>
          <a:p>
            <a:r>
              <a:rPr lang="en-US" dirty="0"/>
              <a:t>Select features</a:t>
            </a:r>
          </a:p>
          <a:p>
            <a:r>
              <a:rPr lang="en-US" dirty="0"/>
              <a:t>Clear selection</a:t>
            </a:r>
          </a:p>
          <a:p>
            <a:r>
              <a:rPr lang="en-US" dirty="0"/>
              <a:t>Select elements (pointer)</a:t>
            </a:r>
          </a:p>
          <a:p>
            <a:r>
              <a:rPr lang="en-US" dirty="0"/>
              <a:t>Identify</a:t>
            </a:r>
          </a:p>
        </p:txBody>
      </p:sp>
      <p:sp>
        <p:nvSpPr>
          <p:cNvPr id="12294" name="Text Box 9"/>
          <p:cNvSpPr txBox="1">
            <a:spLocks noChangeArrowheads="1"/>
          </p:cNvSpPr>
          <p:nvPr/>
        </p:nvSpPr>
        <p:spPr bwMode="auto">
          <a:xfrm>
            <a:off x="4648200" y="3462338"/>
            <a:ext cx="2941638" cy="2862262"/>
          </a:xfrm>
          <a:prstGeom prst="rect">
            <a:avLst/>
          </a:prstGeom>
          <a:noFill/>
          <a:ln w="9525">
            <a:noFill/>
            <a:miter lim="800000"/>
            <a:headEnd/>
            <a:tailEnd/>
          </a:ln>
        </p:spPr>
        <p:txBody>
          <a:bodyPr wrap="none">
            <a:spAutoFit/>
          </a:bodyPr>
          <a:lstStyle/>
          <a:p>
            <a:r>
              <a:rPr lang="en-US" dirty="0"/>
              <a:t>Zoom in</a:t>
            </a:r>
          </a:p>
          <a:p>
            <a:r>
              <a:rPr lang="en-US" dirty="0"/>
              <a:t>Zoom out</a:t>
            </a:r>
          </a:p>
          <a:p>
            <a:r>
              <a:rPr lang="en-US" dirty="0"/>
              <a:t>Pan</a:t>
            </a:r>
          </a:p>
          <a:p>
            <a:r>
              <a:rPr lang="en-US" dirty="0"/>
              <a:t>Zoom whole page</a:t>
            </a:r>
          </a:p>
          <a:p>
            <a:r>
              <a:rPr lang="en-US" dirty="0"/>
              <a:t>Zoom to 100%</a:t>
            </a:r>
          </a:p>
          <a:p>
            <a:r>
              <a:rPr lang="en-US" dirty="0"/>
              <a:t>Fixed zoom in</a:t>
            </a:r>
          </a:p>
          <a:p>
            <a:r>
              <a:rPr lang="en-US" dirty="0"/>
              <a:t>Fixed zoom out</a:t>
            </a:r>
          </a:p>
          <a:p>
            <a:r>
              <a:rPr lang="en-US" dirty="0"/>
              <a:t>Go back to previous extent</a:t>
            </a:r>
          </a:p>
          <a:p>
            <a:r>
              <a:rPr lang="en-US" dirty="0"/>
              <a:t>Go forward to next extent</a:t>
            </a:r>
          </a:p>
          <a:p>
            <a:r>
              <a:rPr lang="en-US" dirty="0"/>
              <a:t>Zoom control</a:t>
            </a:r>
          </a:p>
        </p:txBody>
      </p:sp>
      <p:pic>
        <p:nvPicPr>
          <p:cNvPr id="12295" name="Picture 11"/>
          <p:cNvPicPr>
            <a:picLocks noChangeAspect="1" noChangeArrowheads="1"/>
          </p:cNvPicPr>
          <p:nvPr/>
        </p:nvPicPr>
        <p:blipFill>
          <a:blip r:embed="rId3" cstate="print"/>
          <a:srcRect t="7317" r="75156" b="90244"/>
          <a:stretch>
            <a:fillRect/>
          </a:stretch>
        </p:blipFill>
        <p:spPr bwMode="auto">
          <a:xfrm>
            <a:off x="133350" y="1993900"/>
            <a:ext cx="5048250" cy="381000"/>
          </a:xfrm>
          <a:prstGeom prst="rect">
            <a:avLst/>
          </a:prstGeom>
          <a:noFill/>
          <a:ln w="9525">
            <a:noFill/>
            <a:miter lim="800000"/>
            <a:headEnd/>
            <a:tailEnd/>
          </a:ln>
        </p:spPr>
      </p:pic>
      <p:pic>
        <p:nvPicPr>
          <p:cNvPr id="12296" name="Picture 11"/>
          <p:cNvPicPr>
            <a:picLocks noChangeAspect="1" noChangeArrowheads="1"/>
          </p:cNvPicPr>
          <p:nvPr/>
        </p:nvPicPr>
        <p:blipFill>
          <a:blip r:embed="rId3" cstate="print"/>
          <a:srcRect l="41719" t="7317" r="36250" b="90244"/>
          <a:stretch>
            <a:fillRect/>
          </a:stretch>
        </p:blipFill>
        <p:spPr bwMode="auto">
          <a:xfrm>
            <a:off x="4495800" y="2943225"/>
            <a:ext cx="4476750" cy="381000"/>
          </a:xfrm>
          <a:prstGeom prst="rect">
            <a:avLst/>
          </a:prstGeom>
          <a:noFill/>
          <a:ln w="9525">
            <a:noFill/>
            <a:miter lim="800000"/>
            <a:headEnd/>
            <a:tailEnd/>
          </a:ln>
        </p:spPr>
      </p:pic>
      <p:cxnSp>
        <p:nvCxnSpPr>
          <p:cNvPr id="10" name="Straight Connector 9"/>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1"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77865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lgn="l" eaLnBrk="1" hangingPunct="1"/>
            <a:r>
              <a:rPr lang="en-US" b="1" dirty="0">
                <a:solidFill>
                  <a:srgbClr val="7A0019"/>
                </a:solidFill>
              </a:rPr>
              <a:t>Exercise 5 continued…</a:t>
            </a:r>
          </a:p>
        </p:txBody>
      </p:sp>
      <p:sp>
        <p:nvSpPr>
          <p:cNvPr id="48131" name="Rectangle 3"/>
          <p:cNvSpPr>
            <a:spLocks noGrp="1" noChangeArrowheads="1"/>
          </p:cNvSpPr>
          <p:nvPr>
            <p:ph idx="1"/>
          </p:nvPr>
        </p:nvSpPr>
        <p:spPr/>
        <p:txBody>
          <a:bodyPr/>
          <a:lstStyle/>
          <a:p>
            <a:pPr eaLnBrk="1" hangingPunct="1"/>
            <a:endParaRPr lang="en-US" sz="2800" dirty="0"/>
          </a:p>
          <a:p>
            <a:pPr eaLnBrk="1" hangingPunct="1"/>
            <a:r>
              <a:rPr lang="en-US" sz="2800" dirty="0"/>
              <a:t>Use </a:t>
            </a:r>
            <a:r>
              <a:rPr lang="en-US" sz="2800" dirty="0" err="1"/>
              <a:t>ArcMap</a:t>
            </a:r>
            <a:r>
              <a:rPr lang="en-US" sz="2800" dirty="0"/>
              <a:t> to create a well-designed map</a:t>
            </a:r>
          </a:p>
        </p:txBody>
      </p:sp>
      <p:cxnSp>
        <p:nvCxnSpPr>
          <p:cNvPr id="5" name="Straight Connector 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98135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7A0019"/>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457200" y="3048000"/>
            <a:ext cx="8305800" cy="1362075"/>
          </a:xfrm>
        </p:spPr>
        <p:txBody>
          <a:bodyPr/>
          <a:lstStyle/>
          <a:p>
            <a:pPr eaLnBrk="1" hangingPunct="1">
              <a:defRPr/>
            </a:pPr>
            <a:r>
              <a:rPr lang="en-US" sz="3800" cap="none" dirty="0">
                <a:solidFill>
                  <a:schemeClr val="bg1"/>
                </a:solidFill>
              </a:rPr>
              <a:t>Geocoding</a:t>
            </a:r>
          </a:p>
        </p:txBody>
      </p:sp>
      <p:sp>
        <p:nvSpPr>
          <p:cNvPr id="6" name="Rectangle 3"/>
          <p:cNvSpPr txBox="1">
            <a:spLocks noChangeArrowheads="1"/>
          </p:cNvSpPr>
          <p:nvPr/>
        </p:nvSpPr>
        <p:spPr bwMode="auto">
          <a:xfrm>
            <a:off x="476250" y="3457575"/>
            <a:ext cx="64008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Clr>
                <a:srgbClr val="7A0019"/>
              </a:buClr>
              <a:buNone/>
              <a:defRPr sz="2000">
                <a:solidFill>
                  <a:schemeClr val="tx1"/>
                </a:solidFill>
                <a:latin typeface="+mn-lt"/>
                <a:ea typeface="+mn-ea"/>
                <a:cs typeface="+mn-cs"/>
              </a:defRPr>
            </a:lvl1pPr>
            <a:lvl2pPr marL="457200" indent="0" algn="l" rtl="0" eaLnBrk="1" fontAlgn="base" hangingPunct="1">
              <a:spcBef>
                <a:spcPct val="20000"/>
              </a:spcBef>
              <a:spcAft>
                <a:spcPct val="0"/>
              </a:spcAft>
              <a:buClr>
                <a:srgbClr val="7A0019"/>
              </a:buClr>
              <a:buNone/>
              <a:defRPr sz="1800">
                <a:solidFill>
                  <a:schemeClr val="tx1"/>
                </a:solidFill>
                <a:latin typeface="+mn-lt"/>
                <a:ea typeface="+mn-ea"/>
              </a:defRPr>
            </a:lvl2pPr>
            <a:lvl3pPr marL="914400" indent="0" algn="l" rtl="0" eaLnBrk="1" fontAlgn="base" hangingPunct="1">
              <a:spcBef>
                <a:spcPct val="20000"/>
              </a:spcBef>
              <a:spcAft>
                <a:spcPct val="0"/>
              </a:spcAft>
              <a:buClr>
                <a:srgbClr val="7A0019"/>
              </a:buClr>
              <a:buNone/>
              <a:defRPr sz="1600">
                <a:solidFill>
                  <a:schemeClr val="tx1"/>
                </a:solidFill>
                <a:latin typeface="+mn-lt"/>
                <a:ea typeface="+mn-ea"/>
              </a:defRPr>
            </a:lvl3pPr>
            <a:lvl4pPr marL="1371600" indent="0" algn="l" rtl="0" eaLnBrk="1" fontAlgn="base" hangingPunct="1">
              <a:spcBef>
                <a:spcPct val="20000"/>
              </a:spcBef>
              <a:spcAft>
                <a:spcPct val="0"/>
              </a:spcAft>
              <a:buClr>
                <a:srgbClr val="7A0019"/>
              </a:buClr>
              <a:buNone/>
              <a:defRPr sz="1400">
                <a:solidFill>
                  <a:schemeClr val="tx1"/>
                </a:solidFill>
                <a:latin typeface="+mn-lt"/>
                <a:ea typeface="+mn-ea"/>
              </a:defRPr>
            </a:lvl4pPr>
            <a:lvl5pPr marL="1828800" indent="0" algn="l" rtl="0" eaLnBrk="1" fontAlgn="base" hangingPunct="1">
              <a:spcBef>
                <a:spcPct val="20000"/>
              </a:spcBef>
              <a:spcAft>
                <a:spcPct val="0"/>
              </a:spcAft>
              <a:buClr>
                <a:srgbClr val="7A0019"/>
              </a:buClr>
              <a:buNone/>
              <a:defRPr sz="1400">
                <a:solidFill>
                  <a:schemeClr val="tx1"/>
                </a:solidFill>
                <a:latin typeface="+mn-lt"/>
                <a:ea typeface="+mn-ea"/>
              </a:defRPr>
            </a:lvl5pPr>
            <a:lvl6pPr marL="2286000" indent="0" algn="l" rtl="0" eaLnBrk="1" fontAlgn="base" hangingPunct="1">
              <a:spcBef>
                <a:spcPct val="20000"/>
              </a:spcBef>
              <a:spcAft>
                <a:spcPct val="0"/>
              </a:spcAft>
              <a:buClr>
                <a:srgbClr val="7A0019"/>
              </a:buClr>
              <a:buNone/>
              <a:defRPr sz="1400">
                <a:solidFill>
                  <a:schemeClr val="tx1"/>
                </a:solidFill>
                <a:latin typeface="+mn-lt"/>
                <a:ea typeface="+mn-ea"/>
              </a:defRPr>
            </a:lvl6pPr>
            <a:lvl7pPr marL="2743200" indent="0" algn="l" rtl="0" eaLnBrk="1" fontAlgn="base" hangingPunct="1">
              <a:spcBef>
                <a:spcPct val="20000"/>
              </a:spcBef>
              <a:spcAft>
                <a:spcPct val="0"/>
              </a:spcAft>
              <a:buClr>
                <a:srgbClr val="7A0019"/>
              </a:buClr>
              <a:buNone/>
              <a:defRPr sz="1400">
                <a:solidFill>
                  <a:schemeClr val="tx1"/>
                </a:solidFill>
                <a:latin typeface="+mn-lt"/>
                <a:ea typeface="+mn-ea"/>
              </a:defRPr>
            </a:lvl7pPr>
            <a:lvl8pPr marL="3200400" indent="0" algn="l" rtl="0" eaLnBrk="1" fontAlgn="base" hangingPunct="1">
              <a:spcBef>
                <a:spcPct val="20000"/>
              </a:spcBef>
              <a:spcAft>
                <a:spcPct val="0"/>
              </a:spcAft>
              <a:buClr>
                <a:srgbClr val="7A0019"/>
              </a:buClr>
              <a:buNone/>
              <a:defRPr sz="1400">
                <a:solidFill>
                  <a:schemeClr val="tx1"/>
                </a:solidFill>
                <a:latin typeface="+mn-lt"/>
                <a:ea typeface="+mn-ea"/>
              </a:defRPr>
            </a:lvl8pPr>
            <a:lvl9pPr marL="3657600" indent="0" algn="l" rtl="0" eaLnBrk="1" fontAlgn="base" hangingPunct="1">
              <a:spcBef>
                <a:spcPct val="20000"/>
              </a:spcBef>
              <a:spcAft>
                <a:spcPct val="0"/>
              </a:spcAft>
              <a:buClr>
                <a:srgbClr val="7A0019"/>
              </a:buClr>
              <a:buNone/>
              <a:defRPr sz="1400">
                <a:solidFill>
                  <a:schemeClr val="tx1"/>
                </a:solidFill>
                <a:latin typeface="+mn-lt"/>
                <a:ea typeface="+mn-ea"/>
              </a:defRPr>
            </a:lvl9pPr>
          </a:lstStyle>
          <a:p>
            <a:r>
              <a:rPr lang="en-US" sz="2800" kern="0" dirty="0">
                <a:solidFill>
                  <a:srgbClr val="FFCC33"/>
                </a:solidFill>
              </a:rPr>
              <a:t>Section 6</a:t>
            </a:r>
          </a:p>
        </p:txBody>
      </p:sp>
      <p:pic>
        <p:nvPicPr>
          <p:cNvPr id="7" name="Picture 2" descr="U:\Shared\Branding\U-Spatial Graphic Accent NEW\U-Spatial_WEB_RectC.pn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345936"/>
            <a:ext cx="1508760" cy="402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82726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dirty="0">
                <a:solidFill>
                  <a:srgbClr val="7A0019"/>
                </a:solidFill>
              </a:rPr>
              <a:t>What is Geocoding?</a:t>
            </a:r>
          </a:p>
        </p:txBody>
      </p:sp>
      <p:sp>
        <p:nvSpPr>
          <p:cNvPr id="10242" name="Rectangle 3"/>
          <p:cNvSpPr>
            <a:spLocks noGrp="1" noChangeArrowheads="1"/>
          </p:cNvSpPr>
          <p:nvPr>
            <p:ph idx="1"/>
          </p:nvPr>
        </p:nvSpPr>
        <p:spPr>
          <a:xfrm>
            <a:off x="609600" y="1524000"/>
            <a:ext cx="8305800" cy="4648200"/>
          </a:xfrm>
        </p:spPr>
        <p:txBody>
          <a:bodyPr/>
          <a:lstStyle/>
          <a:p>
            <a:pPr>
              <a:buFont typeface="Arial" panose="020B0604020202020204" pitchFamily="34" charset="0"/>
              <a:buChar char="•"/>
            </a:pPr>
            <a:r>
              <a:rPr lang="en-US" dirty="0"/>
              <a:t>The process of assigning geographic coordinates to an address</a:t>
            </a:r>
          </a:p>
          <a:p>
            <a:pPr eaLnBrk="1" hangingPunct="1">
              <a:buFont typeface="Wingdings" pitchFamily="2" charset="2"/>
              <a:buNone/>
            </a:pP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7091" y="3163571"/>
            <a:ext cx="5105400" cy="305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98384" y="2798802"/>
            <a:ext cx="5456045" cy="369332"/>
          </a:xfrm>
          <a:prstGeom prst="rect">
            <a:avLst/>
          </a:prstGeom>
          <a:noFill/>
        </p:spPr>
        <p:txBody>
          <a:bodyPr wrap="none" rtlCol="0">
            <a:spAutoFit/>
          </a:bodyPr>
          <a:lstStyle/>
          <a:p>
            <a:r>
              <a:rPr lang="en-US" dirty="0"/>
              <a:t>3333 21</a:t>
            </a:r>
            <a:r>
              <a:rPr lang="en-US" baseline="30000" dirty="0"/>
              <a:t>st</a:t>
            </a:r>
            <a:r>
              <a:rPr lang="en-US" dirty="0"/>
              <a:t> Ave S Minneapolis MN 55407 becomes…</a:t>
            </a:r>
          </a:p>
        </p:txBody>
      </p:sp>
      <p:cxnSp>
        <p:nvCxnSpPr>
          <p:cNvPr id="7" name="Straight Connector 6"/>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8"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28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7A0019"/>
                </a:solidFill>
              </a:rPr>
              <a:t>Why Geocode?</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a:t>Table </a:t>
            </a:r>
            <a:r>
              <a:rPr lang="en-US" sz="2800" dirty="0">
                <a:sym typeface="Wingdings" pitchFamily="2" charset="2"/>
              </a:rPr>
              <a:t> Map</a:t>
            </a:r>
          </a:p>
          <a:p>
            <a:pPr>
              <a:buFont typeface="Arial" panose="020B0604020202020204" pitchFamily="34" charset="0"/>
              <a:buChar char="•"/>
            </a:pPr>
            <a:endParaRPr lang="en-US" sz="2800" dirty="0">
              <a:sym typeface="Wingdings" pitchFamily="2" charset="2"/>
            </a:endParaRPr>
          </a:p>
          <a:p>
            <a:pPr>
              <a:buFont typeface="Arial" panose="020B0604020202020204" pitchFamily="34" charset="0"/>
              <a:buChar char="•"/>
            </a:pPr>
            <a:r>
              <a:rPr lang="en-US" sz="2800" dirty="0">
                <a:sym typeface="Wingdings" pitchFamily="2" charset="2"/>
              </a:rPr>
              <a:t>Common examples:</a:t>
            </a:r>
          </a:p>
          <a:p>
            <a:pPr lvl="1">
              <a:buFont typeface="Arial" panose="020B0604020202020204" pitchFamily="34" charset="0"/>
              <a:buChar char="•"/>
            </a:pPr>
            <a:r>
              <a:rPr lang="en-US" sz="2400" dirty="0">
                <a:sym typeface="Wingdings" pitchFamily="2" charset="2"/>
              </a:rPr>
              <a:t>Business mapping competitor locations</a:t>
            </a:r>
          </a:p>
          <a:p>
            <a:pPr lvl="1">
              <a:buFont typeface="Arial" panose="020B0604020202020204" pitchFamily="34" charset="0"/>
              <a:buChar char="•"/>
            </a:pPr>
            <a:r>
              <a:rPr lang="en-US" sz="2400" dirty="0">
                <a:sym typeface="Wingdings" pitchFamily="2" charset="2"/>
              </a:rPr>
              <a:t>Public health workers mapping disease outbreaks</a:t>
            </a:r>
          </a:p>
          <a:p>
            <a:pPr lvl="1">
              <a:buFont typeface="Arial" panose="020B0604020202020204" pitchFamily="34" charset="0"/>
              <a:buChar char="•"/>
            </a:pPr>
            <a:r>
              <a:rPr lang="en-US" sz="2400" dirty="0">
                <a:sym typeface="Wingdings" pitchFamily="2" charset="2"/>
              </a:rPr>
              <a:t>Community group mapping projects</a:t>
            </a:r>
          </a:p>
          <a:p>
            <a:pPr lvl="1">
              <a:buFont typeface="Arial" panose="020B0604020202020204" pitchFamily="34" charset="0"/>
              <a:buChar char="•"/>
            </a:pPr>
            <a:r>
              <a:rPr lang="en-US" sz="2400" dirty="0" err="1">
                <a:sym typeface="Wingdings" pitchFamily="2" charset="2"/>
              </a:rPr>
              <a:t>DNR</a:t>
            </a:r>
            <a:r>
              <a:rPr lang="en-US" sz="2400" dirty="0">
                <a:sym typeface="Wingdings" pitchFamily="2" charset="2"/>
              </a:rPr>
              <a:t> mapping impacts of emerald ash borer</a:t>
            </a:r>
            <a:endParaRPr lang="en-US" sz="2400" dirty="0"/>
          </a:p>
        </p:txBody>
      </p:sp>
      <p:cxnSp>
        <p:nvCxnSpPr>
          <p:cNvPr id="5" name="Straight Connector 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6098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7A0019"/>
                </a:solidFill>
              </a:rPr>
              <a:t>Theory of Geocoding</a:t>
            </a:r>
          </a:p>
        </p:txBody>
      </p:sp>
      <p:sp>
        <p:nvSpPr>
          <p:cNvPr id="3" name="Content Placeholder 2"/>
          <p:cNvSpPr>
            <a:spLocks noGrp="1"/>
          </p:cNvSpPr>
          <p:nvPr>
            <p:ph idx="1"/>
          </p:nvPr>
        </p:nvSpPr>
        <p:spPr>
          <a:xfrm>
            <a:off x="612648" y="1524000"/>
            <a:ext cx="8153400" cy="4572000"/>
          </a:xfrm>
        </p:spPr>
        <p:txBody>
          <a:bodyPr/>
          <a:lstStyle/>
          <a:p>
            <a:pPr marL="514350" indent="-514350">
              <a:buAutoNum type="arabicPeriod"/>
            </a:pPr>
            <a:r>
              <a:rPr lang="en-US" sz="2800" dirty="0"/>
              <a:t>Break up address into its components </a:t>
            </a:r>
          </a:p>
          <a:p>
            <a:pPr marL="514350" indent="-514350">
              <a:buAutoNum type="arabicPeriod"/>
            </a:pPr>
            <a:r>
              <a:rPr lang="en-US" sz="2800" dirty="0"/>
              <a:t>Use street reference data to locate address</a:t>
            </a:r>
            <a:endParaRPr lang="en-US" sz="3500" dirty="0"/>
          </a:p>
          <a:p>
            <a:pPr marL="0" indent="0" algn="ctr">
              <a:lnSpc>
                <a:spcPct val="150000"/>
              </a:lnSpc>
              <a:buNone/>
            </a:pPr>
            <a:r>
              <a:rPr lang="en-US" sz="3500" dirty="0"/>
              <a:t>1053 Idaho Ave W, St Paul, MN 55117</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6891" y="4138180"/>
            <a:ext cx="5114925"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4191000"/>
            <a:ext cx="2935829"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p:nvCxnSpPr>
        <p:spPr>
          <a:xfrm>
            <a:off x="4136557" y="3286780"/>
            <a:ext cx="480381"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24" name="TextBox 23"/>
          <p:cNvSpPr txBox="1"/>
          <p:nvPr/>
        </p:nvSpPr>
        <p:spPr>
          <a:xfrm>
            <a:off x="1178004" y="3305175"/>
            <a:ext cx="1107996" cy="338554"/>
          </a:xfrm>
          <a:prstGeom prst="rect">
            <a:avLst/>
          </a:prstGeom>
          <a:noFill/>
        </p:spPr>
        <p:txBody>
          <a:bodyPr wrap="none" rtlCol="0">
            <a:spAutoFit/>
          </a:bodyPr>
          <a:lstStyle/>
          <a:p>
            <a:r>
              <a:rPr lang="en-US" sz="1600" dirty="0">
                <a:solidFill>
                  <a:schemeClr val="accent2"/>
                </a:solidFill>
              </a:rPr>
              <a:t>Address #</a:t>
            </a:r>
          </a:p>
        </p:txBody>
      </p:sp>
      <p:cxnSp>
        <p:nvCxnSpPr>
          <p:cNvPr id="49" name="Straight Connector 48"/>
          <p:cNvCxnSpPr/>
          <p:nvPr/>
        </p:nvCxnSpPr>
        <p:spPr>
          <a:xfrm>
            <a:off x="6157010" y="3315355"/>
            <a:ext cx="69146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0" name="Straight Connector 49"/>
          <p:cNvCxnSpPr/>
          <p:nvPr/>
        </p:nvCxnSpPr>
        <p:spPr>
          <a:xfrm>
            <a:off x="3397351" y="3286780"/>
            <a:ext cx="62589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1" name="Straight Connector 50"/>
          <p:cNvCxnSpPr/>
          <p:nvPr/>
        </p:nvCxnSpPr>
        <p:spPr>
          <a:xfrm flipV="1">
            <a:off x="2321971" y="3286780"/>
            <a:ext cx="954629" cy="5"/>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2" name="Straight Connector 51"/>
          <p:cNvCxnSpPr/>
          <p:nvPr/>
        </p:nvCxnSpPr>
        <p:spPr>
          <a:xfrm>
            <a:off x="4752975" y="3319046"/>
            <a:ext cx="121920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60" name="Straight Connector 59"/>
          <p:cNvCxnSpPr/>
          <p:nvPr/>
        </p:nvCxnSpPr>
        <p:spPr>
          <a:xfrm>
            <a:off x="6934200" y="3319046"/>
            <a:ext cx="114300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61" name="Straight Connector 60"/>
          <p:cNvCxnSpPr/>
          <p:nvPr/>
        </p:nvCxnSpPr>
        <p:spPr>
          <a:xfrm>
            <a:off x="1266825" y="3276600"/>
            <a:ext cx="909598" cy="3464"/>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65" name="TextBox 64"/>
          <p:cNvSpPr txBox="1"/>
          <p:nvPr/>
        </p:nvSpPr>
        <p:spPr>
          <a:xfrm>
            <a:off x="2162175" y="3299996"/>
            <a:ext cx="1337226" cy="338554"/>
          </a:xfrm>
          <a:prstGeom prst="rect">
            <a:avLst/>
          </a:prstGeom>
          <a:noFill/>
        </p:spPr>
        <p:txBody>
          <a:bodyPr wrap="none" rtlCol="0">
            <a:spAutoFit/>
          </a:bodyPr>
          <a:lstStyle/>
          <a:p>
            <a:r>
              <a:rPr lang="en-US" sz="1600" dirty="0">
                <a:solidFill>
                  <a:schemeClr val="accent2"/>
                </a:solidFill>
              </a:rPr>
              <a:t>Street Name</a:t>
            </a:r>
          </a:p>
        </p:txBody>
      </p:sp>
      <p:sp>
        <p:nvSpPr>
          <p:cNvPr id="66" name="TextBox 65"/>
          <p:cNvSpPr txBox="1"/>
          <p:nvPr/>
        </p:nvSpPr>
        <p:spPr>
          <a:xfrm>
            <a:off x="3366698" y="3238500"/>
            <a:ext cx="662361" cy="523220"/>
          </a:xfrm>
          <a:prstGeom prst="rect">
            <a:avLst/>
          </a:prstGeom>
          <a:noFill/>
        </p:spPr>
        <p:txBody>
          <a:bodyPr wrap="none" rtlCol="0">
            <a:spAutoFit/>
          </a:bodyPr>
          <a:lstStyle/>
          <a:p>
            <a:pPr algn="ctr"/>
            <a:r>
              <a:rPr lang="en-US" sz="1400" dirty="0">
                <a:solidFill>
                  <a:schemeClr val="accent2"/>
                </a:solidFill>
              </a:rPr>
              <a:t>Street</a:t>
            </a:r>
          </a:p>
          <a:p>
            <a:pPr algn="ctr"/>
            <a:r>
              <a:rPr lang="en-US" sz="1400" dirty="0">
                <a:solidFill>
                  <a:schemeClr val="accent2"/>
                </a:solidFill>
              </a:rPr>
              <a:t>Type</a:t>
            </a:r>
          </a:p>
        </p:txBody>
      </p:sp>
      <p:sp>
        <p:nvSpPr>
          <p:cNvPr id="67" name="TextBox 66"/>
          <p:cNvSpPr txBox="1"/>
          <p:nvPr/>
        </p:nvSpPr>
        <p:spPr>
          <a:xfrm>
            <a:off x="3947109" y="3238500"/>
            <a:ext cx="891591" cy="523220"/>
          </a:xfrm>
          <a:prstGeom prst="rect">
            <a:avLst/>
          </a:prstGeom>
          <a:noFill/>
        </p:spPr>
        <p:txBody>
          <a:bodyPr wrap="none" rtlCol="0">
            <a:spAutoFit/>
          </a:bodyPr>
          <a:lstStyle/>
          <a:p>
            <a:pPr algn="ctr"/>
            <a:r>
              <a:rPr lang="en-US" sz="1400" dirty="0">
                <a:solidFill>
                  <a:schemeClr val="accent2"/>
                </a:solidFill>
              </a:rPr>
              <a:t>Street</a:t>
            </a:r>
          </a:p>
          <a:p>
            <a:pPr algn="ctr"/>
            <a:r>
              <a:rPr lang="en-US" sz="1400" dirty="0">
                <a:solidFill>
                  <a:schemeClr val="accent2"/>
                </a:solidFill>
              </a:rPr>
              <a:t>Direction</a:t>
            </a:r>
          </a:p>
        </p:txBody>
      </p:sp>
      <p:sp>
        <p:nvSpPr>
          <p:cNvPr id="68" name="TextBox 67"/>
          <p:cNvSpPr txBox="1"/>
          <p:nvPr/>
        </p:nvSpPr>
        <p:spPr>
          <a:xfrm>
            <a:off x="5076825" y="3319046"/>
            <a:ext cx="537327" cy="338554"/>
          </a:xfrm>
          <a:prstGeom prst="rect">
            <a:avLst/>
          </a:prstGeom>
          <a:noFill/>
        </p:spPr>
        <p:txBody>
          <a:bodyPr wrap="none" rtlCol="0">
            <a:spAutoFit/>
          </a:bodyPr>
          <a:lstStyle/>
          <a:p>
            <a:r>
              <a:rPr lang="en-US" sz="1600" dirty="0">
                <a:solidFill>
                  <a:schemeClr val="accent2"/>
                </a:solidFill>
              </a:rPr>
              <a:t>City</a:t>
            </a:r>
          </a:p>
        </p:txBody>
      </p:sp>
      <p:sp>
        <p:nvSpPr>
          <p:cNvPr id="69" name="TextBox 68"/>
          <p:cNvSpPr txBox="1"/>
          <p:nvPr/>
        </p:nvSpPr>
        <p:spPr>
          <a:xfrm>
            <a:off x="6191774" y="3315355"/>
            <a:ext cx="663964" cy="338554"/>
          </a:xfrm>
          <a:prstGeom prst="rect">
            <a:avLst/>
          </a:prstGeom>
          <a:noFill/>
        </p:spPr>
        <p:txBody>
          <a:bodyPr wrap="none" rtlCol="0">
            <a:spAutoFit/>
          </a:bodyPr>
          <a:lstStyle/>
          <a:p>
            <a:r>
              <a:rPr lang="en-US" sz="1600" dirty="0">
                <a:solidFill>
                  <a:schemeClr val="accent2"/>
                </a:solidFill>
              </a:rPr>
              <a:t>State</a:t>
            </a:r>
          </a:p>
        </p:txBody>
      </p:sp>
      <p:sp>
        <p:nvSpPr>
          <p:cNvPr id="70" name="TextBox 69"/>
          <p:cNvSpPr txBox="1"/>
          <p:nvPr/>
        </p:nvSpPr>
        <p:spPr>
          <a:xfrm>
            <a:off x="7014554" y="3319046"/>
            <a:ext cx="1015021" cy="338554"/>
          </a:xfrm>
          <a:prstGeom prst="rect">
            <a:avLst/>
          </a:prstGeom>
          <a:noFill/>
        </p:spPr>
        <p:txBody>
          <a:bodyPr wrap="none" rtlCol="0">
            <a:spAutoFit/>
          </a:bodyPr>
          <a:lstStyle/>
          <a:p>
            <a:r>
              <a:rPr lang="en-US" sz="1600" dirty="0">
                <a:solidFill>
                  <a:schemeClr val="accent2"/>
                </a:solidFill>
              </a:rPr>
              <a:t>Zip Code</a:t>
            </a:r>
          </a:p>
        </p:txBody>
      </p:sp>
      <p:cxnSp>
        <p:nvCxnSpPr>
          <p:cNvPr id="63" name="Straight Arrow Connector 62"/>
          <p:cNvCxnSpPr>
            <a:stCxn id="24" idx="2"/>
          </p:cNvCxnSpPr>
          <p:nvPr/>
        </p:nvCxnSpPr>
        <p:spPr>
          <a:xfrm>
            <a:off x="1732002" y="3643729"/>
            <a:ext cx="2699188" cy="1215776"/>
          </a:xfrm>
          <a:prstGeom prst="straightConnector1">
            <a:avLst/>
          </a:prstGeom>
          <a:ln w="12700">
            <a:tailEnd type="arrow"/>
          </a:ln>
        </p:spPr>
        <p:style>
          <a:lnRef idx="1">
            <a:schemeClr val="accent2"/>
          </a:lnRef>
          <a:fillRef idx="0">
            <a:schemeClr val="accent2"/>
          </a:fillRef>
          <a:effectRef idx="0">
            <a:schemeClr val="accent2"/>
          </a:effectRef>
          <a:fontRef idx="minor">
            <a:schemeClr val="tx1"/>
          </a:fontRef>
        </p:style>
      </p:cxnSp>
      <p:sp>
        <p:nvSpPr>
          <p:cNvPr id="78" name="Rectangle 77"/>
          <p:cNvSpPr/>
          <p:nvPr/>
        </p:nvSpPr>
        <p:spPr>
          <a:xfrm>
            <a:off x="5310369" y="4304146"/>
            <a:ext cx="2303388" cy="486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Left Brace 78"/>
          <p:cNvSpPr/>
          <p:nvPr/>
        </p:nvSpPr>
        <p:spPr>
          <a:xfrm rot="16200000">
            <a:off x="3267822" y="2520760"/>
            <a:ext cx="494243" cy="2539321"/>
          </a:xfrm>
          <a:prstGeom prst="leftBrace">
            <a:avLst>
              <a:gd name="adj1" fmla="val 8333"/>
              <a:gd name="adj2" fmla="val 50395"/>
            </a:avLst>
          </a:prstGeom>
          <a:ln w="127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chemeClr val="accent2"/>
              </a:solidFill>
            </a:endParaRPr>
          </a:p>
        </p:txBody>
      </p:sp>
      <p:cxnSp>
        <p:nvCxnSpPr>
          <p:cNvPr id="82" name="Straight Arrow Connector 81"/>
          <p:cNvCxnSpPr>
            <a:stCxn id="79" idx="1"/>
          </p:cNvCxnSpPr>
          <p:nvPr/>
        </p:nvCxnSpPr>
        <p:spPr>
          <a:xfrm>
            <a:off x="3524974" y="4037542"/>
            <a:ext cx="2306289" cy="984707"/>
          </a:xfrm>
          <a:prstGeom prst="straightConnector1">
            <a:avLst/>
          </a:prstGeom>
          <a:ln w="12700">
            <a:tailEnd type="arrow"/>
          </a:ln>
        </p:spPr>
        <p:style>
          <a:lnRef idx="1">
            <a:schemeClr val="accent2"/>
          </a:lnRef>
          <a:fillRef idx="0">
            <a:schemeClr val="accent2"/>
          </a:fillRef>
          <a:effectRef idx="0">
            <a:schemeClr val="accent2"/>
          </a:effectRef>
          <a:fontRef idx="minor">
            <a:schemeClr val="tx1"/>
          </a:fontRef>
        </p:style>
      </p:cxnSp>
      <p:sp>
        <p:nvSpPr>
          <p:cNvPr id="97" name="5-Point Star 96"/>
          <p:cNvSpPr/>
          <p:nvPr/>
        </p:nvSpPr>
        <p:spPr>
          <a:xfrm>
            <a:off x="7477809" y="4985905"/>
            <a:ext cx="271895" cy="271895"/>
          </a:xfrm>
          <a:prstGeom prst="star5">
            <a:avLst/>
          </a:prstGeom>
          <a:solidFill>
            <a:srgbClr val="FFC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8" name="Right Arrow Callout 97"/>
          <p:cNvSpPr/>
          <p:nvPr/>
        </p:nvSpPr>
        <p:spPr>
          <a:xfrm>
            <a:off x="3068094" y="4499263"/>
            <a:ext cx="713625" cy="1046459"/>
          </a:xfrm>
          <a:prstGeom prst="rightArrowCallout">
            <a:avLst/>
          </a:prstGeom>
          <a:ln w="19050"/>
        </p:spPr>
        <p:style>
          <a:lnRef idx="2">
            <a:schemeClr val="accent2"/>
          </a:lnRef>
          <a:fillRef idx="1">
            <a:schemeClr val="lt1"/>
          </a:fillRef>
          <a:effectRef idx="0">
            <a:schemeClr val="accent2"/>
          </a:effectRef>
          <a:fontRef idx="minor">
            <a:schemeClr val="dk1"/>
          </a:fontRef>
        </p:style>
        <p:txBody>
          <a:bodyPr vert="wordArtVert" wrap="none" rtlCol="0" anchor="ctr"/>
          <a:lstStyle/>
          <a:p>
            <a:pPr algn="ctr"/>
            <a:r>
              <a:rPr lang="en-US" sz="1400" b="1" dirty="0">
                <a:solidFill>
                  <a:schemeClr val="accent2"/>
                </a:solidFill>
              </a:rPr>
              <a:t>ZOOM</a:t>
            </a:r>
          </a:p>
        </p:txBody>
      </p:sp>
      <p:sp>
        <p:nvSpPr>
          <p:cNvPr id="102" name="TextBox 101"/>
          <p:cNvSpPr txBox="1"/>
          <p:nvPr/>
        </p:nvSpPr>
        <p:spPr>
          <a:xfrm>
            <a:off x="1219200" y="5376446"/>
            <a:ext cx="1279517" cy="338554"/>
          </a:xfrm>
          <a:prstGeom prst="rect">
            <a:avLst/>
          </a:prstGeom>
          <a:noFill/>
        </p:spPr>
        <p:txBody>
          <a:bodyPr wrap="none" rtlCol="0">
            <a:spAutoFit/>
          </a:bodyPr>
          <a:lstStyle/>
          <a:p>
            <a:r>
              <a:rPr lang="en-US" sz="1600" dirty="0">
                <a:solidFill>
                  <a:schemeClr val="accent2"/>
                </a:solidFill>
              </a:rPr>
              <a:t>St Paul, MN</a:t>
            </a:r>
          </a:p>
        </p:txBody>
      </p:sp>
      <p:sp>
        <p:nvSpPr>
          <p:cNvPr id="103" name="TextBox 102"/>
          <p:cNvSpPr txBox="1"/>
          <p:nvPr/>
        </p:nvSpPr>
        <p:spPr>
          <a:xfrm>
            <a:off x="7293798" y="5244387"/>
            <a:ext cx="639919" cy="338554"/>
          </a:xfrm>
          <a:prstGeom prst="rect">
            <a:avLst/>
          </a:prstGeom>
          <a:noFill/>
        </p:spPr>
        <p:txBody>
          <a:bodyPr wrap="none" rtlCol="0">
            <a:spAutoFit/>
          </a:bodyPr>
          <a:lstStyle/>
          <a:p>
            <a:r>
              <a:rPr lang="en-US" sz="1600" dirty="0">
                <a:solidFill>
                  <a:schemeClr val="accent2"/>
                </a:solidFill>
              </a:rPr>
              <a:t>1053</a:t>
            </a:r>
          </a:p>
        </p:txBody>
      </p:sp>
      <p:sp>
        <p:nvSpPr>
          <p:cNvPr id="6" name="TextBox 5"/>
          <p:cNvSpPr txBox="1"/>
          <p:nvPr/>
        </p:nvSpPr>
        <p:spPr>
          <a:xfrm>
            <a:off x="4538816" y="4790256"/>
            <a:ext cx="250068" cy="138499"/>
          </a:xfrm>
          <a:prstGeom prst="rect">
            <a:avLst/>
          </a:prstGeom>
          <a:solidFill>
            <a:schemeClr val="bg1"/>
          </a:solidFill>
          <a:ln>
            <a:noFill/>
          </a:ln>
        </p:spPr>
        <p:txBody>
          <a:bodyPr wrap="none" lIns="0" tIns="0" rIns="0" bIns="0" rtlCol="0">
            <a:spAutoFit/>
          </a:bodyPr>
          <a:lstStyle/>
          <a:p>
            <a:r>
              <a:rPr lang="en-US" sz="900" dirty="0">
                <a:latin typeface="Microsoft New Tai Lue" pitchFamily="34" charset="0"/>
                <a:cs typeface="Microsoft New Tai Lue" pitchFamily="34" charset="0"/>
              </a:rPr>
              <a:t>1098</a:t>
            </a:r>
          </a:p>
        </p:txBody>
      </p:sp>
      <p:sp>
        <p:nvSpPr>
          <p:cNvPr id="31" name="TextBox 30"/>
          <p:cNvSpPr txBox="1"/>
          <p:nvPr/>
        </p:nvSpPr>
        <p:spPr>
          <a:xfrm>
            <a:off x="4534536" y="4953000"/>
            <a:ext cx="250068" cy="138499"/>
          </a:xfrm>
          <a:prstGeom prst="rect">
            <a:avLst/>
          </a:prstGeom>
          <a:solidFill>
            <a:schemeClr val="bg1"/>
          </a:solidFill>
          <a:ln>
            <a:noFill/>
          </a:ln>
        </p:spPr>
        <p:txBody>
          <a:bodyPr wrap="none" lIns="0" tIns="0" rIns="0" bIns="0" rtlCol="0">
            <a:spAutoFit/>
          </a:bodyPr>
          <a:lstStyle/>
          <a:p>
            <a:r>
              <a:rPr lang="en-US" sz="900" dirty="0">
                <a:latin typeface="Microsoft New Tai Lue" pitchFamily="34" charset="0"/>
                <a:cs typeface="Microsoft New Tai Lue" pitchFamily="34" charset="0"/>
              </a:rPr>
              <a:t>1099</a:t>
            </a:r>
          </a:p>
        </p:txBody>
      </p:sp>
      <p:sp>
        <p:nvSpPr>
          <p:cNvPr id="32" name="TextBox 31"/>
          <p:cNvSpPr txBox="1"/>
          <p:nvPr/>
        </p:nvSpPr>
        <p:spPr>
          <a:xfrm>
            <a:off x="4529277" y="5056818"/>
            <a:ext cx="144270" cy="138499"/>
          </a:xfrm>
          <a:prstGeom prst="rect">
            <a:avLst/>
          </a:prstGeom>
          <a:solidFill>
            <a:schemeClr val="bg1"/>
          </a:solidFill>
          <a:ln>
            <a:noFill/>
          </a:ln>
        </p:spPr>
        <p:txBody>
          <a:bodyPr wrap="square" lIns="0" tIns="0" rIns="0" bIns="0" rtlCol="0">
            <a:spAutoFit/>
          </a:bodyPr>
          <a:lstStyle/>
          <a:p>
            <a:r>
              <a:rPr lang="en-US" sz="900" dirty="0">
                <a:latin typeface="Microsoft New Tai Lue" pitchFamily="34" charset="0"/>
                <a:cs typeface="Microsoft New Tai Lue" pitchFamily="34" charset="0"/>
              </a:rPr>
              <a:t>         </a:t>
            </a:r>
          </a:p>
        </p:txBody>
      </p:sp>
      <p:sp>
        <p:nvSpPr>
          <p:cNvPr id="7" name="Rectangle 6"/>
          <p:cNvSpPr/>
          <p:nvPr/>
        </p:nvSpPr>
        <p:spPr>
          <a:xfrm>
            <a:off x="7937540" y="4953000"/>
            <a:ext cx="218412"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34"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51707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algn="l" eaLnBrk="1" hangingPunct="1"/>
            <a:r>
              <a:rPr lang="en-US" dirty="0" err="1">
                <a:solidFill>
                  <a:srgbClr val="7A0019"/>
                </a:solidFill>
              </a:rPr>
              <a:t>Geocoding</a:t>
            </a:r>
            <a:endParaRPr lang="en-US" dirty="0">
              <a:solidFill>
                <a:srgbClr val="7A0019"/>
              </a:solidFill>
            </a:endParaRPr>
          </a:p>
        </p:txBody>
      </p:sp>
      <p:sp>
        <p:nvSpPr>
          <p:cNvPr id="17412" name="Content Placeholder 4"/>
          <p:cNvSpPr>
            <a:spLocks noGrp="1"/>
          </p:cNvSpPr>
          <p:nvPr>
            <p:ph idx="1"/>
          </p:nvPr>
        </p:nvSpPr>
        <p:spPr/>
        <p:txBody>
          <a:bodyPr/>
          <a:lstStyle/>
          <a:p>
            <a:pPr eaLnBrk="1" hangingPunct="1">
              <a:buFont typeface="Arial" panose="020B0604020202020204" pitchFamily="34" charset="0"/>
              <a:buChar char="•"/>
            </a:pPr>
            <a:r>
              <a:rPr lang="en-US" sz="2800" dirty="0"/>
              <a:t>Geocoding Process:</a:t>
            </a:r>
          </a:p>
          <a:p>
            <a:pPr lvl="1" eaLnBrk="1" hangingPunct="1">
              <a:buFont typeface="Arial" panose="020B0604020202020204" pitchFamily="34" charset="0"/>
              <a:buChar char="•"/>
            </a:pPr>
            <a:r>
              <a:rPr lang="en-US" sz="2400" dirty="0"/>
              <a:t>Gather the tabular data you want to geocode (addresses)</a:t>
            </a:r>
          </a:p>
          <a:p>
            <a:pPr lvl="1" eaLnBrk="1" hangingPunct="1">
              <a:buFont typeface="Arial" panose="020B0604020202020204" pitchFamily="34" charset="0"/>
              <a:buChar char="•"/>
            </a:pPr>
            <a:r>
              <a:rPr lang="en-US" sz="2400" dirty="0"/>
              <a:t>Create/(Use) Address Locator</a:t>
            </a:r>
          </a:p>
          <a:p>
            <a:pPr lvl="1" eaLnBrk="1" hangingPunct="1">
              <a:buFont typeface="Arial" panose="020B0604020202020204" pitchFamily="34" charset="0"/>
              <a:buChar char="•"/>
            </a:pPr>
            <a:r>
              <a:rPr lang="en-US" sz="2400" dirty="0"/>
              <a:t>Use Geocoding Tool to geocode addresses</a:t>
            </a:r>
          </a:p>
          <a:p>
            <a:pPr lvl="1" eaLnBrk="1" hangingPunct="1">
              <a:buFont typeface="Arial" panose="020B0604020202020204" pitchFamily="34" charset="0"/>
              <a:buChar char="•"/>
            </a:pPr>
            <a:r>
              <a:rPr lang="en-US" sz="2400" dirty="0"/>
              <a:t>Rematch Addresses</a:t>
            </a:r>
          </a:p>
          <a:p>
            <a:pPr marL="457200" lvl="1" indent="0" eaLnBrk="1" hangingPunct="1">
              <a:buNone/>
            </a:pPr>
            <a:endParaRPr lang="en-US" dirty="0"/>
          </a:p>
        </p:txBody>
      </p:sp>
      <p:cxnSp>
        <p:nvCxnSpPr>
          <p:cNvPr id="5" name="Straight Connector 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31297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algn="l" eaLnBrk="1" hangingPunct="1"/>
            <a:r>
              <a:rPr lang="en-US" dirty="0">
                <a:solidFill>
                  <a:srgbClr val="7A0019"/>
                </a:solidFill>
              </a:rPr>
              <a:t>Address Locator</a:t>
            </a:r>
          </a:p>
        </p:txBody>
      </p:sp>
      <p:sp>
        <p:nvSpPr>
          <p:cNvPr id="17412" name="Content Placeholder 4"/>
          <p:cNvSpPr>
            <a:spLocks noGrp="1"/>
          </p:cNvSpPr>
          <p:nvPr>
            <p:ph idx="1"/>
          </p:nvPr>
        </p:nvSpPr>
        <p:spPr/>
        <p:txBody>
          <a:bodyPr/>
          <a:lstStyle/>
          <a:p>
            <a:pPr eaLnBrk="1" hangingPunct="1"/>
            <a:r>
              <a:rPr lang="en-US" sz="2800" dirty="0"/>
              <a:t>Saint Paul Road System – 11,307 line segments</a:t>
            </a:r>
          </a:p>
        </p:txBody>
      </p:sp>
      <p:pic>
        <p:nvPicPr>
          <p:cNvPr id="17413" name="Picture 5"/>
          <p:cNvPicPr>
            <a:picLocks noChangeAspect="1" noChangeArrowheads="1"/>
          </p:cNvPicPr>
          <p:nvPr/>
        </p:nvPicPr>
        <p:blipFill>
          <a:blip r:embed="rId3" cstate="print"/>
          <a:srcRect l="42990" t="31200" r="12773" b="27200"/>
          <a:stretch>
            <a:fillRect/>
          </a:stretch>
        </p:blipFill>
        <p:spPr bwMode="auto">
          <a:xfrm>
            <a:off x="762000" y="1981200"/>
            <a:ext cx="4785946" cy="3505200"/>
          </a:xfrm>
          <a:prstGeom prst="rect">
            <a:avLst/>
          </a:prstGeom>
          <a:noFill/>
          <a:ln w="9525">
            <a:noFill/>
            <a:miter lim="800000"/>
            <a:headEnd/>
            <a:tailEnd/>
          </a:ln>
        </p:spPr>
      </p:pic>
      <p:pic>
        <p:nvPicPr>
          <p:cNvPr id="7" name="Picture 7"/>
          <p:cNvPicPr>
            <a:picLocks noChangeAspect="1" noChangeArrowheads="1"/>
          </p:cNvPicPr>
          <p:nvPr/>
        </p:nvPicPr>
        <p:blipFill>
          <a:blip r:embed="rId4" cstate="print"/>
          <a:srcRect/>
          <a:stretch>
            <a:fillRect/>
          </a:stretch>
        </p:blipFill>
        <p:spPr bwMode="auto">
          <a:xfrm>
            <a:off x="2819400" y="4953000"/>
            <a:ext cx="6121400" cy="1247990"/>
          </a:xfrm>
          <a:prstGeom prst="rect">
            <a:avLst/>
          </a:prstGeom>
          <a:noFill/>
          <a:ln w="9525">
            <a:noFill/>
            <a:miter lim="800000"/>
            <a:headEnd/>
            <a:tailEnd/>
          </a:ln>
        </p:spPr>
      </p:pic>
      <p:cxnSp>
        <p:nvCxnSpPr>
          <p:cNvPr id="8" name="Straight Connector 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0" name="Picture 7" descr="C:\Users\betch038\Downloads\U-Spatial_GraphicAccent_R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427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algn="l"/>
            <a:r>
              <a:rPr lang="en-US" dirty="0">
                <a:solidFill>
                  <a:srgbClr val="900021"/>
                </a:solidFill>
              </a:rPr>
              <a:t>GIS</a:t>
            </a:r>
          </a:p>
        </p:txBody>
      </p:sp>
      <p:sp>
        <p:nvSpPr>
          <p:cNvPr id="12291" name="Content Placeholder 2"/>
          <p:cNvSpPr>
            <a:spLocks noGrp="1"/>
          </p:cNvSpPr>
          <p:nvPr>
            <p:ph idx="1"/>
          </p:nvPr>
        </p:nvSpPr>
        <p:spPr>
          <a:xfrm>
            <a:off x="1066800" y="1893332"/>
            <a:ext cx="7086600" cy="4572000"/>
          </a:xfrm>
        </p:spPr>
        <p:txBody>
          <a:bodyPr>
            <a:normAutofit/>
          </a:bodyPr>
          <a:lstStyle/>
          <a:p>
            <a:pPr marL="0" indent="0">
              <a:buNone/>
            </a:pPr>
            <a:r>
              <a:rPr lang="en-US" sz="3200" dirty="0"/>
              <a:t>A geographic information system (GIS) lets us visualize, question, analyze, interpret, and </a:t>
            </a:r>
            <a:r>
              <a:rPr lang="en-US" sz="3200" b="1" dirty="0"/>
              <a:t>understand data to reveal relationships, patterns, and trends</a:t>
            </a:r>
            <a:r>
              <a:rPr lang="en-US" sz="3200" dirty="0"/>
              <a:t>.</a:t>
            </a:r>
          </a:p>
          <a:p>
            <a:pPr marL="0" indent="0">
              <a:buNone/>
            </a:pPr>
            <a:endParaRPr lang="en-US" sz="3200" dirty="0"/>
          </a:p>
          <a:p>
            <a:pPr marL="0" indent="0">
              <a:buNone/>
            </a:pPr>
            <a:endParaRPr lang="en-US" sz="3200" dirty="0"/>
          </a:p>
        </p:txBody>
      </p:sp>
      <p:sp>
        <p:nvSpPr>
          <p:cNvPr id="2" name="TextBox 1"/>
          <p:cNvSpPr txBox="1"/>
          <p:nvPr/>
        </p:nvSpPr>
        <p:spPr>
          <a:xfrm>
            <a:off x="3352800" y="4038600"/>
            <a:ext cx="753732" cy="400110"/>
          </a:xfrm>
          <a:prstGeom prst="rect">
            <a:avLst/>
          </a:prstGeom>
          <a:noFill/>
        </p:spPr>
        <p:txBody>
          <a:bodyPr wrap="none" rtlCol="0">
            <a:spAutoFit/>
          </a:bodyPr>
          <a:lstStyle/>
          <a:p>
            <a:r>
              <a:rPr lang="en-US" sz="2000" dirty="0"/>
              <a:t>- </a:t>
            </a:r>
            <a:r>
              <a:rPr lang="en-US" sz="2000" dirty="0" err="1"/>
              <a:t>esri</a:t>
            </a:r>
            <a:endParaRPr lang="en-US" sz="2000" dirty="0"/>
          </a:p>
        </p:txBody>
      </p:sp>
      <p:cxnSp>
        <p:nvCxnSpPr>
          <p:cNvPr id="9" name="Straight Connector 8"/>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08747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l" eaLnBrk="1" hangingPunct="1"/>
            <a:r>
              <a:rPr lang="en-US" dirty="0">
                <a:solidFill>
                  <a:srgbClr val="7A0019"/>
                </a:solidFill>
              </a:rPr>
              <a:t>Address Locator</a:t>
            </a:r>
          </a:p>
        </p:txBody>
      </p:sp>
      <p:sp>
        <p:nvSpPr>
          <p:cNvPr id="19459" name="AutoShape 3"/>
          <p:cNvSpPr>
            <a:spLocks noGrp="1" noChangeAspect="1" noChangeArrowheads="1"/>
          </p:cNvSpPr>
          <p:nvPr>
            <p:ph idx="1"/>
          </p:nvPr>
        </p:nvSpPr>
        <p:spPr>
          <a:xfrm>
            <a:off x="314324" y="1447800"/>
            <a:ext cx="6542599" cy="5138738"/>
          </a:xfrm>
        </p:spPr>
        <p:txBody>
          <a:bodyPr/>
          <a:lstStyle/>
          <a:p>
            <a:pPr eaLnBrk="1" hangingPunct="1">
              <a:buFont typeface="Arial" panose="020B0604020202020204" pitchFamily="34" charset="0"/>
              <a:buChar char="•"/>
            </a:pPr>
            <a:r>
              <a:rPr lang="en-US" sz="2800" dirty="0"/>
              <a:t>Use Create Address Locator Tool</a:t>
            </a:r>
          </a:p>
          <a:p>
            <a:pPr lvl="1" eaLnBrk="1" hangingPunct="1">
              <a:buFont typeface="Arial" panose="020B0604020202020204" pitchFamily="34" charset="0"/>
              <a:buChar char="•"/>
            </a:pPr>
            <a:r>
              <a:rPr lang="en-US" sz="2400" dirty="0" err="1"/>
              <a:t>ArcToolbox</a:t>
            </a:r>
            <a:endParaRPr lang="en-US" sz="2400" dirty="0"/>
          </a:p>
          <a:p>
            <a:pPr lvl="1" eaLnBrk="1" hangingPunct="1">
              <a:buFont typeface="Arial" panose="020B0604020202020204" pitchFamily="34" charset="0"/>
              <a:buChar char="•"/>
            </a:pPr>
            <a:r>
              <a:rPr lang="en-US" sz="2400" dirty="0"/>
              <a:t>Search</a:t>
            </a:r>
          </a:p>
          <a:p>
            <a:pPr eaLnBrk="1" hangingPunct="1">
              <a:buFont typeface="Arial" panose="020B0604020202020204" pitchFamily="34" charset="0"/>
              <a:buChar char="•"/>
            </a:pPr>
            <a:endParaRPr lang="en-US" sz="1600" dirty="0"/>
          </a:p>
          <a:p>
            <a:pPr eaLnBrk="1" hangingPunct="1">
              <a:buFont typeface="Arial" panose="020B0604020202020204" pitchFamily="34" charset="0"/>
              <a:buChar char="•"/>
            </a:pPr>
            <a:r>
              <a:rPr lang="en-US" sz="2800" dirty="0"/>
              <a:t>Address Locator Style</a:t>
            </a:r>
          </a:p>
          <a:p>
            <a:pPr lvl="1" eaLnBrk="1" hangingPunct="1">
              <a:buFont typeface="Arial" panose="020B0604020202020204" pitchFamily="34" charset="0"/>
              <a:buChar char="•"/>
            </a:pPr>
            <a:r>
              <a:rPr lang="en-US" sz="2400" dirty="0"/>
              <a:t>US Address – Dual Ranges</a:t>
            </a:r>
          </a:p>
          <a:p>
            <a:pPr eaLnBrk="1" hangingPunct="1">
              <a:buFont typeface="Arial" panose="020B0604020202020204" pitchFamily="34" charset="0"/>
              <a:buChar char="•"/>
            </a:pPr>
            <a:endParaRPr lang="en-US" sz="1600" dirty="0"/>
          </a:p>
          <a:p>
            <a:pPr eaLnBrk="1" hangingPunct="1">
              <a:buFont typeface="Arial" panose="020B0604020202020204" pitchFamily="34" charset="0"/>
              <a:buChar char="•"/>
            </a:pPr>
            <a:r>
              <a:rPr lang="en-US" sz="2800" dirty="0"/>
              <a:t>Reference Data</a:t>
            </a:r>
          </a:p>
          <a:p>
            <a:pPr lvl="1" eaLnBrk="1" hangingPunct="1">
              <a:buFont typeface="Arial" panose="020B0604020202020204" pitchFamily="34" charset="0"/>
              <a:buChar char="•"/>
            </a:pPr>
            <a:r>
              <a:rPr lang="en-US" sz="2400" dirty="0"/>
              <a:t>Street Layer</a:t>
            </a:r>
          </a:p>
        </p:txBody>
      </p:sp>
      <p:pic>
        <p:nvPicPr>
          <p:cNvPr id="19460" name="Picture 5"/>
          <p:cNvPicPr>
            <a:picLocks noChangeAspect="1" noChangeArrowheads="1"/>
          </p:cNvPicPr>
          <p:nvPr/>
        </p:nvPicPr>
        <p:blipFill>
          <a:blip r:embed="rId3" cstate="print"/>
          <a:srcRect/>
          <a:stretch>
            <a:fillRect/>
          </a:stretch>
        </p:blipFill>
        <p:spPr bwMode="auto">
          <a:xfrm>
            <a:off x="5029200" y="1981200"/>
            <a:ext cx="3788798" cy="4133850"/>
          </a:xfrm>
          <a:prstGeom prst="rect">
            <a:avLst/>
          </a:prstGeom>
          <a:noFill/>
          <a:ln w="9525">
            <a:noFill/>
            <a:miter lim="800000"/>
            <a:headEnd/>
            <a:tailEnd/>
          </a:ln>
        </p:spPr>
      </p:pic>
      <p:cxnSp>
        <p:nvCxnSpPr>
          <p:cNvPr id="6" name="Straight Connector 5"/>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8"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52446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pPr algn="l" eaLnBrk="1" hangingPunct="1"/>
            <a:r>
              <a:rPr lang="en-US" dirty="0">
                <a:solidFill>
                  <a:srgbClr val="7A0019"/>
                </a:solidFill>
              </a:rPr>
              <a:t>Address Locator continued…</a:t>
            </a:r>
          </a:p>
        </p:txBody>
      </p:sp>
      <p:sp>
        <p:nvSpPr>
          <p:cNvPr id="20482" name="Rectangle 3"/>
          <p:cNvSpPr>
            <a:spLocks noGrp="1" noChangeArrowheads="1"/>
          </p:cNvSpPr>
          <p:nvPr>
            <p:ph idx="1"/>
          </p:nvPr>
        </p:nvSpPr>
        <p:spPr>
          <a:xfrm>
            <a:off x="5562600" y="1924050"/>
            <a:ext cx="2895600" cy="742950"/>
          </a:xfrm>
        </p:spPr>
        <p:txBody>
          <a:bodyPr/>
          <a:lstStyle/>
          <a:p>
            <a:pPr eaLnBrk="1" hangingPunct="1"/>
            <a:r>
              <a:rPr lang="en-US" dirty="0"/>
              <a:t>Field Map</a:t>
            </a:r>
          </a:p>
          <a:p>
            <a:pPr lvl="1" eaLnBrk="1" hangingPunct="1">
              <a:buFont typeface="Wingdings" pitchFamily="2" charset="2"/>
              <a:buNone/>
            </a:pPr>
            <a:endParaRPr lang="en-US" dirty="0"/>
          </a:p>
        </p:txBody>
      </p:sp>
      <p:sp>
        <p:nvSpPr>
          <p:cNvPr id="20483" name="Text Box 5"/>
          <p:cNvSpPr txBox="1">
            <a:spLocks noChangeArrowheads="1"/>
          </p:cNvSpPr>
          <p:nvPr/>
        </p:nvSpPr>
        <p:spPr bwMode="auto">
          <a:xfrm>
            <a:off x="5797550" y="2627313"/>
            <a:ext cx="2813050" cy="2862262"/>
          </a:xfrm>
          <a:prstGeom prst="rect">
            <a:avLst/>
          </a:prstGeom>
          <a:noFill/>
          <a:ln w="9525">
            <a:noFill/>
            <a:miter lim="800000"/>
            <a:headEnd/>
            <a:tailEnd/>
          </a:ln>
        </p:spPr>
        <p:txBody>
          <a:bodyPr wrap="none">
            <a:spAutoFit/>
          </a:bodyPr>
          <a:lstStyle/>
          <a:p>
            <a:r>
              <a:rPr lang="en-US" dirty="0"/>
              <a:t>*From Left: FRADDL</a:t>
            </a:r>
          </a:p>
          <a:p>
            <a:r>
              <a:rPr lang="en-US" dirty="0"/>
              <a:t>*To Left: TOADDL</a:t>
            </a:r>
          </a:p>
          <a:p>
            <a:r>
              <a:rPr lang="en-US" dirty="0"/>
              <a:t>*From Right: FRADDR</a:t>
            </a:r>
          </a:p>
          <a:p>
            <a:r>
              <a:rPr lang="en-US" dirty="0"/>
              <a:t>*To Right: TOADDR</a:t>
            </a:r>
          </a:p>
          <a:p>
            <a:r>
              <a:rPr lang="en-US" dirty="0"/>
              <a:t>Prefix Direction: FEDIRP</a:t>
            </a:r>
          </a:p>
          <a:p>
            <a:r>
              <a:rPr lang="en-US" dirty="0"/>
              <a:t>*Street Name: FENAME</a:t>
            </a:r>
          </a:p>
          <a:p>
            <a:r>
              <a:rPr lang="en-US" dirty="0"/>
              <a:t>Suffix Type: FETYPE</a:t>
            </a:r>
          </a:p>
          <a:p>
            <a:r>
              <a:rPr lang="en-US" dirty="0"/>
              <a:t>Suffix Direction: FEDIRS</a:t>
            </a:r>
          </a:p>
          <a:p>
            <a:r>
              <a:rPr lang="en-US" dirty="0"/>
              <a:t>Left Zip Code: ZIPL</a:t>
            </a:r>
          </a:p>
          <a:p>
            <a:r>
              <a:rPr lang="en-US" dirty="0"/>
              <a:t>Right Zip Code: ZIPR</a:t>
            </a:r>
          </a:p>
        </p:txBody>
      </p:sp>
      <p:pic>
        <p:nvPicPr>
          <p:cNvPr id="20484" name="Picture 5"/>
          <p:cNvPicPr>
            <a:picLocks noChangeAspect="1" noChangeArrowheads="1"/>
          </p:cNvPicPr>
          <p:nvPr/>
        </p:nvPicPr>
        <p:blipFill>
          <a:blip r:embed="rId2" cstate="print"/>
          <a:srcRect/>
          <a:stretch>
            <a:fillRect/>
          </a:stretch>
        </p:blipFill>
        <p:spPr bwMode="auto">
          <a:xfrm>
            <a:off x="1143000" y="1627958"/>
            <a:ext cx="4191000" cy="4572682"/>
          </a:xfrm>
          <a:prstGeom prst="rect">
            <a:avLst/>
          </a:prstGeom>
          <a:noFill/>
          <a:ln w="9525">
            <a:noFill/>
            <a:miter lim="800000"/>
            <a:headEnd/>
            <a:tailEnd/>
          </a:ln>
        </p:spPr>
      </p:pic>
      <p:cxnSp>
        <p:nvCxnSpPr>
          <p:cNvPr id="3" name="Straight Arrow Connector 2"/>
          <p:cNvCxnSpPr/>
          <p:nvPr/>
        </p:nvCxnSpPr>
        <p:spPr bwMode="auto">
          <a:xfrm flipH="1">
            <a:off x="2028825" y="2438400"/>
            <a:ext cx="3768725" cy="1314450"/>
          </a:xfrm>
          <a:prstGeom prst="straightConnector1">
            <a:avLst/>
          </a:prstGeom>
          <a:solidFill>
            <a:schemeClr val="accent1"/>
          </a:solidFill>
          <a:ln w="15875" cap="flat" cmpd="sng" algn="ctr">
            <a:solidFill>
              <a:srgbClr val="7A0019"/>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Oval 6"/>
          <p:cNvSpPr/>
          <p:nvPr/>
        </p:nvSpPr>
        <p:spPr bwMode="auto">
          <a:xfrm>
            <a:off x="1190625" y="3619500"/>
            <a:ext cx="780334" cy="381000"/>
          </a:xfrm>
          <a:prstGeom prst="ellipse">
            <a:avLst/>
          </a:prstGeom>
          <a:noFill/>
          <a:ln w="19050" cap="flat" cmpd="sng" algn="ctr">
            <a:solidFill>
              <a:srgbClr val="7A0019"/>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6" charset="-128"/>
            </a:endParaRPr>
          </a:p>
        </p:txBody>
      </p:sp>
      <p:cxnSp>
        <p:nvCxnSpPr>
          <p:cNvPr id="9" name="Straight Connector 8"/>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1"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83074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l" eaLnBrk="1" hangingPunct="1"/>
            <a:r>
              <a:rPr lang="en-US" dirty="0">
                <a:solidFill>
                  <a:srgbClr val="7A0019"/>
                </a:solidFill>
              </a:rPr>
              <a:t>Tabular Data</a:t>
            </a:r>
          </a:p>
        </p:txBody>
      </p:sp>
      <p:sp>
        <p:nvSpPr>
          <p:cNvPr id="22531" name="Rectangle 3"/>
          <p:cNvSpPr>
            <a:spLocks noGrp="1" noChangeArrowheads="1"/>
          </p:cNvSpPr>
          <p:nvPr>
            <p:ph idx="1"/>
          </p:nvPr>
        </p:nvSpPr>
        <p:spPr/>
        <p:txBody>
          <a:bodyPr/>
          <a:lstStyle/>
          <a:p>
            <a:pPr eaLnBrk="1" hangingPunct="1">
              <a:buFont typeface="Arial" panose="020B0604020202020204" pitchFamily="34" charset="0"/>
              <a:buChar char="•"/>
            </a:pPr>
            <a:r>
              <a:rPr lang="en-US" sz="2800" dirty="0"/>
              <a:t>Typically Excel spreadsheet or CSV file</a:t>
            </a:r>
          </a:p>
          <a:p>
            <a:pPr eaLnBrk="1" hangingPunct="1">
              <a:buFont typeface="Arial" panose="020B0604020202020204" pitchFamily="34" charset="0"/>
              <a:buChar char="•"/>
            </a:pPr>
            <a:r>
              <a:rPr lang="en-US" sz="2800" dirty="0"/>
              <a:t>Address Information must include</a:t>
            </a:r>
          </a:p>
          <a:p>
            <a:pPr lvl="1" eaLnBrk="1" hangingPunct="1">
              <a:buFont typeface="Arial" panose="020B0604020202020204" pitchFamily="34" charset="0"/>
              <a:buChar char="•"/>
            </a:pPr>
            <a:r>
              <a:rPr lang="en-US" sz="2400" dirty="0"/>
              <a:t>Name</a:t>
            </a:r>
          </a:p>
          <a:p>
            <a:pPr lvl="1" eaLnBrk="1" hangingPunct="1">
              <a:buFont typeface="Arial" panose="020B0604020202020204" pitchFamily="34" charset="0"/>
              <a:buChar char="•"/>
            </a:pPr>
            <a:r>
              <a:rPr lang="en-US" sz="2400" dirty="0"/>
              <a:t>Address</a:t>
            </a:r>
          </a:p>
          <a:p>
            <a:pPr lvl="1" eaLnBrk="1" hangingPunct="1">
              <a:buFont typeface="Arial" panose="020B0604020202020204" pitchFamily="34" charset="0"/>
              <a:buChar char="•"/>
            </a:pPr>
            <a:r>
              <a:rPr lang="en-US" sz="2400" dirty="0"/>
              <a:t>Zip Code</a:t>
            </a:r>
          </a:p>
          <a:p>
            <a:pPr marL="457200" lvl="1" indent="0" eaLnBrk="1" hangingPunct="1">
              <a:buNone/>
            </a:pPr>
            <a:endParaRPr lang="en-US" sz="2400" dirty="0"/>
          </a:p>
          <a:p>
            <a:pPr eaLnBrk="1" hangingPunct="1">
              <a:buFont typeface="Arial" panose="020B0604020202020204" pitchFamily="34" charset="0"/>
              <a:buChar char="•"/>
            </a:pPr>
            <a:r>
              <a:rPr lang="en-US" sz="2800" dirty="0"/>
              <a:t>Any other information for Analysis</a:t>
            </a:r>
          </a:p>
          <a:p>
            <a:pPr lvl="1" eaLnBrk="1" hangingPunct="1">
              <a:buFont typeface="Arial" panose="020B0604020202020204" pitchFamily="34" charset="0"/>
              <a:buChar char="•"/>
            </a:pPr>
            <a:r>
              <a:rPr lang="en-US" sz="2400" dirty="0"/>
              <a:t>Categorical or Quantitative data</a:t>
            </a:r>
          </a:p>
          <a:p>
            <a:pPr lvl="2" eaLnBrk="1" hangingPunct="1">
              <a:buFont typeface="Arial" panose="020B0604020202020204" pitchFamily="34" charset="0"/>
              <a:buChar char="•"/>
            </a:pPr>
            <a:r>
              <a:rPr lang="en-US" dirty="0"/>
              <a:t>Yes/no, how many, what kind, etc.</a:t>
            </a:r>
          </a:p>
          <a:p>
            <a:pPr marL="0" indent="0" eaLnBrk="1" hangingPunct="1">
              <a:buNone/>
            </a:pPr>
            <a:endParaRPr lang="en-US" dirty="0"/>
          </a:p>
        </p:txBody>
      </p:sp>
      <p:pic>
        <p:nvPicPr>
          <p:cNvPr id="5" name="Picture 5"/>
          <p:cNvPicPr>
            <a:picLocks noChangeAspect="1" noChangeArrowheads="1"/>
          </p:cNvPicPr>
          <p:nvPr/>
        </p:nvPicPr>
        <p:blipFill>
          <a:blip r:embed="rId3" cstate="print"/>
          <a:srcRect t="47784"/>
          <a:stretch>
            <a:fillRect/>
          </a:stretch>
        </p:blipFill>
        <p:spPr bwMode="auto">
          <a:xfrm>
            <a:off x="2895599" y="2638425"/>
            <a:ext cx="5675589" cy="1371600"/>
          </a:xfrm>
          <a:prstGeom prst="rect">
            <a:avLst/>
          </a:prstGeom>
          <a:noFill/>
          <a:ln w="9525">
            <a:noFill/>
            <a:miter lim="800000"/>
            <a:headEnd/>
            <a:tailEnd/>
          </a:ln>
        </p:spPr>
      </p:pic>
      <p:cxnSp>
        <p:nvCxnSpPr>
          <p:cNvPr id="6" name="Straight Connector 5"/>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63302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p:cNvPicPr>
            <a:picLocks noChangeAspect="1" noChangeArrowheads="1"/>
          </p:cNvPicPr>
          <p:nvPr/>
        </p:nvPicPr>
        <p:blipFill rotWithShape="1">
          <a:blip r:embed="rId3" cstate="print"/>
          <a:srcRect r="26325"/>
          <a:stretch/>
        </p:blipFill>
        <p:spPr bwMode="auto">
          <a:xfrm>
            <a:off x="5484550" y="1905000"/>
            <a:ext cx="3265750" cy="4038600"/>
          </a:xfrm>
          <a:prstGeom prst="rect">
            <a:avLst/>
          </a:prstGeom>
          <a:noFill/>
          <a:ln w="9525">
            <a:noFill/>
            <a:miter lim="800000"/>
            <a:headEnd/>
            <a:tailEnd/>
          </a:ln>
        </p:spPr>
      </p:pic>
      <p:sp>
        <p:nvSpPr>
          <p:cNvPr id="25603" name="Rectangle 2"/>
          <p:cNvSpPr>
            <a:spLocks noGrp="1" noChangeArrowheads="1"/>
          </p:cNvSpPr>
          <p:nvPr>
            <p:ph type="title"/>
          </p:nvPr>
        </p:nvSpPr>
        <p:spPr/>
        <p:txBody>
          <a:bodyPr/>
          <a:lstStyle/>
          <a:p>
            <a:pPr algn="l" eaLnBrk="1" hangingPunct="1"/>
            <a:r>
              <a:rPr lang="en-US" dirty="0">
                <a:solidFill>
                  <a:srgbClr val="7A0019"/>
                </a:solidFill>
              </a:rPr>
              <a:t>Geocoding Data</a:t>
            </a:r>
          </a:p>
        </p:txBody>
      </p:sp>
      <p:sp>
        <p:nvSpPr>
          <p:cNvPr id="25604" name="Rectangle 3"/>
          <p:cNvSpPr>
            <a:spLocks noGrp="1" noChangeArrowheads="1"/>
          </p:cNvSpPr>
          <p:nvPr>
            <p:ph idx="1"/>
          </p:nvPr>
        </p:nvSpPr>
        <p:spPr>
          <a:xfrm>
            <a:off x="457200" y="1566069"/>
            <a:ext cx="5257800" cy="4411662"/>
          </a:xfrm>
        </p:spPr>
        <p:txBody>
          <a:bodyPr/>
          <a:lstStyle/>
          <a:p>
            <a:pPr eaLnBrk="1" hangingPunct="1">
              <a:buFont typeface="Arial" panose="020B0604020202020204" pitchFamily="34" charset="0"/>
              <a:buChar char="•"/>
            </a:pPr>
            <a:r>
              <a:rPr lang="en-US" sz="2800" dirty="0"/>
              <a:t>Use </a:t>
            </a:r>
            <a:r>
              <a:rPr lang="en-US" sz="2800" dirty="0" err="1"/>
              <a:t>Geocode</a:t>
            </a:r>
            <a:r>
              <a:rPr lang="en-US" sz="2800" dirty="0"/>
              <a:t> Addresses tool</a:t>
            </a:r>
          </a:p>
          <a:p>
            <a:pPr lvl="1" eaLnBrk="1" hangingPunct="1">
              <a:buFont typeface="Arial" panose="020B0604020202020204" pitchFamily="34" charset="0"/>
              <a:buChar char="•"/>
            </a:pPr>
            <a:r>
              <a:rPr lang="en-US" sz="2400" dirty="0" err="1"/>
              <a:t>ArcToolbox</a:t>
            </a:r>
            <a:endParaRPr lang="en-US" sz="2400" dirty="0"/>
          </a:p>
          <a:p>
            <a:pPr lvl="1" eaLnBrk="1" hangingPunct="1">
              <a:buFont typeface="Arial" panose="020B0604020202020204" pitchFamily="34" charset="0"/>
              <a:buChar char="•"/>
            </a:pPr>
            <a:r>
              <a:rPr lang="en-US" sz="2400" dirty="0"/>
              <a:t>Search</a:t>
            </a:r>
          </a:p>
          <a:p>
            <a:pPr marL="457200" lvl="1" indent="0" eaLnBrk="1" hangingPunct="1">
              <a:buNone/>
            </a:pPr>
            <a:endParaRPr lang="en-US" sz="2400" dirty="0"/>
          </a:p>
          <a:p>
            <a:pPr eaLnBrk="1" hangingPunct="1">
              <a:buFont typeface="Arial" panose="020B0604020202020204" pitchFamily="34" charset="0"/>
              <a:buChar char="•"/>
            </a:pPr>
            <a:r>
              <a:rPr lang="en-US" sz="2800" dirty="0"/>
              <a:t>Output Feature Class </a:t>
            </a:r>
          </a:p>
          <a:p>
            <a:pPr lvl="1">
              <a:buFont typeface="Arial" panose="020B0604020202020204" pitchFamily="34" charset="0"/>
              <a:buChar char="•"/>
            </a:pPr>
            <a:r>
              <a:rPr lang="en-US" sz="2400" dirty="0"/>
              <a:t>save as</a:t>
            </a:r>
          </a:p>
          <a:p>
            <a:pPr eaLnBrk="1" hangingPunct="1">
              <a:buFont typeface="Wingdings" pitchFamily="2" charset="2"/>
              <a:buNone/>
            </a:pPr>
            <a:r>
              <a:rPr lang="en-US" dirty="0"/>
              <a:t> </a:t>
            </a:r>
          </a:p>
        </p:txBody>
      </p:sp>
      <p:cxnSp>
        <p:nvCxnSpPr>
          <p:cNvPr id="6" name="Straight Connector 5"/>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8"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46758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algn="l" eaLnBrk="1" hangingPunct="1"/>
            <a:r>
              <a:rPr lang="en-US" dirty="0">
                <a:solidFill>
                  <a:srgbClr val="7A0019"/>
                </a:solidFill>
              </a:rPr>
              <a:t>Geocoding Data</a:t>
            </a:r>
          </a:p>
        </p:txBody>
      </p:sp>
      <p:sp>
        <p:nvSpPr>
          <p:cNvPr id="27651" name="Content Placeholder 2"/>
          <p:cNvSpPr>
            <a:spLocks noGrp="1"/>
          </p:cNvSpPr>
          <p:nvPr>
            <p:ph idx="1"/>
          </p:nvPr>
        </p:nvSpPr>
        <p:spPr>
          <a:xfrm>
            <a:off x="612775" y="1828800"/>
            <a:ext cx="8153400" cy="1371600"/>
          </a:xfrm>
        </p:spPr>
        <p:txBody>
          <a:bodyPr>
            <a:normAutofit fontScale="62500" lnSpcReduction="20000"/>
          </a:bodyPr>
          <a:lstStyle/>
          <a:p>
            <a:pPr eaLnBrk="1" hangingPunct="1">
              <a:buFont typeface="Arial" panose="020B0604020202020204" pitchFamily="34" charset="0"/>
              <a:buChar char="•"/>
            </a:pPr>
            <a:r>
              <a:rPr lang="en-US" sz="5500" dirty="0"/>
              <a:t>Geocoding Toolbar</a:t>
            </a:r>
          </a:p>
          <a:p>
            <a:pPr lvl="1" eaLnBrk="1" hangingPunct="1">
              <a:buFont typeface="Arial" panose="020B0604020202020204" pitchFamily="34" charset="0"/>
              <a:buChar char="•"/>
            </a:pPr>
            <a:r>
              <a:rPr lang="en-US" sz="5500" dirty="0"/>
              <a:t>Customize menu &gt; Toolbars &gt; Geocoding</a:t>
            </a:r>
          </a:p>
          <a:p>
            <a:pPr lvl="1" eaLnBrk="1" hangingPunct="1">
              <a:buFont typeface="Arial" panose="020B0604020202020204" pitchFamily="34" charset="0"/>
              <a:buChar char="•"/>
            </a:pPr>
            <a:endParaRPr lang="en-US" sz="5500" dirty="0"/>
          </a:p>
          <a:p>
            <a:pPr lvl="1" eaLnBrk="1" hangingPunct="1">
              <a:buFont typeface="Arial" panose="020B0604020202020204" pitchFamily="34" charset="0"/>
              <a:buChar char="•"/>
            </a:pPr>
            <a:endParaRPr lang="en-US" sz="5500" dirty="0"/>
          </a:p>
          <a:p>
            <a:pPr marL="457200" lvl="1" indent="0" eaLnBrk="1" hangingPunct="1">
              <a:buNone/>
            </a:pPr>
            <a:endParaRPr lang="en-US" dirty="0"/>
          </a:p>
          <a:p>
            <a:pPr lvl="1" eaLnBrk="1" hangingPunct="1"/>
            <a:endParaRPr lang="en-US" dirty="0"/>
          </a:p>
          <a:p>
            <a:pPr lvl="1" eaLnBrk="1" hangingPunct="1"/>
            <a:endParaRPr lang="en-US" dirty="0"/>
          </a:p>
          <a:p>
            <a:pPr lvl="1" eaLnBrk="1" hangingPunct="1"/>
            <a:endParaRPr lang="en-US" dirty="0"/>
          </a:p>
        </p:txBody>
      </p:sp>
      <p:pic>
        <p:nvPicPr>
          <p:cNvPr id="27652" name="Picture 2"/>
          <p:cNvPicPr>
            <a:picLocks noChangeAspect="1" noChangeArrowheads="1"/>
          </p:cNvPicPr>
          <p:nvPr/>
        </p:nvPicPr>
        <p:blipFill>
          <a:blip r:embed="rId3" cstate="print"/>
          <a:srcRect t="9756" r="58125" b="86992"/>
          <a:stretch>
            <a:fillRect/>
          </a:stretch>
        </p:blipFill>
        <p:spPr bwMode="auto">
          <a:xfrm>
            <a:off x="609600" y="3124200"/>
            <a:ext cx="7658100" cy="457200"/>
          </a:xfrm>
          <a:prstGeom prst="rect">
            <a:avLst/>
          </a:prstGeom>
          <a:noFill/>
          <a:ln w="9525">
            <a:noFill/>
            <a:miter lim="800000"/>
            <a:headEnd/>
            <a:tailEnd/>
          </a:ln>
        </p:spPr>
      </p:pic>
      <p:sp>
        <p:nvSpPr>
          <p:cNvPr id="5" name="Oval 4"/>
          <p:cNvSpPr/>
          <p:nvPr/>
        </p:nvSpPr>
        <p:spPr>
          <a:xfrm>
            <a:off x="7696200" y="2971800"/>
            <a:ext cx="457200" cy="685800"/>
          </a:xfrm>
          <a:prstGeom prst="ellipse">
            <a:avLst/>
          </a:prstGeom>
          <a:noFill/>
          <a:ln w="38100">
            <a:solidFill>
              <a:srgbClr val="7A00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 name="Straight Arrow Connector 7"/>
          <p:cNvCxnSpPr/>
          <p:nvPr/>
        </p:nvCxnSpPr>
        <p:spPr>
          <a:xfrm flipV="1">
            <a:off x="5715000" y="3657600"/>
            <a:ext cx="1981200" cy="838200"/>
          </a:xfrm>
          <a:prstGeom prst="straightConnector1">
            <a:avLst/>
          </a:prstGeom>
          <a:ln w="34925">
            <a:solidFill>
              <a:srgbClr val="7A0019"/>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6" name="Content Placeholder 2"/>
          <p:cNvSpPr txBox="1">
            <a:spLocks/>
          </p:cNvSpPr>
          <p:nvPr/>
        </p:nvSpPr>
        <p:spPr bwMode="auto">
          <a:xfrm>
            <a:off x="561975" y="3810000"/>
            <a:ext cx="8153400" cy="1371600"/>
          </a:xfrm>
          <a:prstGeom prst="rect">
            <a:avLst/>
          </a:prstGeom>
          <a:noFill/>
          <a:ln w="9525">
            <a:noFill/>
            <a:miter lim="800000"/>
            <a:headEnd/>
            <a:tailEnd/>
          </a:ln>
        </p:spPr>
        <p:txBody>
          <a:bodyPr/>
          <a:lstStyle/>
          <a:p>
            <a:pPr lvl="1" eaLnBrk="1" hangingPunct="1">
              <a:buFont typeface="Arial" panose="020B0604020202020204" pitchFamily="34" charset="0"/>
              <a:buChar char="•"/>
            </a:pPr>
            <a:r>
              <a:rPr lang="en-US" sz="2800" dirty="0"/>
              <a:t>Choose Address Locator</a:t>
            </a:r>
          </a:p>
          <a:p>
            <a:pPr lvl="1" eaLnBrk="1" hangingPunct="1">
              <a:buFont typeface="Arial" panose="020B0604020202020204" pitchFamily="34" charset="0"/>
              <a:buChar char="•"/>
            </a:pPr>
            <a:r>
              <a:rPr lang="en-US" sz="2800" dirty="0"/>
              <a:t>Review/Rematch Addresses</a:t>
            </a:r>
          </a:p>
        </p:txBody>
      </p:sp>
      <p:pic>
        <p:nvPicPr>
          <p:cNvPr id="10"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78672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algn="l" eaLnBrk="1" hangingPunct="1"/>
            <a:r>
              <a:rPr lang="en-US" dirty="0">
                <a:solidFill>
                  <a:srgbClr val="7A0019"/>
                </a:solidFill>
              </a:rPr>
              <a:t>Review/Rematch Addresses</a:t>
            </a:r>
          </a:p>
        </p:txBody>
      </p:sp>
      <p:sp>
        <p:nvSpPr>
          <p:cNvPr id="28675" name="Rectangle 3"/>
          <p:cNvSpPr>
            <a:spLocks noGrp="1" noChangeArrowheads="1"/>
          </p:cNvSpPr>
          <p:nvPr>
            <p:ph idx="1"/>
          </p:nvPr>
        </p:nvSpPr>
        <p:spPr/>
        <p:txBody>
          <a:bodyPr>
            <a:normAutofit lnSpcReduction="10000"/>
          </a:bodyPr>
          <a:lstStyle/>
          <a:p>
            <a:pPr eaLnBrk="1" hangingPunct="1">
              <a:buFont typeface="Arial" panose="020B0604020202020204" pitchFamily="34" charset="0"/>
              <a:buChar char="•"/>
            </a:pPr>
            <a:r>
              <a:rPr lang="en-US" sz="2800" dirty="0"/>
              <a:t>Successful geocoding:</a:t>
            </a:r>
          </a:p>
          <a:p>
            <a:pPr lvl="1" eaLnBrk="1" hangingPunct="1">
              <a:buFont typeface="Arial" panose="020B0604020202020204" pitchFamily="34" charset="0"/>
              <a:buChar char="•"/>
            </a:pPr>
            <a:r>
              <a:rPr lang="en-US" sz="2400" dirty="0"/>
              <a:t>High percentage of matches</a:t>
            </a:r>
          </a:p>
          <a:p>
            <a:pPr lvl="1" eaLnBrk="1" hangingPunct="1">
              <a:buFont typeface="Arial" panose="020B0604020202020204" pitchFamily="34" charset="0"/>
              <a:buChar char="•"/>
            </a:pPr>
            <a:r>
              <a:rPr lang="en-US" sz="2400" dirty="0"/>
              <a:t>Matches of over 80%</a:t>
            </a:r>
          </a:p>
          <a:p>
            <a:pPr marL="457200" lvl="1" indent="0" eaLnBrk="1" hangingPunct="1">
              <a:buNone/>
            </a:pPr>
            <a:endParaRPr lang="en-US" sz="2400" dirty="0"/>
          </a:p>
          <a:p>
            <a:pPr eaLnBrk="1" hangingPunct="1">
              <a:buFont typeface="Arial" panose="020B0604020202020204" pitchFamily="34" charset="0"/>
              <a:buChar char="•"/>
            </a:pPr>
            <a:r>
              <a:rPr lang="en-US" sz="2800" dirty="0"/>
              <a:t>To fix addresses with low scores:</a:t>
            </a:r>
          </a:p>
          <a:p>
            <a:pPr lvl="1" eaLnBrk="1" hangingPunct="1">
              <a:buFont typeface="Arial" panose="020B0604020202020204" pitchFamily="34" charset="0"/>
              <a:buChar char="•"/>
            </a:pPr>
            <a:r>
              <a:rPr lang="en-US" sz="2400" dirty="0"/>
              <a:t>Incorrect Zip Code -- Zip codes change over time</a:t>
            </a:r>
          </a:p>
          <a:p>
            <a:pPr lvl="1" eaLnBrk="1" hangingPunct="1">
              <a:buFont typeface="Arial" panose="020B0604020202020204" pitchFamily="34" charset="0"/>
              <a:buChar char="•"/>
            </a:pPr>
            <a:r>
              <a:rPr lang="en-US" sz="2400" dirty="0"/>
              <a:t>Incorrect Spelling</a:t>
            </a:r>
          </a:p>
          <a:p>
            <a:pPr lvl="1" eaLnBrk="1" hangingPunct="1">
              <a:buFont typeface="Arial" panose="020B0604020202020204" pitchFamily="34" charset="0"/>
              <a:buChar char="•"/>
            </a:pPr>
            <a:r>
              <a:rPr lang="en-US" sz="2400" dirty="0"/>
              <a:t>Address not in reference area</a:t>
            </a:r>
          </a:p>
          <a:p>
            <a:pPr lvl="1" eaLnBrk="1" hangingPunct="1">
              <a:buFont typeface="Arial" panose="020B0604020202020204" pitchFamily="34" charset="0"/>
              <a:buChar char="•"/>
            </a:pPr>
            <a:r>
              <a:rPr lang="en-US" sz="2400" dirty="0"/>
              <a:t>Alternative street name</a:t>
            </a:r>
          </a:p>
          <a:p>
            <a:pPr lvl="1" eaLnBrk="1" hangingPunct="1">
              <a:buFont typeface="Arial" panose="020B0604020202020204" pitchFamily="34" charset="0"/>
              <a:buChar char="•"/>
            </a:pPr>
            <a:r>
              <a:rPr lang="en-US" sz="2400" dirty="0"/>
              <a:t>Other typos, mistakes in numbers, </a:t>
            </a:r>
            <a:r>
              <a:rPr lang="en-US" sz="2400" dirty="0" err="1"/>
              <a:t>etc</a:t>
            </a:r>
            <a:endParaRPr lang="en-US" sz="2400" dirty="0"/>
          </a:p>
        </p:txBody>
      </p:sp>
      <p:cxnSp>
        <p:nvCxnSpPr>
          <p:cNvPr id="7" name="Straight Connector 6"/>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8" name="Picture 7" descr="C:\Users\betch038\Downloads\U-Spatial_GraphicAccent_R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49296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lgn="l" eaLnBrk="1" hangingPunct="1"/>
            <a:r>
              <a:rPr lang="en-US" dirty="0" err="1">
                <a:solidFill>
                  <a:srgbClr val="7A0019"/>
                </a:solidFill>
              </a:rPr>
              <a:t>Rematching</a:t>
            </a:r>
            <a:r>
              <a:rPr lang="en-US" dirty="0">
                <a:solidFill>
                  <a:srgbClr val="7A0019"/>
                </a:solidFill>
              </a:rPr>
              <a:t> Addresses</a:t>
            </a:r>
          </a:p>
        </p:txBody>
      </p:sp>
      <p:pic>
        <p:nvPicPr>
          <p:cNvPr id="30724" name="Picture 5"/>
          <p:cNvPicPr>
            <a:picLocks noChangeAspect="1" noChangeArrowheads="1"/>
          </p:cNvPicPr>
          <p:nvPr/>
        </p:nvPicPr>
        <p:blipFill>
          <a:blip r:embed="rId3" cstate="print"/>
          <a:srcRect/>
          <a:stretch>
            <a:fillRect/>
          </a:stretch>
        </p:blipFill>
        <p:spPr bwMode="auto">
          <a:xfrm>
            <a:off x="380999" y="1600200"/>
            <a:ext cx="8435683" cy="4572000"/>
          </a:xfrm>
          <a:prstGeom prst="rect">
            <a:avLst/>
          </a:prstGeom>
          <a:noFill/>
          <a:ln w="9525">
            <a:noFill/>
            <a:miter lim="800000"/>
            <a:headEnd/>
            <a:tailEnd/>
          </a:ln>
        </p:spPr>
      </p:pic>
      <p:cxnSp>
        <p:nvCxnSpPr>
          <p:cNvPr id="5" name="Straight Connector 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6"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73126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lgn="l" eaLnBrk="1" hangingPunct="1"/>
            <a:r>
              <a:rPr lang="en-US" dirty="0" err="1">
                <a:solidFill>
                  <a:srgbClr val="7A0019"/>
                </a:solidFill>
              </a:rPr>
              <a:t>Rematching</a:t>
            </a:r>
            <a:r>
              <a:rPr lang="en-US" dirty="0">
                <a:solidFill>
                  <a:srgbClr val="7A0019"/>
                </a:solidFill>
              </a:rPr>
              <a:t> Addresses</a:t>
            </a:r>
          </a:p>
        </p:txBody>
      </p:sp>
      <p:grpSp>
        <p:nvGrpSpPr>
          <p:cNvPr id="31748" name="Group 12"/>
          <p:cNvGrpSpPr>
            <a:grpSpLocks/>
          </p:cNvGrpSpPr>
          <p:nvPr/>
        </p:nvGrpSpPr>
        <p:grpSpPr bwMode="auto">
          <a:xfrm>
            <a:off x="609600" y="1608730"/>
            <a:ext cx="8197187" cy="4563470"/>
            <a:chOff x="-9044" y="542925"/>
            <a:chExt cx="9153044" cy="5095875"/>
          </a:xfrm>
        </p:grpSpPr>
        <p:grpSp>
          <p:nvGrpSpPr>
            <p:cNvPr id="31752" name="Group 10"/>
            <p:cNvGrpSpPr>
              <a:grpSpLocks/>
            </p:cNvGrpSpPr>
            <p:nvPr/>
          </p:nvGrpSpPr>
          <p:grpSpPr bwMode="auto">
            <a:xfrm>
              <a:off x="-9044" y="542925"/>
              <a:ext cx="9153044" cy="5095875"/>
              <a:chOff x="1371600" y="9525"/>
              <a:chExt cx="9153044" cy="5095875"/>
            </a:xfrm>
          </p:grpSpPr>
          <p:pic>
            <p:nvPicPr>
              <p:cNvPr id="31754" name="Picture 9"/>
              <p:cNvPicPr>
                <a:picLocks noChangeAspect="1" noChangeArrowheads="1"/>
              </p:cNvPicPr>
              <p:nvPr/>
            </p:nvPicPr>
            <p:blipFill>
              <a:blip r:embed="rId3" cstate="print"/>
              <a:srcRect/>
              <a:stretch>
                <a:fillRect/>
              </a:stretch>
            </p:blipFill>
            <p:spPr bwMode="auto">
              <a:xfrm>
                <a:off x="1371600" y="9525"/>
                <a:ext cx="9153044" cy="5095875"/>
              </a:xfrm>
              <a:prstGeom prst="rect">
                <a:avLst/>
              </a:prstGeom>
              <a:noFill/>
              <a:ln w="9525">
                <a:noFill/>
                <a:miter lim="800000"/>
                <a:headEnd/>
                <a:tailEnd/>
              </a:ln>
            </p:spPr>
          </p:pic>
          <p:sp>
            <p:nvSpPr>
              <p:cNvPr id="31755" name="Oval 8"/>
              <p:cNvSpPr>
                <a:spLocks noChangeArrowheads="1"/>
              </p:cNvSpPr>
              <p:nvPr/>
            </p:nvSpPr>
            <p:spPr bwMode="auto">
              <a:xfrm>
                <a:off x="2743200" y="4648200"/>
                <a:ext cx="1219200" cy="457200"/>
              </a:xfrm>
              <a:prstGeom prst="ellipse">
                <a:avLst/>
              </a:prstGeom>
              <a:noFill/>
              <a:ln w="25400">
                <a:solidFill>
                  <a:srgbClr val="FF0000"/>
                </a:solidFill>
                <a:round/>
                <a:headEnd/>
                <a:tailEnd/>
              </a:ln>
            </p:spPr>
            <p:txBody>
              <a:bodyPr wrap="none" anchor="ctr"/>
              <a:lstStyle/>
              <a:p>
                <a:endParaRPr lang="en-US"/>
              </a:p>
            </p:txBody>
          </p:sp>
        </p:grpSp>
        <p:sp>
          <p:nvSpPr>
            <p:cNvPr id="31753" name="Oval 8"/>
            <p:cNvSpPr>
              <a:spLocks noChangeArrowheads="1"/>
            </p:cNvSpPr>
            <p:nvPr/>
          </p:nvSpPr>
          <p:spPr bwMode="auto">
            <a:xfrm>
              <a:off x="761999" y="756920"/>
              <a:ext cx="1219200" cy="457200"/>
            </a:xfrm>
            <a:prstGeom prst="ellipse">
              <a:avLst/>
            </a:prstGeom>
            <a:noFill/>
            <a:ln w="25400">
              <a:solidFill>
                <a:srgbClr val="FF0000"/>
              </a:solidFill>
              <a:round/>
              <a:headEnd/>
              <a:tailEnd/>
            </a:ln>
          </p:spPr>
          <p:txBody>
            <a:bodyPr wrap="none" anchor="ctr"/>
            <a:lstStyle/>
            <a:p>
              <a:endParaRPr lang="en-US"/>
            </a:p>
          </p:txBody>
        </p:sp>
      </p:grpSp>
      <p:sp>
        <p:nvSpPr>
          <p:cNvPr id="31749" name="Oval 8"/>
          <p:cNvSpPr>
            <a:spLocks noChangeArrowheads="1"/>
          </p:cNvSpPr>
          <p:nvPr/>
        </p:nvSpPr>
        <p:spPr bwMode="auto">
          <a:xfrm>
            <a:off x="1300123" y="3533775"/>
            <a:ext cx="1219200" cy="457200"/>
          </a:xfrm>
          <a:prstGeom prst="ellipse">
            <a:avLst/>
          </a:prstGeom>
          <a:noFill/>
          <a:ln w="25400">
            <a:solidFill>
              <a:srgbClr val="FF0000"/>
            </a:solidFill>
            <a:round/>
            <a:headEnd/>
            <a:tailEnd/>
          </a:ln>
        </p:spPr>
        <p:txBody>
          <a:bodyPr wrap="none" anchor="ctr"/>
          <a:lstStyle/>
          <a:p>
            <a:endParaRPr lang="en-US"/>
          </a:p>
        </p:txBody>
      </p:sp>
      <p:sp>
        <p:nvSpPr>
          <p:cNvPr id="31750" name="Oval 8"/>
          <p:cNvSpPr>
            <a:spLocks noChangeArrowheads="1"/>
          </p:cNvSpPr>
          <p:nvPr/>
        </p:nvSpPr>
        <p:spPr bwMode="auto">
          <a:xfrm>
            <a:off x="2320240" y="3733800"/>
            <a:ext cx="2099359" cy="457200"/>
          </a:xfrm>
          <a:prstGeom prst="ellipse">
            <a:avLst/>
          </a:prstGeom>
          <a:noFill/>
          <a:ln w="25400">
            <a:solidFill>
              <a:srgbClr val="FF0000"/>
            </a:solidFill>
            <a:round/>
            <a:headEnd/>
            <a:tailEnd/>
          </a:ln>
        </p:spPr>
        <p:txBody>
          <a:bodyPr wrap="none" anchor="ctr"/>
          <a:lstStyle/>
          <a:p>
            <a:endParaRPr lang="en-US"/>
          </a:p>
        </p:txBody>
      </p:sp>
      <p:cxnSp>
        <p:nvCxnSpPr>
          <p:cNvPr id="11" name="Straight Connector 10"/>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2"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43148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algn="l" eaLnBrk="1" hangingPunct="1"/>
            <a:r>
              <a:rPr lang="en-US" dirty="0" err="1">
                <a:solidFill>
                  <a:srgbClr val="7A0019"/>
                </a:solidFill>
              </a:rPr>
              <a:t>Rematching</a:t>
            </a:r>
            <a:r>
              <a:rPr lang="en-US" dirty="0">
                <a:solidFill>
                  <a:srgbClr val="7A0019"/>
                </a:solidFill>
              </a:rPr>
              <a:t> Addresses</a:t>
            </a:r>
          </a:p>
        </p:txBody>
      </p:sp>
      <p:pic>
        <p:nvPicPr>
          <p:cNvPr id="32772" name="Picture 2"/>
          <p:cNvPicPr>
            <a:picLocks noChangeAspect="1" noChangeArrowheads="1"/>
          </p:cNvPicPr>
          <p:nvPr/>
        </p:nvPicPr>
        <p:blipFill>
          <a:blip r:embed="rId3" cstate="print"/>
          <a:srcRect/>
          <a:stretch>
            <a:fillRect/>
          </a:stretch>
        </p:blipFill>
        <p:spPr bwMode="auto">
          <a:xfrm>
            <a:off x="381000" y="1595318"/>
            <a:ext cx="8332274" cy="4638675"/>
          </a:xfrm>
          <a:prstGeom prst="rect">
            <a:avLst/>
          </a:prstGeom>
          <a:noFill/>
          <a:ln w="9525">
            <a:noFill/>
            <a:miter lim="800000"/>
            <a:headEnd/>
            <a:tailEnd/>
          </a:ln>
        </p:spPr>
      </p:pic>
      <p:sp>
        <p:nvSpPr>
          <p:cNvPr id="32773" name="Oval 8"/>
          <p:cNvSpPr>
            <a:spLocks noChangeArrowheads="1"/>
          </p:cNvSpPr>
          <p:nvPr/>
        </p:nvSpPr>
        <p:spPr bwMode="auto">
          <a:xfrm>
            <a:off x="1219200" y="3576520"/>
            <a:ext cx="1109813" cy="416180"/>
          </a:xfrm>
          <a:prstGeom prst="ellipse">
            <a:avLst/>
          </a:prstGeom>
          <a:noFill/>
          <a:ln w="25400">
            <a:solidFill>
              <a:srgbClr val="FF0000"/>
            </a:solidFill>
            <a:round/>
            <a:headEnd/>
            <a:tailEnd/>
          </a:ln>
        </p:spPr>
        <p:txBody>
          <a:bodyPr wrap="none" anchor="ctr"/>
          <a:lstStyle/>
          <a:p>
            <a:endParaRPr lang="en-US"/>
          </a:p>
        </p:txBody>
      </p:sp>
      <p:sp>
        <p:nvSpPr>
          <p:cNvPr id="32774" name="Oval 8"/>
          <p:cNvSpPr>
            <a:spLocks noChangeArrowheads="1"/>
          </p:cNvSpPr>
          <p:nvPr/>
        </p:nvSpPr>
        <p:spPr bwMode="auto">
          <a:xfrm>
            <a:off x="2209800" y="3733799"/>
            <a:ext cx="1991030" cy="542927"/>
          </a:xfrm>
          <a:prstGeom prst="ellipse">
            <a:avLst/>
          </a:prstGeom>
          <a:noFill/>
          <a:ln w="25400">
            <a:solidFill>
              <a:srgbClr val="FF0000"/>
            </a:solidFill>
            <a:round/>
            <a:headEnd/>
            <a:tailEnd/>
          </a:ln>
        </p:spPr>
        <p:txBody>
          <a:bodyPr wrap="none" anchor="ctr"/>
          <a:lstStyle/>
          <a:p>
            <a:endParaRPr lang="en-US"/>
          </a:p>
        </p:txBody>
      </p:sp>
      <p:sp>
        <p:nvSpPr>
          <p:cNvPr id="32775" name="Oval 8"/>
          <p:cNvSpPr>
            <a:spLocks noChangeArrowheads="1"/>
          </p:cNvSpPr>
          <p:nvPr/>
        </p:nvSpPr>
        <p:spPr bwMode="auto">
          <a:xfrm>
            <a:off x="6019800" y="5832220"/>
            <a:ext cx="1109813" cy="416180"/>
          </a:xfrm>
          <a:prstGeom prst="ellipse">
            <a:avLst/>
          </a:prstGeom>
          <a:noFill/>
          <a:ln w="25400">
            <a:solidFill>
              <a:srgbClr val="FF0000"/>
            </a:solidFill>
            <a:round/>
            <a:headEnd/>
            <a:tailEnd/>
          </a:ln>
        </p:spPr>
        <p:txBody>
          <a:bodyPr wrap="none" anchor="ctr"/>
          <a:lstStyle/>
          <a:p>
            <a:endParaRPr lang="en-US"/>
          </a:p>
        </p:txBody>
      </p:sp>
      <p:cxnSp>
        <p:nvCxnSpPr>
          <p:cNvPr id="8" name="Straight Connector 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9"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43793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lgn="l" eaLnBrk="1" hangingPunct="1"/>
            <a:r>
              <a:rPr lang="en-US" dirty="0">
                <a:solidFill>
                  <a:srgbClr val="7A0019"/>
                </a:solidFill>
              </a:rPr>
              <a:t>Exercise 6</a:t>
            </a:r>
          </a:p>
        </p:txBody>
      </p:sp>
      <p:sp>
        <p:nvSpPr>
          <p:cNvPr id="33795" name="Rectangle 3"/>
          <p:cNvSpPr>
            <a:spLocks noGrp="1" noChangeArrowheads="1"/>
          </p:cNvSpPr>
          <p:nvPr>
            <p:ph idx="1"/>
          </p:nvPr>
        </p:nvSpPr>
        <p:spPr/>
        <p:txBody>
          <a:bodyPr/>
          <a:lstStyle/>
          <a:p>
            <a:pPr eaLnBrk="1" hangingPunct="1"/>
            <a:endParaRPr lang="en-US" sz="2800" dirty="0"/>
          </a:p>
          <a:p>
            <a:pPr eaLnBrk="1" hangingPunct="1"/>
            <a:r>
              <a:rPr lang="en-US" sz="2800" dirty="0"/>
              <a:t>Geocode all St. Paul Public Schools using tabular data </a:t>
            </a:r>
          </a:p>
        </p:txBody>
      </p:sp>
      <p:cxnSp>
        <p:nvCxnSpPr>
          <p:cNvPr id="5" name="Straight Connector 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564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625" b="18182"/>
          <a:stretch/>
        </p:blipFill>
        <p:spPr>
          <a:xfrm>
            <a:off x="0" y="0"/>
            <a:ext cx="9144000" cy="6858000"/>
          </a:xfrm>
          <a:prstGeom prst="rect">
            <a:avLst/>
          </a:prstGeom>
        </p:spPr>
      </p:pic>
    </p:spTree>
    <p:extLst>
      <p:ext uri="{BB962C8B-B14F-4D97-AF65-F5344CB8AC3E}">
        <p14:creationId xmlns:p14="http://schemas.microsoft.com/office/powerpoint/2010/main" val="157209072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algn="l" eaLnBrk="1" hangingPunct="1"/>
            <a:r>
              <a:rPr lang="en-US" dirty="0">
                <a:solidFill>
                  <a:srgbClr val="7A0019"/>
                </a:solidFill>
              </a:rPr>
              <a:t>Geocoding Review</a:t>
            </a:r>
          </a:p>
        </p:txBody>
      </p:sp>
      <p:sp>
        <p:nvSpPr>
          <p:cNvPr id="32771" name="Content Placeholder 2"/>
          <p:cNvSpPr>
            <a:spLocks noGrp="1"/>
          </p:cNvSpPr>
          <p:nvPr>
            <p:ph idx="1"/>
          </p:nvPr>
        </p:nvSpPr>
        <p:spPr/>
        <p:txBody>
          <a:bodyPr/>
          <a:lstStyle/>
          <a:p>
            <a:pPr eaLnBrk="1" hangingPunct="1"/>
            <a:r>
              <a:rPr lang="en-US" sz="2800" dirty="0"/>
              <a:t>Be careful which locator service you use, online </a:t>
            </a:r>
            <a:r>
              <a:rPr lang="en-US" sz="2800" dirty="0" err="1"/>
              <a:t>geocoders</a:t>
            </a:r>
            <a:r>
              <a:rPr lang="en-US" sz="2800" dirty="0"/>
              <a:t> are not HIPAA compliant</a:t>
            </a:r>
          </a:p>
          <a:p>
            <a:pPr eaLnBrk="1" hangingPunct="1"/>
            <a:r>
              <a:rPr lang="en-US" sz="2800" dirty="0"/>
              <a:t>Geocode to the appropriate geographic scale, can take care of confidentiality issues</a:t>
            </a:r>
          </a:p>
          <a:p>
            <a:pPr eaLnBrk="1" hangingPunct="1"/>
            <a:r>
              <a:rPr lang="en-US" sz="2800" dirty="0"/>
              <a:t>A high match score does not mean the point is accurate, best practice is to choose a small percentage of results to review</a:t>
            </a:r>
          </a:p>
          <a:p>
            <a:pPr eaLnBrk="1" hangingPunct="1"/>
            <a:r>
              <a:rPr lang="en-US" sz="2800" dirty="0"/>
              <a:t>Valid address does not necessarily mean correct location!</a:t>
            </a:r>
            <a:r>
              <a:rPr lang="en-US" dirty="0"/>
              <a:t>  </a:t>
            </a:r>
            <a:r>
              <a:rPr lang="en-US" sz="2000" i="1" dirty="0"/>
              <a:t>e.g. 3500 Cedar Avenue, Minneapolis, MN 55407 </a:t>
            </a:r>
          </a:p>
        </p:txBody>
      </p:sp>
      <p:cxnSp>
        <p:nvCxnSpPr>
          <p:cNvPr id="5" name="Straight Connector 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44502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7A0019"/>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457200" y="3048000"/>
            <a:ext cx="8305800" cy="1362075"/>
          </a:xfrm>
        </p:spPr>
        <p:txBody>
          <a:bodyPr/>
          <a:lstStyle/>
          <a:p>
            <a:pPr eaLnBrk="1" hangingPunct="1">
              <a:defRPr/>
            </a:pPr>
            <a:r>
              <a:rPr lang="en-US" sz="3800" cap="none" dirty="0">
                <a:solidFill>
                  <a:schemeClr val="bg1"/>
                </a:solidFill>
              </a:rPr>
              <a:t>Basics of Analysis</a:t>
            </a:r>
          </a:p>
        </p:txBody>
      </p:sp>
      <p:sp>
        <p:nvSpPr>
          <p:cNvPr id="6" name="Rectangle 3"/>
          <p:cNvSpPr txBox="1">
            <a:spLocks noChangeArrowheads="1"/>
          </p:cNvSpPr>
          <p:nvPr/>
        </p:nvSpPr>
        <p:spPr bwMode="auto">
          <a:xfrm>
            <a:off x="476250" y="3457575"/>
            <a:ext cx="64008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Clr>
                <a:srgbClr val="7A0019"/>
              </a:buClr>
              <a:buNone/>
              <a:defRPr sz="2000">
                <a:solidFill>
                  <a:schemeClr val="tx1"/>
                </a:solidFill>
                <a:latin typeface="+mn-lt"/>
                <a:ea typeface="+mn-ea"/>
                <a:cs typeface="+mn-cs"/>
              </a:defRPr>
            </a:lvl1pPr>
            <a:lvl2pPr marL="457200" indent="0" algn="l" rtl="0" eaLnBrk="1" fontAlgn="base" hangingPunct="1">
              <a:spcBef>
                <a:spcPct val="20000"/>
              </a:spcBef>
              <a:spcAft>
                <a:spcPct val="0"/>
              </a:spcAft>
              <a:buClr>
                <a:srgbClr val="7A0019"/>
              </a:buClr>
              <a:buNone/>
              <a:defRPr sz="1800">
                <a:solidFill>
                  <a:schemeClr val="tx1"/>
                </a:solidFill>
                <a:latin typeface="+mn-lt"/>
                <a:ea typeface="+mn-ea"/>
              </a:defRPr>
            </a:lvl2pPr>
            <a:lvl3pPr marL="914400" indent="0" algn="l" rtl="0" eaLnBrk="1" fontAlgn="base" hangingPunct="1">
              <a:spcBef>
                <a:spcPct val="20000"/>
              </a:spcBef>
              <a:spcAft>
                <a:spcPct val="0"/>
              </a:spcAft>
              <a:buClr>
                <a:srgbClr val="7A0019"/>
              </a:buClr>
              <a:buNone/>
              <a:defRPr sz="1600">
                <a:solidFill>
                  <a:schemeClr val="tx1"/>
                </a:solidFill>
                <a:latin typeface="+mn-lt"/>
                <a:ea typeface="+mn-ea"/>
              </a:defRPr>
            </a:lvl3pPr>
            <a:lvl4pPr marL="1371600" indent="0" algn="l" rtl="0" eaLnBrk="1" fontAlgn="base" hangingPunct="1">
              <a:spcBef>
                <a:spcPct val="20000"/>
              </a:spcBef>
              <a:spcAft>
                <a:spcPct val="0"/>
              </a:spcAft>
              <a:buClr>
                <a:srgbClr val="7A0019"/>
              </a:buClr>
              <a:buNone/>
              <a:defRPr sz="1400">
                <a:solidFill>
                  <a:schemeClr val="tx1"/>
                </a:solidFill>
                <a:latin typeface="+mn-lt"/>
                <a:ea typeface="+mn-ea"/>
              </a:defRPr>
            </a:lvl4pPr>
            <a:lvl5pPr marL="1828800" indent="0" algn="l" rtl="0" eaLnBrk="1" fontAlgn="base" hangingPunct="1">
              <a:spcBef>
                <a:spcPct val="20000"/>
              </a:spcBef>
              <a:spcAft>
                <a:spcPct val="0"/>
              </a:spcAft>
              <a:buClr>
                <a:srgbClr val="7A0019"/>
              </a:buClr>
              <a:buNone/>
              <a:defRPr sz="1400">
                <a:solidFill>
                  <a:schemeClr val="tx1"/>
                </a:solidFill>
                <a:latin typeface="+mn-lt"/>
                <a:ea typeface="+mn-ea"/>
              </a:defRPr>
            </a:lvl5pPr>
            <a:lvl6pPr marL="2286000" indent="0" algn="l" rtl="0" eaLnBrk="1" fontAlgn="base" hangingPunct="1">
              <a:spcBef>
                <a:spcPct val="20000"/>
              </a:spcBef>
              <a:spcAft>
                <a:spcPct val="0"/>
              </a:spcAft>
              <a:buClr>
                <a:srgbClr val="7A0019"/>
              </a:buClr>
              <a:buNone/>
              <a:defRPr sz="1400">
                <a:solidFill>
                  <a:schemeClr val="tx1"/>
                </a:solidFill>
                <a:latin typeface="+mn-lt"/>
                <a:ea typeface="+mn-ea"/>
              </a:defRPr>
            </a:lvl6pPr>
            <a:lvl7pPr marL="2743200" indent="0" algn="l" rtl="0" eaLnBrk="1" fontAlgn="base" hangingPunct="1">
              <a:spcBef>
                <a:spcPct val="20000"/>
              </a:spcBef>
              <a:spcAft>
                <a:spcPct val="0"/>
              </a:spcAft>
              <a:buClr>
                <a:srgbClr val="7A0019"/>
              </a:buClr>
              <a:buNone/>
              <a:defRPr sz="1400">
                <a:solidFill>
                  <a:schemeClr val="tx1"/>
                </a:solidFill>
                <a:latin typeface="+mn-lt"/>
                <a:ea typeface="+mn-ea"/>
              </a:defRPr>
            </a:lvl7pPr>
            <a:lvl8pPr marL="3200400" indent="0" algn="l" rtl="0" eaLnBrk="1" fontAlgn="base" hangingPunct="1">
              <a:spcBef>
                <a:spcPct val="20000"/>
              </a:spcBef>
              <a:spcAft>
                <a:spcPct val="0"/>
              </a:spcAft>
              <a:buClr>
                <a:srgbClr val="7A0019"/>
              </a:buClr>
              <a:buNone/>
              <a:defRPr sz="1400">
                <a:solidFill>
                  <a:schemeClr val="tx1"/>
                </a:solidFill>
                <a:latin typeface="+mn-lt"/>
                <a:ea typeface="+mn-ea"/>
              </a:defRPr>
            </a:lvl8pPr>
            <a:lvl9pPr marL="3657600" indent="0" algn="l" rtl="0" eaLnBrk="1" fontAlgn="base" hangingPunct="1">
              <a:spcBef>
                <a:spcPct val="20000"/>
              </a:spcBef>
              <a:spcAft>
                <a:spcPct val="0"/>
              </a:spcAft>
              <a:buClr>
                <a:srgbClr val="7A0019"/>
              </a:buClr>
              <a:buNone/>
              <a:defRPr sz="1400">
                <a:solidFill>
                  <a:schemeClr val="tx1"/>
                </a:solidFill>
                <a:latin typeface="+mn-lt"/>
                <a:ea typeface="+mn-ea"/>
              </a:defRPr>
            </a:lvl9pPr>
          </a:lstStyle>
          <a:p>
            <a:r>
              <a:rPr lang="en-US" sz="2800" kern="0" dirty="0">
                <a:solidFill>
                  <a:srgbClr val="FFCC33"/>
                </a:solidFill>
              </a:rPr>
              <a:t>Section 7</a:t>
            </a:r>
          </a:p>
        </p:txBody>
      </p:sp>
      <p:pic>
        <p:nvPicPr>
          <p:cNvPr id="7" name="Picture 2" descr="U:\Shared\Branding\U-Spatial Graphic Accent NEW\U-Spatial_WEB_RectC.pn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6345936"/>
            <a:ext cx="1508760" cy="402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97169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7A0019"/>
                </a:solidFill>
              </a:rPr>
              <a:t>Outline</a:t>
            </a:r>
          </a:p>
        </p:txBody>
      </p:sp>
      <p:sp>
        <p:nvSpPr>
          <p:cNvPr id="10242" name="Rectangle 3"/>
          <p:cNvSpPr>
            <a:spLocks noGrp="1" noChangeArrowheads="1"/>
          </p:cNvSpPr>
          <p:nvPr>
            <p:ph idx="1"/>
          </p:nvPr>
        </p:nvSpPr>
        <p:spPr/>
        <p:txBody>
          <a:bodyPr/>
          <a:lstStyle/>
          <a:p>
            <a:pPr eaLnBrk="1" hangingPunct="1">
              <a:buFont typeface="Arial" panose="020B0604020202020204" pitchFamily="34" charset="0"/>
              <a:buChar char="•"/>
            </a:pPr>
            <a:r>
              <a:rPr lang="en-US" sz="2800" dirty="0"/>
              <a:t>Spatial Analysis Examples</a:t>
            </a:r>
          </a:p>
          <a:p>
            <a:pPr eaLnBrk="1" hangingPunct="1">
              <a:buFont typeface="Arial" panose="020B0604020202020204" pitchFamily="34" charset="0"/>
              <a:buChar char="•"/>
            </a:pPr>
            <a:r>
              <a:rPr lang="en-US" sz="2800" dirty="0"/>
              <a:t>Selecting</a:t>
            </a:r>
          </a:p>
          <a:p>
            <a:pPr lvl="1" eaLnBrk="1" hangingPunct="1">
              <a:buFont typeface="Arial" panose="020B0604020202020204" pitchFamily="34" charset="0"/>
              <a:buChar char="•"/>
            </a:pPr>
            <a:r>
              <a:rPr lang="en-US" sz="2400" dirty="0"/>
              <a:t>Interactive</a:t>
            </a:r>
          </a:p>
          <a:p>
            <a:pPr lvl="1" eaLnBrk="1" hangingPunct="1">
              <a:buFont typeface="Arial" panose="020B0604020202020204" pitchFamily="34" charset="0"/>
              <a:buChar char="•"/>
            </a:pPr>
            <a:r>
              <a:rPr lang="en-US" sz="2400" dirty="0"/>
              <a:t>By Location</a:t>
            </a:r>
          </a:p>
          <a:p>
            <a:pPr lvl="1" eaLnBrk="1" hangingPunct="1">
              <a:buFont typeface="Arial" panose="020B0604020202020204" pitchFamily="34" charset="0"/>
              <a:buChar char="•"/>
            </a:pPr>
            <a:r>
              <a:rPr lang="en-US" sz="2400" dirty="0"/>
              <a:t>By Attribute</a:t>
            </a:r>
          </a:p>
          <a:p>
            <a:pPr marL="457200" lvl="1" indent="0" eaLnBrk="1" hangingPunct="1">
              <a:buNone/>
            </a:pPr>
            <a:endParaRPr lang="en-US" sz="2400" dirty="0"/>
          </a:p>
          <a:p>
            <a:pPr eaLnBrk="1" hangingPunct="1">
              <a:buFont typeface="Arial" panose="020B0604020202020204" pitchFamily="34" charset="0"/>
              <a:buChar char="•"/>
            </a:pPr>
            <a:r>
              <a:rPr lang="en-US" sz="2800" dirty="0"/>
              <a:t>Proximity</a:t>
            </a:r>
          </a:p>
          <a:p>
            <a:pPr eaLnBrk="1" hangingPunct="1">
              <a:buFont typeface="Arial" panose="020B0604020202020204" pitchFamily="34" charset="0"/>
              <a:buChar char="•"/>
            </a:pPr>
            <a:r>
              <a:rPr lang="en-US" sz="2800" dirty="0"/>
              <a:t>Overlay</a:t>
            </a:r>
          </a:p>
          <a:p>
            <a:pPr eaLnBrk="1" hangingPunct="1">
              <a:buFont typeface="Arial" panose="020B0604020202020204" pitchFamily="34" charset="0"/>
              <a:buChar char="•"/>
            </a:pPr>
            <a:r>
              <a:rPr lang="en-US" sz="2800" dirty="0"/>
              <a:t>Generalization</a:t>
            </a:r>
          </a:p>
          <a:p>
            <a:pPr eaLnBrk="1" hangingPunct="1"/>
            <a:endParaRPr lang="en-US" dirty="0"/>
          </a:p>
          <a:p>
            <a:pPr eaLnBrk="1" hangingPunct="1"/>
            <a:endParaRPr lang="en-US" dirty="0"/>
          </a:p>
          <a:p>
            <a:pPr eaLnBrk="1" hangingPunct="1">
              <a:buFont typeface="Wingdings" pitchFamily="2" charset="2"/>
              <a:buNone/>
            </a:pPr>
            <a:endParaRPr lang="en-US" dirty="0"/>
          </a:p>
        </p:txBody>
      </p:sp>
      <p:cxnSp>
        <p:nvCxnSpPr>
          <p:cNvPr id="7" name="Straight Connector 6"/>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6"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21626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lgn="l" eaLnBrk="1" hangingPunct="1"/>
            <a:r>
              <a:rPr lang="en-US" dirty="0">
                <a:solidFill>
                  <a:srgbClr val="7A0019"/>
                </a:solidFill>
              </a:rPr>
              <a:t>Spatial Analysis Examples</a:t>
            </a:r>
          </a:p>
        </p:txBody>
      </p:sp>
      <p:sp>
        <p:nvSpPr>
          <p:cNvPr id="11267" name="Rectangle 3"/>
          <p:cNvSpPr>
            <a:spLocks noGrp="1" noChangeArrowheads="1"/>
          </p:cNvSpPr>
          <p:nvPr>
            <p:ph idx="1"/>
          </p:nvPr>
        </p:nvSpPr>
        <p:spPr/>
        <p:txBody>
          <a:bodyPr/>
          <a:lstStyle/>
          <a:p>
            <a:pPr eaLnBrk="1" hangingPunct="1"/>
            <a:r>
              <a:rPr lang="en-US" sz="2800" dirty="0"/>
              <a:t>Density of population around social services offices</a:t>
            </a:r>
          </a:p>
          <a:p>
            <a:pPr eaLnBrk="1" hangingPunct="1"/>
            <a:r>
              <a:rPr lang="en-US" sz="2800" dirty="0"/>
              <a:t>Demography around areas of high crime</a:t>
            </a:r>
          </a:p>
          <a:p>
            <a:pPr eaLnBrk="1" hangingPunct="1"/>
            <a:r>
              <a:rPr lang="en-US" sz="2800" dirty="0"/>
              <a:t>Site selection of interest</a:t>
            </a:r>
          </a:p>
          <a:p>
            <a:pPr eaLnBrk="1" hangingPunct="1"/>
            <a:r>
              <a:rPr lang="en-US" sz="2800" dirty="0"/>
              <a:t>Proposal for new bike path – how many people live within 1 mile of proposed path</a:t>
            </a:r>
          </a:p>
        </p:txBody>
      </p:sp>
      <p:cxnSp>
        <p:nvCxnSpPr>
          <p:cNvPr id="5" name="Straight Connector 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60863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title"/>
          </p:nvPr>
        </p:nvSpPr>
        <p:spPr/>
        <p:txBody>
          <a:bodyPr/>
          <a:lstStyle/>
          <a:p>
            <a:pPr algn="l" eaLnBrk="1" hangingPunct="1"/>
            <a:r>
              <a:rPr lang="en-US" dirty="0">
                <a:solidFill>
                  <a:srgbClr val="7A0019"/>
                </a:solidFill>
              </a:rPr>
              <a:t>Selecting</a:t>
            </a:r>
          </a:p>
        </p:txBody>
      </p:sp>
      <p:sp>
        <p:nvSpPr>
          <p:cNvPr id="13314" name="Rectangle 3"/>
          <p:cNvSpPr>
            <a:spLocks noGrp="1" noChangeArrowheads="1"/>
          </p:cNvSpPr>
          <p:nvPr>
            <p:ph idx="1"/>
          </p:nvPr>
        </p:nvSpPr>
        <p:spPr/>
        <p:txBody>
          <a:bodyPr/>
          <a:lstStyle/>
          <a:p>
            <a:pPr eaLnBrk="1" hangingPunct="1">
              <a:buFont typeface="Arial" panose="020B0604020202020204" pitchFamily="34" charset="0"/>
              <a:buChar char="•"/>
            </a:pPr>
            <a:r>
              <a:rPr lang="en-US" sz="2800" dirty="0"/>
              <a:t>Interactive Selection</a:t>
            </a:r>
          </a:p>
          <a:p>
            <a:pPr lvl="1" eaLnBrk="1" hangingPunct="1">
              <a:buFont typeface="Arial" panose="020B0604020202020204" pitchFamily="34" charset="0"/>
              <a:buChar char="•"/>
            </a:pPr>
            <a:r>
              <a:rPr lang="en-US" sz="2400" dirty="0"/>
              <a:t>Use the selection tool to select the features that you would like</a:t>
            </a:r>
          </a:p>
          <a:p>
            <a:pPr lvl="2" eaLnBrk="1" hangingPunct="1">
              <a:buFont typeface="Arial" panose="020B0604020202020204" pitchFamily="34" charset="0"/>
              <a:buChar char="•"/>
            </a:pPr>
            <a:r>
              <a:rPr lang="en-US" dirty="0"/>
              <a:t>Click on or draw shape around features</a:t>
            </a:r>
          </a:p>
          <a:p>
            <a:pPr lvl="1" eaLnBrk="1" hangingPunct="1">
              <a:buFont typeface="Arial" panose="020B0604020202020204" pitchFamily="34" charset="0"/>
              <a:buChar char="•"/>
            </a:pPr>
            <a:r>
              <a:rPr lang="en-US" sz="2400" dirty="0"/>
              <a:t>Hold Shift and click to select multiple features</a:t>
            </a:r>
          </a:p>
        </p:txBody>
      </p:sp>
      <p:pic>
        <p:nvPicPr>
          <p:cNvPr id="13315" name="Picture 7"/>
          <p:cNvPicPr>
            <a:picLocks noChangeAspect="1" noChangeArrowheads="1"/>
          </p:cNvPicPr>
          <p:nvPr/>
        </p:nvPicPr>
        <p:blipFill>
          <a:blip r:embed="rId3" cstate="print"/>
          <a:srcRect t="15266" r="25095" b="78625"/>
          <a:stretch>
            <a:fillRect/>
          </a:stretch>
        </p:blipFill>
        <p:spPr bwMode="auto">
          <a:xfrm>
            <a:off x="838200" y="4191000"/>
            <a:ext cx="7620000" cy="457200"/>
          </a:xfrm>
          <a:prstGeom prst="rect">
            <a:avLst/>
          </a:prstGeom>
          <a:noFill/>
          <a:ln w="9525">
            <a:noFill/>
            <a:miter lim="800000"/>
            <a:headEnd/>
            <a:tailEnd/>
          </a:ln>
        </p:spPr>
      </p:pic>
      <p:sp>
        <p:nvSpPr>
          <p:cNvPr id="13317" name="Oval 5"/>
          <p:cNvSpPr>
            <a:spLocks noChangeArrowheads="1"/>
          </p:cNvSpPr>
          <p:nvPr/>
        </p:nvSpPr>
        <p:spPr bwMode="auto">
          <a:xfrm>
            <a:off x="3810000" y="4114800"/>
            <a:ext cx="533400" cy="533400"/>
          </a:xfrm>
          <a:prstGeom prst="ellipse">
            <a:avLst/>
          </a:prstGeom>
          <a:noFill/>
          <a:ln w="38100">
            <a:solidFill>
              <a:srgbClr val="7A0019"/>
            </a:solidFill>
            <a:round/>
            <a:headEnd/>
            <a:tailEnd/>
          </a:ln>
        </p:spPr>
        <p:txBody>
          <a:bodyPr wrap="none" anchor="ctr"/>
          <a:lstStyle/>
          <a:p>
            <a:endParaRPr lang="en-US"/>
          </a:p>
        </p:txBody>
      </p:sp>
      <p:pic>
        <p:nvPicPr>
          <p:cNvPr id="13318" name="Picture 6"/>
          <p:cNvPicPr>
            <a:picLocks noChangeAspect="1" noChangeArrowheads="1"/>
          </p:cNvPicPr>
          <p:nvPr/>
        </p:nvPicPr>
        <p:blipFill>
          <a:blip r:embed="rId4" cstate="print"/>
          <a:srcRect l="52959" t="35156" r="32088" b="50781"/>
          <a:stretch>
            <a:fillRect/>
          </a:stretch>
        </p:blipFill>
        <p:spPr bwMode="auto">
          <a:xfrm>
            <a:off x="3886200" y="4800600"/>
            <a:ext cx="1828800" cy="1371600"/>
          </a:xfrm>
          <a:prstGeom prst="rect">
            <a:avLst/>
          </a:prstGeom>
          <a:noFill/>
          <a:ln w="9525">
            <a:noFill/>
            <a:miter lim="800000"/>
            <a:headEnd/>
            <a:tailEnd/>
          </a:ln>
        </p:spPr>
      </p:pic>
      <p:sp>
        <p:nvSpPr>
          <p:cNvPr id="13319" name="Oval 5"/>
          <p:cNvSpPr>
            <a:spLocks noChangeArrowheads="1"/>
          </p:cNvSpPr>
          <p:nvPr/>
        </p:nvSpPr>
        <p:spPr bwMode="auto">
          <a:xfrm>
            <a:off x="4343400" y="4114800"/>
            <a:ext cx="381000" cy="533400"/>
          </a:xfrm>
          <a:prstGeom prst="ellipse">
            <a:avLst/>
          </a:prstGeom>
          <a:noFill/>
          <a:ln w="38100">
            <a:solidFill>
              <a:srgbClr val="FFCC33"/>
            </a:solidFill>
            <a:round/>
            <a:headEnd/>
            <a:tailEnd/>
          </a:ln>
        </p:spPr>
        <p:txBody>
          <a:bodyPr wrap="none" anchor="ctr"/>
          <a:lstStyle/>
          <a:p>
            <a:endParaRPr lang="en-US">
              <a:solidFill>
                <a:srgbClr val="FFFF00"/>
              </a:solidFill>
            </a:endParaRPr>
          </a:p>
        </p:txBody>
      </p:sp>
      <p:cxnSp>
        <p:nvCxnSpPr>
          <p:cNvPr id="9" name="Straight Connector 8"/>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1" name="Picture 7" descr="C:\Users\betch038\Downloads\U-Spatial_GraphicAccent_R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07440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algn="l" eaLnBrk="1" hangingPunct="1"/>
            <a:r>
              <a:rPr lang="en-US" dirty="0">
                <a:solidFill>
                  <a:srgbClr val="7A0019"/>
                </a:solidFill>
              </a:rPr>
              <a:t>Select by Location</a:t>
            </a:r>
          </a:p>
        </p:txBody>
      </p:sp>
      <p:sp>
        <p:nvSpPr>
          <p:cNvPr id="7171" name="Rectangle 3"/>
          <p:cNvSpPr>
            <a:spLocks noGrp="1" noChangeArrowheads="1"/>
          </p:cNvSpPr>
          <p:nvPr>
            <p:ph idx="1"/>
          </p:nvPr>
        </p:nvSpPr>
        <p:spPr/>
        <p:txBody>
          <a:bodyPr>
            <a:normAutofit fontScale="92500" lnSpcReduction="20000"/>
          </a:bodyPr>
          <a:lstStyle/>
          <a:p>
            <a:pPr eaLnBrk="1" fontAlgn="auto" hangingPunct="1">
              <a:spcAft>
                <a:spcPts val="0"/>
              </a:spcAft>
              <a:buFont typeface="Arial" panose="020B0604020202020204" pitchFamily="34" charset="0"/>
              <a:buChar char="•"/>
              <a:defRPr/>
            </a:pPr>
            <a:r>
              <a:rPr lang="en-US" sz="3500" dirty="0"/>
              <a:t>Select features from Target layer(s) that ______ Source layer feature.</a:t>
            </a:r>
          </a:p>
          <a:p>
            <a:pPr marL="708660" lvl="1" indent="-342900" eaLnBrk="1" fontAlgn="auto" hangingPunct="1">
              <a:spcAft>
                <a:spcPts val="0"/>
              </a:spcAft>
              <a:buFont typeface="Arial" panose="020B0604020202020204" pitchFamily="34" charset="0"/>
              <a:buChar char="•"/>
              <a:defRPr/>
            </a:pPr>
            <a:endParaRPr lang="en-US" sz="2400" b="1" dirty="0"/>
          </a:p>
          <a:p>
            <a:pPr marL="708660" lvl="1" indent="-342900" eaLnBrk="1" fontAlgn="auto" hangingPunct="1">
              <a:spcAft>
                <a:spcPts val="0"/>
              </a:spcAft>
              <a:buFont typeface="Arial" panose="020B0604020202020204" pitchFamily="34" charset="0"/>
              <a:buChar char="•"/>
              <a:defRPr/>
            </a:pPr>
            <a:r>
              <a:rPr lang="en-US" sz="2400" b="1" dirty="0"/>
              <a:t>Intersect</a:t>
            </a:r>
          </a:p>
          <a:p>
            <a:pPr marL="708660" lvl="1" indent="-342900" eaLnBrk="1" fontAlgn="auto" hangingPunct="1">
              <a:spcAft>
                <a:spcPts val="0"/>
              </a:spcAft>
              <a:buFont typeface="Arial" panose="020B0604020202020204" pitchFamily="34" charset="0"/>
              <a:buChar char="•"/>
              <a:defRPr/>
            </a:pPr>
            <a:r>
              <a:rPr lang="en-US" sz="2400" dirty="0"/>
              <a:t>Are within a distance of</a:t>
            </a:r>
          </a:p>
          <a:p>
            <a:pPr marL="708660" lvl="1" indent="-342900" eaLnBrk="1" fontAlgn="auto" hangingPunct="1">
              <a:spcAft>
                <a:spcPts val="0"/>
              </a:spcAft>
              <a:buFont typeface="Arial" panose="020B0604020202020204" pitchFamily="34" charset="0"/>
              <a:buChar char="•"/>
              <a:defRPr/>
            </a:pPr>
            <a:r>
              <a:rPr lang="en-US" sz="2400" dirty="0"/>
              <a:t>Contain/Completely Contain</a:t>
            </a:r>
          </a:p>
          <a:p>
            <a:pPr marL="708660" lvl="1" indent="-342900" eaLnBrk="1" fontAlgn="auto" hangingPunct="1">
              <a:spcAft>
                <a:spcPts val="0"/>
              </a:spcAft>
              <a:buFont typeface="Arial" panose="020B0604020202020204" pitchFamily="34" charset="0"/>
              <a:buChar char="•"/>
              <a:defRPr/>
            </a:pPr>
            <a:r>
              <a:rPr lang="en-US" sz="2400" b="1" dirty="0"/>
              <a:t>Are within/Are completely within</a:t>
            </a:r>
          </a:p>
          <a:p>
            <a:pPr marL="708660" lvl="1" indent="-342900" eaLnBrk="1" fontAlgn="auto" hangingPunct="1">
              <a:spcAft>
                <a:spcPts val="0"/>
              </a:spcAft>
              <a:buFont typeface="Arial" panose="020B0604020202020204" pitchFamily="34" charset="0"/>
              <a:buChar char="•"/>
              <a:defRPr/>
            </a:pPr>
            <a:r>
              <a:rPr lang="en-US" sz="2400" dirty="0"/>
              <a:t>Are identical to</a:t>
            </a:r>
          </a:p>
          <a:p>
            <a:pPr marL="708660" lvl="1" indent="-342900" eaLnBrk="1" fontAlgn="auto" hangingPunct="1">
              <a:spcAft>
                <a:spcPts val="0"/>
              </a:spcAft>
              <a:buFont typeface="Arial" panose="020B0604020202020204" pitchFamily="34" charset="0"/>
              <a:buChar char="•"/>
              <a:defRPr/>
            </a:pPr>
            <a:r>
              <a:rPr lang="en-US" sz="2400" dirty="0"/>
              <a:t>Touch the boundary of</a:t>
            </a:r>
          </a:p>
          <a:p>
            <a:pPr marL="708660" lvl="1" indent="-342900" eaLnBrk="1" fontAlgn="auto" hangingPunct="1">
              <a:spcAft>
                <a:spcPts val="0"/>
              </a:spcAft>
              <a:buFont typeface="Arial" panose="020B0604020202020204" pitchFamily="34" charset="0"/>
              <a:buChar char="•"/>
              <a:defRPr/>
            </a:pPr>
            <a:r>
              <a:rPr lang="en-US" sz="2400" dirty="0"/>
              <a:t>Share a line segment with</a:t>
            </a:r>
          </a:p>
          <a:p>
            <a:pPr marL="708660" lvl="1" indent="-342900" eaLnBrk="1" fontAlgn="auto" hangingPunct="1">
              <a:spcAft>
                <a:spcPts val="0"/>
              </a:spcAft>
              <a:buFont typeface="Arial" panose="020B0604020202020204" pitchFamily="34" charset="0"/>
              <a:buChar char="•"/>
              <a:defRPr/>
            </a:pPr>
            <a:r>
              <a:rPr lang="en-US" sz="2400" dirty="0"/>
              <a:t>Are crossed by the outline of</a:t>
            </a:r>
          </a:p>
          <a:p>
            <a:pPr marL="708660" lvl="1" indent="-342900" eaLnBrk="1" fontAlgn="auto" hangingPunct="1">
              <a:spcAft>
                <a:spcPts val="0"/>
              </a:spcAft>
              <a:buFont typeface="Arial" panose="020B0604020202020204" pitchFamily="34" charset="0"/>
              <a:buChar char="•"/>
              <a:defRPr/>
            </a:pPr>
            <a:r>
              <a:rPr lang="en-US" sz="2400" dirty="0"/>
              <a:t>Have their </a:t>
            </a:r>
            <a:r>
              <a:rPr lang="en-US" sz="2400" dirty="0" err="1"/>
              <a:t>centroid</a:t>
            </a:r>
            <a:r>
              <a:rPr lang="en-US" sz="2400" dirty="0"/>
              <a:t> in</a:t>
            </a:r>
          </a:p>
        </p:txBody>
      </p:sp>
      <p:cxnSp>
        <p:nvCxnSpPr>
          <p:cNvPr id="5" name="Straight Connector 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76493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algn="l" eaLnBrk="1" hangingPunct="1"/>
            <a:r>
              <a:rPr lang="en-US" dirty="0">
                <a:solidFill>
                  <a:srgbClr val="7A0019"/>
                </a:solidFill>
              </a:rPr>
              <a:t>Select by Location</a:t>
            </a:r>
          </a:p>
        </p:txBody>
      </p:sp>
      <p:sp>
        <p:nvSpPr>
          <p:cNvPr id="15363" name="Rectangle 3"/>
          <p:cNvSpPr>
            <a:spLocks noGrp="1" noChangeArrowheads="1"/>
          </p:cNvSpPr>
          <p:nvPr>
            <p:ph idx="1"/>
          </p:nvPr>
        </p:nvSpPr>
        <p:spPr>
          <a:xfrm>
            <a:off x="4419600" y="1828800"/>
            <a:ext cx="4495800" cy="490537"/>
          </a:xfrm>
        </p:spPr>
        <p:txBody>
          <a:bodyPr/>
          <a:lstStyle/>
          <a:p>
            <a:pPr eaLnBrk="1" hangingPunct="1">
              <a:buFont typeface="Wingdings" pitchFamily="2" charset="2"/>
              <a:buNone/>
            </a:pPr>
            <a:r>
              <a:rPr lang="en-US" sz="1800" dirty="0"/>
              <a:t>Cities within the Everglades Ecosystem</a:t>
            </a:r>
          </a:p>
        </p:txBody>
      </p:sp>
      <p:pic>
        <p:nvPicPr>
          <p:cNvPr id="15364" name="Picture 6"/>
          <p:cNvPicPr>
            <a:picLocks noChangeAspect="1" noChangeArrowheads="1"/>
          </p:cNvPicPr>
          <p:nvPr/>
        </p:nvPicPr>
        <p:blipFill>
          <a:blip r:embed="rId3" cstate="print"/>
          <a:srcRect/>
          <a:stretch>
            <a:fillRect/>
          </a:stretch>
        </p:blipFill>
        <p:spPr bwMode="auto">
          <a:xfrm>
            <a:off x="661115" y="1676400"/>
            <a:ext cx="3437050" cy="4648200"/>
          </a:xfrm>
          <a:prstGeom prst="rect">
            <a:avLst/>
          </a:prstGeom>
          <a:noFill/>
          <a:ln w="9525">
            <a:noFill/>
            <a:miter lim="800000"/>
            <a:headEnd/>
            <a:tailEnd/>
          </a:ln>
        </p:spPr>
      </p:pic>
      <p:pic>
        <p:nvPicPr>
          <p:cNvPr id="15365" name="Picture 6" descr="FLselectbyLocat.emf"/>
          <p:cNvPicPr>
            <a:picLocks noChangeAspect="1"/>
          </p:cNvPicPr>
          <p:nvPr/>
        </p:nvPicPr>
        <p:blipFill>
          <a:blip r:embed="rId4" cstate="print"/>
          <a:srcRect l="13936" t="22221" r="21664" b="13333"/>
          <a:stretch>
            <a:fillRect/>
          </a:stretch>
        </p:blipFill>
        <p:spPr bwMode="auto">
          <a:xfrm>
            <a:off x="4267200" y="2362200"/>
            <a:ext cx="4648200" cy="3594100"/>
          </a:xfrm>
          <a:prstGeom prst="rect">
            <a:avLst/>
          </a:prstGeom>
          <a:noFill/>
          <a:ln w="9525">
            <a:noFill/>
            <a:miter lim="800000"/>
            <a:headEnd/>
            <a:tailEnd/>
          </a:ln>
        </p:spPr>
      </p:pic>
      <p:cxnSp>
        <p:nvCxnSpPr>
          <p:cNvPr id="7" name="Straight Connector 6"/>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9" name="Picture 7" descr="C:\Users\betch038\Downloads\U-Spatial_GraphicAccent_R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82946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5"/>
          <p:cNvSpPr txBox="1">
            <a:spLocks noChangeArrowheads="1"/>
          </p:cNvSpPr>
          <p:nvPr/>
        </p:nvSpPr>
        <p:spPr bwMode="auto">
          <a:xfrm>
            <a:off x="5116513" y="1885950"/>
            <a:ext cx="3265487" cy="400050"/>
          </a:xfrm>
          <a:prstGeom prst="rect">
            <a:avLst/>
          </a:prstGeom>
          <a:noFill/>
          <a:ln w="9525">
            <a:noFill/>
            <a:miter lim="800000"/>
            <a:headEnd/>
            <a:tailEnd/>
          </a:ln>
        </p:spPr>
        <p:txBody>
          <a:bodyPr wrap="none">
            <a:spAutoFit/>
          </a:bodyPr>
          <a:lstStyle/>
          <a:p>
            <a:pPr>
              <a:defRPr/>
            </a:pPr>
            <a:r>
              <a:rPr lang="en-US" sz="2000" dirty="0">
                <a:latin typeface="+mj-lt"/>
              </a:rPr>
              <a:t>Cities within 5 Miles of a River</a:t>
            </a:r>
          </a:p>
        </p:txBody>
      </p:sp>
      <p:pic>
        <p:nvPicPr>
          <p:cNvPr id="2" name="Picture 6"/>
          <p:cNvPicPr>
            <a:picLocks noChangeAspect="1" noChangeArrowheads="1"/>
          </p:cNvPicPr>
          <p:nvPr/>
        </p:nvPicPr>
        <p:blipFill>
          <a:blip r:embed="rId3" cstate="print"/>
          <a:srcRect l="34911" t="28879" r="13382" b="23193"/>
          <a:stretch>
            <a:fillRect/>
          </a:stretch>
        </p:blipFill>
        <p:spPr bwMode="auto">
          <a:xfrm>
            <a:off x="4800600" y="2514600"/>
            <a:ext cx="4122738" cy="3048000"/>
          </a:xfrm>
          <a:prstGeom prst="rect">
            <a:avLst/>
          </a:prstGeom>
          <a:noFill/>
          <a:ln w="9525">
            <a:noFill/>
            <a:miter lim="800000"/>
            <a:headEnd/>
            <a:tailEnd/>
          </a:ln>
        </p:spPr>
      </p:pic>
      <p:pic>
        <p:nvPicPr>
          <p:cNvPr id="16389" name="Picture 7"/>
          <p:cNvPicPr>
            <a:picLocks noChangeAspect="1" noChangeArrowheads="1"/>
          </p:cNvPicPr>
          <p:nvPr/>
        </p:nvPicPr>
        <p:blipFill>
          <a:blip r:embed="rId4" cstate="print"/>
          <a:srcRect/>
          <a:stretch>
            <a:fillRect/>
          </a:stretch>
        </p:blipFill>
        <p:spPr bwMode="auto">
          <a:xfrm>
            <a:off x="719070" y="1752600"/>
            <a:ext cx="3324360" cy="4495800"/>
          </a:xfrm>
          <a:prstGeom prst="rect">
            <a:avLst/>
          </a:prstGeom>
          <a:noFill/>
          <a:ln w="9525">
            <a:noFill/>
            <a:miter lim="800000"/>
            <a:headEnd/>
            <a:tailEnd/>
          </a:ln>
        </p:spPr>
      </p:pic>
      <p:sp>
        <p:nvSpPr>
          <p:cNvPr id="3" name="Title 2"/>
          <p:cNvSpPr>
            <a:spLocks noGrp="1"/>
          </p:cNvSpPr>
          <p:nvPr>
            <p:ph type="title"/>
          </p:nvPr>
        </p:nvSpPr>
        <p:spPr/>
        <p:txBody>
          <a:bodyPr/>
          <a:lstStyle/>
          <a:p>
            <a:pPr algn="l"/>
            <a:r>
              <a:rPr lang="en-US" dirty="0">
                <a:solidFill>
                  <a:srgbClr val="7A0019"/>
                </a:solidFill>
              </a:rPr>
              <a:t>Select by Location</a:t>
            </a:r>
          </a:p>
        </p:txBody>
      </p:sp>
      <p:cxnSp>
        <p:nvCxnSpPr>
          <p:cNvPr id="7" name="Straight Connector 6"/>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8" name="Picture 7" descr="C:\Users\betch038\Downloads\U-Spatial_GraphicAccent_R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31040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7A0019"/>
                </a:solidFill>
              </a:rPr>
              <a:t>Select by Location</a:t>
            </a:r>
          </a:p>
        </p:txBody>
      </p:sp>
      <p:pic>
        <p:nvPicPr>
          <p:cNvPr id="68610" name="Picture 2"/>
          <p:cNvPicPr>
            <a:picLocks noChangeAspect="1" noChangeArrowheads="1"/>
          </p:cNvPicPr>
          <p:nvPr/>
        </p:nvPicPr>
        <p:blipFill>
          <a:blip r:embed="rId3" cstate="print"/>
          <a:srcRect/>
          <a:stretch>
            <a:fillRect/>
          </a:stretch>
        </p:blipFill>
        <p:spPr bwMode="auto">
          <a:xfrm>
            <a:off x="3429000" y="1752600"/>
            <a:ext cx="5559444" cy="3429000"/>
          </a:xfrm>
          <a:prstGeom prst="rect">
            <a:avLst/>
          </a:prstGeom>
          <a:noFill/>
          <a:ln w="9525">
            <a:noFill/>
            <a:miter lim="800000"/>
            <a:headEnd/>
            <a:tailEnd/>
          </a:ln>
        </p:spPr>
      </p:pic>
      <p:sp>
        <p:nvSpPr>
          <p:cNvPr id="7" name="Oval 6"/>
          <p:cNvSpPr/>
          <p:nvPr/>
        </p:nvSpPr>
        <p:spPr>
          <a:xfrm>
            <a:off x="4953000" y="4514850"/>
            <a:ext cx="682644" cy="457200"/>
          </a:xfrm>
          <a:prstGeom prst="ellipse">
            <a:avLst/>
          </a:prstGeom>
          <a:noFill/>
          <a:ln w="38100">
            <a:solidFill>
              <a:srgbClr val="7A00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76200" y="1719263"/>
            <a:ext cx="3352800" cy="4757737"/>
          </a:xfrm>
          <a:prstGeom prst="rect">
            <a:avLst/>
          </a:prstGeom>
        </p:spPr>
        <p:txBody>
          <a:bodyPr/>
          <a:lstStyle/>
          <a:p>
            <a:pPr marL="457200" marR="0" lvl="0" indent="-457200" algn="l" defTabSz="914400" rtl="0" eaLnBrk="1" fontAlgn="base" latinLnBrk="0" hangingPunct="1">
              <a:lnSpc>
                <a:spcPct val="100000"/>
              </a:lnSpc>
              <a:spcBef>
                <a:spcPts val="700"/>
              </a:spcBef>
              <a:spcAft>
                <a:spcPct val="0"/>
              </a:spcAft>
              <a:buClr>
                <a:srgbClr val="7A0019"/>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Attribute table shows selected features in blue</a:t>
            </a:r>
          </a:p>
          <a:p>
            <a:pPr marR="0" lvl="0" algn="l" defTabSz="914400" rtl="0" eaLnBrk="1" fontAlgn="base" latinLnBrk="0" hangingPunct="1">
              <a:lnSpc>
                <a:spcPct val="100000"/>
              </a:lnSpc>
              <a:spcBef>
                <a:spcPts val="700"/>
              </a:spcBef>
              <a:spcAft>
                <a:spcPct val="0"/>
              </a:spcAft>
              <a:buClr>
                <a:srgbClr val="7A0019"/>
              </a:buClr>
              <a:buSzPct val="60000"/>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457200" marR="0" lvl="0" indent="-457200" algn="l" defTabSz="914400" rtl="0" eaLnBrk="1" fontAlgn="base" latinLnBrk="0" hangingPunct="1">
              <a:lnSpc>
                <a:spcPct val="100000"/>
              </a:lnSpc>
              <a:spcBef>
                <a:spcPts val="700"/>
              </a:spcBef>
              <a:spcAft>
                <a:spcPct val="0"/>
              </a:spcAft>
              <a:buClr>
                <a:srgbClr val="7A0019"/>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To view only selected features in table, click “Show selected records” button</a:t>
            </a:r>
            <a:r>
              <a:rPr kumimoji="0" lang="en-US" sz="2400" b="0" i="0" u="none" strike="noStrike" kern="1200" cap="none" spc="0" normalizeH="0" noProof="0" dirty="0">
                <a:ln>
                  <a:noFill/>
                </a:ln>
                <a:solidFill>
                  <a:schemeClr val="tx1"/>
                </a:solidFill>
                <a:effectLst/>
                <a:uLnTx/>
                <a:uFillTx/>
                <a:latin typeface="+mn-lt"/>
                <a:ea typeface="+mn-ea"/>
                <a:cs typeface="+mn-cs"/>
              </a:rPr>
              <a:t> at bottom of table</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Oval 8"/>
          <p:cNvSpPr/>
          <p:nvPr/>
        </p:nvSpPr>
        <p:spPr>
          <a:xfrm>
            <a:off x="5638800" y="4514850"/>
            <a:ext cx="1520844" cy="457200"/>
          </a:xfrm>
          <a:prstGeom prst="ellipse">
            <a:avLst/>
          </a:prstGeom>
          <a:noFill/>
          <a:ln w="38100">
            <a:solidFill>
              <a:srgbClr val="7A00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1"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06220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algn="l" eaLnBrk="1" hangingPunct="1"/>
            <a:r>
              <a:rPr lang="en-US" dirty="0">
                <a:solidFill>
                  <a:srgbClr val="7A0019"/>
                </a:solidFill>
              </a:rPr>
              <a:t>Select by Attributes</a:t>
            </a:r>
          </a:p>
        </p:txBody>
      </p:sp>
      <p:sp>
        <p:nvSpPr>
          <p:cNvPr id="17411" name="Rectangle 3"/>
          <p:cNvSpPr>
            <a:spLocks noGrp="1" noChangeArrowheads="1"/>
          </p:cNvSpPr>
          <p:nvPr>
            <p:ph idx="1"/>
          </p:nvPr>
        </p:nvSpPr>
        <p:spPr>
          <a:xfrm>
            <a:off x="4572000" y="1719263"/>
            <a:ext cx="4114800" cy="4757737"/>
          </a:xfrm>
        </p:spPr>
        <p:txBody>
          <a:bodyPr/>
          <a:lstStyle/>
          <a:p>
            <a:pPr eaLnBrk="1" hangingPunct="1">
              <a:buFont typeface="Arial" panose="020B0604020202020204" pitchFamily="34" charset="0"/>
              <a:buChar char="•"/>
            </a:pPr>
            <a:r>
              <a:rPr lang="en-US" sz="2800" dirty="0"/>
              <a:t>Select from certain attributes on the attribute table</a:t>
            </a:r>
          </a:p>
          <a:p>
            <a:pPr eaLnBrk="1" hangingPunct="1">
              <a:buFont typeface="Arial" panose="020B0604020202020204" pitchFamily="34" charset="0"/>
              <a:buChar char="•"/>
            </a:pPr>
            <a:r>
              <a:rPr lang="en-US" sz="2800" dirty="0"/>
              <a:t>Use formula system where attribute is:</a:t>
            </a:r>
          </a:p>
          <a:p>
            <a:pPr lvl="1" eaLnBrk="1" hangingPunct="1">
              <a:buFont typeface="Arial" panose="020B0604020202020204" pitchFamily="34" charset="0"/>
              <a:buChar char="•"/>
            </a:pPr>
            <a:r>
              <a:rPr lang="en-US" sz="2400" dirty="0"/>
              <a:t>Equal to</a:t>
            </a:r>
          </a:p>
          <a:p>
            <a:pPr lvl="1" eaLnBrk="1" hangingPunct="1">
              <a:buFont typeface="Arial" panose="020B0604020202020204" pitchFamily="34" charset="0"/>
              <a:buChar char="•"/>
            </a:pPr>
            <a:r>
              <a:rPr lang="en-US" sz="2400" dirty="0"/>
              <a:t>Greater than</a:t>
            </a:r>
          </a:p>
          <a:p>
            <a:pPr lvl="1" eaLnBrk="1" hangingPunct="1">
              <a:buFont typeface="Arial" panose="020B0604020202020204" pitchFamily="34" charset="0"/>
              <a:buChar char="•"/>
            </a:pPr>
            <a:r>
              <a:rPr lang="en-US" sz="2400" dirty="0"/>
              <a:t>Less than</a:t>
            </a:r>
          </a:p>
          <a:p>
            <a:pPr lvl="1" eaLnBrk="1" hangingPunct="1">
              <a:buFont typeface="Arial" panose="020B0604020202020204" pitchFamily="34" charset="0"/>
              <a:buChar char="•"/>
            </a:pPr>
            <a:r>
              <a:rPr lang="en-US" sz="2400" dirty="0"/>
              <a:t>AND, OR, NOT</a:t>
            </a:r>
          </a:p>
          <a:p>
            <a:pPr lvl="1" eaLnBrk="1" hangingPunct="1">
              <a:buFont typeface="Wingdings" pitchFamily="2" charset="2"/>
              <a:buNone/>
            </a:pPr>
            <a:endParaRPr lang="en-US" dirty="0"/>
          </a:p>
        </p:txBody>
      </p:sp>
      <p:pic>
        <p:nvPicPr>
          <p:cNvPr id="17412" name="Picture 5"/>
          <p:cNvPicPr>
            <a:picLocks noChangeAspect="1" noChangeArrowheads="1"/>
          </p:cNvPicPr>
          <p:nvPr/>
        </p:nvPicPr>
        <p:blipFill>
          <a:blip r:embed="rId2" cstate="print"/>
          <a:srcRect/>
          <a:stretch>
            <a:fillRect/>
          </a:stretch>
        </p:blipFill>
        <p:spPr bwMode="auto">
          <a:xfrm>
            <a:off x="749203" y="1638300"/>
            <a:ext cx="3378394" cy="4610100"/>
          </a:xfrm>
          <a:prstGeom prst="rect">
            <a:avLst/>
          </a:prstGeom>
          <a:noFill/>
          <a:ln w="9525">
            <a:noFill/>
            <a:miter lim="800000"/>
            <a:headEnd/>
            <a:tailEnd/>
          </a:ln>
        </p:spPr>
      </p:pic>
      <p:cxnSp>
        <p:nvCxnSpPr>
          <p:cNvPr id="6" name="Straight Connector 5"/>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8"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879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algn="l"/>
            <a:r>
              <a:rPr lang="en-US" dirty="0">
                <a:solidFill>
                  <a:srgbClr val="900021"/>
                </a:solidFill>
              </a:rPr>
              <a:t>GIS</a:t>
            </a:r>
          </a:p>
        </p:txBody>
      </p:sp>
      <p:sp>
        <p:nvSpPr>
          <p:cNvPr id="12291" name="Content Placeholder 2"/>
          <p:cNvSpPr>
            <a:spLocks noGrp="1"/>
          </p:cNvSpPr>
          <p:nvPr>
            <p:ph idx="1"/>
          </p:nvPr>
        </p:nvSpPr>
        <p:spPr>
          <a:xfrm>
            <a:off x="612775" y="1600200"/>
            <a:ext cx="8153400" cy="4572000"/>
          </a:xfrm>
        </p:spPr>
        <p:txBody>
          <a:bodyPr>
            <a:normAutofit/>
          </a:bodyPr>
          <a:lstStyle/>
          <a:p>
            <a:pPr>
              <a:buFont typeface="Arial" panose="020B0604020202020204" pitchFamily="34" charset="0"/>
              <a:buChar char="•"/>
            </a:pPr>
            <a:r>
              <a:rPr lang="en-US" dirty="0"/>
              <a:t>Geographic Information System (GIS): </a:t>
            </a:r>
          </a:p>
          <a:p>
            <a:pPr marL="0" indent="0">
              <a:buNone/>
            </a:pPr>
            <a:r>
              <a:rPr lang="en-US" dirty="0"/>
              <a:t>   An integrated system for geographic data</a:t>
            </a:r>
          </a:p>
          <a:p>
            <a:pPr lvl="1" eaLnBrk="1" hangingPunct="1">
              <a:lnSpc>
                <a:spcPct val="150000"/>
              </a:lnSpc>
              <a:buFont typeface="Arial" panose="020B0604020202020204" pitchFamily="34" charset="0"/>
              <a:buChar char="•"/>
            </a:pPr>
            <a:r>
              <a:rPr lang="en-US" sz="2200" dirty="0"/>
              <a:t>Capturing data</a:t>
            </a:r>
          </a:p>
          <a:p>
            <a:pPr lvl="1" eaLnBrk="1" hangingPunct="1">
              <a:lnSpc>
                <a:spcPct val="150000"/>
              </a:lnSpc>
              <a:buFont typeface="Arial" panose="020B0604020202020204" pitchFamily="34" charset="0"/>
              <a:buChar char="•"/>
            </a:pPr>
            <a:r>
              <a:rPr lang="en-US" sz="2200" dirty="0"/>
              <a:t>Storing data</a:t>
            </a:r>
          </a:p>
          <a:p>
            <a:pPr lvl="1" eaLnBrk="1" hangingPunct="1">
              <a:lnSpc>
                <a:spcPct val="150000"/>
              </a:lnSpc>
              <a:buFont typeface="Arial" panose="020B0604020202020204" pitchFamily="34" charset="0"/>
              <a:buChar char="•"/>
            </a:pPr>
            <a:r>
              <a:rPr lang="en-US" sz="2200" dirty="0"/>
              <a:t>Querying data</a:t>
            </a:r>
          </a:p>
          <a:p>
            <a:pPr lvl="1" eaLnBrk="1" hangingPunct="1">
              <a:lnSpc>
                <a:spcPct val="150000"/>
              </a:lnSpc>
              <a:buFont typeface="Arial" panose="020B0604020202020204" pitchFamily="34" charset="0"/>
              <a:buChar char="•"/>
            </a:pPr>
            <a:r>
              <a:rPr lang="en-US" sz="2200" dirty="0"/>
              <a:t>Analyzing data</a:t>
            </a:r>
          </a:p>
          <a:p>
            <a:pPr lvl="1" eaLnBrk="1" hangingPunct="1">
              <a:lnSpc>
                <a:spcPct val="150000"/>
              </a:lnSpc>
              <a:buFont typeface="Arial" panose="020B0604020202020204" pitchFamily="34" charset="0"/>
              <a:buChar char="•"/>
            </a:pPr>
            <a:r>
              <a:rPr lang="en-US" sz="2200" dirty="0"/>
              <a:t>Displaying data</a:t>
            </a:r>
          </a:p>
          <a:p>
            <a:endParaRPr lang="en-US" dirty="0"/>
          </a:p>
        </p:txBody>
      </p:sp>
      <p:sp>
        <p:nvSpPr>
          <p:cNvPr id="6" name="TextBox 5"/>
          <p:cNvSpPr txBox="1"/>
          <p:nvPr/>
        </p:nvSpPr>
        <p:spPr>
          <a:xfrm>
            <a:off x="4648200" y="3200400"/>
            <a:ext cx="3352800" cy="1200329"/>
          </a:xfrm>
          <a:prstGeom prst="rect">
            <a:avLst/>
          </a:prstGeom>
          <a:ln w="28575"/>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i="1" dirty="0"/>
              <a:t>Tobler’s 1</a:t>
            </a:r>
            <a:r>
              <a:rPr lang="en-US" b="1" i="1" baseline="30000" dirty="0"/>
              <a:t>st</a:t>
            </a:r>
            <a:r>
              <a:rPr lang="en-US" b="1" i="1" dirty="0"/>
              <a:t> Law of Geography</a:t>
            </a:r>
          </a:p>
          <a:p>
            <a:pPr algn="ctr"/>
            <a:r>
              <a:rPr lang="en-US" i="1" dirty="0"/>
              <a:t>Everything is related to everything else, but near things are more related than distant things.</a:t>
            </a:r>
          </a:p>
        </p:txBody>
      </p:sp>
      <p:cxnSp>
        <p:nvCxnSpPr>
          <p:cNvPr id="10" name="Straight Connector 9"/>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82185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l" eaLnBrk="1" hangingPunct="1"/>
            <a:r>
              <a:rPr lang="en-US" dirty="0">
                <a:solidFill>
                  <a:srgbClr val="7A0019"/>
                </a:solidFill>
              </a:rPr>
              <a:t>Select by Attributes</a:t>
            </a:r>
          </a:p>
        </p:txBody>
      </p:sp>
      <p:sp>
        <p:nvSpPr>
          <p:cNvPr id="18435" name="Text Box 5"/>
          <p:cNvSpPr txBox="1">
            <a:spLocks noChangeArrowheads="1"/>
          </p:cNvSpPr>
          <p:nvPr/>
        </p:nvSpPr>
        <p:spPr bwMode="auto">
          <a:xfrm>
            <a:off x="4114800" y="1905000"/>
            <a:ext cx="4743450" cy="641350"/>
          </a:xfrm>
          <a:prstGeom prst="rect">
            <a:avLst/>
          </a:prstGeom>
          <a:noFill/>
          <a:ln w="9525">
            <a:noFill/>
            <a:miter lim="800000"/>
            <a:headEnd/>
            <a:tailEnd/>
          </a:ln>
        </p:spPr>
        <p:txBody>
          <a:bodyPr wrap="square">
            <a:spAutoFit/>
          </a:bodyPr>
          <a:lstStyle/>
          <a:p>
            <a:pPr algn="ctr"/>
            <a:r>
              <a:rPr lang="en-US" dirty="0"/>
              <a:t>States with Average Family Size </a:t>
            </a:r>
          </a:p>
          <a:p>
            <a:pPr algn="ctr"/>
            <a:r>
              <a:rPr lang="en-US" dirty="0"/>
              <a:t>greater than 3.5</a:t>
            </a:r>
          </a:p>
        </p:txBody>
      </p:sp>
      <p:pic>
        <p:nvPicPr>
          <p:cNvPr id="18436" name="Picture 6"/>
          <p:cNvPicPr>
            <a:picLocks noChangeAspect="1" noChangeArrowheads="1"/>
          </p:cNvPicPr>
          <p:nvPr/>
        </p:nvPicPr>
        <p:blipFill>
          <a:blip r:embed="rId3" cstate="print"/>
          <a:srcRect/>
          <a:stretch>
            <a:fillRect/>
          </a:stretch>
        </p:blipFill>
        <p:spPr bwMode="auto">
          <a:xfrm>
            <a:off x="527001" y="1827212"/>
            <a:ext cx="3213198" cy="4384676"/>
          </a:xfrm>
          <a:prstGeom prst="rect">
            <a:avLst/>
          </a:prstGeom>
          <a:noFill/>
          <a:ln w="9525">
            <a:noFill/>
            <a:miter lim="800000"/>
            <a:headEnd/>
            <a:tailEnd/>
          </a:ln>
        </p:spPr>
      </p:pic>
      <p:pic>
        <p:nvPicPr>
          <p:cNvPr id="18437" name="Picture 8"/>
          <p:cNvPicPr>
            <a:picLocks noChangeAspect="1" noChangeArrowheads="1"/>
          </p:cNvPicPr>
          <p:nvPr/>
        </p:nvPicPr>
        <p:blipFill>
          <a:blip r:embed="rId4" cstate="print"/>
          <a:srcRect l="34911" t="28879" r="13382" b="22690"/>
          <a:stretch>
            <a:fillRect/>
          </a:stretch>
        </p:blipFill>
        <p:spPr bwMode="auto">
          <a:xfrm>
            <a:off x="4114800" y="2667000"/>
            <a:ext cx="4743450" cy="3544888"/>
          </a:xfrm>
          <a:prstGeom prst="rect">
            <a:avLst/>
          </a:prstGeom>
          <a:noFill/>
          <a:ln w="9525">
            <a:noFill/>
            <a:miter lim="800000"/>
            <a:headEnd/>
            <a:tailEnd/>
          </a:ln>
        </p:spPr>
      </p:pic>
      <p:cxnSp>
        <p:nvCxnSpPr>
          <p:cNvPr id="7" name="Straight Connector 6"/>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9" name="Picture 7" descr="C:\Users\betch038\Downloads\U-Spatial_GraphicAccent_R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20817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l" eaLnBrk="1" hangingPunct="1"/>
            <a:r>
              <a:rPr lang="en-US" dirty="0">
                <a:solidFill>
                  <a:srgbClr val="7A0019"/>
                </a:solidFill>
              </a:rPr>
              <a:t>Select by Attributes</a:t>
            </a:r>
          </a:p>
        </p:txBody>
      </p:sp>
      <p:sp>
        <p:nvSpPr>
          <p:cNvPr id="19459" name="Text Box 5"/>
          <p:cNvSpPr txBox="1">
            <a:spLocks noChangeArrowheads="1"/>
          </p:cNvSpPr>
          <p:nvPr/>
        </p:nvSpPr>
        <p:spPr bwMode="auto">
          <a:xfrm>
            <a:off x="4556125" y="1636713"/>
            <a:ext cx="3854450" cy="915987"/>
          </a:xfrm>
          <a:prstGeom prst="rect">
            <a:avLst/>
          </a:prstGeom>
          <a:noFill/>
          <a:ln w="9525">
            <a:noFill/>
            <a:miter lim="800000"/>
            <a:headEnd/>
            <a:tailEnd/>
          </a:ln>
        </p:spPr>
        <p:txBody>
          <a:bodyPr wrap="none">
            <a:spAutoFit/>
          </a:bodyPr>
          <a:lstStyle/>
          <a:p>
            <a:pPr algn="ctr"/>
            <a:r>
              <a:rPr lang="en-US" dirty="0"/>
              <a:t>States with Average Family Size </a:t>
            </a:r>
          </a:p>
          <a:p>
            <a:pPr algn="ctr"/>
            <a:r>
              <a:rPr lang="en-US" dirty="0"/>
              <a:t>greater than 3.5 </a:t>
            </a:r>
            <a:r>
              <a:rPr lang="en-US" b="1" i="1" u="sng" dirty="0"/>
              <a:t>OR</a:t>
            </a:r>
            <a:r>
              <a:rPr lang="en-US" dirty="0"/>
              <a:t> Average Family</a:t>
            </a:r>
          </a:p>
          <a:p>
            <a:pPr algn="ctr"/>
            <a:r>
              <a:rPr lang="en-US" dirty="0"/>
              <a:t>Size is less or equal to 3</a:t>
            </a:r>
          </a:p>
        </p:txBody>
      </p:sp>
      <p:pic>
        <p:nvPicPr>
          <p:cNvPr id="19460" name="Picture 10"/>
          <p:cNvPicPr>
            <a:picLocks noChangeAspect="1" noChangeArrowheads="1"/>
          </p:cNvPicPr>
          <p:nvPr/>
        </p:nvPicPr>
        <p:blipFill>
          <a:blip r:embed="rId3" cstate="print"/>
          <a:srcRect l="40593" t="29449" r="4915" b="24406"/>
          <a:stretch>
            <a:fillRect/>
          </a:stretch>
        </p:blipFill>
        <p:spPr bwMode="auto">
          <a:xfrm>
            <a:off x="4191000" y="2743200"/>
            <a:ext cx="4725988" cy="3146425"/>
          </a:xfrm>
          <a:prstGeom prst="rect">
            <a:avLst/>
          </a:prstGeom>
          <a:noFill/>
          <a:ln w="9525">
            <a:noFill/>
            <a:miter lim="800000"/>
            <a:headEnd/>
            <a:tailEnd/>
          </a:ln>
        </p:spPr>
      </p:pic>
      <p:pic>
        <p:nvPicPr>
          <p:cNvPr id="19461" name="Picture 6"/>
          <p:cNvPicPr>
            <a:picLocks noChangeAspect="1" noChangeArrowheads="1"/>
          </p:cNvPicPr>
          <p:nvPr/>
        </p:nvPicPr>
        <p:blipFill>
          <a:blip r:embed="rId4" cstate="print"/>
          <a:srcRect/>
          <a:stretch>
            <a:fillRect/>
          </a:stretch>
        </p:blipFill>
        <p:spPr bwMode="auto">
          <a:xfrm>
            <a:off x="500244" y="1636713"/>
            <a:ext cx="3266712" cy="4457700"/>
          </a:xfrm>
          <a:prstGeom prst="rect">
            <a:avLst/>
          </a:prstGeom>
          <a:noFill/>
          <a:ln w="9525">
            <a:noFill/>
            <a:miter lim="800000"/>
            <a:headEnd/>
            <a:tailEnd/>
          </a:ln>
        </p:spPr>
      </p:pic>
      <p:cxnSp>
        <p:nvCxnSpPr>
          <p:cNvPr id="7" name="Straight Connector 6"/>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9" name="Picture 7" descr="C:\Users\betch038\Downloads\U-Spatial_GraphicAccent_R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85746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l" eaLnBrk="1" hangingPunct="1"/>
            <a:r>
              <a:rPr lang="en-US" dirty="0">
                <a:solidFill>
                  <a:srgbClr val="7A0019"/>
                </a:solidFill>
              </a:rPr>
              <a:t>Tools for spatial analysis</a:t>
            </a:r>
          </a:p>
        </p:txBody>
      </p:sp>
      <p:sp>
        <p:nvSpPr>
          <p:cNvPr id="20483" name="Rectangle 3"/>
          <p:cNvSpPr>
            <a:spLocks noGrp="1" noChangeArrowheads="1"/>
          </p:cNvSpPr>
          <p:nvPr>
            <p:ph idx="1"/>
          </p:nvPr>
        </p:nvSpPr>
        <p:spPr>
          <a:xfrm>
            <a:off x="609600" y="1600200"/>
            <a:ext cx="8153400" cy="4495800"/>
          </a:xfrm>
        </p:spPr>
        <p:txBody>
          <a:bodyPr/>
          <a:lstStyle/>
          <a:p>
            <a:pPr eaLnBrk="1" hangingPunct="1">
              <a:buFont typeface="Arial" panose="020B0604020202020204" pitchFamily="34" charset="0"/>
              <a:buChar char="•"/>
            </a:pPr>
            <a:r>
              <a:rPr lang="en-US" sz="2800" dirty="0"/>
              <a:t>Proximity</a:t>
            </a:r>
          </a:p>
          <a:p>
            <a:pPr lvl="1">
              <a:buFont typeface="Arial" panose="020B0604020202020204" pitchFamily="34" charset="0"/>
              <a:buChar char="•"/>
            </a:pPr>
            <a:r>
              <a:rPr lang="en-US" sz="2400" dirty="0"/>
              <a:t>Buffer</a:t>
            </a:r>
          </a:p>
          <a:p>
            <a:pPr eaLnBrk="1" hangingPunct="1">
              <a:buFont typeface="Arial" panose="020B0604020202020204" pitchFamily="34" charset="0"/>
              <a:buChar char="•"/>
            </a:pPr>
            <a:r>
              <a:rPr lang="en-US" sz="2800" dirty="0"/>
              <a:t>Overlay</a:t>
            </a:r>
          </a:p>
          <a:p>
            <a:pPr lvl="1">
              <a:buFont typeface="Arial" panose="020B0604020202020204" pitchFamily="34" charset="0"/>
              <a:buChar char="•"/>
            </a:pPr>
            <a:r>
              <a:rPr lang="en-US" sz="2400" dirty="0"/>
              <a:t>Spatial Join</a:t>
            </a:r>
          </a:p>
          <a:p>
            <a:pPr lvl="1">
              <a:buFont typeface="Arial" panose="020B0604020202020204" pitchFamily="34" charset="0"/>
              <a:buChar char="•"/>
            </a:pPr>
            <a:r>
              <a:rPr lang="en-US" sz="2400" dirty="0"/>
              <a:t>Intersect</a:t>
            </a:r>
          </a:p>
          <a:p>
            <a:pPr lvl="1">
              <a:buFont typeface="Arial" panose="020B0604020202020204" pitchFamily="34" charset="0"/>
              <a:buChar char="•"/>
            </a:pPr>
            <a:r>
              <a:rPr lang="en-US" sz="2400" dirty="0"/>
              <a:t>Union</a:t>
            </a:r>
          </a:p>
          <a:p>
            <a:pPr lvl="1">
              <a:buFont typeface="Arial" panose="020B0604020202020204" pitchFamily="34" charset="0"/>
              <a:buChar char="•"/>
            </a:pPr>
            <a:r>
              <a:rPr lang="en-US" sz="2400" dirty="0"/>
              <a:t>Clip</a:t>
            </a:r>
          </a:p>
          <a:p>
            <a:pPr eaLnBrk="1" hangingPunct="1">
              <a:buFont typeface="Arial" panose="020B0604020202020204" pitchFamily="34" charset="0"/>
              <a:buChar char="•"/>
            </a:pPr>
            <a:r>
              <a:rPr lang="en-US" sz="2800" dirty="0"/>
              <a:t>Generalization</a:t>
            </a:r>
          </a:p>
          <a:p>
            <a:pPr lvl="1">
              <a:buFont typeface="Arial" panose="020B0604020202020204" pitchFamily="34" charset="0"/>
              <a:buChar char="•"/>
            </a:pPr>
            <a:r>
              <a:rPr lang="en-US" sz="2400" dirty="0"/>
              <a:t>Dissolve</a:t>
            </a:r>
          </a:p>
          <a:p>
            <a:pPr eaLnBrk="1" hangingPunct="1"/>
            <a:endParaRPr lang="en-US" dirty="0"/>
          </a:p>
        </p:txBody>
      </p:sp>
      <p:pic>
        <p:nvPicPr>
          <p:cNvPr id="20484" name="Picture 5"/>
          <p:cNvPicPr>
            <a:picLocks noChangeAspect="1" noChangeArrowheads="1"/>
          </p:cNvPicPr>
          <p:nvPr/>
        </p:nvPicPr>
        <p:blipFill>
          <a:blip r:embed="rId3" cstate="print"/>
          <a:srcRect l="11562" t="2344" r="79063" b="64063"/>
          <a:stretch>
            <a:fillRect/>
          </a:stretch>
        </p:blipFill>
        <p:spPr bwMode="auto">
          <a:xfrm>
            <a:off x="3505200" y="2133600"/>
            <a:ext cx="2286000" cy="3276600"/>
          </a:xfrm>
          <a:prstGeom prst="rect">
            <a:avLst/>
          </a:prstGeom>
          <a:noFill/>
          <a:ln w="9525">
            <a:noFill/>
            <a:miter lim="800000"/>
            <a:headEnd/>
            <a:tailEnd/>
          </a:ln>
        </p:spPr>
      </p:pic>
      <p:pic>
        <p:nvPicPr>
          <p:cNvPr id="20485" name="Picture 6"/>
          <p:cNvPicPr>
            <a:picLocks noChangeAspect="1" noChangeArrowheads="1"/>
          </p:cNvPicPr>
          <p:nvPr/>
        </p:nvPicPr>
        <p:blipFill rotWithShape="1">
          <a:blip r:embed="rId4" cstate="print"/>
          <a:srcRect t="2254" r="76250" b="51047"/>
          <a:stretch/>
        </p:blipFill>
        <p:spPr bwMode="auto">
          <a:xfrm>
            <a:off x="5943600" y="1647825"/>
            <a:ext cx="2741168" cy="4143375"/>
          </a:xfrm>
          <a:prstGeom prst="rect">
            <a:avLst/>
          </a:prstGeom>
          <a:noFill/>
          <a:ln w="9525">
            <a:noFill/>
            <a:miter lim="800000"/>
            <a:headEnd/>
            <a:tailEnd/>
          </a:ln>
        </p:spPr>
      </p:pic>
      <p:cxnSp>
        <p:nvCxnSpPr>
          <p:cNvPr id="7" name="Straight Connector 6"/>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9" name="Picture 7" descr="C:\Users\betch038\Downloads\U-Spatial_GraphicAccent_R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69889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p:txBody>
          <a:bodyPr/>
          <a:lstStyle/>
          <a:p>
            <a:pPr algn="l" eaLnBrk="1" hangingPunct="1"/>
            <a:r>
              <a:rPr lang="en-US" dirty="0">
                <a:solidFill>
                  <a:srgbClr val="7A0019"/>
                </a:solidFill>
              </a:rPr>
              <a:t>Proximity</a:t>
            </a:r>
          </a:p>
        </p:txBody>
      </p:sp>
      <p:sp>
        <p:nvSpPr>
          <p:cNvPr id="21507" name="Rectangle 3"/>
          <p:cNvSpPr>
            <a:spLocks noGrp="1" noChangeArrowheads="1"/>
          </p:cNvSpPr>
          <p:nvPr>
            <p:ph idx="1"/>
          </p:nvPr>
        </p:nvSpPr>
        <p:spPr>
          <a:xfrm>
            <a:off x="685800" y="1719263"/>
            <a:ext cx="5791200" cy="4011612"/>
          </a:xfrm>
        </p:spPr>
        <p:txBody>
          <a:bodyPr/>
          <a:lstStyle/>
          <a:p>
            <a:pPr eaLnBrk="1" hangingPunct="1">
              <a:buFont typeface="Arial" panose="020B0604020202020204" pitchFamily="34" charset="0"/>
              <a:buChar char="•"/>
            </a:pPr>
            <a:r>
              <a:rPr lang="en-US" sz="2800" dirty="0"/>
              <a:t>Locating features based on distances to other features</a:t>
            </a:r>
          </a:p>
          <a:p>
            <a:pPr eaLnBrk="1" hangingPunct="1">
              <a:buFont typeface="Arial" panose="020B0604020202020204" pitchFamily="34" charset="0"/>
              <a:buChar char="•"/>
            </a:pPr>
            <a:endParaRPr lang="en-US" sz="2800" dirty="0"/>
          </a:p>
          <a:p>
            <a:pPr eaLnBrk="1" hangingPunct="1">
              <a:buFont typeface="Arial" panose="020B0604020202020204" pitchFamily="34" charset="0"/>
              <a:buChar char="•"/>
            </a:pPr>
            <a:r>
              <a:rPr lang="en-US" sz="2800" dirty="0"/>
              <a:t>Buffer proximity analysis</a:t>
            </a:r>
          </a:p>
        </p:txBody>
      </p:sp>
      <p:cxnSp>
        <p:nvCxnSpPr>
          <p:cNvPr id="5" name="Straight Connector 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8"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47632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p:txBody>
          <a:bodyPr/>
          <a:lstStyle/>
          <a:p>
            <a:pPr algn="l" eaLnBrk="1" hangingPunct="1"/>
            <a:r>
              <a:rPr lang="en-US" dirty="0">
                <a:solidFill>
                  <a:srgbClr val="7A0019"/>
                </a:solidFill>
              </a:rPr>
              <a:t>Proximity</a:t>
            </a:r>
          </a:p>
        </p:txBody>
      </p:sp>
      <p:sp>
        <p:nvSpPr>
          <p:cNvPr id="22531" name="Rectangle 3"/>
          <p:cNvSpPr>
            <a:spLocks noGrp="1" noChangeArrowheads="1"/>
          </p:cNvSpPr>
          <p:nvPr>
            <p:ph idx="1"/>
          </p:nvPr>
        </p:nvSpPr>
        <p:spPr>
          <a:xfrm>
            <a:off x="685800" y="1719263"/>
            <a:ext cx="7772400" cy="4011612"/>
          </a:xfrm>
        </p:spPr>
        <p:txBody>
          <a:bodyPr/>
          <a:lstStyle/>
          <a:p>
            <a:pPr eaLnBrk="1" hangingPunct="1">
              <a:buFont typeface="Arial" panose="020B0604020202020204" pitchFamily="34" charset="0"/>
              <a:buChar char="•"/>
            </a:pPr>
            <a:r>
              <a:rPr lang="en-US" sz="2800" b="1" dirty="0"/>
              <a:t>Buffer</a:t>
            </a:r>
          </a:p>
          <a:p>
            <a:pPr lvl="1" eaLnBrk="1" hangingPunct="1">
              <a:buFont typeface="Arial" panose="020B0604020202020204" pitchFamily="34" charset="0"/>
              <a:buChar char="•"/>
            </a:pPr>
            <a:r>
              <a:rPr lang="en-US" sz="2400" dirty="0"/>
              <a:t>Creates a polygon around a feature or features</a:t>
            </a:r>
          </a:p>
          <a:p>
            <a:pPr lvl="1" eaLnBrk="1" hangingPunct="1">
              <a:buFont typeface="Arial" panose="020B0604020202020204" pitchFamily="34" charset="0"/>
              <a:buChar char="•"/>
            </a:pPr>
            <a:r>
              <a:rPr lang="en-US" sz="2400" dirty="0"/>
              <a:t>May be used on points, lines, or polygons</a:t>
            </a:r>
          </a:p>
          <a:p>
            <a:pPr lvl="1" eaLnBrk="1" hangingPunct="1"/>
            <a:endParaRPr lang="en-US" dirty="0"/>
          </a:p>
          <a:p>
            <a:pPr lvl="1" eaLnBrk="1" hangingPunct="1"/>
            <a:endParaRPr lang="en-US" dirty="0"/>
          </a:p>
        </p:txBody>
      </p:sp>
      <p:pic>
        <p:nvPicPr>
          <p:cNvPr id="22532" name="Picture 4"/>
          <p:cNvPicPr>
            <a:picLocks noChangeAspect="1" noChangeArrowheads="1"/>
          </p:cNvPicPr>
          <p:nvPr/>
        </p:nvPicPr>
        <p:blipFill>
          <a:blip r:embed="rId3" cstate="print"/>
          <a:srcRect l="21962" t="37999" r="41901" b="41200"/>
          <a:stretch>
            <a:fillRect/>
          </a:stretch>
        </p:blipFill>
        <p:spPr bwMode="auto">
          <a:xfrm>
            <a:off x="2362200" y="3352800"/>
            <a:ext cx="4419600" cy="1981200"/>
          </a:xfrm>
          <a:prstGeom prst="rect">
            <a:avLst/>
          </a:prstGeom>
          <a:noFill/>
          <a:ln w="9525">
            <a:noFill/>
            <a:miter lim="800000"/>
            <a:headEnd/>
            <a:tailEnd/>
          </a:ln>
        </p:spPr>
      </p:pic>
      <p:sp>
        <p:nvSpPr>
          <p:cNvPr id="22533" name="Text Box 5"/>
          <p:cNvSpPr txBox="1">
            <a:spLocks noChangeArrowheads="1"/>
          </p:cNvSpPr>
          <p:nvPr/>
        </p:nvSpPr>
        <p:spPr bwMode="auto">
          <a:xfrm>
            <a:off x="6781800" y="5089525"/>
            <a:ext cx="2133600" cy="244475"/>
          </a:xfrm>
          <a:prstGeom prst="rect">
            <a:avLst/>
          </a:prstGeom>
          <a:noFill/>
          <a:ln w="9525">
            <a:noFill/>
            <a:miter lim="800000"/>
            <a:headEnd/>
            <a:tailEnd/>
          </a:ln>
        </p:spPr>
        <p:txBody>
          <a:bodyPr>
            <a:spAutoFit/>
          </a:bodyPr>
          <a:lstStyle/>
          <a:p>
            <a:pPr eaLnBrk="0" hangingPunct="0">
              <a:spcBef>
                <a:spcPct val="50000"/>
              </a:spcBef>
            </a:pPr>
            <a:r>
              <a:rPr lang="en-US" sz="1000" dirty="0">
                <a:ea typeface="ＭＳ Ｐゴシック" charset="-128"/>
              </a:rPr>
              <a:t>Source: ArcGIS Desktop Help</a:t>
            </a:r>
          </a:p>
        </p:txBody>
      </p:sp>
      <p:cxnSp>
        <p:nvCxnSpPr>
          <p:cNvPr id="7" name="Straight Connector 6"/>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0"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91276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l="30992" t="34074" r="21074" b="14403"/>
          <a:stretch>
            <a:fillRect/>
          </a:stretch>
        </p:blipFill>
        <p:spPr bwMode="auto">
          <a:xfrm>
            <a:off x="2362200" y="1600200"/>
            <a:ext cx="4419600" cy="4191000"/>
          </a:xfrm>
          <a:prstGeom prst="rect">
            <a:avLst/>
          </a:prstGeom>
          <a:noFill/>
          <a:ln w="9525">
            <a:noFill/>
            <a:miter lim="800000"/>
            <a:headEnd/>
            <a:tailEnd/>
          </a:ln>
        </p:spPr>
      </p:pic>
      <p:sp>
        <p:nvSpPr>
          <p:cNvPr id="23555" name="Text Box 3"/>
          <p:cNvSpPr txBox="1">
            <a:spLocks noChangeArrowheads="1"/>
          </p:cNvSpPr>
          <p:nvPr/>
        </p:nvSpPr>
        <p:spPr bwMode="auto">
          <a:xfrm>
            <a:off x="6858000" y="5546725"/>
            <a:ext cx="2133600" cy="244475"/>
          </a:xfrm>
          <a:prstGeom prst="rect">
            <a:avLst/>
          </a:prstGeom>
          <a:noFill/>
          <a:ln w="9525">
            <a:noFill/>
            <a:miter lim="800000"/>
            <a:headEnd/>
            <a:tailEnd/>
          </a:ln>
        </p:spPr>
        <p:txBody>
          <a:bodyPr>
            <a:spAutoFit/>
          </a:bodyPr>
          <a:lstStyle/>
          <a:p>
            <a:pPr eaLnBrk="0" hangingPunct="0">
              <a:spcBef>
                <a:spcPct val="50000"/>
              </a:spcBef>
            </a:pPr>
            <a:r>
              <a:rPr lang="en-US" sz="1000" dirty="0">
                <a:ea typeface="ＭＳ Ｐゴシック" charset="-128"/>
              </a:rPr>
              <a:t>Source: ArcGIS Desktop Help</a:t>
            </a:r>
          </a:p>
        </p:txBody>
      </p:sp>
      <p:sp>
        <p:nvSpPr>
          <p:cNvPr id="6" name="Rectangle 2"/>
          <p:cNvSpPr txBox="1">
            <a:spLocks noChangeArrowheads="1"/>
          </p:cNvSpPr>
          <p:nvPr/>
        </p:nvSpPr>
        <p:spPr>
          <a:xfrm>
            <a:off x="228600" y="228600"/>
            <a:ext cx="8686800" cy="1066800"/>
          </a:xfrm>
          <a:prstGeom prst="rect">
            <a:avLst/>
          </a:prstGeom>
        </p:spPr>
        <p:txBody>
          <a:bodyPr anchor="ctr"/>
          <a:lstStyle>
            <a:lvl1pPr algn="l" rtl="0" eaLnBrk="1" fontAlgn="base" hangingPunct="1">
              <a:spcBef>
                <a:spcPct val="0"/>
              </a:spcBef>
              <a:spcAft>
                <a:spcPct val="0"/>
              </a:spcAft>
              <a:defRPr sz="4400">
                <a:solidFill>
                  <a:srgbClr val="7A0019"/>
                </a:solidFill>
                <a:latin typeface="+mj-lt"/>
                <a:ea typeface="+mj-ea"/>
                <a:cs typeface="+mj-cs"/>
              </a:defRPr>
            </a:lvl1pPr>
            <a:lvl2pPr algn="l" rtl="0" eaLnBrk="1" fontAlgn="base" hangingPunct="1">
              <a:spcBef>
                <a:spcPct val="0"/>
              </a:spcBef>
              <a:spcAft>
                <a:spcPct val="0"/>
              </a:spcAft>
              <a:defRPr sz="4400">
                <a:solidFill>
                  <a:srgbClr val="7A0019"/>
                </a:solidFill>
                <a:latin typeface="Arial" charset="0"/>
                <a:ea typeface="ＭＳ Ｐゴシック" pitchFamily="16" charset="-128"/>
              </a:defRPr>
            </a:lvl2pPr>
            <a:lvl3pPr algn="l" rtl="0" eaLnBrk="1" fontAlgn="base" hangingPunct="1">
              <a:spcBef>
                <a:spcPct val="0"/>
              </a:spcBef>
              <a:spcAft>
                <a:spcPct val="0"/>
              </a:spcAft>
              <a:defRPr sz="4400">
                <a:solidFill>
                  <a:srgbClr val="7A0019"/>
                </a:solidFill>
                <a:latin typeface="Arial" charset="0"/>
                <a:ea typeface="ＭＳ Ｐゴシック" pitchFamily="16" charset="-128"/>
              </a:defRPr>
            </a:lvl3pPr>
            <a:lvl4pPr algn="l" rtl="0" eaLnBrk="1" fontAlgn="base" hangingPunct="1">
              <a:spcBef>
                <a:spcPct val="0"/>
              </a:spcBef>
              <a:spcAft>
                <a:spcPct val="0"/>
              </a:spcAft>
              <a:defRPr sz="4400">
                <a:solidFill>
                  <a:srgbClr val="7A0019"/>
                </a:solidFill>
                <a:latin typeface="Arial" charset="0"/>
                <a:ea typeface="ＭＳ Ｐゴシック" pitchFamily="16" charset="-128"/>
              </a:defRPr>
            </a:lvl4pPr>
            <a:lvl5pPr algn="l" rtl="0" eaLnBrk="1" fontAlgn="base" hangingPunct="1">
              <a:spcBef>
                <a:spcPct val="0"/>
              </a:spcBef>
              <a:spcAft>
                <a:spcPct val="0"/>
              </a:spcAft>
              <a:defRPr sz="4400">
                <a:solidFill>
                  <a:srgbClr val="7A0019"/>
                </a:solidFill>
                <a:latin typeface="Arial" charset="0"/>
                <a:ea typeface="ＭＳ Ｐゴシック" pitchFamily="16" charset="-128"/>
              </a:defRPr>
            </a:lvl5pPr>
            <a:lvl6pPr marL="457200" algn="l" rtl="0" eaLnBrk="1" fontAlgn="base" hangingPunct="1">
              <a:spcBef>
                <a:spcPct val="0"/>
              </a:spcBef>
              <a:spcAft>
                <a:spcPct val="0"/>
              </a:spcAft>
              <a:defRPr sz="4400">
                <a:solidFill>
                  <a:srgbClr val="7A0019"/>
                </a:solidFill>
                <a:latin typeface="Arial" charset="0"/>
                <a:ea typeface="ＭＳ Ｐゴシック" pitchFamily="16" charset="-128"/>
              </a:defRPr>
            </a:lvl6pPr>
            <a:lvl7pPr marL="914400" algn="l" rtl="0" eaLnBrk="1" fontAlgn="base" hangingPunct="1">
              <a:spcBef>
                <a:spcPct val="0"/>
              </a:spcBef>
              <a:spcAft>
                <a:spcPct val="0"/>
              </a:spcAft>
              <a:defRPr sz="4400">
                <a:solidFill>
                  <a:srgbClr val="7A0019"/>
                </a:solidFill>
                <a:latin typeface="Arial" charset="0"/>
                <a:ea typeface="ＭＳ Ｐゴシック" pitchFamily="16" charset="-128"/>
              </a:defRPr>
            </a:lvl7pPr>
            <a:lvl8pPr marL="1371600" algn="l" rtl="0" eaLnBrk="1" fontAlgn="base" hangingPunct="1">
              <a:spcBef>
                <a:spcPct val="0"/>
              </a:spcBef>
              <a:spcAft>
                <a:spcPct val="0"/>
              </a:spcAft>
              <a:defRPr sz="4400">
                <a:solidFill>
                  <a:srgbClr val="7A0019"/>
                </a:solidFill>
                <a:latin typeface="Arial" charset="0"/>
                <a:ea typeface="ＭＳ Ｐゴシック" pitchFamily="16" charset="-128"/>
              </a:defRPr>
            </a:lvl8pPr>
            <a:lvl9pPr marL="1828800" algn="l" rtl="0" eaLnBrk="1" fontAlgn="base" hangingPunct="1">
              <a:spcBef>
                <a:spcPct val="0"/>
              </a:spcBef>
              <a:spcAft>
                <a:spcPct val="0"/>
              </a:spcAft>
              <a:defRPr sz="4400">
                <a:solidFill>
                  <a:srgbClr val="7A0019"/>
                </a:solidFill>
                <a:latin typeface="Arial" charset="0"/>
                <a:ea typeface="ＭＳ Ｐゴシック" pitchFamily="16" charset="-128"/>
              </a:defRPr>
            </a:lvl9pPr>
          </a:lstStyle>
          <a:p>
            <a:r>
              <a:rPr lang="en-US" kern="0" dirty="0"/>
              <a:t>Proximity</a:t>
            </a:r>
          </a:p>
        </p:txBody>
      </p:sp>
      <p:pic>
        <p:nvPicPr>
          <p:cNvPr id="7"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55249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p:cNvPicPr>
            <a:picLocks noChangeAspect="1" noChangeArrowheads="1"/>
          </p:cNvPicPr>
          <p:nvPr/>
        </p:nvPicPr>
        <p:blipFill>
          <a:blip r:embed="rId3" cstate="print"/>
          <a:srcRect/>
          <a:stretch>
            <a:fillRect/>
          </a:stretch>
        </p:blipFill>
        <p:spPr bwMode="auto">
          <a:xfrm>
            <a:off x="914400" y="1406525"/>
            <a:ext cx="6680067" cy="4622800"/>
          </a:xfrm>
          <a:prstGeom prst="rect">
            <a:avLst/>
          </a:prstGeom>
          <a:noFill/>
          <a:ln w="9525">
            <a:noFill/>
            <a:miter lim="800000"/>
            <a:headEnd/>
            <a:tailEnd/>
          </a:ln>
        </p:spPr>
      </p:pic>
      <p:sp>
        <p:nvSpPr>
          <p:cNvPr id="24579" name="Oval 3"/>
          <p:cNvSpPr>
            <a:spLocks noChangeArrowheads="1"/>
          </p:cNvSpPr>
          <p:nvPr/>
        </p:nvSpPr>
        <p:spPr bwMode="auto">
          <a:xfrm>
            <a:off x="3810000" y="2743200"/>
            <a:ext cx="3886200" cy="838200"/>
          </a:xfrm>
          <a:prstGeom prst="ellipse">
            <a:avLst/>
          </a:prstGeom>
          <a:noFill/>
          <a:ln w="38100">
            <a:solidFill>
              <a:srgbClr val="FF0000"/>
            </a:solidFill>
            <a:round/>
            <a:headEnd/>
            <a:tailEnd/>
          </a:ln>
        </p:spPr>
        <p:txBody>
          <a:bodyPr wrap="none" anchor="ctr"/>
          <a:lstStyle/>
          <a:p>
            <a:endParaRPr lang="en-US"/>
          </a:p>
        </p:txBody>
      </p:sp>
      <p:sp>
        <p:nvSpPr>
          <p:cNvPr id="6" name="Rectangle 2"/>
          <p:cNvSpPr txBox="1">
            <a:spLocks noChangeArrowheads="1"/>
          </p:cNvSpPr>
          <p:nvPr/>
        </p:nvSpPr>
        <p:spPr>
          <a:xfrm>
            <a:off x="228600" y="228600"/>
            <a:ext cx="8686800" cy="1066800"/>
          </a:xfrm>
          <a:prstGeom prst="rect">
            <a:avLst/>
          </a:prstGeom>
        </p:spPr>
        <p:txBody>
          <a:bodyPr anchor="ctr"/>
          <a:lstStyle>
            <a:lvl1pPr algn="l" rtl="0" eaLnBrk="1" fontAlgn="base" hangingPunct="1">
              <a:spcBef>
                <a:spcPct val="0"/>
              </a:spcBef>
              <a:spcAft>
                <a:spcPct val="0"/>
              </a:spcAft>
              <a:defRPr sz="4400">
                <a:solidFill>
                  <a:srgbClr val="7A0019"/>
                </a:solidFill>
                <a:latin typeface="+mj-lt"/>
                <a:ea typeface="+mj-ea"/>
                <a:cs typeface="+mj-cs"/>
              </a:defRPr>
            </a:lvl1pPr>
            <a:lvl2pPr algn="l" rtl="0" eaLnBrk="1" fontAlgn="base" hangingPunct="1">
              <a:spcBef>
                <a:spcPct val="0"/>
              </a:spcBef>
              <a:spcAft>
                <a:spcPct val="0"/>
              </a:spcAft>
              <a:defRPr sz="4400">
                <a:solidFill>
                  <a:srgbClr val="7A0019"/>
                </a:solidFill>
                <a:latin typeface="Arial" charset="0"/>
                <a:ea typeface="ＭＳ Ｐゴシック" pitchFamily="16" charset="-128"/>
              </a:defRPr>
            </a:lvl2pPr>
            <a:lvl3pPr algn="l" rtl="0" eaLnBrk="1" fontAlgn="base" hangingPunct="1">
              <a:spcBef>
                <a:spcPct val="0"/>
              </a:spcBef>
              <a:spcAft>
                <a:spcPct val="0"/>
              </a:spcAft>
              <a:defRPr sz="4400">
                <a:solidFill>
                  <a:srgbClr val="7A0019"/>
                </a:solidFill>
                <a:latin typeface="Arial" charset="0"/>
                <a:ea typeface="ＭＳ Ｐゴシック" pitchFamily="16" charset="-128"/>
              </a:defRPr>
            </a:lvl3pPr>
            <a:lvl4pPr algn="l" rtl="0" eaLnBrk="1" fontAlgn="base" hangingPunct="1">
              <a:spcBef>
                <a:spcPct val="0"/>
              </a:spcBef>
              <a:spcAft>
                <a:spcPct val="0"/>
              </a:spcAft>
              <a:defRPr sz="4400">
                <a:solidFill>
                  <a:srgbClr val="7A0019"/>
                </a:solidFill>
                <a:latin typeface="Arial" charset="0"/>
                <a:ea typeface="ＭＳ Ｐゴシック" pitchFamily="16" charset="-128"/>
              </a:defRPr>
            </a:lvl4pPr>
            <a:lvl5pPr algn="l" rtl="0" eaLnBrk="1" fontAlgn="base" hangingPunct="1">
              <a:spcBef>
                <a:spcPct val="0"/>
              </a:spcBef>
              <a:spcAft>
                <a:spcPct val="0"/>
              </a:spcAft>
              <a:defRPr sz="4400">
                <a:solidFill>
                  <a:srgbClr val="7A0019"/>
                </a:solidFill>
                <a:latin typeface="Arial" charset="0"/>
                <a:ea typeface="ＭＳ Ｐゴシック" pitchFamily="16" charset="-128"/>
              </a:defRPr>
            </a:lvl5pPr>
            <a:lvl6pPr marL="457200" algn="l" rtl="0" eaLnBrk="1" fontAlgn="base" hangingPunct="1">
              <a:spcBef>
                <a:spcPct val="0"/>
              </a:spcBef>
              <a:spcAft>
                <a:spcPct val="0"/>
              </a:spcAft>
              <a:defRPr sz="4400">
                <a:solidFill>
                  <a:srgbClr val="7A0019"/>
                </a:solidFill>
                <a:latin typeface="Arial" charset="0"/>
                <a:ea typeface="ＭＳ Ｐゴシック" pitchFamily="16" charset="-128"/>
              </a:defRPr>
            </a:lvl6pPr>
            <a:lvl7pPr marL="914400" algn="l" rtl="0" eaLnBrk="1" fontAlgn="base" hangingPunct="1">
              <a:spcBef>
                <a:spcPct val="0"/>
              </a:spcBef>
              <a:spcAft>
                <a:spcPct val="0"/>
              </a:spcAft>
              <a:defRPr sz="4400">
                <a:solidFill>
                  <a:srgbClr val="7A0019"/>
                </a:solidFill>
                <a:latin typeface="Arial" charset="0"/>
                <a:ea typeface="ＭＳ Ｐゴシック" pitchFamily="16" charset="-128"/>
              </a:defRPr>
            </a:lvl7pPr>
            <a:lvl8pPr marL="1371600" algn="l" rtl="0" eaLnBrk="1" fontAlgn="base" hangingPunct="1">
              <a:spcBef>
                <a:spcPct val="0"/>
              </a:spcBef>
              <a:spcAft>
                <a:spcPct val="0"/>
              </a:spcAft>
              <a:defRPr sz="4400">
                <a:solidFill>
                  <a:srgbClr val="7A0019"/>
                </a:solidFill>
                <a:latin typeface="Arial" charset="0"/>
                <a:ea typeface="ＭＳ Ｐゴシック" pitchFamily="16" charset="-128"/>
              </a:defRPr>
            </a:lvl8pPr>
            <a:lvl9pPr marL="1828800" algn="l" rtl="0" eaLnBrk="1" fontAlgn="base" hangingPunct="1">
              <a:spcBef>
                <a:spcPct val="0"/>
              </a:spcBef>
              <a:spcAft>
                <a:spcPct val="0"/>
              </a:spcAft>
              <a:defRPr sz="4400">
                <a:solidFill>
                  <a:srgbClr val="7A0019"/>
                </a:solidFill>
                <a:latin typeface="Arial" charset="0"/>
                <a:ea typeface="ＭＳ Ｐゴシック" pitchFamily="16" charset="-128"/>
              </a:defRPr>
            </a:lvl9pPr>
          </a:lstStyle>
          <a:p>
            <a:r>
              <a:rPr lang="en-US" kern="0" dirty="0"/>
              <a:t>Proximity</a:t>
            </a:r>
          </a:p>
        </p:txBody>
      </p:sp>
      <p:pic>
        <p:nvPicPr>
          <p:cNvPr id="7"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68900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5"/>
          <p:cNvPicPr>
            <a:picLocks noChangeAspect="1" noChangeArrowheads="1"/>
          </p:cNvPicPr>
          <p:nvPr/>
        </p:nvPicPr>
        <p:blipFill rotWithShape="1">
          <a:blip r:embed="rId2" cstate="print"/>
          <a:srcRect b="14696"/>
          <a:stretch/>
        </p:blipFill>
        <p:spPr bwMode="auto">
          <a:xfrm>
            <a:off x="990600" y="1295400"/>
            <a:ext cx="7229475" cy="4741146"/>
          </a:xfrm>
          <a:prstGeom prst="rect">
            <a:avLst/>
          </a:prstGeom>
          <a:noFill/>
          <a:ln w="9525">
            <a:noFill/>
            <a:miter lim="800000"/>
            <a:headEnd/>
            <a:tailEnd/>
          </a:ln>
        </p:spPr>
      </p:pic>
      <p:sp>
        <p:nvSpPr>
          <p:cNvPr id="6" name="Rectangle 2"/>
          <p:cNvSpPr txBox="1">
            <a:spLocks noChangeArrowheads="1"/>
          </p:cNvSpPr>
          <p:nvPr/>
        </p:nvSpPr>
        <p:spPr>
          <a:xfrm>
            <a:off x="228600" y="228600"/>
            <a:ext cx="8686800" cy="1066800"/>
          </a:xfrm>
          <a:prstGeom prst="rect">
            <a:avLst/>
          </a:prstGeom>
        </p:spPr>
        <p:txBody>
          <a:bodyPr anchor="ctr"/>
          <a:lstStyle>
            <a:lvl1pPr algn="l" rtl="0" eaLnBrk="1" fontAlgn="base" hangingPunct="1">
              <a:spcBef>
                <a:spcPct val="0"/>
              </a:spcBef>
              <a:spcAft>
                <a:spcPct val="0"/>
              </a:spcAft>
              <a:defRPr sz="4400">
                <a:solidFill>
                  <a:srgbClr val="7A0019"/>
                </a:solidFill>
                <a:latin typeface="+mj-lt"/>
                <a:ea typeface="+mj-ea"/>
                <a:cs typeface="+mj-cs"/>
              </a:defRPr>
            </a:lvl1pPr>
            <a:lvl2pPr algn="l" rtl="0" eaLnBrk="1" fontAlgn="base" hangingPunct="1">
              <a:spcBef>
                <a:spcPct val="0"/>
              </a:spcBef>
              <a:spcAft>
                <a:spcPct val="0"/>
              </a:spcAft>
              <a:defRPr sz="4400">
                <a:solidFill>
                  <a:srgbClr val="7A0019"/>
                </a:solidFill>
                <a:latin typeface="Arial" charset="0"/>
                <a:ea typeface="ＭＳ Ｐゴシック" pitchFamily="16" charset="-128"/>
              </a:defRPr>
            </a:lvl2pPr>
            <a:lvl3pPr algn="l" rtl="0" eaLnBrk="1" fontAlgn="base" hangingPunct="1">
              <a:spcBef>
                <a:spcPct val="0"/>
              </a:spcBef>
              <a:spcAft>
                <a:spcPct val="0"/>
              </a:spcAft>
              <a:defRPr sz="4400">
                <a:solidFill>
                  <a:srgbClr val="7A0019"/>
                </a:solidFill>
                <a:latin typeface="Arial" charset="0"/>
                <a:ea typeface="ＭＳ Ｐゴシック" pitchFamily="16" charset="-128"/>
              </a:defRPr>
            </a:lvl3pPr>
            <a:lvl4pPr algn="l" rtl="0" eaLnBrk="1" fontAlgn="base" hangingPunct="1">
              <a:spcBef>
                <a:spcPct val="0"/>
              </a:spcBef>
              <a:spcAft>
                <a:spcPct val="0"/>
              </a:spcAft>
              <a:defRPr sz="4400">
                <a:solidFill>
                  <a:srgbClr val="7A0019"/>
                </a:solidFill>
                <a:latin typeface="Arial" charset="0"/>
                <a:ea typeface="ＭＳ Ｐゴシック" pitchFamily="16" charset="-128"/>
              </a:defRPr>
            </a:lvl4pPr>
            <a:lvl5pPr algn="l" rtl="0" eaLnBrk="1" fontAlgn="base" hangingPunct="1">
              <a:spcBef>
                <a:spcPct val="0"/>
              </a:spcBef>
              <a:spcAft>
                <a:spcPct val="0"/>
              </a:spcAft>
              <a:defRPr sz="4400">
                <a:solidFill>
                  <a:srgbClr val="7A0019"/>
                </a:solidFill>
                <a:latin typeface="Arial" charset="0"/>
                <a:ea typeface="ＭＳ Ｐゴシック" pitchFamily="16" charset="-128"/>
              </a:defRPr>
            </a:lvl5pPr>
            <a:lvl6pPr marL="457200" algn="l" rtl="0" eaLnBrk="1" fontAlgn="base" hangingPunct="1">
              <a:spcBef>
                <a:spcPct val="0"/>
              </a:spcBef>
              <a:spcAft>
                <a:spcPct val="0"/>
              </a:spcAft>
              <a:defRPr sz="4400">
                <a:solidFill>
                  <a:srgbClr val="7A0019"/>
                </a:solidFill>
                <a:latin typeface="Arial" charset="0"/>
                <a:ea typeface="ＭＳ Ｐゴシック" pitchFamily="16" charset="-128"/>
              </a:defRPr>
            </a:lvl6pPr>
            <a:lvl7pPr marL="914400" algn="l" rtl="0" eaLnBrk="1" fontAlgn="base" hangingPunct="1">
              <a:spcBef>
                <a:spcPct val="0"/>
              </a:spcBef>
              <a:spcAft>
                <a:spcPct val="0"/>
              </a:spcAft>
              <a:defRPr sz="4400">
                <a:solidFill>
                  <a:srgbClr val="7A0019"/>
                </a:solidFill>
                <a:latin typeface="Arial" charset="0"/>
                <a:ea typeface="ＭＳ Ｐゴシック" pitchFamily="16" charset="-128"/>
              </a:defRPr>
            </a:lvl7pPr>
            <a:lvl8pPr marL="1371600" algn="l" rtl="0" eaLnBrk="1" fontAlgn="base" hangingPunct="1">
              <a:spcBef>
                <a:spcPct val="0"/>
              </a:spcBef>
              <a:spcAft>
                <a:spcPct val="0"/>
              </a:spcAft>
              <a:defRPr sz="4400">
                <a:solidFill>
                  <a:srgbClr val="7A0019"/>
                </a:solidFill>
                <a:latin typeface="Arial" charset="0"/>
                <a:ea typeface="ＭＳ Ｐゴシック" pitchFamily="16" charset="-128"/>
              </a:defRPr>
            </a:lvl8pPr>
            <a:lvl9pPr marL="1828800" algn="l" rtl="0" eaLnBrk="1" fontAlgn="base" hangingPunct="1">
              <a:spcBef>
                <a:spcPct val="0"/>
              </a:spcBef>
              <a:spcAft>
                <a:spcPct val="0"/>
              </a:spcAft>
              <a:defRPr sz="4400">
                <a:solidFill>
                  <a:srgbClr val="7A0019"/>
                </a:solidFill>
                <a:latin typeface="Arial" charset="0"/>
                <a:ea typeface="ＭＳ Ｐゴシック" pitchFamily="16" charset="-128"/>
              </a:defRPr>
            </a:lvl9pPr>
          </a:lstStyle>
          <a:p>
            <a:r>
              <a:rPr lang="en-US" kern="0" dirty="0"/>
              <a:t>Proximity</a:t>
            </a:r>
          </a:p>
        </p:txBody>
      </p:sp>
      <p:pic>
        <p:nvPicPr>
          <p:cNvPr id="5"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22838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lgn="l" eaLnBrk="1" hangingPunct="1"/>
            <a:r>
              <a:rPr lang="en-US" dirty="0">
                <a:solidFill>
                  <a:srgbClr val="7A0019"/>
                </a:solidFill>
              </a:rPr>
              <a:t>Overlay</a:t>
            </a:r>
          </a:p>
        </p:txBody>
      </p:sp>
      <p:sp>
        <p:nvSpPr>
          <p:cNvPr id="31747" name="Rectangle 3"/>
          <p:cNvSpPr>
            <a:spLocks noGrp="1" noChangeArrowheads="1"/>
          </p:cNvSpPr>
          <p:nvPr>
            <p:ph idx="1"/>
          </p:nvPr>
        </p:nvSpPr>
        <p:spPr/>
        <p:txBody>
          <a:bodyPr/>
          <a:lstStyle/>
          <a:p>
            <a:pPr lvl="1" eaLnBrk="1" hangingPunct="1">
              <a:buFont typeface="Arial" panose="020B0604020202020204" pitchFamily="34" charset="0"/>
              <a:buChar char="•"/>
            </a:pPr>
            <a:r>
              <a:rPr lang="en-US" dirty="0"/>
              <a:t>Combine layers to create new, more useful layers</a:t>
            </a:r>
          </a:p>
          <a:p>
            <a:pPr lvl="1" eaLnBrk="1" hangingPunct="1">
              <a:buFont typeface="Arial" panose="020B0604020202020204" pitchFamily="34" charset="0"/>
              <a:buChar char="•"/>
            </a:pPr>
            <a:r>
              <a:rPr lang="en-US" dirty="0"/>
              <a:t>Output layer inherits overlay layer’s attributes</a:t>
            </a:r>
          </a:p>
          <a:p>
            <a:pPr lvl="1" eaLnBrk="1" hangingPunct="1">
              <a:buFont typeface="Arial" panose="020B0604020202020204" pitchFamily="34" charset="0"/>
              <a:buChar char="•"/>
            </a:pPr>
            <a:r>
              <a:rPr lang="en-US" dirty="0"/>
              <a:t>Number of output shapes and attributes depends on overlay process</a:t>
            </a:r>
          </a:p>
          <a:p>
            <a:pPr lvl="2" eaLnBrk="1" hangingPunct="1"/>
            <a:endParaRPr lang="en-US" dirty="0"/>
          </a:p>
        </p:txBody>
      </p:sp>
      <p:cxnSp>
        <p:nvCxnSpPr>
          <p:cNvPr id="5" name="Straight Connector 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70343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l" eaLnBrk="1" hangingPunct="1"/>
            <a:r>
              <a:rPr lang="en-US" dirty="0">
                <a:solidFill>
                  <a:srgbClr val="7A0019"/>
                </a:solidFill>
              </a:rPr>
              <a:t>Overlay</a:t>
            </a:r>
          </a:p>
        </p:txBody>
      </p:sp>
      <p:sp>
        <p:nvSpPr>
          <p:cNvPr id="26627" name="Rectangle 3"/>
          <p:cNvSpPr>
            <a:spLocks noGrp="1" noChangeArrowheads="1"/>
          </p:cNvSpPr>
          <p:nvPr>
            <p:ph idx="1"/>
          </p:nvPr>
        </p:nvSpPr>
        <p:spPr/>
        <p:txBody>
          <a:bodyPr/>
          <a:lstStyle/>
          <a:p>
            <a:pPr eaLnBrk="1" hangingPunct="1">
              <a:buFont typeface="Arial" panose="020B0604020202020204" pitchFamily="34" charset="0"/>
              <a:buChar char="•"/>
            </a:pPr>
            <a:r>
              <a:rPr lang="en-US" sz="2800" b="1" dirty="0"/>
              <a:t>Spatial Join</a:t>
            </a:r>
          </a:p>
          <a:p>
            <a:pPr lvl="1">
              <a:buFont typeface="Arial" panose="020B0604020202020204" pitchFamily="34" charset="0"/>
              <a:buChar char="•"/>
            </a:pPr>
            <a:r>
              <a:rPr lang="en-US" sz="2400" dirty="0"/>
              <a:t>Can also be considered a proximity analysis tool</a:t>
            </a:r>
          </a:p>
          <a:p>
            <a:pPr lvl="1" eaLnBrk="1" hangingPunct="1">
              <a:buFont typeface="Arial" panose="020B0604020202020204" pitchFamily="34" charset="0"/>
              <a:buChar char="•"/>
            </a:pPr>
            <a:r>
              <a:rPr lang="en-US" sz="2400" dirty="0"/>
              <a:t>Join data on spatial location</a:t>
            </a:r>
          </a:p>
          <a:p>
            <a:pPr lvl="1" eaLnBrk="1" hangingPunct="1">
              <a:buFont typeface="Arial" panose="020B0604020202020204" pitchFamily="34" charset="0"/>
              <a:buChar char="•"/>
            </a:pPr>
            <a:r>
              <a:rPr lang="en-US" sz="2400" dirty="0"/>
              <a:t>Appends attributes of one layer to another</a:t>
            </a:r>
          </a:p>
          <a:p>
            <a:pPr lvl="1" eaLnBrk="1" hangingPunct="1">
              <a:buFont typeface="Arial" panose="020B0604020202020204" pitchFamily="34" charset="0"/>
              <a:buChar char="•"/>
            </a:pPr>
            <a:r>
              <a:rPr lang="en-US" sz="2400" dirty="0"/>
              <a:t>Creates a new layer/feature class</a:t>
            </a:r>
          </a:p>
          <a:p>
            <a:pPr lvl="1" eaLnBrk="1" hangingPunct="1"/>
            <a:endParaRPr lang="en-US" dirty="0"/>
          </a:p>
        </p:txBody>
      </p:sp>
      <p:cxnSp>
        <p:nvCxnSpPr>
          <p:cNvPr id="5" name="Straight Connector 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81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lgn="l" eaLnBrk="1" hangingPunct="1"/>
            <a:r>
              <a:rPr lang="en-US" dirty="0">
                <a:solidFill>
                  <a:srgbClr val="900021"/>
                </a:solidFill>
              </a:rPr>
              <a:t>Capturing data</a:t>
            </a:r>
          </a:p>
        </p:txBody>
      </p:sp>
      <p:sp>
        <p:nvSpPr>
          <p:cNvPr id="13315" name="Rectangle 3"/>
          <p:cNvSpPr>
            <a:spLocks noGrp="1" noChangeArrowheads="1"/>
          </p:cNvSpPr>
          <p:nvPr>
            <p:ph idx="1"/>
          </p:nvPr>
        </p:nvSpPr>
        <p:spPr>
          <a:xfrm>
            <a:off x="609601" y="1562100"/>
            <a:ext cx="4114800" cy="2933700"/>
          </a:xfrm>
        </p:spPr>
        <p:txBody>
          <a:bodyPr>
            <a:normAutofit/>
          </a:bodyPr>
          <a:lstStyle/>
          <a:p>
            <a:pPr eaLnBrk="1" hangingPunct="1">
              <a:buFont typeface="Arial" panose="020B0604020202020204" pitchFamily="34" charset="0"/>
              <a:buChar char="•"/>
            </a:pPr>
            <a:r>
              <a:rPr lang="en-US" sz="2500" dirty="0"/>
              <a:t>Digitizing</a:t>
            </a:r>
          </a:p>
          <a:p>
            <a:pPr lvl="1" eaLnBrk="1" hangingPunct="1">
              <a:buFont typeface="Arial" panose="020B0604020202020204" pitchFamily="34" charset="0"/>
              <a:buChar char="•"/>
            </a:pPr>
            <a:r>
              <a:rPr lang="en-US" sz="2000" dirty="0"/>
              <a:t>Creating a digital copy of existing data</a:t>
            </a:r>
          </a:p>
          <a:p>
            <a:pPr lvl="1" eaLnBrk="1" hangingPunct="1">
              <a:buFont typeface="Arial" panose="020B0604020202020204" pitchFamily="34" charset="0"/>
              <a:buChar char="•"/>
            </a:pPr>
            <a:r>
              <a:rPr lang="en-US" sz="2000" dirty="0"/>
              <a:t>Paper maps, Aerial imagery, Topography maps</a:t>
            </a:r>
          </a:p>
          <a:p>
            <a:pPr lvl="1" eaLnBrk="1" hangingPunct="1">
              <a:buFont typeface="Arial" panose="020B0604020202020204" pitchFamily="34" charset="0"/>
              <a:buChar char="•"/>
            </a:pPr>
            <a:r>
              <a:rPr lang="en-US" sz="2000" dirty="0"/>
              <a:t>Output is a GIS friendly vector format </a:t>
            </a:r>
          </a:p>
          <a:p>
            <a:pPr lvl="2" eaLnBrk="1" hangingPunct="1">
              <a:buFont typeface="Arial" panose="020B0604020202020204" pitchFamily="34" charset="0"/>
              <a:buChar char="•"/>
            </a:pPr>
            <a:r>
              <a:rPr lang="en-US" sz="1500" dirty="0"/>
              <a:t>CAD to </a:t>
            </a:r>
            <a:r>
              <a:rPr lang="en-US" sz="1500" dirty="0" err="1"/>
              <a:t>shapefile</a:t>
            </a:r>
            <a:r>
              <a:rPr lang="en-US" sz="1500" dirty="0"/>
              <a:t> conversion</a:t>
            </a:r>
          </a:p>
        </p:txBody>
      </p:sp>
      <p:pic>
        <p:nvPicPr>
          <p:cNvPr id="3076" name="Picture 4" descr="http://www.draintech.co.uk/images/photo_images/20120301161327_P1010040%20portra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2535" y="4025810"/>
            <a:ext cx="1615065" cy="211998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phoenixspatialhistory.asu.edu/sites/default/files/1889-sm.jpg?13021317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 y="4520046"/>
            <a:ext cx="2103120" cy="162574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corinthianmatters.files.wordpress.com/2011/03/leedi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60271" y="4568452"/>
            <a:ext cx="2103120" cy="157734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14" name="Rectangle 3"/>
          <p:cNvSpPr txBox="1">
            <a:spLocks noChangeArrowheads="1"/>
          </p:cNvSpPr>
          <p:nvPr/>
        </p:nvSpPr>
        <p:spPr>
          <a:xfrm>
            <a:off x="4709160" y="1605396"/>
            <a:ext cx="4114800" cy="29337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en-US" sz="2500" dirty="0"/>
              <a:t>GPS</a:t>
            </a:r>
          </a:p>
          <a:p>
            <a:pPr lvl="1" fontAlgn="auto">
              <a:spcAft>
                <a:spcPts val="0"/>
              </a:spcAft>
              <a:buFont typeface="Arial" panose="020B0604020202020204" pitchFamily="34" charset="0"/>
              <a:buChar char="•"/>
            </a:pPr>
            <a:r>
              <a:rPr lang="en-US" sz="2000" dirty="0"/>
              <a:t>Global Positioning System</a:t>
            </a:r>
          </a:p>
          <a:p>
            <a:pPr lvl="1" fontAlgn="auto">
              <a:spcAft>
                <a:spcPts val="0"/>
              </a:spcAft>
              <a:buFont typeface="Arial" panose="020B0604020202020204" pitchFamily="34" charset="0"/>
              <a:buChar char="•"/>
            </a:pPr>
            <a:r>
              <a:rPr lang="en-US" sz="2000" dirty="0"/>
              <a:t>Coverage of entire planet</a:t>
            </a:r>
          </a:p>
          <a:p>
            <a:pPr lvl="1" fontAlgn="auto">
              <a:spcAft>
                <a:spcPts val="0"/>
              </a:spcAft>
              <a:buFont typeface="Arial" panose="020B0604020202020204" pitchFamily="34" charset="0"/>
              <a:buChar char="•"/>
            </a:pPr>
            <a:r>
              <a:rPr lang="en-US" sz="2000" dirty="0"/>
              <a:t>Data Formats:</a:t>
            </a:r>
          </a:p>
          <a:p>
            <a:pPr lvl="2" fontAlgn="auto">
              <a:spcAft>
                <a:spcPts val="0"/>
              </a:spcAft>
            </a:pPr>
            <a:r>
              <a:rPr lang="en-US" sz="1500" dirty="0"/>
              <a:t>Temporal – accurate to about 14 nanoseconds</a:t>
            </a:r>
          </a:p>
          <a:p>
            <a:pPr lvl="2" fontAlgn="auto">
              <a:spcAft>
                <a:spcPts val="0"/>
              </a:spcAft>
            </a:pPr>
            <a:r>
              <a:rPr lang="en-US" sz="1500" dirty="0"/>
              <a:t>Spatial – sub-meter accuracy</a:t>
            </a:r>
          </a:p>
        </p:txBody>
      </p:sp>
      <p:pic>
        <p:nvPicPr>
          <p:cNvPr id="10" name="Picture 7" descr="C:\Users\betch038\Downloads\U-Spatial_GraphicAccent_R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25483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l" eaLnBrk="1" hangingPunct="1"/>
            <a:r>
              <a:rPr lang="en-US" dirty="0">
                <a:solidFill>
                  <a:srgbClr val="7A0019"/>
                </a:solidFill>
              </a:rPr>
              <a:t>Overlay - </a:t>
            </a:r>
            <a:r>
              <a:rPr lang="en-US" sz="3200" dirty="0">
                <a:solidFill>
                  <a:srgbClr val="7A0019"/>
                </a:solidFill>
              </a:rPr>
              <a:t>Spatial Join Example</a:t>
            </a:r>
          </a:p>
        </p:txBody>
      </p:sp>
      <p:pic>
        <p:nvPicPr>
          <p:cNvPr id="27651" name="Picture 4"/>
          <p:cNvPicPr>
            <a:picLocks noChangeAspect="1" noChangeArrowheads="1"/>
          </p:cNvPicPr>
          <p:nvPr/>
        </p:nvPicPr>
        <p:blipFill>
          <a:blip r:embed="rId2" cstate="print"/>
          <a:srcRect l="40958" t="28572" r="2229" b="24370"/>
          <a:stretch>
            <a:fillRect/>
          </a:stretch>
        </p:blipFill>
        <p:spPr bwMode="auto">
          <a:xfrm>
            <a:off x="1330325" y="1981200"/>
            <a:ext cx="6096000" cy="3969488"/>
          </a:xfrm>
          <a:prstGeom prst="rect">
            <a:avLst/>
          </a:prstGeom>
          <a:noFill/>
          <a:ln w="9525">
            <a:noFill/>
            <a:miter lim="800000"/>
            <a:headEnd/>
            <a:tailEnd/>
          </a:ln>
        </p:spPr>
      </p:pic>
      <p:sp>
        <p:nvSpPr>
          <p:cNvPr id="27652" name="Text Box 5"/>
          <p:cNvSpPr txBox="1">
            <a:spLocks noChangeArrowheads="1"/>
          </p:cNvSpPr>
          <p:nvPr/>
        </p:nvSpPr>
        <p:spPr bwMode="auto">
          <a:xfrm>
            <a:off x="441325" y="1614488"/>
            <a:ext cx="7874000" cy="366712"/>
          </a:xfrm>
          <a:prstGeom prst="rect">
            <a:avLst/>
          </a:prstGeom>
          <a:noFill/>
          <a:ln w="9525">
            <a:noFill/>
            <a:miter lim="800000"/>
            <a:headEnd/>
            <a:tailEnd/>
          </a:ln>
        </p:spPr>
        <p:txBody>
          <a:bodyPr wrap="none">
            <a:spAutoFit/>
          </a:bodyPr>
          <a:lstStyle/>
          <a:p>
            <a:r>
              <a:rPr lang="en-US" dirty="0"/>
              <a:t>Question: How many cities (pop &gt; 10,000 or state capital) are in each state?</a:t>
            </a:r>
          </a:p>
        </p:txBody>
      </p:sp>
      <p:cxnSp>
        <p:nvCxnSpPr>
          <p:cNvPr id="6" name="Straight Connector 5"/>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8"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7253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4"/>
          <p:cNvPicPr>
            <a:picLocks noChangeAspect="1" noChangeArrowheads="1"/>
          </p:cNvPicPr>
          <p:nvPr/>
        </p:nvPicPr>
        <p:blipFill>
          <a:blip r:embed="rId3" cstate="print"/>
          <a:srcRect l="9064" t="9991" r="69687" b="33594"/>
          <a:stretch>
            <a:fillRect/>
          </a:stretch>
        </p:blipFill>
        <p:spPr bwMode="auto">
          <a:xfrm>
            <a:off x="2700627" y="1609009"/>
            <a:ext cx="4081173" cy="4334591"/>
          </a:xfrm>
          <a:prstGeom prst="rect">
            <a:avLst/>
          </a:prstGeom>
          <a:noFill/>
          <a:ln w="9525">
            <a:noFill/>
            <a:miter lim="800000"/>
            <a:headEnd/>
            <a:tailEnd/>
          </a:ln>
        </p:spPr>
      </p:pic>
      <p:sp>
        <p:nvSpPr>
          <p:cNvPr id="6" name="Rectangle 2"/>
          <p:cNvSpPr txBox="1">
            <a:spLocks noChangeArrowheads="1"/>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dirty="0">
                <a:solidFill>
                  <a:srgbClr val="7A0019"/>
                </a:solidFill>
              </a:rPr>
              <a:t>Overlay - </a:t>
            </a:r>
            <a:r>
              <a:rPr lang="en-US" sz="3200" dirty="0">
                <a:solidFill>
                  <a:srgbClr val="7A0019"/>
                </a:solidFill>
              </a:rPr>
              <a:t>Spatial Join</a:t>
            </a:r>
          </a:p>
        </p:txBody>
      </p:sp>
      <p:cxnSp>
        <p:nvCxnSpPr>
          <p:cNvPr id="8" name="Straight Connector 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9"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25383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4"/>
          <p:cNvPicPr>
            <a:picLocks noChangeAspect="1" noChangeArrowheads="1"/>
          </p:cNvPicPr>
          <p:nvPr/>
        </p:nvPicPr>
        <p:blipFill>
          <a:blip r:embed="rId2" cstate="print"/>
          <a:srcRect/>
          <a:stretch>
            <a:fillRect/>
          </a:stretch>
        </p:blipFill>
        <p:spPr bwMode="auto">
          <a:xfrm>
            <a:off x="2895601" y="1665400"/>
            <a:ext cx="3243016" cy="4430600"/>
          </a:xfrm>
          <a:prstGeom prst="rect">
            <a:avLst/>
          </a:prstGeom>
          <a:noFill/>
          <a:ln w="9525">
            <a:noFill/>
            <a:miter lim="800000"/>
            <a:headEnd/>
            <a:tailEnd/>
          </a:ln>
        </p:spPr>
      </p:pic>
      <p:sp>
        <p:nvSpPr>
          <p:cNvPr id="5" name="Oval 4"/>
          <p:cNvSpPr/>
          <p:nvPr/>
        </p:nvSpPr>
        <p:spPr>
          <a:xfrm>
            <a:off x="2667000" y="2280500"/>
            <a:ext cx="3039414" cy="400639"/>
          </a:xfrm>
          <a:prstGeom prst="ellipse">
            <a:avLst/>
          </a:prstGeom>
          <a:noFill/>
          <a:ln w="38100">
            <a:solidFill>
              <a:srgbClr val="7A00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2"/>
          <p:cNvSpPr>
            <a:spLocks noGrp="1" noChangeArrowheads="1"/>
          </p:cNvSpPr>
          <p:nvPr>
            <p:ph type="title"/>
          </p:nvPr>
        </p:nvSpPr>
        <p:spPr/>
        <p:txBody>
          <a:bodyPr/>
          <a:lstStyle/>
          <a:p>
            <a:pPr algn="l" eaLnBrk="1" hangingPunct="1"/>
            <a:r>
              <a:rPr lang="en-US" dirty="0">
                <a:solidFill>
                  <a:srgbClr val="7A0019"/>
                </a:solidFill>
              </a:rPr>
              <a:t>Overlay – </a:t>
            </a:r>
            <a:r>
              <a:rPr lang="en-US" sz="3200" dirty="0">
                <a:solidFill>
                  <a:srgbClr val="7A0019"/>
                </a:solidFill>
              </a:rPr>
              <a:t>Spatial Join</a:t>
            </a:r>
          </a:p>
        </p:txBody>
      </p:sp>
      <p:cxnSp>
        <p:nvCxnSpPr>
          <p:cNvPr id="6" name="Straight Connector 5"/>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8"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57153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5"/>
          <p:cNvSpPr txBox="1">
            <a:spLocks noChangeArrowheads="1"/>
          </p:cNvSpPr>
          <p:nvPr/>
        </p:nvSpPr>
        <p:spPr bwMode="auto">
          <a:xfrm>
            <a:off x="536575" y="5562600"/>
            <a:ext cx="8032750" cy="641350"/>
          </a:xfrm>
          <a:prstGeom prst="rect">
            <a:avLst/>
          </a:prstGeom>
          <a:noFill/>
          <a:ln w="9525">
            <a:noFill/>
            <a:miter lim="800000"/>
            <a:headEnd/>
            <a:tailEnd/>
          </a:ln>
        </p:spPr>
        <p:txBody>
          <a:bodyPr wrap="none">
            <a:spAutoFit/>
          </a:bodyPr>
          <a:lstStyle/>
          <a:p>
            <a:r>
              <a:rPr lang="en-US" dirty="0"/>
              <a:t>Answer: There are 19 cities that meet the criteria in Hawaii, 3 in Alaska, 97 in </a:t>
            </a:r>
          </a:p>
          <a:p>
            <a:r>
              <a:rPr lang="en-US" dirty="0"/>
              <a:t>Washington, etc.</a:t>
            </a:r>
          </a:p>
        </p:txBody>
      </p:sp>
      <p:pic>
        <p:nvPicPr>
          <p:cNvPr id="30724" name="Picture 5"/>
          <p:cNvPicPr>
            <a:picLocks noChangeAspect="1" noChangeArrowheads="1"/>
          </p:cNvPicPr>
          <p:nvPr/>
        </p:nvPicPr>
        <p:blipFill>
          <a:blip r:embed="rId3" cstate="print"/>
          <a:srcRect r="64310"/>
          <a:stretch>
            <a:fillRect/>
          </a:stretch>
        </p:blipFill>
        <p:spPr bwMode="auto">
          <a:xfrm>
            <a:off x="600075" y="1571625"/>
            <a:ext cx="4038600" cy="3914775"/>
          </a:xfrm>
          <a:prstGeom prst="rect">
            <a:avLst/>
          </a:prstGeom>
          <a:noFill/>
          <a:ln w="9525">
            <a:noFill/>
            <a:miter lim="800000"/>
            <a:headEnd/>
            <a:tailEnd/>
          </a:ln>
        </p:spPr>
      </p:pic>
      <p:pic>
        <p:nvPicPr>
          <p:cNvPr id="30725" name="Picture 7"/>
          <p:cNvPicPr>
            <a:picLocks noChangeAspect="1" noChangeArrowheads="1"/>
          </p:cNvPicPr>
          <p:nvPr/>
        </p:nvPicPr>
        <p:blipFill>
          <a:blip r:embed="rId4" cstate="print"/>
          <a:srcRect/>
          <a:stretch>
            <a:fillRect/>
          </a:stretch>
        </p:blipFill>
        <p:spPr bwMode="auto">
          <a:xfrm>
            <a:off x="4867275" y="1571625"/>
            <a:ext cx="3590925" cy="3914775"/>
          </a:xfrm>
          <a:prstGeom prst="rect">
            <a:avLst/>
          </a:prstGeom>
          <a:noFill/>
          <a:ln w="9525">
            <a:noFill/>
            <a:miter lim="800000"/>
            <a:headEnd/>
            <a:tailEnd/>
          </a:ln>
        </p:spPr>
      </p:pic>
      <p:cxnSp>
        <p:nvCxnSpPr>
          <p:cNvPr id="9" name="Straight Arrow Connector 8"/>
          <p:cNvCxnSpPr/>
          <p:nvPr/>
        </p:nvCxnSpPr>
        <p:spPr>
          <a:xfrm>
            <a:off x="4171950" y="2532063"/>
            <a:ext cx="1143000" cy="1587"/>
          </a:xfrm>
          <a:prstGeom prst="straightConnector1">
            <a:avLst/>
          </a:prstGeom>
          <a:ln w="31750">
            <a:solidFill>
              <a:srgbClr val="7A0019"/>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2"/>
          <p:cNvSpPr>
            <a:spLocks noGrp="1" noChangeArrowheads="1"/>
          </p:cNvSpPr>
          <p:nvPr>
            <p:ph type="title"/>
          </p:nvPr>
        </p:nvSpPr>
        <p:spPr/>
        <p:txBody>
          <a:bodyPr/>
          <a:lstStyle/>
          <a:p>
            <a:pPr algn="l" eaLnBrk="1" hangingPunct="1"/>
            <a:r>
              <a:rPr lang="en-US" dirty="0">
                <a:solidFill>
                  <a:srgbClr val="7A0019"/>
                </a:solidFill>
              </a:rPr>
              <a:t>Overlay – </a:t>
            </a:r>
            <a:r>
              <a:rPr lang="en-US" sz="3200" dirty="0">
                <a:solidFill>
                  <a:srgbClr val="7A0019"/>
                </a:solidFill>
              </a:rPr>
              <a:t>Spatial Join</a:t>
            </a:r>
          </a:p>
        </p:txBody>
      </p:sp>
      <p:cxnSp>
        <p:nvCxnSpPr>
          <p:cNvPr id="8" name="Straight Connector 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2" name="Picture 7" descr="C:\Users\betch038\Downloads\U-Spatial_GraphicAccent_R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97234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lgn="l" eaLnBrk="1" hangingPunct="1"/>
            <a:r>
              <a:rPr lang="en-US" dirty="0">
                <a:solidFill>
                  <a:srgbClr val="7A0019"/>
                </a:solidFill>
              </a:rPr>
              <a:t>Overlay</a:t>
            </a:r>
          </a:p>
        </p:txBody>
      </p:sp>
      <p:sp>
        <p:nvSpPr>
          <p:cNvPr id="32771" name="Rectangle 3"/>
          <p:cNvSpPr>
            <a:spLocks noGrp="1" noChangeArrowheads="1"/>
          </p:cNvSpPr>
          <p:nvPr>
            <p:ph idx="1"/>
          </p:nvPr>
        </p:nvSpPr>
        <p:spPr>
          <a:xfrm>
            <a:off x="685800" y="1941513"/>
            <a:ext cx="5486400" cy="4011612"/>
          </a:xfrm>
        </p:spPr>
        <p:txBody>
          <a:bodyPr/>
          <a:lstStyle/>
          <a:p>
            <a:pPr eaLnBrk="1" hangingPunct="1">
              <a:buFont typeface="Arial" panose="020B0604020202020204" pitchFamily="34" charset="0"/>
              <a:buChar char="•"/>
            </a:pPr>
            <a:r>
              <a:rPr lang="en-US" dirty="0"/>
              <a:t>Other Overlay Functions</a:t>
            </a:r>
          </a:p>
          <a:p>
            <a:pPr lvl="1" eaLnBrk="1" hangingPunct="1">
              <a:buFont typeface="Arial" panose="020B0604020202020204" pitchFamily="34" charset="0"/>
              <a:buChar char="•"/>
            </a:pPr>
            <a:r>
              <a:rPr lang="en-US" dirty="0"/>
              <a:t>Intersect</a:t>
            </a:r>
          </a:p>
          <a:p>
            <a:pPr lvl="1" eaLnBrk="1" hangingPunct="1">
              <a:buFont typeface="Arial" panose="020B0604020202020204" pitchFamily="34" charset="0"/>
              <a:buChar char="•"/>
            </a:pPr>
            <a:r>
              <a:rPr lang="en-US" dirty="0"/>
              <a:t>Union</a:t>
            </a:r>
          </a:p>
          <a:p>
            <a:pPr lvl="1" eaLnBrk="1" hangingPunct="1">
              <a:buFont typeface="Arial" panose="020B0604020202020204" pitchFamily="34" charset="0"/>
              <a:buChar char="•"/>
            </a:pPr>
            <a:r>
              <a:rPr lang="en-US" dirty="0"/>
              <a:t>Clip</a:t>
            </a:r>
          </a:p>
          <a:p>
            <a:pPr lvl="1" eaLnBrk="1" hangingPunct="1"/>
            <a:endParaRPr lang="en-US" dirty="0"/>
          </a:p>
        </p:txBody>
      </p:sp>
      <p:pic>
        <p:nvPicPr>
          <p:cNvPr id="32772" name="Picture 6"/>
          <p:cNvPicPr>
            <a:picLocks noChangeAspect="1" noChangeArrowheads="1"/>
          </p:cNvPicPr>
          <p:nvPr/>
        </p:nvPicPr>
        <p:blipFill rotWithShape="1">
          <a:blip r:embed="rId3" cstate="print"/>
          <a:srcRect t="9857" r="76250" b="43699"/>
          <a:stretch/>
        </p:blipFill>
        <p:spPr bwMode="auto">
          <a:xfrm>
            <a:off x="5791200" y="1819274"/>
            <a:ext cx="2895600" cy="4352925"/>
          </a:xfrm>
          <a:prstGeom prst="rect">
            <a:avLst/>
          </a:prstGeom>
          <a:noFill/>
          <a:ln w="9525">
            <a:noFill/>
            <a:miter lim="800000"/>
            <a:headEnd/>
            <a:tailEnd/>
          </a:ln>
        </p:spPr>
      </p:pic>
      <p:sp>
        <p:nvSpPr>
          <p:cNvPr id="6" name="Oval 5"/>
          <p:cNvSpPr/>
          <p:nvPr/>
        </p:nvSpPr>
        <p:spPr>
          <a:xfrm>
            <a:off x="5867400" y="2647950"/>
            <a:ext cx="1447800" cy="304800"/>
          </a:xfrm>
          <a:prstGeom prst="ellipse">
            <a:avLst/>
          </a:prstGeom>
          <a:noFill/>
          <a:ln w="38100">
            <a:solidFill>
              <a:srgbClr val="7A00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2774" name="Picture 5"/>
          <p:cNvPicPr>
            <a:picLocks noChangeAspect="1" noChangeArrowheads="1"/>
          </p:cNvPicPr>
          <p:nvPr/>
        </p:nvPicPr>
        <p:blipFill>
          <a:blip r:embed="rId4" cstate="print"/>
          <a:srcRect l="11562" t="2344" r="79063" b="64063"/>
          <a:stretch>
            <a:fillRect/>
          </a:stretch>
        </p:blipFill>
        <p:spPr bwMode="auto">
          <a:xfrm>
            <a:off x="3352800" y="2895600"/>
            <a:ext cx="2286000" cy="3276600"/>
          </a:xfrm>
          <a:prstGeom prst="rect">
            <a:avLst/>
          </a:prstGeom>
          <a:noFill/>
          <a:ln w="9525">
            <a:noFill/>
            <a:miter lim="800000"/>
            <a:headEnd/>
            <a:tailEnd/>
          </a:ln>
        </p:spPr>
      </p:pic>
      <p:sp>
        <p:nvSpPr>
          <p:cNvPr id="8" name="Oval 7"/>
          <p:cNvSpPr/>
          <p:nvPr/>
        </p:nvSpPr>
        <p:spPr>
          <a:xfrm>
            <a:off x="3124200" y="2819400"/>
            <a:ext cx="1447800" cy="304800"/>
          </a:xfrm>
          <a:prstGeom prst="ellipse">
            <a:avLst/>
          </a:prstGeom>
          <a:noFill/>
          <a:ln w="38100">
            <a:solidFill>
              <a:srgbClr val="7A00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0" name="Picture 7" descr="C:\Users\betch038\Downloads\U-Spatial_GraphicAccent_R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87318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p:txBody>
          <a:bodyPr/>
          <a:lstStyle/>
          <a:p>
            <a:pPr algn="l" eaLnBrk="1" hangingPunct="1"/>
            <a:r>
              <a:rPr lang="en-US" dirty="0">
                <a:solidFill>
                  <a:srgbClr val="7A0019"/>
                </a:solidFill>
              </a:rPr>
              <a:t>Overlay</a:t>
            </a:r>
          </a:p>
        </p:txBody>
      </p:sp>
      <p:sp>
        <p:nvSpPr>
          <p:cNvPr id="33795" name="Rectangle 3"/>
          <p:cNvSpPr>
            <a:spLocks noGrp="1" noChangeArrowheads="1"/>
          </p:cNvSpPr>
          <p:nvPr>
            <p:ph idx="1"/>
          </p:nvPr>
        </p:nvSpPr>
        <p:spPr>
          <a:xfrm>
            <a:off x="228600" y="1493837"/>
            <a:ext cx="6477000" cy="4525963"/>
          </a:xfrm>
        </p:spPr>
        <p:txBody>
          <a:bodyPr/>
          <a:lstStyle/>
          <a:p>
            <a:pPr eaLnBrk="1" hangingPunct="1"/>
            <a:r>
              <a:rPr lang="en-US" sz="2800" b="1" dirty="0"/>
              <a:t>Intersect </a:t>
            </a:r>
          </a:p>
          <a:p>
            <a:pPr lvl="1">
              <a:buFont typeface="Arial" panose="020B0604020202020204" pitchFamily="34" charset="0"/>
              <a:buChar char="•"/>
            </a:pPr>
            <a:r>
              <a:rPr lang="en-US" sz="2400" dirty="0"/>
              <a:t>Common features are maintained</a:t>
            </a:r>
          </a:p>
          <a:p>
            <a:pPr lvl="1">
              <a:buFont typeface="Arial" panose="020B0604020202020204" pitchFamily="34" charset="0"/>
              <a:buChar char="•"/>
            </a:pPr>
            <a:r>
              <a:rPr lang="en-US" sz="2400" dirty="0"/>
              <a:t>Input: point, lines, or polygons</a:t>
            </a:r>
          </a:p>
          <a:p>
            <a:pPr lvl="1" eaLnBrk="1" hangingPunct="1">
              <a:buFont typeface="Arial" panose="020B0604020202020204" pitchFamily="34" charset="0"/>
              <a:buChar char="•"/>
            </a:pPr>
            <a:r>
              <a:rPr lang="en-US" sz="2400" dirty="0"/>
              <a:t>Overlay: polygon</a:t>
            </a:r>
          </a:p>
          <a:p>
            <a:pPr lvl="1" eaLnBrk="1" hangingPunct="1">
              <a:buFont typeface="Arial" panose="020B0604020202020204" pitchFamily="34" charset="0"/>
              <a:buChar char="•"/>
            </a:pPr>
            <a:r>
              <a:rPr lang="en-US" sz="2400" dirty="0"/>
              <a:t>Output: same geometry or lower as input</a:t>
            </a:r>
          </a:p>
          <a:p>
            <a:pPr lvl="1" eaLnBrk="1" hangingPunct="1">
              <a:buFont typeface="Arial" panose="020B0604020202020204" pitchFamily="34" charset="0"/>
              <a:buChar char="•"/>
            </a:pPr>
            <a:r>
              <a:rPr lang="en-US" sz="2400" dirty="0"/>
              <a:t>Extent: Shared area only</a:t>
            </a:r>
          </a:p>
          <a:p>
            <a:pPr lvl="1" eaLnBrk="1" hangingPunct="1"/>
            <a:endParaRPr lang="en-US" dirty="0"/>
          </a:p>
        </p:txBody>
      </p:sp>
      <p:sp>
        <p:nvSpPr>
          <p:cNvPr id="33796" name="Text Box 4"/>
          <p:cNvSpPr txBox="1">
            <a:spLocks noChangeArrowheads="1"/>
          </p:cNvSpPr>
          <p:nvPr/>
        </p:nvSpPr>
        <p:spPr bwMode="auto">
          <a:xfrm>
            <a:off x="6705600" y="6019800"/>
            <a:ext cx="2133600" cy="244475"/>
          </a:xfrm>
          <a:prstGeom prst="rect">
            <a:avLst/>
          </a:prstGeom>
          <a:noFill/>
          <a:ln w="9525">
            <a:noFill/>
            <a:miter lim="800000"/>
            <a:headEnd/>
            <a:tailEnd/>
          </a:ln>
        </p:spPr>
        <p:txBody>
          <a:bodyPr>
            <a:spAutoFit/>
          </a:bodyPr>
          <a:lstStyle/>
          <a:p>
            <a:pPr eaLnBrk="0" hangingPunct="0">
              <a:spcBef>
                <a:spcPct val="50000"/>
              </a:spcBef>
            </a:pPr>
            <a:r>
              <a:rPr lang="en-US" sz="1000">
                <a:ea typeface="ＭＳ Ｐゴシック" charset="-128"/>
              </a:rPr>
              <a:t>Source: ArcGIS Desktop Help</a:t>
            </a:r>
          </a:p>
        </p:txBody>
      </p:sp>
      <p:pic>
        <p:nvPicPr>
          <p:cNvPr id="33797" name="Picture 5"/>
          <p:cNvPicPr>
            <a:picLocks noChangeAspect="1" noChangeArrowheads="1"/>
          </p:cNvPicPr>
          <p:nvPr/>
        </p:nvPicPr>
        <p:blipFill>
          <a:blip r:embed="rId3" cstate="print"/>
          <a:srcRect l="72833" t="30963" r="14566" b="28111"/>
          <a:stretch>
            <a:fillRect/>
          </a:stretch>
        </p:blipFill>
        <p:spPr bwMode="auto">
          <a:xfrm>
            <a:off x="6781800" y="1828800"/>
            <a:ext cx="1627188" cy="4144963"/>
          </a:xfrm>
          <a:prstGeom prst="rect">
            <a:avLst/>
          </a:prstGeom>
          <a:noFill/>
          <a:ln w="9525">
            <a:noFill/>
            <a:miter lim="800000"/>
            <a:headEnd/>
            <a:tailEnd/>
          </a:ln>
        </p:spPr>
      </p:pic>
      <p:cxnSp>
        <p:nvCxnSpPr>
          <p:cNvPr id="7" name="Straight Connector 6"/>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9"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26890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noChangeArrowheads="1"/>
          </p:cNvPicPr>
          <p:nvPr/>
        </p:nvPicPr>
        <p:blipFill>
          <a:blip r:embed="rId3" cstate="print"/>
          <a:srcRect l="47597" t="15935" r="2777" b="10892"/>
          <a:stretch>
            <a:fillRect/>
          </a:stretch>
        </p:blipFill>
        <p:spPr bwMode="auto">
          <a:xfrm>
            <a:off x="228600" y="2969420"/>
            <a:ext cx="2760663" cy="3201987"/>
          </a:xfrm>
          <a:prstGeom prst="rect">
            <a:avLst/>
          </a:prstGeom>
          <a:noFill/>
          <a:ln w="9525">
            <a:noFill/>
            <a:miter lim="800000"/>
            <a:headEnd/>
            <a:tailEnd/>
          </a:ln>
        </p:spPr>
      </p:pic>
      <p:sp>
        <p:nvSpPr>
          <p:cNvPr id="34819" name="Rectangle 2"/>
          <p:cNvSpPr>
            <a:spLocks noGrp="1" noChangeArrowheads="1"/>
          </p:cNvSpPr>
          <p:nvPr>
            <p:ph type="title"/>
          </p:nvPr>
        </p:nvSpPr>
        <p:spPr/>
        <p:txBody>
          <a:bodyPr/>
          <a:lstStyle/>
          <a:p>
            <a:pPr algn="l"/>
            <a:r>
              <a:rPr lang="en-US" dirty="0">
                <a:solidFill>
                  <a:srgbClr val="7A0019"/>
                </a:solidFill>
              </a:rPr>
              <a:t>Overlay - </a:t>
            </a:r>
            <a:r>
              <a:rPr lang="en-US" sz="3200" dirty="0">
                <a:solidFill>
                  <a:srgbClr val="7A0019"/>
                </a:solidFill>
              </a:rPr>
              <a:t>Intersect Example</a:t>
            </a:r>
          </a:p>
        </p:txBody>
      </p:sp>
      <p:sp>
        <p:nvSpPr>
          <p:cNvPr id="34820" name="Rectangle 3"/>
          <p:cNvSpPr>
            <a:spLocks noGrp="1" noChangeArrowheads="1"/>
          </p:cNvSpPr>
          <p:nvPr>
            <p:ph idx="1"/>
          </p:nvPr>
        </p:nvSpPr>
        <p:spPr>
          <a:xfrm>
            <a:off x="457200" y="1531937"/>
            <a:ext cx="8229600" cy="4411663"/>
          </a:xfrm>
        </p:spPr>
        <p:txBody>
          <a:bodyPr/>
          <a:lstStyle/>
          <a:p>
            <a:pPr eaLnBrk="1" hangingPunct="1"/>
            <a:r>
              <a:rPr lang="en-US" sz="2800" dirty="0"/>
              <a:t>Where are the broadleaf forests that are within one mile of a major river (i.e. habitat for vector of disease)?</a:t>
            </a:r>
          </a:p>
          <a:p>
            <a:pPr eaLnBrk="1" hangingPunct="1"/>
            <a:endParaRPr lang="en-US" dirty="0"/>
          </a:p>
        </p:txBody>
      </p:sp>
      <p:pic>
        <p:nvPicPr>
          <p:cNvPr id="34821" name="Picture 5"/>
          <p:cNvPicPr>
            <a:picLocks noChangeAspect="1" noChangeArrowheads="1"/>
          </p:cNvPicPr>
          <p:nvPr/>
        </p:nvPicPr>
        <p:blipFill>
          <a:blip r:embed="rId4" cstate="print"/>
          <a:srcRect l="46962" t="15128" r="2142" b="10892"/>
          <a:stretch>
            <a:fillRect/>
          </a:stretch>
        </p:blipFill>
        <p:spPr bwMode="auto">
          <a:xfrm>
            <a:off x="3144044" y="2971007"/>
            <a:ext cx="2797175" cy="3198812"/>
          </a:xfrm>
          <a:prstGeom prst="rect">
            <a:avLst/>
          </a:prstGeom>
          <a:noFill/>
          <a:ln w="9525">
            <a:noFill/>
            <a:miter lim="800000"/>
            <a:headEnd/>
            <a:tailEnd/>
          </a:ln>
        </p:spPr>
      </p:pic>
      <p:sp>
        <p:nvSpPr>
          <p:cNvPr id="34822" name="Text Box 6"/>
          <p:cNvSpPr txBox="1">
            <a:spLocks noChangeArrowheads="1"/>
          </p:cNvSpPr>
          <p:nvPr/>
        </p:nvSpPr>
        <p:spPr bwMode="auto">
          <a:xfrm>
            <a:off x="2286000" y="5181600"/>
            <a:ext cx="317500" cy="366713"/>
          </a:xfrm>
          <a:prstGeom prst="rect">
            <a:avLst/>
          </a:prstGeom>
          <a:noFill/>
          <a:ln w="9525">
            <a:noFill/>
            <a:miter lim="800000"/>
            <a:headEnd/>
            <a:tailEnd/>
          </a:ln>
        </p:spPr>
        <p:txBody>
          <a:bodyPr wrap="none">
            <a:spAutoFit/>
          </a:bodyPr>
          <a:lstStyle/>
          <a:p>
            <a:r>
              <a:rPr lang="en-US"/>
              <a:t>+</a:t>
            </a:r>
          </a:p>
        </p:txBody>
      </p:sp>
      <p:sp>
        <p:nvSpPr>
          <p:cNvPr id="34823" name="Text Box 7"/>
          <p:cNvSpPr txBox="1">
            <a:spLocks noChangeArrowheads="1"/>
          </p:cNvSpPr>
          <p:nvPr/>
        </p:nvSpPr>
        <p:spPr bwMode="auto">
          <a:xfrm>
            <a:off x="5638800" y="5181600"/>
            <a:ext cx="317500" cy="366713"/>
          </a:xfrm>
          <a:prstGeom prst="rect">
            <a:avLst/>
          </a:prstGeom>
          <a:noFill/>
          <a:ln w="9525">
            <a:noFill/>
            <a:miter lim="800000"/>
            <a:headEnd/>
            <a:tailEnd/>
          </a:ln>
        </p:spPr>
        <p:txBody>
          <a:bodyPr wrap="none">
            <a:spAutoFit/>
          </a:bodyPr>
          <a:lstStyle/>
          <a:p>
            <a:r>
              <a:rPr lang="en-US"/>
              <a:t>=</a:t>
            </a:r>
          </a:p>
        </p:txBody>
      </p:sp>
      <p:pic>
        <p:nvPicPr>
          <p:cNvPr id="34824" name="Picture 8"/>
          <p:cNvPicPr>
            <a:picLocks noChangeAspect="1" noChangeArrowheads="1"/>
          </p:cNvPicPr>
          <p:nvPr/>
        </p:nvPicPr>
        <p:blipFill>
          <a:blip r:embed="rId5" cstate="print"/>
          <a:srcRect l="46248" t="15935" r="2777" b="10892"/>
          <a:stretch>
            <a:fillRect/>
          </a:stretch>
        </p:blipFill>
        <p:spPr bwMode="auto">
          <a:xfrm>
            <a:off x="6096000" y="2970213"/>
            <a:ext cx="2833687" cy="3200400"/>
          </a:xfrm>
          <a:prstGeom prst="rect">
            <a:avLst/>
          </a:prstGeom>
          <a:noFill/>
          <a:ln w="9525">
            <a:noFill/>
            <a:miter lim="800000"/>
            <a:headEnd/>
            <a:tailEnd/>
          </a:ln>
        </p:spPr>
      </p:pic>
      <p:sp>
        <p:nvSpPr>
          <p:cNvPr id="34825" name="Text Box 9"/>
          <p:cNvSpPr txBox="1">
            <a:spLocks noChangeArrowheads="1"/>
          </p:cNvSpPr>
          <p:nvPr/>
        </p:nvSpPr>
        <p:spPr bwMode="auto">
          <a:xfrm>
            <a:off x="4180681" y="6172200"/>
            <a:ext cx="862013" cy="214313"/>
          </a:xfrm>
          <a:prstGeom prst="rect">
            <a:avLst/>
          </a:prstGeom>
          <a:noFill/>
          <a:ln w="9525">
            <a:noFill/>
            <a:miter lim="800000"/>
            <a:headEnd/>
            <a:tailEnd/>
          </a:ln>
        </p:spPr>
        <p:txBody>
          <a:bodyPr wrap="none">
            <a:spAutoFit/>
          </a:bodyPr>
          <a:lstStyle/>
          <a:p>
            <a:r>
              <a:rPr lang="en-US" sz="800" dirty="0"/>
              <a:t>MN DNR Data </a:t>
            </a:r>
          </a:p>
        </p:txBody>
      </p:sp>
      <p:cxnSp>
        <p:nvCxnSpPr>
          <p:cNvPr id="11" name="Straight Connector 10"/>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3" name="Picture 7" descr="C:\Users\betch038\Downloads\U-Spatial_GraphicAccent_R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4359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p:txBody>
          <a:bodyPr/>
          <a:lstStyle/>
          <a:p>
            <a:pPr algn="l" eaLnBrk="1" hangingPunct="1"/>
            <a:r>
              <a:rPr lang="en-US" dirty="0">
                <a:solidFill>
                  <a:srgbClr val="7A0019"/>
                </a:solidFill>
              </a:rPr>
              <a:t>Overlay</a:t>
            </a:r>
          </a:p>
        </p:txBody>
      </p:sp>
      <p:sp>
        <p:nvSpPr>
          <p:cNvPr id="35842" name="Rectangle 3"/>
          <p:cNvSpPr>
            <a:spLocks noGrp="1" noChangeArrowheads="1"/>
          </p:cNvSpPr>
          <p:nvPr>
            <p:ph idx="1"/>
          </p:nvPr>
        </p:nvSpPr>
        <p:spPr>
          <a:xfrm>
            <a:off x="285750" y="1447800"/>
            <a:ext cx="6629400" cy="4114800"/>
          </a:xfrm>
        </p:spPr>
        <p:txBody>
          <a:bodyPr/>
          <a:lstStyle/>
          <a:p>
            <a:pPr eaLnBrk="1" hangingPunct="1">
              <a:buFont typeface="Arial" panose="020B0604020202020204" pitchFamily="34" charset="0"/>
              <a:buChar char="•"/>
            </a:pPr>
            <a:r>
              <a:rPr lang="en-US" sz="2800" b="1" dirty="0"/>
              <a:t>Union</a:t>
            </a:r>
          </a:p>
          <a:p>
            <a:pPr lvl="1">
              <a:buFont typeface="Arial" panose="020B0604020202020204" pitchFamily="34" charset="0"/>
              <a:buChar char="•"/>
            </a:pPr>
            <a:r>
              <a:rPr lang="en-US" sz="2400" dirty="0"/>
              <a:t>New layer with combined polygons</a:t>
            </a:r>
          </a:p>
          <a:p>
            <a:pPr lvl="1" eaLnBrk="1" hangingPunct="1">
              <a:buFont typeface="Arial" panose="020B0604020202020204" pitchFamily="34" charset="0"/>
              <a:buChar char="•"/>
            </a:pPr>
            <a:r>
              <a:rPr lang="en-US" sz="2400" dirty="0"/>
              <a:t>Input: polygon</a:t>
            </a:r>
          </a:p>
          <a:p>
            <a:pPr lvl="1" eaLnBrk="1" hangingPunct="1">
              <a:buFont typeface="Arial" panose="020B0604020202020204" pitchFamily="34" charset="0"/>
              <a:buChar char="•"/>
            </a:pPr>
            <a:r>
              <a:rPr lang="en-US" sz="2400" dirty="0"/>
              <a:t>Overlay: polygon</a:t>
            </a:r>
          </a:p>
          <a:p>
            <a:pPr lvl="1" eaLnBrk="1" hangingPunct="1">
              <a:buFont typeface="Arial" panose="020B0604020202020204" pitchFamily="34" charset="0"/>
              <a:buChar char="•"/>
            </a:pPr>
            <a:r>
              <a:rPr lang="en-US" sz="2400" dirty="0"/>
              <a:t>Output: polygon</a:t>
            </a:r>
          </a:p>
          <a:p>
            <a:pPr lvl="1" eaLnBrk="1" hangingPunct="1">
              <a:buFont typeface="Arial" panose="020B0604020202020204" pitchFamily="34" charset="0"/>
              <a:buChar char="•"/>
            </a:pPr>
            <a:r>
              <a:rPr lang="en-US" sz="2400" dirty="0"/>
              <a:t>Extent: complete geographic extent of both input and overlay</a:t>
            </a:r>
          </a:p>
          <a:p>
            <a:pPr lvl="1" eaLnBrk="1" hangingPunct="1"/>
            <a:endParaRPr lang="en-US" dirty="0"/>
          </a:p>
        </p:txBody>
      </p:sp>
      <p:sp>
        <p:nvSpPr>
          <p:cNvPr id="35843" name="Text Box 4"/>
          <p:cNvSpPr txBox="1">
            <a:spLocks noChangeArrowheads="1"/>
          </p:cNvSpPr>
          <p:nvPr/>
        </p:nvSpPr>
        <p:spPr bwMode="auto">
          <a:xfrm>
            <a:off x="6781800" y="6096000"/>
            <a:ext cx="1905000" cy="246221"/>
          </a:xfrm>
          <a:prstGeom prst="rect">
            <a:avLst/>
          </a:prstGeom>
          <a:noFill/>
          <a:ln w="9525">
            <a:noFill/>
            <a:miter lim="800000"/>
            <a:headEnd/>
            <a:tailEnd/>
          </a:ln>
        </p:spPr>
        <p:txBody>
          <a:bodyPr wrap="square">
            <a:spAutoFit/>
          </a:bodyPr>
          <a:lstStyle/>
          <a:p>
            <a:pPr eaLnBrk="0" hangingPunct="0">
              <a:spcBef>
                <a:spcPct val="50000"/>
              </a:spcBef>
            </a:pPr>
            <a:r>
              <a:rPr lang="en-US" sz="1000" dirty="0">
                <a:ea typeface="ＭＳ Ｐゴシック" charset="-128"/>
              </a:rPr>
              <a:t>Source: ArcGIS Desktop Help</a:t>
            </a:r>
          </a:p>
        </p:txBody>
      </p:sp>
      <p:pic>
        <p:nvPicPr>
          <p:cNvPr id="35844" name="Picture 5"/>
          <p:cNvPicPr>
            <a:picLocks noChangeAspect="1" noChangeArrowheads="1"/>
          </p:cNvPicPr>
          <p:nvPr/>
        </p:nvPicPr>
        <p:blipFill>
          <a:blip r:embed="rId2" cstate="print"/>
          <a:srcRect l="73683" t="31371" r="14673" b="23630"/>
          <a:stretch>
            <a:fillRect/>
          </a:stretch>
        </p:blipFill>
        <p:spPr bwMode="auto">
          <a:xfrm>
            <a:off x="6915150" y="1504951"/>
            <a:ext cx="1508125" cy="4557713"/>
          </a:xfrm>
          <a:prstGeom prst="rect">
            <a:avLst/>
          </a:prstGeom>
          <a:noFill/>
          <a:ln w="9525">
            <a:noFill/>
            <a:miter lim="800000"/>
            <a:headEnd/>
            <a:tailEnd/>
          </a:ln>
        </p:spPr>
      </p:pic>
      <p:cxnSp>
        <p:nvCxnSpPr>
          <p:cNvPr id="8" name="Straight Connector 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0"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06568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algn="l"/>
            <a:r>
              <a:rPr lang="en-US" dirty="0">
                <a:solidFill>
                  <a:srgbClr val="7A0019"/>
                </a:solidFill>
              </a:rPr>
              <a:t>Overlay - </a:t>
            </a:r>
            <a:r>
              <a:rPr lang="en-US" sz="3200" dirty="0">
                <a:solidFill>
                  <a:srgbClr val="7A0019"/>
                </a:solidFill>
              </a:rPr>
              <a:t>Union Example</a:t>
            </a:r>
            <a:r>
              <a:rPr lang="en-US" dirty="0"/>
              <a:t>	</a:t>
            </a:r>
          </a:p>
        </p:txBody>
      </p:sp>
      <p:sp>
        <p:nvSpPr>
          <p:cNvPr id="36867" name="Rectangle 3"/>
          <p:cNvSpPr>
            <a:spLocks noGrp="1" noChangeArrowheads="1"/>
          </p:cNvSpPr>
          <p:nvPr>
            <p:ph idx="1"/>
          </p:nvPr>
        </p:nvSpPr>
        <p:spPr/>
        <p:txBody>
          <a:bodyPr/>
          <a:lstStyle/>
          <a:p>
            <a:pPr eaLnBrk="1" hangingPunct="1"/>
            <a:r>
              <a:rPr lang="en-US" sz="2800" dirty="0"/>
              <a:t>Show how income and school catchment areas are related</a:t>
            </a:r>
          </a:p>
        </p:txBody>
      </p:sp>
      <p:sp>
        <p:nvSpPr>
          <p:cNvPr id="36868" name="Rectangle 4"/>
          <p:cNvSpPr>
            <a:spLocks noChangeArrowheads="1"/>
          </p:cNvSpPr>
          <p:nvPr/>
        </p:nvSpPr>
        <p:spPr bwMode="auto">
          <a:xfrm>
            <a:off x="304800" y="3460750"/>
            <a:ext cx="2514600" cy="1828800"/>
          </a:xfrm>
          <a:prstGeom prst="rect">
            <a:avLst/>
          </a:prstGeom>
          <a:solidFill>
            <a:schemeClr val="accent1"/>
          </a:solidFill>
          <a:ln w="9525">
            <a:solidFill>
              <a:schemeClr val="tx1"/>
            </a:solidFill>
            <a:miter lim="800000"/>
            <a:headEnd/>
            <a:tailEnd/>
          </a:ln>
        </p:spPr>
        <p:txBody>
          <a:bodyPr wrap="none" anchor="ctr"/>
          <a:lstStyle/>
          <a:p>
            <a:pPr algn="ctr"/>
            <a:endParaRPr lang="en-US"/>
          </a:p>
        </p:txBody>
      </p:sp>
      <p:sp>
        <p:nvSpPr>
          <p:cNvPr id="36869" name="Line 5"/>
          <p:cNvSpPr>
            <a:spLocks noChangeShapeType="1"/>
          </p:cNvSpPr>
          <p:nvPr/>
        </p:nvSpPr>
        <p:spPr bwMode="auto">
          <a:xfrm>
            <a:off x="990600" y="3460750"/>
            <a:ext cx="1588" cy="1828800"/>
          </a:xfrm>
          <a:prstGeom prst="line">
            <a:avLst/>
          </a:prstGeom>
          <a:noFill/>
          <a:ln w="9525">
            <a:solidFill>
              <a:schemeClr val="tx1"/>
            </a:solidFill>
            <a:round/>
            <a:headEnd/>
            <a:tailEnd/>
          </a:ln>
        </p:spPr>
        <p:txBody>
          <a:bodyPr/>
          <a:lstStyle/>
          <a:p>
            <a:endParaRPr lang="en-US"/>
          </a:p>
        </p:txBody>
      </p:sp>
      <p:sp>
        <p:nvSpPr>
          <p:cNvPr id="36870" name="Line 6"/>
          <p:cNvSpPr>
            <a:spLocks noChangeShapeType="1"/>
          </p:cNvSpPr>
          <p:nvPr/>
        </p:nvSpPr>
        <p:spPr bwMode="auto">
          <a:xfrm>
            <a:off x="2133600" y="3460750"/>
            <a:ext cx="1588" cy="1828800"/>
          </a:xfrm>
          <a:prstGeom prst="line">
            <a:avLst/>
          </a:prstGeom>
          <a:noFill/>
          <a:ln w="9525">
            <a:solidFill>
              <a:schemeClr val="tx1"/>
            </a:solidFill>
            <a:round/>
            <a:headEnd/>
            <a:tailEnd/>
          </a:ln>
        </p:spPr>
        <p:txBody>
          <a:bodyPr/>
          <a:lstStyle/>
          <a:p>
            <a:endParaRPr lang="en-US"/>
          </a:p>
        </p:txBody>
      </p:sp>
      <p:sp>
        <p:nvSpPr>
          <p:cNvPr id="36871" name="Text Box 8"/>
          <p:cNvSpPr txBox="1">
            <a:spLocks noChangeArrowheads="1"/>
          </p:cNvSpPr>
          <p:nvPr/>
        </p:nvSpPr>
        <p:spPr bwMode="auto">
          <a:xfrm>
            <a:off x="457200" y="3536950"/>
            <a:ext cx="358775" cy="366713"/>
          </a:xfrm>
          <a:prstGeom prst="rect">
            <a:avLst/>
          </a:prstGeom>
          <a:noFill/>
          <a:ln w="9525">
            <a:noFill/>
            <a:miter lim="800000"/>
            <a:headEnd/>
            <a:tailEnd/>
          </a:ln>
        </p:spPr>
        <p:txBody>
          <a:bodyPr>
            <a:spAutoFit/>
          </a:bodyPr>
          <a:lstStyle/>
          <a:p>
            <a:pPr>
              <a:spcBef>
                <a:spcPct val="50000"/>
              </a:spcBef>
            </a:pPr>
            <a:endParaRPr lang="en-US"/>
          </a:p>
        </p:txBody>
      </p:sp>
      <p:sp>
        <p:nvSpPr>
          <p:cNvPr id="36872" name="Text Box 9"/>
          <p:cNvSpPr txBox="1">
            <a:spLocks noChangeArrowheads="1"/>
          </p:cNvSpPr>
          <p:nvPr/>
        </p:nvSpPr>
        <p:spPr bwMode="auto">
          <a:xfrm rot="-5400000">
            <a:off x="111919" y="4164807"/>
            <a:ext cx="1206500" cy="366712"/>
          </a:xfrm>
          <a:prstGeom prst="rect">
            <a:avLst/>
          </a:prstGeom>
          <a:noFill/>
          <a:ln w="9525">
            <a:noFill/>
            <a:miter lim="800000"/>
            <a:headEnd/>
            <a:tailEnd/>
          </a:ln>
        </p:spPr>
        <p:txBody>
          <a:bodyPr wrap="none">
            <a:spAutoFit/>
          </a:bodyPr>
          <a:lstStyle/>
          <a:p>
            <a:r>
              <a:rPr lang="en-US"/>
              <a:t>&lt; $30,000</a:t>
            </a:r>
          </a:p>
        </p:txBody>
      </p:sp>
      <p:sp>
        <p:nvSpPr>
          <p:cNvPr id="36873" name="Text Box 10"/>
          <p:cNvSpPr txBox="1">
            <a:spLocks noChangeArrowheads="1"/>
          </p:cNvSpPr>
          <p:nvPr/>
        </p:nvSpPr>
        <p:spPr bwMode="auto">
          <a:xfrm rot="-5400000">
            <a:off x="631032" y="4201318"/>
            <a:ext cx="1847850" cy="366713"/>
          </a:xfrm>
          <a:prstGeom prst="rect">
            <a:avLst/>
          </a:prstGeom>
          <a:noFill/>
          <a:ln w="9525">
            <a:noFill/>
            <a:miter lim="800000"/>
            <a:headEnd/>
            <a:tailEnd/>
          </a:ln>
        </p:spPr>
        <p:txBody>
          <a:bodyPr wrap="none">
            <a:spAutoFit/>
          </a:bodyPr>
          <a:lstStyle/>
          <a:p>
            <a:r>
              <a:rPr lang="en-US"/>
              <a:t> $30,001-99,999</a:t>
            </a:r>
          </a:p>
        </p:txBody>
      </p:sp>
      <p:sp>
        <p:nvSpPr>
          <p:cNvPr id="36874" name="Text Box 11"/>
          <p:cNvSpPr txBox="1">
            <a:spLocks noChangeArrowheads="1"/>
          </p:cNvSpPr>
          <p:nvPr/>
        </p:nvSpPr>
        <p:spPr bwMode="auto">
          <a:xfrm rot="-5400000">
            <a:off x="1880394" y="4099719"/>
            <a:ext cx="1333500" cy="366712"/>
          </a:xfrm>
          <a:prstGeom prst="rect">
            <a:avLst/>
          </a:prstGeom>
          <a:noFill/>
          <a:ln w="9525">
            <a:noFill/>
            <a:miter lim="800000"/>
            <a:headEnd/>
            <a:tailEnd/>
          </a:ln>
        </p:spPr>
        <p:txBody>
          <a:bodyPr wrap="none">
            <a:spAutoFit/>
          </a:bodyPr>
          <a:lstStyle/>
          <a:p>
            <a:r>
              <a:rPr lang="en-US" dirty="0"/>
              <a:t>&gt; $100,000</a:t>
            </a:r>
          </a:p>
        </p:txBody>
      </p:sp>
      <p:sp>
        <p:nvSpPr>
          <p:cNvPr id="36875" name="Text Box 12"/>
          <p:cNvSpPr txBox="1">
            <a:spLocks noChangeArrowheads="1"/>
          </p:cNvSpPr>
          <p:nvPr/>
        </p:nvSpPr>
        <p:spPr bwMode="auto">
          <a:xfrm>
            <a:off x="2895600" y="4222750"/>
            <a:ext cx="381000" cy="366713"/>
          </a:xfrm>
          <a:prstGeom prst="rect">
            <a:avLst/>
          </a:prstGeom>
          <a:noFill/>
          <a:ln w="9525">
            <a:noFill/>
            <a:miter lim="800000"/>
            <a:headEnd/>
            <a:tailEnd/>
          </a:ln>
        </p:spPr>
        <p:txBody>
          <a:bodyPr>
            <a:spAutoFit/>
          </a:bodyPr>
          <a:lstStyle/>
          <a:p>
            <a:pPr>
              <a:spcBef>
                <a:spcPct val="50000"/>
              </a:spcBef>
            </a:pPr>
            <a:r>
              <a:rPr lang="en-US"/>
              <a:t>+</a:t>
            </a:r>
          </a:p>
        </p:txBody>
      </p:sp>
      <p:sp>
        <p:nvSpPr>
          <p:cNvPr id="36876" name="Rectangle 14"/>
          <p:cNvSpPr>
            <a:spLocks noChangeArrowheads="1"/>
          </p:cNvSpPr>
          <p:nvPr/>
        </p:nvSpPr>
        <p:spPr bwMode="auto">
          <a:xfrm>
            <a:off x="3276600" y="3460750"/>
            <a:ext cx="2590800" cy="1828800"/>
          </a:xfrm>
          <a:prstGeom prst="rect">
            <a:avLst/>
          </a:prstGeom>
          <a:solidFill>
            <a:srgbClr val="FFFF4B"/>
          </a:solidFill>
          <a:ln w="9525">
            <a:solidFill>
              <a:schemeClr val="tx1"/>
            </a:solidFill>
            <a:miter lim="800000"/>
            <a:headEnd/>
            <a:tailEnd/>
          </a:ln>
        </p:spPr>
        <p:txBody>
          <a:bodyPr wrap="none" anchor="ctr"/>
          <a:lstStyle/>
          <a:p>
            <a:pPr algn="ctr"/>
            <a:endParaRPr lang="en-US"/>
          </a:p>
        </p:txBody>
      </p:sp>
      <p:sp>
        <p:nvSpPr>
          <p:cNvPr id="36877" name="Line 15"/>
          <p:cNvSpPr>
            <a:spLocks noChangeShapeType="1"/>
          </p:cNvSpPr>
          <p:nvPr/>
        </p:nvSpPr>
        <p:spPr bwMode="auto">
          <a:xfrm flipV="1">
            <a:off x="3276600" y="3460750"/>
            <a:ext cx="2590800" cy="1752600"/>
          </a:xfrm>
          <a:prstGeom prst="line">
            <a:avLst/>
          </a:prstGeom>
          <a:noFill/>
          <a:ln w="9525">
            <a:solidFill>
              <a:schemeClr val="tx1"/>
            </a:solidFill>
            <a:round/>
            <a:headEnd/>
            <a:tailEnd/>
          </a:ln>
        </p:spPr>
        <p:txBody>
          <a:bodyPr/>
          <a:lstStyle/>
          <a:p>
            <a:endParaRPr lang="en-US"/>
          </a:p>
        </p:txBody>
      </p:sp>
      <p:sp>
        <p:nvSpPr>
          <p:cNvPr id="36878" name="Text Box 16"/>
          <p:cNvSpPr txBox="1">
            <a:spLocks noChangeArrowheads="1"/>
          </p:cNvSpPr>
          <p:nvPr/>
        </p:nvSpPr>
        <p:spPr bwMode="auto">
          <a:xfrm>
            <a:off x="3413125" y="3725863"/>
            <a:ext cx="1123950" cy="366712"/>
          </a:xfrm>
          <a:prstGeom prst="rect">
            <a:avLst/>
          </a:prstGeom>
          <a:noFill/>
          <a:ln w="9525">
            <a:noFill/>
            <a:miter lim="800000"/>
            <a:headEnd/>
            <a:tailEnd/>
          </a:ln>
        </p:spPr>
        <p:txBody>
          <a:bodyPr wrap="none">
            <a:spAutoFit/>
          </a:bodyPr>
          <a:lstStyle/>
          <a:p>
            <a:r>
              <a:rPr lang="en-US"/>
              <a:t>North HS</a:t>
            </a:r>
          </a:p>
        </p:txBody>
      </p:sp>
      <p:sp>
        <p:nvSpPr>
          <p:cNvPr id="36879" name="Text Box 17"/>
          <p:cNvSpPr txBox="1">
            <a:spLocks noChangeArrowheads="1"/>
          </p:cNvSpPr>
          <p:nvPr/>
        </p:nvSpPr>
        <p:spPr bwMode="auto">
          <a:xfrm>
            <a:off x="4419600" y="4832350"/>
            <a:ext cx="1162050" cy="366713"/>
          </a:xfrm>
          <a:prstGeom prst="rect">
            <a:avLst/>
          </a:prstGeom>
          <a:noFill/>
          <a:ln w="9525">
            <a:noFill/>
            <a:miter lim="800000"/>
            <a:headEnd/>
            <a:tailEnd/>
          </a:ln>
        </p:spPr>
        <p:txBody>
          <a:bodyPr wrap="none">
            <a:spAutoFit/>
          </a:bodyPr>
          <a:lstStyle/>
          <a:p>
            <a:r>
              <a:rPr lang="en-US"/>
              <a:t>South HS</a:t>
            </a:r>
          </a:p>
        </p:txBody>
      </p:sp>
      <p:sp>
        <p:nvSpPr>
          <p:cNvPr id="36880" name="Text Box 18"/>
          <p:cNvSpPr txBox="1">
            <a:spLocks noChangeArrowheads="1"/>
          </p:cNvSpPr>
          <p:nvPr/>
        </p:nvSpPr>
        <p:spPr bwMode="auto">
          <a:xfrm>
            <a:off x="5867400" y="4146550"/>
            <a:ext cx="381000" cy="366713"/>
          </a:xfrm>
          <a:prstGeom prst="rect">
            <a:avLst/>
          </a:prstGeom>
          <a:noFill/>
          <a:ln w="9525">
            <a:noFill/>
            <a:miter lim="800000"/>
            <a:headEnd/>
            <a:tailEnd/>
          </a:ln>
        </p:spPr>
        <p:txBody>
          <a:bodyPr>
            <a:spAutoFit/>
          </a:bodyPr>
          <a:lstStyle/>
          <a:p>
            <a:pPr>
              <a:spcBef>
                <a:spcPct val="50000"/>
              </a:spcBef>
            </a:pPr>
            <a:r>
              <a:rPr lang="en-US"/>
              <a:t>=</a:t>
            </a:r>
          </a:p>
        </p:txBody>
      </p:sp>
      <p:sp>
        <p:nvSpPr>
          <p:cNvPr id="36881" name="Rectangle 19"/>
          <p:cNvSpPr>
            <a:spLocks noChangeArrowheads="1"/>
          </p:cNvSpPr>
          <p:nvPr/>
        </p:nvSpPr>
        <p:spPr bwMode="auto">
          <a:xfrm>
            <a:off x="6248400" y="3460750"/>
            <a:ext cx="2590800" cy="1828800"/>
          </a:xfrm>
          <a:prstGeom prst="rect">
            <a:avLst/>
          </a:prstGeom>
          <a:solidFill>
            <a:srgbClr val="92D050"/>
          </a:solidFill>
          <a:ln w="9525">
            <a:solidFill>
              <a:schemeClr val="tx1"/>
            </a:solidFill>
            <a:miter lim="800000"/>
            <a:headEnd/>
            <a:tailEnd/>
          </a:ln>
        </p:spPr>
        <p:txBody>
          <a:bodyPr wrap="none" anchor="ctr"/>
          <a:lstStyle/>
          <a:p>
            <a:pPr algn="ctr"/>
            <a:endParaRPr lang="en-US"/>
          </a:p>
        </p:txBody>
      </p:sp>
      <p:sp>
        <p:nvSpPr>
          <p:cNvPr id="36882" name="Line 20"/>
          <p:cNvSpPr>
            <a:spLocks noChangeShapeType="1"/>
          </p:cNvSpPr>
          <p:nvPr/>
        </p:nvSpPr>
        <p:spPr bwMode="auto">
          <a:xfrm flipV="1">
            <a:off x="6248400" y="3460750"/>
            <a:ext cx="2590800" cy="1752600"/>
          </a:xfrm>
          <a:prstGeom prst="line">
            <a:avLst/>
          </a:prstGeom>
          <a:noFill/>
          <a:ln w="9525">
            <a:solidFill>
              <a:schemeClr val="tx1"/>
            </a:solidFill>
            <a:round/>
            <a:headEnd/>
            <a:tailEnd/>
          </a:ln>
        </p:spPr>
        <p:txBody>
          <a:bodyPr/>
          <a:lstStyle/>
          <a:p>
            <a:endParaRPr lang="en-US"/>
          </a:p>
        </p:txBody>
      </p:sp>
      <p:sp>
        <p:nvSpPr>
          <p:cNvPr id="36883" name="Line 21"/>
          <p:cNvSpPr>
            <a:spLocks noChangeShapeType="1"/>
          </p:cNvSpPr>
          <p:nvPr/>
        </p:nvSpPr>
        <p:spPr bwMode="auto">
          <a:xfrm>
            <a:off x="6858000" y="3460750"/>
            <a:ext cx="1588" cy="1828800"/>
          </a:xfrm>
          <a:prstGeom prst="line">
            <a:avLst/>
          </a:prstGeom>
          <a:noFill/>
          <a:ln w="9525">
            <a:solidFill>
              <a:schemeClr val="tx1"/>
            </a:solidFill>
            <a:round/>
            <a:headEnd/>
            <a:tailEnd/>
          </a:ln>
        </p:spPr>
        <p:txBody>
          <a:bodyPr/>
          <a:lstStyle/>
          <a:p>
            <a:endParaRPr lang="en-US"/>
          </a:p>
        </p:txBody>
      </p:sp>
      <p:sp>
        <p:nvSpPr>
          <p:cNvPr id="36884" name="Line 22"/>
          <p:cNvSpPr>
            <a:spLocks noChangeShapeType="1"/>
          </p:cNvSpPr>
          <p:nvPr/>
        </p:nvSpPr>
        <p:spPr bwMode="auto">
          <a:xfrm>
            <a:off x="8001000" y="3460750"/>
            <a:ext cx="1588" cy="1828800"/>
          </a:xfrm>
          <a:prstGeom prst="line">
            <a:avLst/>
          </a:prstGeom>
          <a:noFill/>
          <a:ln w="9525">
            <a:solidFill>
              <a:schemeClr val="tx1"/>
            </a:solidFill>
            <a:round/>
            <a:headEnd/>
            <a:tailEnd/>
          </a:ln>
        </p:spPr>
        <p:txBody>
          <a:bodyPr/>
          <a:lstStyle/>
          <a:p>
            <a:endParaRPr lang="en-US"/>
          </a:p>
        </p:txBody>
      </p:sp>
      <p:sp>
        <p:nvSpPr>
          <p:cNvPr id="36885" name="Text Box 23"/>
          <p:cNvSpPr txBox="1">
            <a:spLocks noChangeArrowheads="1"/>
          </p:cNvSpPr>
          <p:nvPr/>
        </p:nvSpPr>
        <p:spPr bwMode="auto">
          <a:xfrm>
            <a:off x="6248400" y="3613150"/>
            <a:ext cx="612775" cy="730250"/>
          </a:xfrm>
          <a:prstGeom prst="rect">
            <a:avLst/>
          </a:prstGeom>
          <a:noFill/>
          <a:ln w="9525">
            <a:noFill/>
            <a:miter lim="800000"/>
            <a:headEnd/>
            <a:tailEnd/>
          </a:ln>
        </p:spPr>
        <p:txBody>
          <a:bodyPr wrap="none">
            <a:spAutoFit/>
          </a:bodyPr>
          <a:lstStyle/>
          <a:p>
            <a:r>
              <a:rPr lang="en-US" sz="1400" b="1"/>
              <a:t>NHS</a:t>
            </a:r>
          </a:p>
          <a:p>
            <a:r>
              <a:rPr lang="en-US" sz="1400" b="1"/>
              <a:t>&amp;</a:t>
            </a:r>
          </a:p>
          <a:p>
            <a:r>
              <a:rPr lang="en-US" sz="1400" b="1"/>
              <a:t>&lt;30K</a:t>
            </a:r>
          </a:p>
        </p:txBody>
      </p:sp>
      <p:sp>
        <p:nvSpPr>
          <p:cNvPr id="36886" name="Text Box 24"/>
          <p:cNvSpPr txBox="1">
            <a:spLocks noChangeArrowheads="1"/>
          </p:cNvSpPr>
          <p:nvPr/>
        </p:nvSpPr>
        <p:spPr bwMode="auto">
          <a:xfrm>
            <a:off x="6934200" y="3536950"/>
            <a:ext cx="765175" cy="730250"/>
          </a:xfrm>
          <a:prstGeom prst="rect">
            <a:avLst/>
          </a:prstGeom>
          <a:noFill/>
          <a:ln w="9525">
            <a:noFill/>
            <a:miter lim="800000"/>
            <a:headEnd/>
            <a:tailEnd/>
          </a:ln>
        </p:spPr>
        <p:txBody>
          <a:bodyPr wrap="none">
            <a:spAutoFit/>
          </a:bodyPr>
          <a:lstStyle/>
          <a:p>
            <a:r>
              <a:rPr lang="en-US" sz="1400" b="1"/>
              <a:t>NHS</a:t>
            </a:r>
          </a:p>
          <a:p>
            <a:r>
              <a:rPr lang="en-US" sz="1400" b="1"/>
              <a:t>&amp;</a:t>
            </a:r>
          </a:p>
          <a:p>
            <a:r>
              <a:rPr lang="en-US" sz="1400" b="1"/>
              <a:t>30-99K</a:t>
            </a:r>
          </a:p>
        </p:txBody>
      </p:sp>
      <p:sp>
        <p:nvSpPr>
          <p:cNvPr id="36887" name="Text Box 25"/>
          <p:cNvSpPr txBox="1">
            <a:spLocks noChangeArrowheads="1"/>
          </p:cNvSpPr>
          <p:nvPr/>
        </p:nvSpPr>
        <p:spPr bwMode="auto">
          <a:xfrm>
            <a:off x="8001000" y="2698750"/>
            <a:ext cx="711200" cy="730250"/>
          </a:xfrm>
          <a:prstGeom prst="rect">
            <a:avLst/>
          </a:prstGeom>
          <a:noFill/>
          <a:ln w="9525">
            <a:noFill/>
            <a:miter lim="800000"/>
            <a:headEnd/>
            <a:tailEnd/>
          </a:ln>
        </p:spPr>
        <p:txBody>
          <a:bodyPr wrap="none">
            <a:spAutoFit/>
          </a:bodyPr>
          <a:lstStyle/>
          <a:p>
            <a:r>
              <a:rPr lang="en-US" sz="1400" b="1" dirty="0"/>
              <a:t>NHS</a:t>
            </a:r>
          </a:p>
          <a:p>
            <a:r>
              <a:rPr lang="en-US" sz="1400" b="1" dirty="0"/>
              <a:t>&amp;</a:t>
            </a:r>
          </a:p>
          <a:p>
            <a:r>
              <a:rPr lang="en-US" sz="1400" b="1" dirty="0"/>
              <a:t>&gt;100K</a:t>
            </a:r>
          </a:p>
        </p:txBody>
      </p:sp>
      <p:sp>
        <p:nvSpPr>
          <p:cNvPr id="36888" name="Text Box 26"/>
          <p:cNvSpPr txBox="1">
            <a:spLocks noChangeArrowheads="1"/>
          </p:cNvSpPr>
          <p:nvPr/>
        </p:nvSpPr>
        <p:spPr bwMode="auto">
          <a:xfrm>
            <a:off x="6172200" y="5289550"/>
            <a:ext cx="612775" cy="730250"/>
          </a:xfrm>
          <a:prstGeom prst="rect">
            <a:avLst/>
          </a:prstGeom>
          <a:noFill/>
          <a:ln w="9525">
            <a:noFill/>
            <a:miter lim="800000"/>
            <a:headEnd/>
            <a:tailEnd/>
          </a:ln>
        </p:spPr>
        <p:txBody>
          <a:bodyPr wrap="none">
            <a:spAutoFit/>
          </a:bodyPr>
          <a:lstStyle/>
          <a:p>
            <a:r>
              <a:rPr lang="en-US" sz="1400" b="1" dirty="0"/>
              <a:t>SHS</a:t>
            </a:r>
          </a:p>
          <a:p>
            <a:r>
              <a:rPr lang="en-US" sz="1400" b="1" dirty="0"/>
              <a:t>&amp;</a:t>
            </a:r>
          </a:p>
          <a:p>
            <a:r>
              <a:rPr lang="en-US" sz="1400" b="1" dirty="0"/>
              <a:t>&lt;30K</a:t>
            </a:r>
          </a:p>
        </p:txBody>
      </p:sp>
      <p:sp>
        <p:nvSpPr>
          <p:cNvPr id="36889" name="Text Box 27"/>
          <p:cNvSpPr txBox="1">
            <a:spLocks noChangeArrowheads="1"/>
          </p:cNvSpPr>
          <p:nvPr/>
        </p:nvSpPr>
        <p:spPr bwMode="auto">
          <a:xfrm>
            <a:off x="7086600" y="4527550"/>
            <a:ext cx="765175" cy="730250"/>
          </a:xfrm>
          <a:prstGeom prst="rect">
            <a:avLst/>
          </a:prstGeom>
          <a:noFill/>
          <a:ln w="9525">
            <a:noFill/>
            <a:miter lim="800000"/>
            <a:headEnd/>
            <a:tailEnd/>
          </a:ln>
        </p:spPr>
        <p:txBody>
          <a:bodyPr wrap="none">
            <a:spAutoFit/>
          </a:bodyPr>
          <a:lstStyle/>
          <a:p>
            <a:r>
              <a:rPr lang="en-US" sz="1400" b="1"/>
              <a:t>SHS</a:t>
            </a:r>
          </a:p>
          <a:p>
            <a:r>
              <a:rPr lang="en-US" sz="1400" b="1"/>
              <a:t>&amp;</a:t>
            </a:r>
          </a:p>
          <a:p>
            <a:r>
              <a:rPr lang="en-US" sz="1400" b="1"/>
              <a:t>30-99K</a:t>
            </a:r>
          </a:p>
        </p:txBody>
      </p:sp>
      <p:sp>
        <p:nvSpPr>
          <p:cNvPr id="36890" name="Text Box 28"/>
          <p:cNvSpPr txBox="1">
            <a:spLocks noChangeArrowheads="1"/>
          </p:cNvSpPr>
          <p:nvPr/>
        </p:nvSpPr>
        <p:spPr bwMode="auto">
          <a:xfrm>
            <a:off x="8077200" y="4375150"/>
            <a:ext cx="711200" cy="730250"/>
          </a:xfrm>
          <a:prstGeom prst="rect">
            <a:avLst/>
          </a:prstGeom>
          <a:noFill/>
          <a:ln w="9525">
            <a:noFill/>
            <a:miter lim="800000"/>
            <a:headEnd/>
            <a:tailEnd/>
          </a:ln>
        </p:spPr>
        <p:txBody>
          <a:bodyPr wrap="none">
            <a:spAutoFit/>
          </a:bodyPr>
          <a:lstStyle/>
          <a:p>
            <a:r>
              <a:rPr lang="en-US" sz="1400" b="1"/>
              <a:t>SHS</a:t>
            </a:r>
          </a:p>
          <a:p>
            <a:r>
              <a:rPr lang="en-US" sz="1400" b="1"/>
              <a:t>&amp;</a:t>
            </a:r>
          </a:p>
          <a:p>
            <a:r>
              <a:rPr lang="en-US" sz="1400" b="1"/>
              <a:t>&gt;100K</a:t>
            </a:r>
          </a:p>
        </p:txBody>
      </p:sp>
      <p:sp>
        <p:nvSpPr>
          <p:cNvPr id="36891" name="TextBox 26"/>
          <p:cNvSpPr txBox="1">
            <a:spLocks noChangeArrowheads="1"/>
          </p:cNvSpPr>
          <p:nvPr/>
        </p:nvSpPr>
        <p:spPr bwMode="auto">
          <a:xfrm>
            <a:off x="115093" y="2590800"/>
            <a:ext cx="5865813" cy="461963"/>
          </a:xfrm>
          <a:prstGeom prst="rect">
            <a:avLst/>
          </a:prstGeom>
          <a:noFill/>
          <a:ln w="9525">
            <a:noFill/>
            <a:miter lim="800000"/>
            <a:headEnd/>
            <a:tailEnd/>
          </a:ln>
        </p:spPr>
        <p:txBody>
          <a:bodyPr wrap="none">
            <a:spAutoFit/>
          </a:bodyPr>
          <a:lstStyle/>
          <a:p>
            <a:r>
              <a:rPr lang="en-US" sz="2400" dirty="0">
                <a:solidFill>
                  <a:srgbClr val="7A0019"/>
                </a:solidFill>
              </a:rPr>
              <a:t>CAUTION: Be Careful about assumptions</a:t>
            </a:r>
            <a:endParaRPr lang="en-US" sz="1400" dirty="0">
              <a:solidFill>
                <a:srgbClr val="7A0019"/>
              </a:solidFill>
            </a:endParaRPr>
          </a:p>
        </p:txBody>
      </p:sp>
      <p:cxnSp>
        <p:nvCxnSpPr>
          <p:cNvPr id="29" name="Straight Connector 28"/>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31"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1066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7A0019"/>
                </a:solidFill>
              </a:rPr>
              <a:t>Overlay</a:t>
            </a:r>
          </a:p>
        </p:txBody>
      </p:sp>
      <p:sp>
        <p:nvSpPr>
          <p:cNvPr id="37891" name="Rectangle 3"/>
          <p:cNvSpPr>
            <a:spLocks noGrp="1" noChangeArrowheads="1"/>
          </p:cNvSpPr>
          <p:nvPr>
            <p:ph idx="1"/>
          </p:nvPr>
        </p:nvSpPr>
        <p:spPr>
          <a:xfrm>
            <a:off x="228600" y="1524000"/>
            <a:ext cx="6705600" cy="4114800"/>
          </a:xfrm>
        </p:spPr>
        <p:txBody>
          <a:bodyPr/>
          <a:lstStyle/>
          <a:p>
            <a:pPr eaLnBrk="1" hangingPunct="1"/>
            <a:r>
              <a:rPr lang="en-US" dirty="0"/>
              <a:t>Clip </a:t>
            </a:r>
          </a:p>
          <a:p>
            <a:pPr lvl="1">
              <a:buFont typeface="Arial" panose="020B0604020202020204" pitchFamily="34" charset="0"/>
              <a:buChar char="•"/>
            </a:pPr>
            <a:r>
              <a:rPr lang="en-US" sz="2400" dirty="0"/>
              <a:t>(like a “cookie cutter”)</a:t>
            </a:r>
          </a:p>
          <a:p>
            <a:pPr lvl="1" eaLnBrk="1" hangingPunct="1">
              <a:buFont typeface="Arial" panose="020B0604020202020204" pitchFamily="34" charset="0"/>
              <a:buChar char="•"/>
            </a:pPr>
            <a:r>
              <a:rPr lang="en-US" sz="2400" dirty="0"/>
              <a:t>Input: point, line, or polygon</a:t>
            </a:r>
          </a:p>
          <a:p>
            <a:pPr lvl="1" eaLnBrk="1" hangingPunct="1">
              <a:buFont typeface="Arial" panose="020B0604020202020204" pitchFamily="34" charset="0"/>
              <a:buChar char="•"/>
            </a:pPr>
            <a:r>
              <a:rPr lang="en-US" sz="2400" dirty="0"/>
              <a:t>Clip: polygon</a:t>
            </a:r>
          </a:p>
          <a:p>
            <a:pPr lvl="1" eaLnBrk="1" hangingPunct="1">
              <a:buFont typeface="Arial" panose="020B0604020202020204" pitchFamily="34" charset="0"/>
              <a:buChar char="•"/>
            </a:pPr>
            <a:r>
              <a:rPr lang="en-US" sz="2400" dirty="0"/>
              <a:t>Output: same as input</a:t>
            </a:r>
          </a:p>
          <a:p>
            <a:pPr lvl="1" eaLnBrk="1" hangingPunct="1">
              <a:buFont typeface="Arial" panose="020B0604020202020204" pitchFamily="34" charset="0"/>
              <a:buChar char="•"/>
            </a:pPr>
            <a:r>
              <a:rPr lang="en-US" sz="2400" dirty="0"/>
              <a:t>Extent: same as the clip feature extent</a:t>
            </a:r>
          </a:p>
        </p:txBody>
      </p:sp>
      <p:sp>
        <p:nvSpPr>
          <p:cNvPr id="37892" name="Text Box 4"/>
          <p:cNvSpPr txBox="1">
            <a:spLocks noChangeArrowheads="1"/>
          </p:cNvSpPr>
          <p:nvPr/>
        </p:nvSpPr>
        <p:spPr bwMode="auto">
          <a:xfrm>
            <a:off x="6781800" y="5791200"/>
            <a:ext cx="2133600" cy="244475"/>
          </a:xfrm>
          <a:prstGeom prst="rect">
            <a:avLst/>
          </a:prstGeom>
          <a:noFill/>
          <a:ln w="9525">
            <a:noFill/>
            <a:miter lim="800000"/>
            <a:headEnd/>
            <a:tailEnd/>
          </a:ln>
        </p:spPr>
        <p:txBody>
          <a:bodyPr>
            <a:spAutoFit/>
          </a:bodyPr>
          <a:lstStyle/>
          <a:p>
            <a:pPr eaLnBrk="0" hangingPunct="0">
              <a:spcBef>
                <a:spcPct val="50000"/>
              </a:spcBef>
            </a:pPr>
            <a:r>
              <a:rPr lang="en-US" sz="1000" dirty="0">
                <a:ea typeface="ＭＳ Ｐゴシック" charset="-128"/>
              </a:rPr>
              <a:t>Source: ArcGIS Desktop Help</a:t>
            </a:r>
          </a:p>
        </p:txBody>
      </p:sp>
      <p:pic>
        <p:nvPicPr>
          <p:cNvPr id="37893" name="Picture 5"/>
          <p:cNvPicPr>
            <a:picLocks noChangeAspect="1" noChangeArrowheads="1"/>
          </p:cNvPicPr>
          <p:nvPr/>
        </p:nvPicPr>
        <p:blipFill>
          <a:blip r:embed="rId2" cstate="print"/>
          <a:srcRect l="73578" t="22543" r="14673" b="24852"/>
          <a:stretch>
            <a:fillRect/>
          </a:stretch>
        </p:blipFill>
        <p:spPr bwMode="auto">
          <a:xfrm>
            <a:off x="7168978" y="1647826"/>
            <a:ext cx="1162396" cy="4067174"/>
          </a:xfrm>
          <a:prstGeom prst="rect">
            <a:avLst/>
          </a:prstGeom>
          <a:noFill/>
          <a:ln w="9525">
            <a:noFill/>
            <a:miter lim="800000"/>
            <a:headEnd/>
            <a:tailEnd/>
          </a:ln>
        </p:spPr>
      </p:pic>
      <p:cxnSp>
        <p:nvCxnSpPr>
          <p:cNvPr id="7" name="Straight Connector 6"/>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8"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930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lgn="l" eaLnBrk="1" hangingPunct="1"/>
            <a:r>
              <a:rPr lang="en-US" dirty="0">
                <a:solidFill>
                  <a:srgbClr val="900021"/>
                </a:solidFill>
              </a:rPr>
              <a:t>Storing data</a:t>
            </a:r>
          </a:p>
        </p:txBody>
      </p:sp>
      <p:sp>
        <p:nvSpPr>
          <p:cNvPr id="13315" name="Rectangle 3"/>
          <p:cNvSpPr>
            <a:spLocks noGrp="1" noChangeArrowheads="1"/>
          </p:cNvSpPr>
          <p:nvPr>
            <p:ph idx="1"/>
          </p:nvPr>
        </p:nvSpPr>
        <p:spPr>
          <a:xfrm>
            <a:off x="381000" y="1524000"/>
            <a:ext cx="4116388" cy="4495800"/>
          </a:xfrm>
        </p:spPr>
        <p:txBody>
          <a:bodyPr>
            <a:normAutofit/>
          </a:bodyPr>
          <a:lstStyle/>
          <a:p>
            <a:pPr eaLnBrk="1" hangingPunct="1">
              <a:buFont typeface="Arial" panose="020B0604020202020204" pitchFamily="34" charset="0"/>
              <a:buChar char="•"/>
            </a:pPr>
            <a:r>
              <a:rPr lang="en-US" sz="2500" dirty="0"/>
              <a:t>Files</a:t>
            </a:r>
          </a:p>
          <a:p>
            <a:pPr lvl="1" eaLnBrk="1" hangingPunct="1">
              <a:buFont typeface="Arial" panose="020B0604020202020204" pitchFamily="34" charset="0"/>
              <a:buChar char="•"/>
            </a:pPr>
            <a:r>
              <a:rPr lang="en-US" sz="2200" dirty="0"/>
              <a:t>Shape file</a:t>
            </a:r>
          </a:p>
          <a:p>
            <a:pPr lvl="1" eaLnBrk="1" hangingPunct="1">
              <a:buFont typeface="Arial" panose="020B0604020202020204" pitchFamily="34" charset="0"/>
              <a:buChar char="•"/>
            </a:pPr>
            <a:r>
              <a:rPr lang="en-US" sz="2200" dirty="0"/>
              <a:t>KML (Google)</a:t>
            </a:r>
          </a:p>
          <a:p>
            <a:pPr lvl="1" eaLnBrk="1" hangingPunct="1">
              <a:buFont typeface="Arial" panose="020B0604020202020204" pitchFamily="34" charset="0"/>
              <a:buChar char="•"/>
            </a:pPr>
            <a:r>
              <a:rPr lang="en-US" sz="2200" dirty="0"/>
              <a:t>Spreadsheet</a:t>
            </a:r>
          </a:p>
          <a:p>
            <a:pPr marL="457200" lvl="1" indent="0" eaLnBrk="1" hangingPunct="1">
              <a:buNone/>
            </a:pPr>
            <a:endParaRPr lang="en-US" sz="2200" dirty="0"/>
          </a:p>
          <a:p>
            <a:pPr eaLnBrk="1" hangingPunct="1">
              <a:buFont typeface="Arial" panose="020B0604020202020204" pitchFamily="34" charset="0"/>
              <a:buChar char="•"/>
            </a:pPr>
            <a:r>
              <a:rPr lang="en-US" sz="2500" dirty="0"/>
              <a:t>Spatial Database</a:t>
            </a:r>
          </a:p>
          <a:p>
            <a:pPr lvl="1" eaLnBrk="1" hangingPunct="1">
              <a:buFont typeface="Arial" panose="020B0604020202020204" pitchFamily="34" charset="0"/>
              <a:buChar char="•"/>
            </a:pPr>
            <a:r>
              <a:rPr lang="en-US" sz="2200" dirty="0" err="1"/>
              <a:t>PostGIS</a:t>
            </a:r>
            <a:r>
              <a:rPr lang="en-US" sz="2200" dirty="0"/>
              <a:t>, Oracle, SQL Server</a:t>
            </a:r>
          </a:p>
          <a:p>
            <a:pPr lvl="1" eaLnBrk="1" hangingPunct="1">
              <a:buFont typeface="Arial" panose="020B0604020202020204" pitchFamily="34" charset="0"/>
              <a:buChar char="•"/>
            </a:pPr>
            <a:r>
              <a:rPr lang="en-US" sz="2200" dirty="0"/>
              <a:t>Traditional database management system that also stores vector feature geometry and location data</a:t>
            </a:r>
          </a:p>
        </p:txBody>
      </p:sp>
      <p:pic>
        <p:nvPicPr>
          <p:cNvPr id="4098" name="Picture 2" descr="http://www.gis.ttu.edu/center/images/Hardware/GBSwitch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2209800"/>
            <a:ext cx="3695012" cy="333375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82015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algn="l"/>
            <a:r>
              <a:rPr lang="en-US" dirty="0">
                <a:solidFill>
                  <a:srgbClr val="7A0019"/>
                </a:solidFill>
              </a:rPr>
              <a:t>Overlay - </a:t>
            </a:r>
            <a:r>
              <a:rPr lang="en-US" sz="3200" dirty="0">
                <a:solidFill>
                  <a:srgbClr val="7A0019"/>
                </a:solidFill>
              </a:rPr>
              <a:t>Clip Example</a:t>
            </a:r>
            <a:r>
              <a:rPr lang="en-US" dirty="0"/>
              <a:t>	</a:t>
            </a:r>
          </a:p>
        </p:txBody>
      </p:sp>
      <p:sp>
        <p:nvSpPr>
          <p:cNvPr id="38915" name="Rectangle 3"/>
          <p:cNvSpPr>
            <a:spLocks noGrp="1" noChangeArrowheads="1"/>
          </p:cNvSpPr>
          <p:nvPr>
            <p:ph idx="1"/>
          </p:nvPr>
        </p:nvSpPr>
        <p:spPr/>
        <p:txBody>
          <a:bodyPr/>
          <a:lstStyle/>
          <a:p>
            <a:pPr eaLnBrk="1" hangingPunct="1"/>
            <a:r>
              <a:rPr lang="en-US" dirty="0"/>
              <a:t>You have all the roads in the state, but only want them for a county.</a:t>
            </a:r>
          </a:p>
          <a:p>
            <a:pPr eaLnBrk="1" hangingPunct="1"/>
            <a:endParaRPr lang="en-US" dirty="0"/>
          </a:p>
        </p:txBody>
      </p:sp>
      <p:pic>
        <p:nvPicPr>
          <p:cNvPr id="38916" name="Picture 4"/>
          <p:cNvPicPr>
            <a:picLocks noChangeAspect="1" noChangeArrowheads="1"/>
          </p:cNvPicPr>
          <p:nvPr/>
        </p:nvPicPr>
        <p:blipFill>
          <a:blip r:embed="rId2" cstate="print"/>
          <a:srcRect l="29872" t="35986" r="23497" b="40022"/>
          <a:stretch>
            <a:fillRect/>
          </a:stretch>
        </p:blipFill>
        <p:spPr bwMode="auto">
          <a:xfrm>
            <a:off x="2219325" y="3048000"/>
            <a:ext cx="4876800" cy="1981200"/>
          </a:xfrm>
          <a:prstGeom prst="rect">
            <a:avLst/>
          </a:prstGeom>
          <a:noFill/>
          <a:ln w="9525">
            <a:noFill/>
            <a:miter lim="800000"/>
            <a:headEnd/>
            <a:tailEnd/>
          </a:ln>
        </p:spPr>
      </p:pic>
      <p:cxnSp>
        <p:nvCxnSpPr>
          <p:cNvPr id="6" name="Straight Connector 5"/>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8"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82218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7A0019"/>
                </a:solidFill>
              </a:rPr>
              <a:t>Generalization</a:t>
            </a:r>
          </a:p>
        </p:txBody>
      </p:sp>
      <p:sp>
        <p:nvSpPr>
          <p:cNvPr id="39939" name="Rectangle 3"/>
          <p:cNvSpPr>
            <a:spLocks noGrp="1" noChangeArrowheads="1"/>
          </p:cNvSpPr>
          <p:nvPr>
            <p:ph idx="1"/>
          </p:nvPr>
        </p:nvSpPr>
        <p:spPr>
          <a:xfrm>
            <a:off x="381000" y="1476375"/>
            <a:ext cx="7772400" cy="4010025"/>
          </a:xfrm>
        </p:spPr>
        <p:txBody>
          <a:bodyPr/>
          <a:lstStyle/>
          <a:p>
            <a:pPr eaLnBrk="1" hangingPunct="1"/>
            <a:r>
              <a:rPr lang="en-US" sz="2800" b="1" dirty="0"/>
              <a:t>Dissolve</a:t>
            </a:r>
          </a:p>
          <a:p>
            <a:pPr lvl="1">
              <a:buFont typeface="Arial" panose="020B0604020202020204" pitchFamily="34" charset="0"/>
              <a:buChar char="•"/>
            </a:pPr>
            <a:r>
              <a:rPr lang="en-US" sz="2400" dirty="0"/>
              <a:t>Aggregate features together based on a specific attribute or attributes</a:t>
            </a:r>
          </a:p>
          <a:p>
            <a:pPr lvl="1">
              <a:buFont typeface="Arial" panose="020B0604020202020204" pitchFamily="34" charset="0"/>
              <a:buChar char="•"/>
            </a:pPr>
            <a:r>
              <a:rPr lang="en-US" sz="2400" dirty="0"/>
              <a:t>Aggregated features may include summaries of any attributes in the input features</a:t>
            </a:r>
          </a:p>
          <a:p>
            <a:pPr lvl="1">
              <a:buFont typeface="Arial" panose="020B0604020202020204" pitchFamily="34" charset="0"/>
              <a:buChar char="•"/>
            </a:pPr>
            <a:endParaRPr lang="en-US" sz="2400" dirty="0"/>
          </a:p>
          <a:p>
            <a:pPr lvl="1">
              <a:buFont typeface="Arial" panose="020B0604020202020204" pitchFamily="34" charset="0"/>
              <a:buChar char="•"/>
            </a:pPr>
            <a:r>
              <a:rPr lang="en-US" sz="2400" dirty="0"/>
              <a:t>i.e. Counties into Regions/Districts</a:t>
            </a:r>
          </a:p>
          <a:p>
            <a:pPr eaLnBrk="1" hangingPunct="1"/>
            <a:endParaRPr lang="en-US" dirty="0"/>
          </a:p>
        </p:txBody>
      </p:sp>
      <p:pic>
        <p:nvPicPr>
          <p:cNvPr id="39940" name="Picture 4"/>
          <p:cNvPicPr>
            <a:picLocks noChangeAspect="1" noChangeArrowheads="1"/>
          </p:cNvPicPr>
          <p:nvPr/>
        </p:nvPicPr>
        <p:blipFill>
          <a:blip r:embed="rId2" cstate="print"/>
          <a:srcRect l="22586" t="23438" r="38162" b="60156"/>
          <a:stretch>
            <a:fillRect/>
          </a:stretch>
        </p:blipFill>
        <p:spPr bwMode="auto">
          <a:xfrm>
            <a:off x="2181225" y="4572000"/>
            <a:ext cx="4800600" cy="1600200"/>
          </a:xfrm>
          <a:prstGeom prst="rect">
            <a:avLst/>
          </a:prstGeom>
          <a:noFill/>
          <a:ln w="9525">
            <a:noFill/>
            <a:miter lim="800000"/>
            <a:headEnd/>
            <a:tailEnd/>
          </a:ln>
        </p:spPr>
      </p:pic>
      <p:cxnSp>
        <p:nvCxnSpPr>
          <p:cNvPr id="6" name="Straight Connector 5"/>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63032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p:txBody>
          <a:bodyPr/>
          <a:lstStyle/>
          <a:p>
            <a:pPr algn="l" eaLnBrk="1" hangingPunct="1"/>
            <a:r>
              <a:rPr lang="en-US" dirty="0">
                <a:solidFill>
                  <a:srgbClr val="7A0019"/>
                </a:solidFill>
              </a:rPr>
              <a:t>Exercise 7</a:t>
            </a:r>
          </a:p>
        </p:txBody>
      </p:sp>
      <p:sp>
        <p:nvSpPr>
          <p:cNvPr id="40963" name="Rectangle 3"/>
          <p:cNvSpPr>
            <a:spLocks noGrp="1" noChangeArrowheads="1"/>
          </p:cNvSpPr>
          <p:nvPr>
            <p:ph idx="1"/>
          </p:nvPr>
        </p:nvSpPr>
        <p:spPr>
          <a:xfrm>
            <a:off x="228600" y="1524000"/>
            <a:ext cx="8686800" cy="1981200"/>
          </a:xfrm>
        </p:spPr>
        <p:txBody>
          <a:bodyPr/>
          <a:lstStyle/>
          <a:p>
            <a:pPr eaLnBrk="1" hangingPunct="1"/>
            <a:r>
              <a:rPr lang="en-US" sz="2400" dirty="0"/>
              <a:t>Select by Attribute to find high schools</a:t>
            </a:r>
          </a:p>
          <a:p>
            <a:pPr eaLnBrk="1" hangingPunct="1"/>
            <a:r>
              <a:rPr lang="en-US" sz="2400" dirty="0"/>
              <a:t>Select by Location to find gas stations near high schools</a:t>
            </a:r>
          </a:p>
          <a:p>
            <a:pPr eaLnBrk="1" hangingPunct="1"/>
            <a:r>
              <a:rPr lang="en-US" sz="2400" dirty="0"/>
              <a:t>Buffer &amp; Spatial Join to determine count of convenience stores near all schools </a:t>
            </a:r>
          </a:p>
          <a:p>
            <a:pPr eaLnBrk="1" hangingPunct="1"/>
            <a:endParaRPr lang="en-US" sz="1800" dirty="0"/>
          </a:p>
          <a:p>
            <a:pPr algn="ctr" eaLnBrk="1" hangingPunct="1">
              <a:buFont typeface="Wingdings" pitchFamily="2" charset="2"/>
              <a:buNone/>
            </a:pPr>
            <a:endParaRPr lang="en-US" sz="4400" dirty="0"/>
          </a:p>
        </p:txBody>
      </p:sp>
      <p:sp>
        <p:nvSpPr>
          <p:cNvPr id="6" name="Rectangle 2"/>
          <p:cNvSpPr txBox="1">
            <a:spLocks noChangeArrowheads="1"/>
          </p:cNvSpPr>
          <p:nvPr/>
        </p:nvSpPr>
        <p:spPr bwMode="auto">
          <a:xfrm>
            <a:off x="304800" y="3733800"/>
            <a:ext cx="868680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rgbClr val="7A0019"/>
                </a:solidFill>
                <a:latin typeface="+mj-lt"/>
                <a:ea typeface="+mj-ea"/>
                <a:cs typeface="+mj-cs"/>
              </a:defRPr>
            </a:lvl1pPr>
            <a:lvl2pPr algn="l" rtl="0" eaLnBrk="1" fontAlgn="base" hangingPunct="1">
              <a:spcBef>
                <a:spcPct val="0"/>
              </a:spcBef>
              <a:spcAft>
                <a:spcPct val="0"/>
              </a:spcAft>
              <a:defRPr sz="4400">
                <a:solidFill>
                  <a:srgbClr val="7A0019"/>
                </a:solidFill>
                <a:latin typeface="Arial" charset="0"/>
                <a:ea typeface="ＭＳ Ｐゴシック" pitchFamily="16" charset="-128"/>
              </a:defRPr>
            </a:lvl2pPr>
            <a:lvl3pPr algn="l" rtl="0" eaLnBrk="1" fontAlgn="base" hangingPunct="1">
              <a:spcBef>
                <a:spcPct val="0"/>
              </a:spcBef>
              <a:spcAft>
                <a:spcPct val="0"/>
              </a:spcAft>
              <a:defRPr sz="4400">
                <a:solidFill>
                  <a:srgbClr val="7A0019"/>
                </a:solidFill>
                <a:latin typeface="Arial" charset="0"/>
                <a:ea typeface="ＭＳ Ｐゴシック" pitchFamily="16" charset="-128"/>
              </a:defRPr>
            </a:lvl3pPr>
            <a:lvl4pPr algn="l" rtl="0" eaLnBrk="1" fontAlgn="base" hangingPunct="1">
              <a:spcBef>
                <a:spcPct val="0"/>
              </a:spcBef>
              <a:spcAft>
                <a:spcPct val="0"/>
              </a:spcAft>
              <a:defRPr sz="4400">
                <a:solidFill>
                  <a:srgbClr val="7A0019"/>
                </a:solidFill>
                <a:latin typeface="Arial" charset="0"/>
                <a:ea typeface="ＭＳ Ｐゴシック" pitchFamily="16" charset="-128"/>
              </a:defRPr>
            </a:lvl4pPr>
            <a:lvl5pPr algn="l" rtl="0" eaLnBrk="1" fontAlgn="base" hangingPunct="1">
              <a:spcBef>
                <a:spcPct val="0"/>
              </a:spcBef>
              <a:spcAft>
                <a:spcPct val="0"/>
              </a:spcAft>
              <a:defRPr sz="4400">
                <a:solidFill>
                  <a:srgbClr val="7A0019"/>
                </a:solidFill>
                <a:latin typeface="Arial" charset="0"/>
                <a:ea typeface="ＭＳ Ｐゴシック" pitchFamily="16" charset="-128"/>
              </a:defRPr>
            </a:lvl5pPr>
            <a:lvl6pPr marL="457200" algn="l" rtl="0" eaLnBrk="1" fontAlgn="base" hangingPunct="1">
              <a:spcBef>
                <a:spcPct val="0"/>
              </a:spcBef>
              <a:spcAft>
                <a:spcPct val="0"/>
              </a:spcAft>
              <a:defRPr sz="4400">
                <a:solidFill>
                  <a:srgbClr val="7A0019"/>
                </a:solidFill>
                <a:latin typeface="Arial" charset="0"/>
                <a:ea typeface="ＭＳ Ｐゴシック" pitchFamily="16" charset="-128"/>
              </a:defRPr>
            </a:lvl6pPr>
            <a:lvl7pPr marL="914400" algn="l" rtl="0" eaLnBrk="1" fontAlgn="base" hangingPunct="1">
              <a:spcBef>
                <a:spcPct val="0"/>
              </a:spcBef>
              <a:spcAft>
                <a:spcPct val="0"/>
              </a:spcAft>
              <a:defRPr sz="4400">
                <a:solidFill>
                  <a:srgbClr val="7A0019"/>
                </a:solidFill>
                <a:latin typeface="Arial" charset="0"/>
                <a:ea typeface="ＭＳ Ｐゴシック" pitchFamily="16" charset="-128"/>
              </a:defRPr>
            </a:lvl7pPr>
            <a:lvl8pPr marL="1371600" algn="l" rtl="0" eaLnBrk="1" fontAlgn="base" hangingPunct="1">
              <a:spcBef>
                <a:spcPct val="0"/>
              </a:spcBef>
              <a:spcAft>
                <a:spcPct val="0"/>
              </a:spcAft>
              <a:defRPr sz="4400">
                <a:solidFill>
                  <a:srgbClr val="7A0019"/>
                </a:solidFill>
                <a:latin typeface="Arial" charset="0"/>
                <a:ea typeface="ＭＳ Ｐゴシック" pitchFamily="16" charset="-128"/>
              </a:defRPr>
            </a:lvl8pPr>
            <a:lvl9pPr marL="1828800" algn="l" rtl="0" eaLnBrk="1" fontAlgn="base" hangingPunct="1">
              <a:spcBef>
                <a:spcPct val="0"/>
              </a:spcBef>
              <a:spcAft>
                <a:spcPct val="0"/>
              </a:spcAft>
              <a:defRPr sz="4400">
                <a:solidFill>
                  <a:srgbClr val="7A0019"/>
                </a:solidFill>
                <a:latin typeface="Arial" charset="0"/>
                <a:ea typeface="ＭＳ Ｐゴシック" pitchFamily="16" charset="-128"/>
              </a:defRPr>
            </a:lvl9pPr>
          </a:lstStyle>
          <a:p>
            <a:r>
              <a:rPr lang="en-US" kern="0" dirty="0"/>
              <a:t>Exercise 8</a:t>
            </a:r>
          </a:p>
        </p:txBody>
      </p:sp>
      <p:sp>
        <p:nvSpPr>
          <p:cNvPr id="2" name="Rectangle 1"/>
          <p:cNvSpPr/>
          <p:nvPr/>
        </p:nvSpPr>
        <p:spPr>
          <a:xfrm>
            <a:off x="4132674" y="3200400"/>
            <a:ext cx="1031051" cy="769441"/>
          </a:xfrm>
          <a:prstGeom prst="rect">
            <a:avLst/>
          </a:prstGeom>
        </p:spPr>
        <p:txBody>
          <a:bodyPr wrap="none">
            <a:spAutoFit/>
          </a:bodyPr>
          <a:lstStyle/>
          <a:p>
            <a:pPr algn="ctr" eaLnBrk="1" hangingPunct="1">
              <a:buFont typeface="Wingdings" pitchFamily="2" charset="2"/>
              <a:buNone/>
            </a:pPr>
            <a:r>
              <a:rPr lang="en-US" sz="4400" dirty="0">
                <a:solidFill>
                  <a:srgbClr val="7A0019"/>
                </a:solidFill>
              </a:rPr>
              <a:t>OR</a:t>
            </a:r>
          </a:p>
        </p:txBody>
      </p:sp>
      <p:sp>
        <p:nvSpPr>
          <p:cNvPr id="3" name="Rectangle 2"/>
          <p:cNvSpPr/>
          <p:nvPr/>
        </p:nvSpPr>
        <p:spPr>
          <a:xfrm>
            <a:off x="304800" y="4884241"/>
            <a:ext cx="8686800" cy="892552"/>
          </a:xfrm>
          <a:prstGeom prst="rect">
            <a:avLst/>
          </a:prstGeom>
        </p:spPr>
        <p:txBody>
          <a:bodyPr wrap="square">
            <a:spAutoFit/>
          </a:bodyPr>
          <a:lstStyle/>
          <a:p>
            <a:pPr eaLnBrk="1" hangingPunct="1"/>
            <a:r>
              <a:rPr lang="en-US" sz="2400" dirty="0"/>
              <a:t>Determine an ideal city based on 4 specific criteria using selection, intersection, and dissolve</a:t>
            </a:r>
            <a:r>
              <a:rPr lang="en-US" sz="2800" dirty="0"/>
              <a:t>.</a:t>
            </a:r>
          </a:p>
        </p:txBody>
      </p:sp>
      <p:cxnSp>
        <p:nvCxnSpPr>
          <p:cNvPr id="8" name="Straight Connector 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p:nvCxnSpPr>
        <p:spPr>
          <a:xfrm>
            <a:off x="228600" y="48006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1" name="Picture 7" descr="C:\Users\betch038\Downloads\U-Spatial_GraphicAccent_R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19819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7A0019"/>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457200" y="3048000"/>
            <a:ext cx="8305800" cy="1362075"/>
          </a:xfrm>
        </p:spPr>
        <p:txBody>
          <a:bodyPr/>
          <a:lstStyle/>
          <a:p>
            <a:pPr eaLnBrk="1" hangingPunct="1">
              <a:defRPr/>
            </a:pPr>
            <a:r>
              <a:rPr lang="en-US" sz="3800" cap="none" dirty="0">
                <a:solidFill>
                  <a:schemeClr val="bg1"/>
                </a:solidFill>
              </a:rPr>
              <a:t>Closing</a:t>
            </a:r>
          </a:p>
        </p:txBody>
      </p:sp>
      <p:sp>
        <p:nvSpPr>
          <p:cNvPr id="6" name="Rectangle 3"/>
          <p:cNvSpPr txBox="1">
            <a:spLocks noChangeArrowheads="1"/>
          </p:cNvSpPr>
          <p:nvPr/>
        </p:nvSpPr>
        <p:spPr bwMode="auto">
          <a:xfrm>
            <a:off x="476250" y="3457575"/>
            <a:ext cx="64008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Clr>
                <a:srgbClr val="7A0019"/>
              </a:buClr>
              <a:buNone/>
              <a:defRPr sz="2000">
                <a:solidFill>
                  <a:schemeClr val="tx1"/>
                </a:solidFill>
                <a:latin typeface="+mn-lt"/>
                <a:ea typeface="+mn-ea"/>
                <a:cs typeface="+mn-cs"/>
              </a:defRPr>
            </a:lvl1pPr>
            <a:lvl2pPr marL="457200" indent="0" algn="l" rtl="0" eaLnBrk="1" fontAlgn="base" hangingPunct="1">
              <a:spcBef>
                <a:spcPct val="20000"/>
              </a:spcBef>
              <a:spcAft>
                <a:spcPct val="0"/>
              </a:spcAft>
              <a:buClr>
                <a:srgbClr val="7A0019"/>
              </a:buClr>
              <a:buNone/>
              <a:defRPr sz="1800">
                <a:solidFill>
                  <a:schemeClr val="tx1"/>
                </a:solidFill>
                <a:latin typeface="+mn-lt"/>
                <a:ea typeface="+mn-ea"/>
              </a:defRPr>
            </a:lvl2pPr>
            <a:lvl3pPr marL="914400" indent="0" algn="l" rtl="0" eaLnBrk="1" fontAlgn="base" hangingPunct="1">
              <a:spcBef>
                <a:spcPct val="20000"/>
              </a:spcBef>
              <a:spcAft>
                <a:spcPct val="0"/>
              </a:spcAft>
              <a:buClr>
                <a:srgbClr val="7A0019"/>
              </a:buClr>
              <a:buNone/>
              <a:defRPr sz="1600">
                <a:solidFill>
                  <a:schemeClr val="tx1"/>
                </a:solidFill>
                <a:latin typeface="+mn-lt"/>
                <a:ea typeface="+mn-ea"/>
              </a:defRPr>
            </a:lvl3pPr>
            <a:lvl4pPr marL="1371600" indent="0" algn="l" rtl="0" eaLnBrk="1" fontAlgn="base" hangingPunct="1">
              <a:spcBef>
                <a:spcPct val="20000"/>
              </a:spcBef>
              <a:spcAft>
                <a:spcPct val="0"/>
              </a:spcAft>
              <a:buClr>
                <a:srgbClr val="7A0019"/>
              </a:buClr>
              <a:buNone/>
              <a:defRPr sz="1400">
                <a:solidFill>
                  <a:schemeClr val="tx1"/>
                </a:solidFill>
                <a:latin typeface="+mn-lt"/>
                <a:ea typeface="+mn-ea"/>
              </a:defRPr>
            </a:lvl4pPr>
            <a:lvl5pPr marL="1828800" indent="0" algn="l" rtl="0" eaLnBrk="1" fontAlgn="base" hangingPunct="1">
              <a:spcBef>
                <a:spcPct val="20000"/>
              </a:spcBef>
              <a:spcAft>
                <a:spcPct val="0"/>
              </a:spcAft>
              <a:buClr>
                <a:srgbClr val="7A0019"/>
              </a:buClr>
              <a:buNone/>
              <a:defRPr sz="1400">
                <a:solidFill>
                  <a:schemeClr val="tx1"/>
                </a:solidFill>
                <a:latin typeface="+mn-lt"/>
                <a:ea typeface="+mn-ea"/>
              </a:defRPr>
            </a:lvl5pPr>
            <a:lvl6pPr marL="2286000" indent="0" algn="l" rtl="0" eaLnBrk="1" fontAlgn="base" hangingPunct="1">
              <a:spcBef>
                <a:spcPct val="20000"/>
              </a:spcBef>
              <a:spcAft>
                <a:spcPct val="0"/>
              </a:spcAft>
              <a:buClr>
                <a:srgbClr val="7A0019"/>
              </a:buClr>
              <a:buNone/>
              <a:defRPr sz="1400">
                <a:solidFill>
                  <a:schemeClr val="tx1"/>
                </a:solidFill>
                <a:latin typeface="+mn-lt"/>
                <a:ea typeface="+mn-ea"/>
              </a:defRPr>
            </a:lvl6pPr>
            <a:lvl7pPr marL="2743200" indent="0" algn="l" rtl="0" eaLnBrk="1" fontAlgn="base" hangingPunct="1">
              <a:spcBef>
                <a:spcPct val="20000"/>
              </a:spcBef>
              <a:spcAft>
                <a:spcPct val="0"/>
              </a:spcAft>
              <a:buClr>
                <a:srgbClr val="7A0019"/>
              </a:buClr>
              <a:buNone/>
              <a:defRPr sz="1400">
                <a:solidFill>
                  <a:schemeClr val="tx1"/>
                </a:solidFill>
                <a:latin typeface="+mn-lt"/>
                <a:ea typeface="+mn-ea"/>
              </a:defRPr>
            </a:lvl7pPr>
            <a:lvl8pPr marL="3200400" indent="0" algn="l" rtl="0" eaLnBrk="1" fontAlgn="base" hangingPunct="1">
              <a:spcBef>
                <a:spcPct val="20000"/>
              </a:spcBef>
              <a:spcAft>
                <a:spcPct val="0"/>
              </a:spcAft>
              <a:buClr>
                <a:srgbClr val="7A0019"/>
              </a:buClr>
              <a:buNone/>
              <a:defRPr sz="1400">
                <a:solidFill>
                  <a:schemeClr val="tx1"/>
                </a:solidFill>
                <a:latin typeface="+mn-lt"/>
                <a:ea typeface="+mn-ea"/>
              </a:defRPr>
            </a:lvl8pPr>
            <a:lvl9pPr marL="3657600" indent="0" algn="l" rtl="0" eaLnBrk="1" fontAlgn="base" hangingPunct="1">
              <a:spcBef>
                <a:spcPct val="20000"/>
              </a:spcBef>
              <a:spcAft>
                <a:spcPct val="0"/>
              </a:spcAft>
              <a:buClr>
                <a:srgbClr val="7A0019"/>
              </a:buClr>
              <a:buNone/>
              <a:defRPr sz="1400">
                <a:solidFill>
                  <a:schemeClr val="tx1"/>
                </a:solidFill>
                <a:latin typeface="+mn-lt"/>
                <a:ea typeface="+mn-ea"/>
              </a:defRPr>
            </a:lvl9pPr>
          </a:lstStyle>
          <a:p>
            <a:r>
              <a:rPr lang="en-US" sz="2800" kern="0" dirty="0">
                <a:solidFill>
                  <a:srgbClr val="FFCC33"/>
                </a:solidFill>
              </a:rPr>
              <a:t>Section 8</a:t>
            </a:r>
          </a:p>
        </p:txBody>
      </p:sp>
      <p:pic>
        <p:nvPicPr>
          <p:cNvPr id="7" name="Picture 2" descr="U:\Shared\Branding\U-Spatial Graphic Accent NEW\U-Spatial_WEB_RectC.pn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6345936"/>
            <a:ext cx="1508760" cy="402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04112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7A0019"/>
                </a:solidFill>
              </a:rPr>
              <a:t>Other Resources</a:t>
            </a:r>
          </a:p>
        </p:txBody>
      </p:sp>
      <p:sp>
        <p:nvSpPr>
          <p:cNvPr id="3" name="Content Placeholder 2"/>
          <p:cNvSpPr>
            <a:spLocks noGrp="1"/>
          </p:cNvSpPr>
          <p:nvPr>
            <p:ph idx="1"/>
          </p:nvPr>
        </p:nvSpPr>
        <p:spPr/>
        <p:txBody>
          <a:bodyPr>
            <a:normAutofit fontScale="92500" lnSpcReduction="10000"/>
          </a:bodyPr>
          <a:lstStyle/>
          <a:p>
            <a:pPr eaLnBrk="1" hangingPunct="1">
              <a:buFont typeface="Arial" panose="020B0604020202020204" pitchFamily="34" charset="0"/>
              <a:buChar char="•"/>
            </a:pPr>
            <a:r>
              <a:rPr lang="en-US" sz="2800" dirty="0"/>
              <a:t>U-Spatial Training</a:t>
            </a:r>
          </a:p>
          <a:p>
            <a:pPr lvl="1" eaLnBrk="1" hangingPunct="1">
              <a:buFont typeface="Arial" panose="020B0604020202020204" pitchFamily="34" charset="0"/>
              <a:buChar char="•"/>
            </a:pPr>
            <a:r>
              <a:rPr lang="en-US" sz="2400" dirty="0"/>
              <a:t>Mapping 101: Spatial Analysis using ArcGIS Online</a:t>
            </a:r>
          </a:p>
          <a:p>
            <a:pPr marL="457200" lvl="1" indent="0" eaLnBrk="1" hangingPunct="1">
              <a:buNone/>
            </a:pPr>
            <a:endParaRPr lang="en-US" sz="2400" dirty="0"/>
          </a:p>
          <a:p>
            <a:pPr eaLnBrk="1" hangingPunct="1">
              <a:buFont typeface="Arial" panose="020B0604020202020204" pitchFamily="34" charset="0"/>
              <a:buChar char="•"/>
            </a:pPr>
            <a:r>
              <a:rPr lang="en-US" sz="2800" dirty="0"/>
              <a:t>ESRI Virtual Campus: www.esri.com/training</a:t>
            </a:r>
          </a:p>
          <a:p>
            <a:pPr lvl="1" eaLnBrk="1" hangingPunct="1">
              <a:buFont typeface="Arial" panose="020B0604020202020204" pitchFamily="34" charset="0"/>
              <a:buChar char="•"/>
            </a:pPr>
            <a:r>
              <a:rPr lang="en-US" sz="2400" dirty="0"/>
              <a:t>Getting Started with GIS (for ArcGIS 10)</a:t>
            </a:r>
          </a:p>
          <a:p>
            <a:pPr lvl="1" eaLnBrk="1" hangingPunct="1">
              <a:buFont typeface="Arial" panose="020B0604020202020204" pitchFamily="34" charset="0"/>
              <a:buChar char="•"/>
            </a:pPr>
            <a:r>
              <a:rPr lang="en-US" sz="2400" dirty="0"/>
              <a:t>Contact U-Spatial for Virtual Campus access</a:t>
            </a:r>
          </a:p>
          <a:p>
            <a:pPr marL="457200" lvl="1" indent="0" eaLnBrk="1" hangingPunct="1">
              <a:buNone/>
            </a:pPr>
            <a:endParaRPr lang="en-US" sz="2400" dirty="0"/>
          </a:p>
          <a:p>
            <a:pPr eaLnBrk="1" hangingPunct="1">
              <a:buFont typeface="Arial" panose="020B0604020202020204" pitchFamily="34" charset="0"/>
              <a:buChar char="•"/>
            </a:pPr>
            <a:r>
              <a:rPr lang="en-US" sz="2800" dirty="0"/>
              <a:t>ArcGIS software on campus</a:t>
            </a:r>
          </a:p>
          <a:p>
            <a:pPr lvl="1" eaLnBrk="1" hangingPunct="1">
              <a:buFont typeface="Arial" panose="020B0604020202020204" pitchFamily="34" charset="0"/>
              <a:buChar char="•"/>
            </a:pPr>
            <a:r>
              <a:rPr lang="en-US" sz="2400" dirty="0"/>
              <a:t>Single user license is $200 at </a:t>
            </a:r>
            <a:r>
              <a:rPr lang="en-US" sz="2400" dirty="0" err="1">
                <a:hlinkClick r:id="rId2"/>
              </a:rPr>
              <a:t>Utools</a:t>
            </a:r>
            <a:r>
              <a:rPr lang="en-US" sz="2400" dirty="0"/>
              <a:t> Check with your department first, may already have it!</a:t>
            </a:r>
          </a:p>
          <a:p>
            <a:pPr lvl="1" eaLnBrk="1" hangingPunct="1">
              <a:buFont typeface="Arial" panose="020B0604020202020204" pitchFamily="34" charset="0"/>
              <a:buChar char="•"/>
            </a:pPr>
            <a:r>
              <a:rPr lang="en-US" sz="2400" dirty="0"/>
              <a:t>One-year trial version available to students and faculty</a:t>
            </a:r>
          </a:p>
          <a:p>
            <a:endParaRPr lang="en-US" sz="2800" dirty="0"/>
          </a:p>
        </p:txBody>
      </p:sp>
      <p:cxnSp>
        <p:nvCxnSpPr>
          <p:cNvPr id="5" name="Straight Connector 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19382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pPr algn="l"/>
            <a:r>
              <a:rPr lang="en-US" dirty="0">
                <a:solidFill>
                  <a:srgbClr val="7A0019"/>
                </a:solidFill>
              </a:rPr>
              <a:t>Classes to take at UMN</a:t>
            </a:r>
          </a:p>
        </p:txBody>
      </p:sp>
      <p:sp>
        <p:nvSpPr>
          <p:cNvPr id="10242" name="Rectangle 3"/>
          <p:cNvSpPr>
            <a:spLocks noGrp="1" noChangeArrowheads="1"/>
          </p:cNvSpPr>
          <p:nvPr>
            <p:ph idx="1"/>
          </p:nvPr>
        </p:nvSpPr>
        <p:spPr>
          <a:xfrm>
            <a:off x="231775" y="1524000"/>
            <a:ext cx="8153400" cy="4800600"/>
          </a:xfrm>
        </p:spPr>
        <p:txBody>
          <a:bodyPr>
            <a:normAutofit/>
          </a:bodyPr>
          <a:lstStyle/>
          <a:p>
            <a:r>
              <a:rPr lang="en-US" sz="2800" b="1" dirty="0"/>
              <a:t>GIS 5573 – Desktop Mapping</a:t>
            </a:r>
          </a:p>
          <a:p>
            <a:r>
              <a:rPr lang="en-US" sz="2800" b="1" dirty="0"/>
              <a:t>GEOG 5561 – Principles of GIS</a:t>
            </a:r>
          </a:p>
          <a:p>
            <a:r>
              <a:rPr lang="en-US" sz="2800" dirty="0"/>
              <a:t>GIS 5571 – ArcGIS 1</a:t>
            </a:r>
          </a:p>
          <a:p>
            <a:r>
              <a:rPr lang="en-US" sz="2800" dirty="0"/>
              <a:t>GIS 5572 – ArcGIS 2</a:t>
            </a:r>
          </a:p>
          <a:p>
            <a:r>
              <a:rPr lang="en-US" sz="2800" b="1" dirty="0"/>
              <a:t>FR 5131 – GIS for Natural Resources</a:t>
            </a:r>
          </a:p>
          <a:p>
            <a:r>
              <a:rPr lang="en-US" sz="2800" dirty="0"/>
              <a:t>PA 5271 - Geographic Information Systems: Applications in Planning and Policy Analysis </a:t>
            </a:r>
          </a:p>
          <a:p>
            <a:endParaRPr lang="en-US" sz="1200" dirty="0"/>
          </a:p>
          <a:p>
            <a:r>
              <a:rPr lang="en-US" sz="2800" dirty="0"/>
              <a:t>Master’s of GIS degree</a:t>
            </a:r>
          </a:p>
          <a:p>
            <a:r>
              <a:rPr lang="en-US" sz="2800" dirty="0"/>
              <a:t>PhD in Geography</a:t>
            </a:r>
          </a:p>
          <a:p>
            <a:pPr marL="0" indent="0" eaLnBrk="1" hangingPunct="1">
              <a:buNone/>
            </a:pPr>
            <a:endParaRPr lang="en-US" dirty="0"/>
          </a:p>
          <a:p>
            <a:pPr eaLnBrk="1" hangingPunct="1">
              <a:buFont typeface="Wingdings" pitchFamily="2" charset="2"/>
              <a:buNone/>
            </a:pPr>
            <a:endParaRPr lang="en-US" dirty="0"/>
          </a:p>
        </p:txBody>
      </p:sp>
      <p:cxnSp>
        <p:nvCxnSpPr>
          <p:cNvPr id="5" name="Straight Connector 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8"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27465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7A0019"/>
                </a:solidFill>
              </a:rPr>
              <a:t>U-Spatial Help Desk</a:t>
            </a:r>
          </a:p>
        </p:txBody>
      </p:sp>
      <p:sp>
        <p:nvSpPr>
          <p:cNvPr id="3" name="Content Placeholder 2"/>
          <p:cNvSpPr>
            <a:spLocks noGrp="1"/>
          </p:cNvSpPr>
          <p:nvPr>
            <p:ph idx="1"/>
          </p:nvPr>
        </p:nvSpPr>
        <p:spPr/>
        <p:txBody>
          <a:bodyPr/>
          <a:lstStyle/>
          <a:p>
            <a:r>
              <a:rPr lang="en-US" sz="2800" b="1" dirty="0"/>
              <a:t>Free GIS help for students/staff/faculty</a:t>
            </a:r>
          </a:p>
          <a:p>
            <a:pPr>
              <a:buFont typeface="Arial" panose="020B0604020202020204" pitchFamily="34" charset="0"/>
              <a:buChar char="•"/>
            </a:pPr>
            <a:r>
              <a:rPr lang="en-US" sz="2800" dirty="0"/>
              <a:t>Email, phone, in person (</a:t>
            </a:r>
            <a:r>
              <a:rPr lang="en-US" sz="2800" dirty="0" err="1"/>
              <a:t>Blegen</a:t>
            </a:r>
            <a:r>
              <a:rPr lang="en-US" sz="2800" dirty="0"/>
              <a:t> 420)</a:t>
            </a:r>
          </a:p>
          <a:p>
            <a:pPr>
              <a:buFont typeface="Arial" panose="020B0604020202020204" pitchFamily="34" charset="0"/>
              <a:buChar char="•"/>
            </a:pPr>
            <a:r>
              <a:rPr lang="en-US" sz="2800" dirty="0"/>
              <a:t>We advertise by word of mouth, please help!</a:t>
            </a:r>
          </a:p>
          <a:p>
            <a:pPr>
              <a:buFont typeface="Arial" panose="020B0604020202020204" pitchFamily="34" charset="0"/>
              <a:buChar char="•"/>
            </a:pPr>
            <a:r>
              <a:rPr lang="en-US" sz="2800" dirty="0"/>
              <a:t>Business cards/flyers in back</a:t>
            </a:r>
          </a:p>
        </p:txBody>
      </p:sp>
      <p:cxnSp>
        <p:nvCxnSpPr>
          <p:cNvPr id="5" name="Straight Connector 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97961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7A0019"/>
                </a:solidFill>
              </a:rPr>
              <a:t>Trivia! Question 1/3:</a:t>
            </a:r>
          </a:p>
        </p:txBody>
      </p:sp>
      <p:sp>
        <p:nvSpPr>
          <p:cNvPr id="3" name="Content Placeholder 2"/>
          <p:cNvSpPr>
            <a:spLocks noGrp="1"/>
          </p:cNvSpPr>
          <p:nvPr>
            <p:ph idx="1"/>
          </p:nvPr>
        </p:nvSpPr>
        <p:spPr/>
        <p:txBody>
          <a:bodyPr/>
          <a:lstStyle/>
          <a:p>
            <a:pPr marL="342900" lvl="1" indent="-342900">
              <a:buSzPct val="100000"/>
              <a:buFontTx/>
              <a:buChar char="•"/>
            </a:pPr>
            <a:r>
              <a:rPr lang="en-US" dirty="0"/>
              <a:t>The process of assigning geographic coordinates to an address is called ____________. </a:t>
            </a:r>
          </a:p>
          <a:p>
            <a:pPr marL="0" indent="0">
              <a:buNone/>
            </a:pPr>
            <a:endParaRPr lang="en-US" dirty="0"/>
          </a:p>
        </p:txBody>
      </p:sp>
      <p:sp>
        <p:nvSpPr>
          <p:cNvPr id="5" name="TextBox 4"/>
          <p:cNvSpPr txBox="1"/>
          <p:nvPr/>
        </p:nvSpPr>
        <p:spPr>
          <a:xfrm>
            <a:off x="4038600" y="2057400"/>
            <a:ext cx="1981200" cy="369332"/>
          </a:xfrm>
          <a:prstGeom prst="rect">
            <a:avLst/>
          </a:prstGeom>
          <a:noFill/>
        </p:spPr>
        <p:txBody>
          <a:bodyPr wrap="square" rtlCol="0">
            <a:spAutoFit/>
          </a:bodyPr>
          <a:lstStyle/>
          <a:p>
            <a:r>
              <a:rPr lang="en-US" b="1" dirty="0">
                <a:solidFill>
                  <a:srgbClr val="7A0019"/>
                </a:solidFill>
              </a:rPr>
              <a:t>Geocoding</a:t>
            </a:r>
          </a:p>
        </p:txBody>
      </p:sp>
      <p:cxnSp>
        <p:nvCxnSpPr>
          <p:cNvPr id="6" name="Straight Connector 5"/>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21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7A0019"/>
                </a:solidFill>
              </a:rPr>
              <a:t>Trivia! Question 2/3:</a:t>
            </a:r>
          </a:p>
        </p:txBody>
      </p:sp>
      <p:sp>
        <p:nvSpPr>
          <p:cNvPr id="3" name="Content Placeholder 2"/>
          <p:cNvSpPr>
            <a:spLocks noGrp="1"/>
          </p:cNvSpPr>
          <p:nvPr>
            <p:ph idx="1"/>
          </p:nvPr>
        </p:nvSpPr>
        <p:spPr/>
        <p:txBody>
          <a:bodyPr/>
          <a:lstStyle/>
          <a:p>
            <a:r>
              <a:rPr lang="en-US" sz="2800" dirty="0"/>
              <a:t>What is the name of this overlay tool?</a:t>
            </a:r>
          </a:p>
          <a:p>
            <a:r>
              <a:rPr lang="en-US" sz="2800" dirty="0"/>
              <a:t>Hint: “Cookie cutter”</a:t>
            </a:r>
          </a:p>
        </p:txBody>
      </p:sp>
      <p:pic>
        <p:nvPicPr>
          <p:cNvPr id="5" name="Picture 5"/>
          <p:cNvPicPr>
            <a:picLocks noChangeAspect="1" noChangeArrowheads="1"/>
          </p:cNvPicPr>
          <p:nvPr/>
        </p:nvPicPr>
        <p:blipFill>
          <a:blip r:embed="rId2" cstate="print"/>
          <a:srcRect l="73578" t="22543" r="14673" b="24852"/>
          <a:stretch>
            <a:fillRect/>
          </a:stretch>
        </p:blipFill>
        <p:spPr bwMode="auto">
          <a:xfrm>
            <a:off x="7010400" y="1752600"/>
            <a:ext cx="1244062" cy="4352925"/>
          </a:xfrm>
          <a:prstGeom prst="rect">
            <a:avLst/>
          </a:prstGeom>
          <a:noFill/>
          <a:ln w="9525">
            <a:noFill/>
            <a:miter lim="800000"/>
            <a:headEnd/>
            <a:tailEnd/>
          </a:ln>
        </p:spPr>
      </p:pic>
      <p:sp>
        <p:nvSpPr>
          <p:cNvPr id="6" name="Rectangle 5"/>
          <p:cNvSpPr/>
          <p:nvPr/>
        </p:nvSpPr>
        <p:spPr>
          <a:xfrm>
            <a:off x="7086600" y="3429000"/>
            <a:ext cx="10668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4038600" y="3810000"/>
            <a:ext cx="3048000" cy="533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365664" y="5102147"/>
            <a:ext cx="3276600" cy="523220"/>
          </a:xfrm>
          <a:prstGeom prst="rect">
            <a:avLst/>
          </a:prstGeom>
          <a:noFill/>
        </p:spPr>
        <p:txBody>
          <a:bodyPr wrap="square" rtlCol="0">
            <a:spAutoFit/>
          </a:bodyPr>
          <a:lstStyle/>
          <a:p>
            <a:r>
              <a:rPr lang="en-US" sz="2800" dirty="0">
                <a:solidFill>
                  <a:schemeClr val="accent4"/>
                </a:solidFill>
              </a:rPr>
              <a:t>Answer: </a:t>
            </a:r>
            <a:r>
              <a:rPr lang="en-US" sz="2800" b="1" dirty="0">
                <a:solidFill>
                  <a:srgbClr val="7A0019"/>
                </a:solidFill>
              </a:rPr>
              <a:t>Clip</a:t>
            </a:r>
          </a:p>
        </p:txBody>
      </p:sp>
      <p:cxnSp>
        <p:nvCxnSpPr>
          <p:cNvPr id="9" name="Straight Connector 8"/>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0"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88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animBg="1"/>
      <p:bldP spid="8"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7A0019"/>
                </a:solidFill>
              </a:rPr>
              <a:t>Trivia! Question 3/3:</a:t>
            </a:r>
          </a:p>
        </p:txBody>
      </p:sp>
      <p:sp>
        <p:nvSpPr>
          <p:cNvPr id="3" name="Content Placeholder 2"/>
          <p:cNvSpPr>
            <a:spLocks noGrp="1"/>
          </p:cNvSpPr>
          <p:nvPr>
            <p:ph idx="1"/>
          </p:nvPr>
        </p:nvSpPr>
        <p:spPr/>
        <p:txBody>
          <a:bodyPr/>
          <a:lstStyle/>
          <a:p>
            <a:r>
              <a:rPr lang="en-US" sz="2800" dirty="0"/>
              <a:t>What are the three basic building blocks of vector data?</a:t>
            </a:r>
          </a:p>
        </p:txBody>
      </p:sp>
      <p:sp>
        <p:nvSpPr>
          <p:cNvPr id="5" name="Rectangle 4"/>
          <p:cNvSpPr>
            <a:spLocks noChangeArrowheads="1"/>
          </p:cNvSpPr>
          <p:nvPr/>
        </p:nvSpPr>
        <p:spPr bwMode="auto">
          <a:xfrm>
            <a:off x="1066800" y="2514600"/>
            <a:ext cx="2209800" cy="2438400"/>
          </a:xfrm>
          <a:prstGeom prst="rect">
            <a:avLst/>
          </a:prstGeom>
          <a:noFill/>
          <a:ln w="9525">
            <a:solidFill>
              <a:schemeClr val="tx1"/>
            </a:solidFill>
            <a:miter lim="800000"/>
            <a:headEnd/>
            <a:tailEnd/>
          </a:ln>
        </p:spPr>
        <p:txBody>
          <a:bodyPr wrap="none" anchor="ctr"/>
          <a:lstStyle/>
          <a:p>
            <a:pPr algn="ctr"/>
            <a:endParaRPr lang="en-US">
              <a:solidFill>
                <a:schemeClr val="bg1"/>
              </a:solidFill>
            </a:endParaRPr>
          </a:p>
        </p:txBody>
      </p:sp>
      <p:sp>
        <p:nvSpPr>
          <p:cNvPr id="6" name="Rectangle 5"/>
          <p:cNvSpPr>
            <a:spLocks noChangeArrowheads="1"/>
          </p:cNvSpPr>
          <p:nvPr/>
        </p:nvSpPr>
        <p:spPr bwMode="auto">
          <a:xfrm>
            <a:off x="3505200" y="2514600"/>
            <a:ext cx="2209800" cy="2438400"/>
          </a:xfrm>
          <a:prstGeom prst="rect">
            <a:avLst/>
          </a:prstGeom>
          <a:noFill/>
          <a:ln w="9525">
            <a:solidFill>
              <a:schemeClr val="tx1"/>
            </a:solidFill>
            <a:miter lim="800000"/>
            <a:headEnd/>
            <a:tailEnd/>
          </a:ln>
        </p:spPr>
        <p:txBody>
          <a:bodyPr wrap="none" anchor="ctr"/>
          <a:lstStyle/>
          <a:p>
            <a:endParaRPr lang="en-US"/>
          </a:p>
        </p:txBody>
      </p:sp>
      <p:sp>
        <p:nvSpPr>
          <p:cNvPr id="7" name="Rectangle 6"/>
          <p:cNvSpPr>
            <a:spLocks noChangeArrowheads="1"/>
          </p:cNvSpPr>
          <p:nvPr/>
        </p:nvSpPr>
        <p:spPr bwMode="auto">
          <a:xfrm>
            <a:off x="5943600" y="2514600"/>
            <a:ext cx="2209800" cy="2438400"/>
          </a:xfrm>
          <a:prstGeom prst="rect">
            <a:avLst/>
          </a:prstGeom>
          <a:noFill/>
          <a:ln w="9525">
            <a:solidFill>
              <a:schemeClr val="tx1"/>
            </a:solidFill>
            <a:miter lim="800000"/>
            <a:headEnd/>
            <a:tailEnd/>
          </a:ln>
        </p:spPr>
        <p:txBody>
          <a:bodyPr wrap="none" anchor="ctr"/>
          <a:lstStyle/>
          <a:p>
            <a:endParaRPr lang="en-US"/>
          </a:p>
        </p:txBody>
      </p:sp>
      <p:sp>
        <p:nvSpPr>
          <p:cNvPr id="8" name="Line 7"/>
          <p:cNvSpPr>
            <a:spLocks noChangeShapeType="1"/>
          </p:cNvSpPr>
          <p:nvPr/>
        </p:nvSpPr>
        <p:spPr bwMode="auto">
          <a:xfrm>
            <a:off x="3810000" y="2819400"/>
            <a:ext cx="1066800" cy="381000"/>
          </a:xfrm>
          <a:prstGeom prst="line">
            <a:avLst/>
          </a:prstGeom>
          <a:noFill/>
          <a:ln w="15875">
            <a:solidFill>
              <a:srgbClr val="900021"/>
            </a:solidFill>
            <a:round/>
            <a:headEnd/>
            <a:tailEnd/>
          </a:ln>
        </p:spPr>
        <p:txBody>
          <a:bodyPr/>
          <a:lstStyle/>
          <a:p>
            <a:endParaRPr lang="en-US"/>
          </a:p>
        </p:txBody>
      </p:sp>
      <p:sp>
        <p:nvSpPr>
          <p:cNvPr id="9" name="Line 8"/>
          <p:cNvSpPr>
            <a:spLocks noChangeShapeType="1"/>
          </p:cNvSpPr>
          <p:nvPr/>
        </p:nvSpPr>
        <p:spPr bwMode="auto">
          <a:xfrm flipH="1">
            <a:off x="4343400" y="3200400"/>
            <a:ext cx="533400" cy="533400"/>
          </a:xfrm>
          <a:prstGeom prst="line">
            <a:avLst/>
          </a:prstGeom>
          <a:noFill/>
          <a:ln w="15875">
            <a:solidFill>
              <a:srgbClr val="900021"/>
            </a:solidFill>
            <a:round/>
            <a:headEnd/>
            <a:tailEnd/>
          </a:ln>
        </p:spPr>
        <p:txBody>
          <a:bodyPr/>
          <a:lstStyle/>
          <a:p>
            <a:endParaRPr lang="en-US"/>
          </a:p>
        </p:txBody>
      </p:sp>
      <p:sp>
        <p:nvSpPr>
          <p:cNvPr id="10" name="Line 9"/>
          <p:cNvSpPr>
            <a:spLocks noChangeShapeType="1"/>
          </p:cNvSpPr>
          <p:nvPr/>
        </p:nvSpPr>
        <p:spPr bwMode="auto">
          <a:xfrm>
            <a:off x="4343400" y="3733800"/>
            <a:ext cx="685800" cy="685800"/>
          </a:xfrm>
          <a:prstGeom prst="line">
            <a:avLst/>
          </a:prstGeom>
          <a:noFill/>
          <a:ln w="15875">
            <a:solidFill>
              <a:srgbClr val="900021"/>
            </a:solidFill>
            <a:round/>
            <a:headEnd/>
            <a:tailEnd/>
          </a:ln>
        </p:spPr>
        <p:txBody>
          <a:bodyPr/>
          <a:lstStyle/>
          <a:p>
            <a:endParaRPr lang="en-US"/>
          </a:p>
        </p:txBody>
      </p:sp>
      <p:sp>
        <p:nvSpPr>
          <p:cNvPr id="11" name="Line 10"/>
          <p:cNvSpPr>
            <a:spLocks noChangeShapeType="1"/>
          </p:cNvSpPr>
          <p:nvPr/>
        </p:nvSpPr>
        <p:spPr bwMode="auto">
          <a:xfrm flipH="1">
            <a:off x="3962400" y="4419600"/>
            <a:ext cx="1066800" cy="0"/>
          </a:xfrm>
          <a:prstGeom prst="line">
            <a:avLst/>
          </a:prstGeom>
          <a:noFill/>
          <a:ln w="15875">
            <a:solidFill>
              <a:srgbClr val="900021"/>
            </a:solidFill>
            <a:round/>
            <a:headEnd/>
            <a:tailEnd/>
          </a:ln>
        </p:spPr>
        <p:txBody>
          <a:bodyPr/>
          <a:lstStyle/>
          <a:p>
            <a:endParaRPr lang="en-US"/>
          </a:p>
        </p:txBody>
      </p:sp>
      <p:sp>
        <p:nvSpPr>
          <p:cNvPr id="12" name="Rectangle 11"/>
          <p:cNvSpPr>
            <a:spLocks noChangeArrowheads="1"/>
          </p:cNvSpPr>
          <p:nvPr/>
        </p:nvSpPr>
        <p:spPr bwMode="auto">
          <a:xfrm>
            <a:off x="6324600" y="2895600"/>
            <a:ext cx="457200" cy="304800"/>
          </a:xfrm>
          <a:prstGeom prst="rect">
            <a:avLst/>
          </a:prstGeom>
          <a:solidFill>
            <a:srgbClr val="FFB71E"/>
          </a:solidFill>
          <a:ln w="15875">
            <a:solidFill>
              <a:srgbClr val="900021"/>
            </a:solidFill>
            <a:miter lim="800000"/>
            <a:headEnd/>
            <a:tailEnd/>
          </a:ln>
        </p:spPr>
        <p:txBody>
          <a:bodyPr wrap="none" anchor="ctr"/>
          <a:lstStyle/>
          <a:p>
            <a:endParaRPr lang="en-US">
              <a:solidFill>
                <a:srgbClr val="FFB71E"/>
              </a:solidFill>
            </a:endParaRPr>
          </a:p>
        </p:txBody>
      </p:sp>
      <p:sp>
        <p:nvSpPr>
          <p:cNvPr id="13" name="Rectangle 12"/>
          <p:cNvSpPr>
            <a:spLocks noChangeArrowheads="1"/>
          </p:cNvSpPr>
          <p:nvPr/>
        </p:nvSpPr>
        <p:spPr bwMode="auto">
          <a:xfrm>
            <a:off x="6781800" y="3200400"/>
            <a:ext cx="533400" cy="762000"/>
          </a:xfrm>
          <a:prstGeom prst="rect">
            <a:avLst/>
          </a:prstGeom>
          <a:solidFill>
            <a:srgbClr val="FFB71E"/>
          </a:solidFill>
          <a:ln w="15875">
            <a:solidFill>
              <a:srgbClr val="900021"/>
            </a:solidFill>
            <a:miter lim="800000"/>
            <a:headEnd/>
            <a:tailEnd/>
          </a:ln>
        </p:spPr>
        <p:txBody>
          <a:bodyPr wrap="none" anchor="ctr"/>
          <a:lstStyle/>
          <a:p>
            <a:endParaRPr lang="en-US">
              <a:solidFill>
                <a:srgbClr val="FFB71E"/>
              </a:solidFill>
            </a:endParaRPr>
          </a:p>
        </p:txBody>
      </p:sp>
      <p:sp>
        <p:nvSpPr>
          <p:cNvPr id="14" name="Rectangle 13"/>
          <p:cNvSpPr>
            <a:spLocks noChangeArrowheads="1"/>
          </p:cNvSpPr>
          <p:nvPr/>
        </p:nvSpPr>
        <p:spPr bwMode="auto">
          <a:xfrm>
            <a:off x="6248400" y="3200400"/>
            <a:ext cx="533400" cy="609600"/>
          </a:xfrm>
          <a:prstGeom prst="rect">
            <a:avLst/>
          </a:prstGeom>
          <a:solidFill>
            <a:srgbClr val="FFB71E"/>
          </a:solidFill>
          <a:ln w="15875">
            <a:solidFill>
              <a:srgbClr val="900021"/>
            </a:solidFill>
            <a:miter lim="800000"/>
            <a:headEnd/>
            <a:tailEnd/>
          </a:ln>
        </p:spPr>
        <p:txBody>
          <a:bodyPr wrap="none" anchor="ctr"/>
          <a:lstStyle/>
          <a:p>
            <a:endParaRPr lang="en-US">
              <a:solidFill>
                <a:srgbClr val="FFB71E"/>
              </a:solidFill>
            </a:endParaRPr>
          </a:p>
        </p:txBody>
      </p:sp>
      <p:sp>
        <p:nvSpPr>
          <p:cNvPr id="15" name="Rectangle 14"/>
          <p:cNvSpPr>
            <a:spLocks noChangeArrowheads="1"/>
          </p:cNvSpPr>
          <p:nvPr/>
        </p:nvSpPr>
        <p:spPr bwMode="auto">
          <a:xfrm>
            <a:off x="7315200" y="3200400"/>
            <a:ext cx="457200" cy="228600"/>
          </a:xfrm>
          <a:prstGeom prst="rect">
            <a:avLst/>
          </a:prstGeom>
          <a:solidFill>
            <a:srgbClr val="FFB71E"/>
          </a:solidFill>
          <a:ln w="15875">
            <a:solidFill>
              <a:srgbClr val="900021"/>
            </a:solidFill>
            <a:miter lim="800000"/>
            <a:headEnd/>
            <a:tailEnd/>
          </a:ln>
        </p:spPr>
        <p:txBody>
          <a:bodyPr wrap="none" anchor="ctr"/>
          <a:lstStyle/>
          <a:p>
            <a:endParaRPr lang="en-US">
              <a:solidFill>
                <a:srgbClr val="FFB71E"/>
              </a:solidFill>
            </a:endParaRPr>
          </a:p>
        </p:txBody>
      </p:sp>
      <p:sp>
        <p:nvSpPr>
          <p:cNvPr id="16" name="Rectangle 15"/>
          <p:cNvSpPr>
            <a:spLocks noChangeArrowheads="1"/>
          </p:cNvSpPr>
          <p:nvPr/>
        </p:nvSpPr>
        <p:spPr bwMode="auto">
          <a:xfrm>
            <a:off x="7315200" y="3429000"/>
            <a:ext cx="457200" cy="1143000"/>
          </a:xfrm>
          <a:prstGeom prst="rect">
            <a:avLst/>
          </a:prstGeom>
          <a:solidFill>
            <a:srgbClr val="FFB71E"/>
          </a:solidFill>
          <a:ln w="15875">
            <a:solidFill>
              <a:srgbClr val="900021"/>
            </a:solidFill>
            <a:miter lim="800000"/>
            <a:headEnd/>
            <a:tailEnd/>
          </a:ln>
        </p:spPr>
        <p:txBody>
          <a:bodyPr wrap="none" anchor="ctr"/>
          <a:lstStyle/>
          <a:p>
            <a:endParaRPr lang="en-US">
              <a:solidFill>
                <a:srgbClr val="FFB71E"/>
              </a:solidFill>
            </a:endParaRPr>
          </a:p>
        </p:txBody>
      </p:sp>
      <p:sp>
        <p:nvSpPr>
          <p:cNvPr id="17" name="Oval 16"/>
          <p:cNvSpPr>
            <a:spLocks noChangeArrowheads="1"/>
          </p:cNvSpPr>
          <p:nvPr/>
        </p:nvSpPr>
        <p:spPr bwMode="auto">
          <a:xfrm>
            <a:off x="1371600" y="2819400"/>
            <a:ext cx="152400" cy="152400"/>
          </a:xfrm>
          <a:prstGeom prst="ellipse">
            <a:avLst/>
          </a:prstGeom>
          <a:solidFill>
            <a:srgbClr val="FFB71E"/>
          </a:solidFill>
          <a:ln w="15875">
            <a:solidFill>
              <a:srgbClr val="900021"/>
            </a:solidFill>
            <a:round/>
            <a:headEnd/>
            <a:tailEnd/>
          </a:ln>
        </p:spPr>
        <p:txBody>
          <a:bodyPr wrap="none" anchor="ctr"/>
          <a:lstStyle/>
          <a:p>
            <a:endParaRPr lang="en-US">
              <a:solidFill>
                <a:srgbClr val="900021"/>
              </a:solidFill>
            </a:endParaRPr>
          </a:p>
        </p:txBody>
      </p:sp>
      <p:sp>
        <p:nvSpPr>
          <p:cNvPr id="18" name="Oval 17"/>
          <p:cNvSpPr>
            <a:spLocks noChangeArrowheads="1"/>
          </p:cNvSpPr>
          <p:nvPr/>
        </p:nvSpPr>
        <p:spPr bwMode="auto">
          <a:xfrm>
            <a:off x="1219200" y="4267200"/>
            <a:ext cx="152400" cy="152400"/>
          </a:xfrm>
          <a:prstGeom prst="ellipse">
            <a:avLst/>
          </a:prstGeom>
          <a:solidFill>
            <a:srgbClr val="FFB71E"/>
          </a:solidFill>
          <a:ln w="15875">
            <a:solidFill>
              <a:srgbClr val="900021"/>
            </a:solidFill>
            <a:round/>
            <a:headEnd/>
            <a:tailEnd/>
          </a:ln>
        </p:spPr>
        <p:txBody>
          <a:bodyPr wrap="none" anchor="ctr"/>
          <a:lstStyle/>
          <a:p>
            <a:endParaRPr lang="en-US">
              <a:solidFill>
                <a:srgbClr val="900021"/>
              </a:solidFill>
            </a:endParaRPr>
          </a:p>
        </p:txBody>
      </p:sp>
      <p:sp>
        <p:nvSpPr>
          <p:cNvPr id="19" name="Oval 18"/>
          <p:cNvSpPr>
            <a:spLocks noChangeArrowheads="1"/>
          </p:cNvSpPr>
          <p:nvPr/>
        </p:nvSpPr>
        <p:spPr bwMode="auto">
          <a:xfrm>
            <a:off x="2209800" y="3581400"/>
            <a:ext cx="152400" cy="152400"/>
          </a:xfrm>
          <a:prstGeom prst="ellipse">
            <a:avLst/>
          </a:prstGeom>
          <a:solidFill>
            <a:srgbClr val="FFB71E"/>
          </a:solidFill>
          <a:ln w="15875">
            <a:solidFill>
              <a:srgbClr val="900021"/>
            </a:solidFill>
            <a:round/>
            <a:headEnd/>
            <a:tailEnd/>
          </a:ln>
        </p:spPr>
        <p:txBody>
          <a:bodyPr wrap="none" anchor="ctr"/>
          <a:lstStyle/>
          <a:p>
            <a:endParaRPr lang="en-US">
              <a:solidFill>
                <a:srgbClr val="900021"/>
              </a:solidFill>
            </a:endParaRPr>
          </a:p>
        </p:txBody>
      </p:sp>
      <p:sp>
        <p:nvSpPr>
          <p:cNvPr id="20" name="Oval 19"/>
          <p:cNvSpPr>
            <a:spLocks noChangeArrowheads="1"/>
          </p:cNvSpPr>
          <p:nvPr/>
        </p:nvSpPr>
        <p:spPr bwMode="auto">
          <a:xfrm>
            <a:off x="2514600" y="2819400"/>
            <a:ext cx="152400" cy="152400"/>
          </a:xfrm>
          <a:prstGeom prst="ellipse">
            <a:avLst/>
          </a:prstGeom>
          <a:solidFill>
            <a:srgbClr val="FFB71E"/>
          </a:solidFill>
          <a:ln w="15875">
            <a:solidFill>
              <a:srgbClr val="900021"/>
            </a:solidFill>
            <a:round/>
            <a:headEnd/>
            <a:tailEnd/>
          </a:ln>
        </p:spPr>
        <p:txBody>
          <a:bodyPr wrap="none" anchor="ctr"/>
          <a:lstStyle/>
          <a:p>
            <a:endParaRPr lang="en-US">
              <a:solidFill>
                <a:srgbClr val="900021"/>
              </a:solidFill>
            </a:endParaRPr>
          </a:p>
        </p:txBody>
      </p:sp>
      <p:sp>
        <p:nvSpPr>
          <p:cNvPr id="21" name="Oval 20"/>
          <p:cNvSpPr>
            <a:spLocks noChangeArrowheads="1"/>
          </p:cNvSpPr>
          <p:nvPr/>
        </p:nvSpPr>
        <p:spPr bwMode="auto">
          <a:xfrm>
            <a:off x="2743200" y="4038600"/>
            <a:ext cx="152400" cy="152400"/>
          </a:xfrm>
          <a:prstGeom prst="ellipse">
            <a:avLst/>
          </a:prstGeom>
          <a:solidFill>
            <a:srgbClr val="FFB71E"/>
          </a:solidFill>
          <a:ln w="15875">
            <a:solidFill>
              <a:srgbClr val="900021"/>
            </a:solidFill>
            <a:round/>
            <a:headEnd/>
            <a:tailEnd/>
          </a:ln>
        </p:spPr>
        <p:txBody>
          <a:bodyPr wrap="none" anchor="ctr"/>
          <a:lstStyle/>
          <a:p>
            <a:endParaRPr lang="en-US">
              <a:solidFill>
                <a:srgbClr val="900021"/>
              </a:solidFill>
            </a:endParaRPr>
          </a:p>
        </p:txBody>
      </p:sp>
      <p:sp>
        <p:nvSpPr>
          <p:cNvPr id="22" name="Rectangle 21"/>
          <p:cNvSpPr>
            <a:spLocks noChangeArrowheads="1"/>
          </p:cNvSpPr>
          <p:nvPr/>
        </p:nvSpPr>
        <p:spPr bwMode="auto">
          <a:xfrm>
            <a:off x="6248400" y="3810000"/>
            <a:ext cx="533400" cy="762000"/>
          </a:xfrm>
          <a:prstGeom prst="rect">
            <a:avLst/>
          </a:prstGeom>
          <a:solidFill>
            <a:srgbClr val="FFB71E"/>
          </a:solidFill>
          <a:ln w="15875">
            <a:solidFill>
              <a:srgbClr val="900021"/>
            </a:solidFill>
            <a:miter lim="800000"/>
            <a:headEnd/>
            <a:tailEnd/>
          </a:ln>
        </p:spPr>
        <p:txBody>
          <a:bodyPr wrap="none" anchor="ctr"/>
          <a:lstStyle/>
          <a:p>
            <a:endParaRPr lang="en-US">
              <a:solidFill>
                <a:srgbClr val="FFB71E"/>
              </a:solidFill>
            </a:endParaRPr>
          </a:p>
        </p:txBody>
      </p:sp>
      <p:sp>
        <p:nvSpPr>
          <p:cNvPr id="23" name="Rectangle 22"/>
          <p:cNvSpPr>
            <a:spLocks noChangeArrowheads="1"/>
          </p:cNvSpPr>
          <p:nvPr/>
        </p:nvSpPr>
        <p:spPr bwMode="auto">
          <a:xfrm>
            <a:off x="6781800" y="3962400"/>
            <a:ext cx="533400" cy="533400"/>
          </a:xfrm>
          <a:prstGeom prst="rect">
            <a:avLst/>
          </a:prstGeom>
          <a:solidFill>
            <a:srgbClr val="FFB71E"/>
          </a:solidFill>
          <a:ln w="15875">
            <a:solidFill>
              <a:srgbClr val="900021"/>
            </a:solidFill>
            <a:miter lim="800000"/>
            <a:headEnd/>
            <a:tailEnd/>
          </a:ln>
        </p:spPr>
        <p:txBody>
          <a:bodyPr wrap="none" anchor="ctr"/>
          <a:lstStyle/>
          <a:p>
            <a:endParaRPr lang="en-US">
              <a:solidFill>
                <a:srgbClr val="FFB71E"/>
              </a:solidFill>
            </a:endParaRPr>
          </a:p>
        </p:txBody>
      </p:sp>
      <p:sp>
        <p:nvSpPr>
          <p:cNvPr id="27" name="TextBox 26"/>
          <p:cNvSpPr txBox="1"/>
          <p:nvPr/>
        </p:nvSpPr>
        <p:spPr>
          <a:xfrm>
            <a:off x="1676400" y="5410199"/>
            <a:ext cx="6248400" cy="461665"/>
          </a:xfrm>
          <a:prstGeom prst="rect">
            <a:avLst/>
          </a:prstGeom>
          <a:noFill/>
        </p:spPr>
        <p:txBody>
          <a:bodyPr wrap="square" rtlCol="0">
            <a:spAutoFit/>
          </a:bodyPr>
          <a:lstStyle/>
          <a:p>
            <a:r>
              <a:rPr lang="en-US" sz="2400" dirty="0">
                <a:solidFill>
                  <a:srgbClr val="7A0019"/>
                </a:solidFill>
              </a:rPr>
              <a:t>Answer: </a:t>
            </a:r>
            <a:r>
              <a:rPr lang="en-US" sz="2400" b="1" dirty="0"/>
              <a:t>Points, Lines, and Polygons</a:t>
            </a:r>
          </a:p>
        </p:txBody>
      </p:sp>
      <p:cxnSp>
        <p:nvCxnSpPr>
          <p:cNvPr id="25" name="Straight Connector 2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28" name="Picture 7" descr="C:\Users\betch038\Downloads\U-Spatial_GraphicAccent_R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6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lgn="l" eaLnBrk="1" hangingPunct="1"/>
            <a:r>
              <a:rPr lang="en-US" dirty="0">
                <a:solidFill>
                  <a:srgbClr val="900021"/>
                </a:solidFill>
              </a:rPr>
              <a:t>Querying data</a:t>
            </a:r>
          </a:p>
        </p:txBody>
      </p:sp>
      <p:sp>
        <p:nvSpPr>
          <p:cNvPr id="13315" name="Rectangle 3"/>
          <p:cNvSpPr>
            <a:spLocks noGrp="1" noChangeArrowheads="1"/>
          </p:cNvSpPr>
          <p:nvPr>
            <p:ph idx="1"/>
          </p:nvPr>
        </p:nvSpPr>
        <p:spPr>
          <a:xfrm>
            <a:off x="495300" y="1524000"/>
            <a:ext cx="8153400" cy="3200400"/>
          </a:xfrm>
        </p:spPr>
        <p:txBody>
          <a:bodyPr>
            <a:normAutofit/>
          </a:bodyPr>
          <a:lstStyle/>
          <a:p>
            <a:pPr eaLnBrk="1" hangingPunct="1"/>
            <a:r>
              <a:rPr lang="en-US" sz="2500" dirty="0"/>
              <a:t>Ask a question of the data based on location or other attribute</a:t>
            </a:r>
          </a:p>
          <a:p>
            <a:pPr lvl="1" eaLnBrk="1" hangingPunct="1">
              <a:buFont typeface="Arial" panose="020B0604020202020204" pitchFamily="34" charset="0"/>
              <a:buChar char="•"/>
            </a:pPr>
            <a:r>
              <a:rPr lang="en-US" sz="2200" dirty="0"/>
              <a:t>“How many parks are within a mile of my house?”</a:t>
            </a:r>
          </a:p>
          <a:p>
            <a:pPr eaLnBrk="1" hangingPunct="1">
              <a:buFont typeface="Wingdings" pitchFamily="2" charset="2"/>
              <a:buNone/>
            </a:pPr>
            <a:r>
              <a:rPr lang="en-US" sz="2200" dirty="0"/>
              <a:t> </a:t>
            </a:r>
          </a:p>
        </p:txBody>
      </p:sp>
      <p:pic>
        <p:nvPicPr>
          <p:cNvPr id="5122" name="Picture 2" descr="http://www.gsf.qc.ca/Img/ESRI/ArcView_GIS_Spatial_Analys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0900" y="3424670"/>
            <a:ext cx="2362200" cy="222885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01445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7A0019"/>
                </a:solidFill>
              </a:rPr>
              <a:t>Thanks!</a:t>
            </a:r>
          </a:p>
        </p:txBody>
      </p:sp>
      <p:sp>
        <p:nvSpPr>
          <p:cNvPr id="3" name="Content Placeholder 2"/>
          <p:cNvSpPr>
            <a:spLocks noGrp="1"/>
          </p:cNvSpPr>
          <p:nvPr>
            <p:ph idx="1"/>
          </p:nvPr>
        </p:nvSpPr>
        <p:spPr>
          <a:xfrm>
            <a:off x="228600" y="838200"/>
            <a:ext cx="8686800" cy="4648200"/>
          </a:xfrm>
        </p:spPr>
        <p:txBody>
          <a:bodyPr/>
          <a:lstStyle/>
          <a:p>
            <a:pPr eaLnBrk="1" hangingPunct="1"/>
            <a:endParaRPr lang="en-US" dirty="0"/>
          </a:p>
          <a:p>
            <a:pPr eaLnBrk="1" hangingPunct="1"/>
            <a:r>
              <a:rPr lang="en-US" b="1" dirty="0"/>
              <a:t>Questions?</a:t>
            </a:r>
          </a:p>
          <a:p>
            <a:pPr lvl="1" eaLnBrk="1" hangingPunct="1">
              <a:buFont typeface="Arial" panose="020B0604020202020204" pitchFamily="34" charset="0"/>
              <a:buChar char="•"/>
            </a:pPr>
            <a:r>
              <a:rPr lang="en-US" sz="2000" b="1" dirty="0"/>
              <a:t>U-Spatial Help Desk (</a:t>
            </a:r>
            <a:r>
              <a:rPr lang="en-US" sz="2000" b="1" dirty="0">
                <a:hlinkClick r:id="rId2"/>
              </a:rPr>
              <a:t>uspatial@umn.edu</a:t>
            </a:r>
            <a:r>
              <a:rPr lang="en-US" sz="2000" b="1" dirty="0"/>
              <a:t>)</a:t>
            </a:r>
          </a:p>
          <a:p>
            <a:pPr eaLnBrk="1" hangingPunct="1"/>
            <a:endParaRPr lang="en-US" dirty="0"/>
          </a:p>
          <a:p>
            <a:pPr eaLnBrk="1" hangingPunct="1">
              <a:buFont typeface="Arial" panose="020B0604020202020204" pitchFamily="34" charset="0"/>
              <a:buChar char="•"/>
            </a:pPr>
            <a:r>
              <a:rPr lang="en-US" b="1" dirty="0"/>
              <a:t>Course Survey</a:t>
            </a:r>
          </a:p>
          <a:p>
            <a:pPr lvl="1" eaLnBrk="1" hangingPunct="1">
              <a:buFont typeface="Arial" panose="020B0604020202020204" pitchFamily="34" charset="0"/>
              <a:buChar char="•"/>
            </a:pPr>
            <a:r>
              <a:rPr lang="en-US" dirty="0"/>
              <a:t>Sent via e-mail</a:t>
            </a:r>
          </a:p>
          <a:p>
            <a:endParaRPr lang="en-US" dirty="0"/>
          </a:p>
        </p:txBody>
      </p:sp>
      <p:cxnSp>
        <p:nvCxnSpPr>
          <p:cNvPr id="7" name="Straight Connector 6"/>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8"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630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900021"/>
                </a:solidFill>
              </a:rPr>
              <a:t>About U-Spatial</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495459210"/>
              </p:ext>
            </p:extLst>
          </p:nvPr>
        </p:nvGraphicFramePr>
        <p:xfrm>
          <a:off x="228600" y="1600200"/>
          <a:ext cx="4038600" cy="3870960"/>
        </p:xfrm>
        <a:graphic>
          <a:graphicData uri="http://schemas.openxmlformats.org/drawingml/2006/table">
            <a:tbl>
              <a:tblPr/>
              <a:tblGrid>
                <a:gridCol w="469073">
                  <a:extLst>
                    <a:ext uri="{9D8B030D-6E8A-4147-A177-3AD203B41FA5}">
                      <a16:colId xmlns:a16="http://schemas.microsoft.com/office/drawing/2014/main" val="20000"/>
                    </a:ext>
                  </a:extLst>
                </a:gridCol>
                <a:gridCol w="3569527">
                  <a:extLst>
                    <a:ext uri="{9D8B030D-6E8A-4147-A177-3AD203B41FA5}">
                      <a16:colId xmlns:a16="http://schemas.microsoft.com/office/drawing/2014/main" val="20001"/>
                    </a:ext>
                  </a:extLst>
                </a:gridCol>
              </a:tblGrid>
              <a:tr h="2743200">
                <a:tc>
                  <a:txBody>
                    <a:bodyPr/>
                    <a:lstStyle/>
                    <a:p>
                      <a:endParaRPr lang="en-US" dirty="0"/>
                    </a:p>
                  </a:txBody>
                  <a:tcPr marL="47071" marR="47071" anchor="ctr">
                    <a:lnL>
                      <a:noFill/>
                    </a:lnL>
                    <a:lnR>
                      <a:noFill/>
                    </a:lnR>
                    <a:lnT>
                      <a:noFill/>
                    </a:lnT>
                    <a:lnB>
                      <a:noFill/>
                    </a:lnB>
                  </a:tcPr>
                </a:tc>
                <a:tc>
                  <a:txBody>
                    <a:bodyPr/>
                    <a:lstStyle/>
                    <a:p>
                      <a:pPr algn="l"/>
                      <a:endParaRPr lang="en-US" sz="3200" b="0" dirty="0"/>
                    </a:p>
                    <a:p>
                      <a:pPr algn="l"/>
                      <a:r>
                        <a:rPr lang="en-US" sz="3600" b="1" dirty="0">
                          <a:solidFill>
                            <a:schemeClr val="tx1"/>
                          </a:solidFill>
                        </a:rPr>
                        <a:t>Support for spatial</a:t>
                      </a:r>
                      <a:r>
                        <a:rPr lang="en-US" sz="3600" b="1" baseline="0" dirty="0">
                          <a:solidFill>
                            <a:schemeClr val="tx1"/>
                          </a:solidFill>
                        </a:rPr>
                        <a:t> research </a:t>
                      </a:r>
                    </a:p>
                    <a:p>
                      <a:pPr marL="457200" indent="-457200" algn="l">
                        <a:buFont typeface="Arial" panose="020B0604020202020204" pitchFamily="34" charset="0"/>
                        <a:buChar char="•"/>
                      </a:pPr>
                      <a:r>
                        <a:rPr lang="en-US" sz="2800" b="0" baseline="0" dirty="0">
                          <a:solidFill>
                            <a:schemeClr val="tx1"/>
                          </a:solidFill>
                        </a:rPr>
                        <a:t>Help Desk</a:t>
                      </a:r>
                    </a:p>
                    <a:p>
                      <a:pPr marL="457200" indent="-457200" algn="l">
                        <a:buFont typeface="Arial" panose="020B0604020202020204" pitchFamily="34" charset="0"/>
                        <a:buChar char="•"/>
                      </a:pPr>
                      <a:r>
                        <a:rPr lang="en-US" sz="2800" b="0" baseline="0" dirty="0">
                          <a:solidFill>
                            <a:schemeClr val="tx1"/>
                          </a:solidFill>
                        </a:rPr>
                        <a:t>Training</a:t>
                      </a:r>
                    </a:p>
                    <a:p>
                      <a:pPr marL="457200" indent="-457200" algn="l">
                        <a:buFont typeface="Arial" panose="020B0604020202020204" pitchFamily="34" charset="0"/>
                        <a:buChar char="•"/>
                      </a:pPr>
                      <a:r>
                        <a:rPr lang="en-US" sz="2800" b="0" baseline="0" dirty="0">
                          <a:solidFill>
                            <a:schemeClr val="tx1"/>
                          </a:solidFill>
                        </a:rPr>
                        <a:t>Consultation</a:t>
                      </a:r>
                    </a:p>
                    <a:p>
                      <a:pPr marL="457200" indent="-457200" algn="l">
                        <a:buFont typeface="Arial" panose="020B0604020202020204" pitchFamily="34" charset="0"/>
                        <a:buChar char="•"/>
                      </a:pPr>
                      <a:r>
                        <a:rPr lang="en-US" sz="2800" b="0" baseline="0" dirty="0">
                          <a:solidFill>
                            <a:schemeClr val="tx1"/>
                          </a:solidFill>
                        </a:rPr>
                        <a:t>Events</a:t>
                      </a:r>
                      <a:endParaRPr lang="en-US" sz="2800" b="0" dirty="0">
                        <a:solidFill>
                          <a:schemeClr val="tx1"/>
                        </a:solidFill>
                      </a:endParaRPr>
                    </a:p>
                    <a:p>
                      <a:pPr algn="l"/>
                      <a:endParaRPr lang="en-US" sz="3200" b="0" dirty="0"/>
                    </a:p>
                  </a:txBody>
                  <a:tcPr marL="47071" marR="47071" anchor="ctr">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3" name="AutoShape 2" descr="data:image/jpeg;base64,/9j/4AAQSkZJRgABAQEAYABgAAD/4QBaRXhpZgAATU0AKgAAAAgABQMBAAUAAAABAAAASgMDAAEAAAABAAAAAFEQAAEAAAABAQAAAFERAAQAAAABAAAOw1ESAAQAAAABAAAOwwAAAAAAAYagAACxj//bAEMAAgEBAgEBAgICAgICAgIDBQMDAwMDBgQEAwUHBgcHBwYHBwgJCwkICAoIBwcKDQoKCwwMDAwHCQ4PDQwOCwwMDP/bAEMBAgICAwMDBgMDBgwIBwgMDAwMDAwMDAwMDAwMDAwMDAwMDAwMDAwMDAwMDAwMDAwMDAwMDAwMDAwMDAwMDAwMDP/AABEIAZwCJgMBIgACEQEDEQH/xAAfAAABBQEBAQEBAQAAAAAAAAAAAQIDBAUGBwgJCgv/xAC1EAACAQMDAgQDBQUEBAAAAX0BAgMABBEFEiExQQYTUWEHInEUMoGRoQgjQrHBFVLR8CQzYnKCCQoWFxgZGiUmJygpKjQ1Njc4OTpDREVGR0hJSlNUVVZXWFlaY2RlZmdoaWpzdHV2d3h5eoOEhYaHiImKkpOUlZaXmJmaoqOkpaanqKmqsrO0tba3uLm6wsPExcbHyMnK0tPU1dbX2Nna4eLj5OXm5+jp6vHy8/T19vf4+fr/xAAfAQADAQEBAQEBAQEBAAAAAAAAAQIDBAUGBwgJCgv/xAC1EQACAQIEBAMEBwUEBAABAncAAQIDEQQFITEGEkFRB2FxEyIygQgUQpGhscEJIzNS8BVictEKFiQ04SXxFxgZGiYnKCkqNTY3ODk6Q0RFRkdISUpTVFVWV1hZWmNkZWZnaGlqc3R1dnd4eXqCg4SFhoeIiYqSk5SVlpeYmZqio6Slpqeoqaqys7S1tre4ubrCw8TFxsfIycrS09TV1tfY2dri4+Tl5ufo6ery8/T19vf4+fr/2gAMAwEAAhEDEQA/APc/jr/wQr8L6n4JvbrQ/Hfio6zbxK1vb6lEt3azuoI2FIVV1LttG8ZC8nBFfJ3wV8R+J/2DvE+uXviL4YeFNf0bStRj0rxL4W8YwWF/LHdeSksb2rOsskZaFgVkj3ROvZiua9y/bF/4LK6r4lvF0XwdfX/g3w/NArS3a26nWrzcDkdxbxkY4UiQ85bGVPy/4D0W7+Kni7Tz4ctW1q88QMtlp0LKXuJrh2I+d2+6oA564wT0OB4rzFe2isLTactIuOib7WWh99g8rxmJjN5hUTsry53eUY99XeyP1p/ZU+MWm/GX4aWvi3wH8LfBy+G7tfMMfg7WbXT7qxuAuZIbm0eG3BnXgbcHflcEqQa7Tx58I/Cfxxlt9XsrSex8UaNKPIuZbVtP1Kyy6mSLc6bgjn5XCFonIPJKhh8f6P8AACT/AIJX/DTSvG2m/EXTtM8ewrDceJtG1u4K6F43tZzuNjBGFaWC5gTDw3KLksD5gkiZ4JPsj9nb9tDwL+1d4bF54Wv3muI5vLm0+7Xyr60K4OXjznZkgBxlTXtY6lRrN0Klm+tnf5nxdHEVqEliKDaV97PX5HnGpaDq+gLcw6rHI04Z3hEsSxGMEkrGzJ8rKudoYdQuSCaqeF7TUdWfSNTutRvbOXTrSa1utLgkD2U7y+WyyHcu8mPa4Q5AIkbIOBj6b1HUtIuS8F3PanOFKSMDnPA61za/DXw5qF9cfZY7GUQ8TrC5DxknjOCO/H4n1r4ypwo1Nzoz081+p9dQ4wi4cuIhr3X+R89/GL4YRfEext5be6l07XIba40i1uHhF7prQ3yi3nS/sJGEF9aBXMjwyAFlRlDKWJr86Pj1+wRpfww8dr4msLSzHgnSr14fF3h6xv7nzvDl7Eu/7JBJcBJ57O5BU204DPtfYxLoWP7O3Pwq0Ly3R7eaMMMf65xj8CcV8w/t2/B+7sP2n/2dtU1LQNM/4QWPWkg/tdr14NStr0xttW4uJg0S2rbEZV2lpJFZd65Br28nweMw1qUpKS6Hj5ni8Di5e0pJqXotfxM39jL4P6v4S8Ip4v8AGzwt4/8AFdlEtzGkMcVv4esUCrZ6ZbRqAsccMKJu2YDOz5yAGbQ+NXwPtvFPgTxw+oWMEun/ANlahqVyIry5tHvrgwpsaRYHRZ4lSHmKYum7Ydpxx9PaL4A8MeIWaPTtUi1aRUMjvaX8MxCgkElU3AAEEZI7da8c/bZ8RwfBTwZpvhnR4pNU8XfE+aXRdGs5I1dLaEBPt15OeB5MNvIR6tJLGo715tfJ8dUxSq1Hu+nT/hj1sLneBpYd0qd726rf5nwpZ+HW+JGgaDDYfC/4Z2mu63ocOqL4e1PQ9P0q28WQeVEGbT9Qt41kjuskExMASWAwVxu+pfgRpumaR4DiTS7HXNC06GaSOPStYu3uJdIKtt+zAl3CxKACqxuYwD8tZXjz4TeFPG/hrTPh9qmixajo9vZ+ZDbm4dGtIYwIonWRGE0UgP3JY2VlaPIKsAR0Pg3Q9R8N6BDpt3rN/rJt8ol1drCLidc8NMY41V5CPvPtG/qwLEk/VuV1vc+LbOnSeAKzNKioCMFDz+PvnPqMY5zwH74tqlEYrj75wdw/lVO022CTGcpKm0sWdQoiXByTgKOB3PTGa+SfjN/wUA1LUNTl0L4T3lnp1hZzGG88S3NoLsyleDFZQt+6YE8GeZHTbuCx7isi8eKxtLDw56rsjuy3K8Vj6qoYWLk32PrnVdQtbOM/aJba3X/WL5kqxEqBktk44HPf+tcTqn7Q3gTTNRaC68ZeDrcQH940urwiVOegjzlu3uBnjivgX4h/CpPjLZXF9qGv+IrzV7pzNJqWsaj9vePAPyqiImEJAG0KSM8kjFcd8L/2fbXw54pTUrvU0vGtXcwJEuxgRxvdSAwBz0GBz36Hw/8AWnBOk6ieq6W1fofYw8N82eIjQcfde8k1aPr3+R+m/hn44eCvG12g03xV4V1JJ4x5EcN5GZTnlsgsDgjZwVHIz3GOs0+O11G0JgFpNErBcwlGUkjIzjv9a/M7x74Mg8X+HrqwIEM06/8AHwsa70bsRxyD36dvw534K+HvH3wON5rHg3xxLpWsQkYt1JuNMvUGSEuIWBDfNjBKtt5+Vs1lgeK8NUpuVf3GvmdWceGWZYatGGF/eRavfRa9j9TvEGq23hXSLjUtRuobWys0MkksnCxqMkn34r5o8a/thap4g8UTad4ciTT4DEyW15dRNLJdBSG3bANqZwxwecDr2rzDxx+1/N8bdK8M6D4h09PDXiSOWSS9jtXzp99OBtUws5d8EE4RjkHPJFYWq21xZtPctGyS6bGZ32ExkhRnay4ZtrH3yAf4jX2mAVKtTVWL5k9jmyLh2EOZ4yP7yLs4v7PqjY8SeNvEOv3lyt9rOo3bPIZGR7pxGhK8gLnAGewFczPLeaa8ayPcFnA8gsyhXO7kMEPKgAk7vvZIIqTw/BqVl4b3aprlpNqcAEuo3huUPmTOwLOwds5JY5BxyB04qPw/MNYvJpftdreR2z+QVh/eZLAMJN2AWBHYsQpUgEV6UYpaI+0hCMI2ikkdr4Q+LXiXw3aYj1TUbJY1Um3muHuLZwvAIQkou7g4QD3zWD8WvGrfGC8s9Texg/t1Ivsb/Z4QiXca/Mu5M4DqxcZzhwQOqjLJY4Rhebcgjj+I9OMHIwPeotRjkutMdY0umml4AlbcqKANqBcYVR8x75LNgA8lqCUua2pw4jLMNWXM4pPvscJ4p1Z/DMTzyaBqN2ATK62UR82MbW6K2FPO09c4U9c8fTn7B/wT1HVtes/G+o2Zs7KGDdaCZQkshkj9Ou0K3U85rj/FP7RXjHQPAVnptlfWlmYGeMXk8ZMpXGVjyGU4Az0IOKl+FH7QfiPUrHXvD2p3Bng1jTJY4r64YRXEEqoTGGKjDg8hWOD0+gVWVWcWkj4TMcNiYOVBLW9t73R9sWd9b6pcSQ21zYyXSLuVBMrHHTOASQM8e1ZvgTV7HxNo8l7ZyM6SSyQyMgKHerbXAHGBkH0/Wvz5+C2sax8LfiDpWk2huo5dSuIzbSpKGjWVj8spOMmNudzEkL1I4Jr6o/bZ/agPwZsv+EF8OXnlfEXxBYmW3MWwxaTFkB7iUkYXjeVHU8NxkZ8jGRjho803oeLVyuqqyoU03KXQi/bJ/a/HwPsk0Tw1pj+I/F19E7xRo3mRaao4Ek+Cf4sYTgsM8ivkv4hf2lJ8Ptc8deIoRqXj2/sgjzTAyCB2bakUEeSI0GR8iYBzz3rK+D/xH0Oy8VHQtJ+2X+ou32i+1Bizm8mDDzJnZ2IJ5LAAY+XAHJzznxS/a18Pat44sPD1rFfsmlXrSalM6IqRzgbVRepYDc5LA+gweo/O8zzDGYyp9Xo0nyrW3ddL+TP1zhnIcpyvD/XsXiY88vdT0tCT7d2il8CtE1TwtY6r4q8aahPbRXcYWKKckuhB+8FB+QkYAxg8D0rQX9pLQrm5v4ojcWcUG3a10zSCUYxuGSSSQOTjJxkk1Y0fSPF37WuuXPhz4d2Au7S1t1mvbuQrHCQflRZHbIRd3QDk89gce1/Bv9jr4Vfst+GLjXfH1vL468ZaXfR2E1s7GXTbe6lTz0WGFlUNhUz5ku/aR8u0HB68Hwz9di6+MjySeyjskvLuc+O4+qZXVjgsol7aEd5Su3KT317HyFrmkeCfGHiGWS6F7bS6jl/NdSsb5/iAOcAnvWt8I/2ch4W+Lu2GMz6XFGZDPKQFkUjIUHoWz6dq/QbXdC+Hn7dXw11XQl8Orp+rWtqzWLi1igubGXBWMpIARt34BXptYjAPI+Jv2a/G8PxD+HMOh/vlvYbTedyDYInPy7TnJxkA9/w4rbOMHWwGFcacnKFuWSlrZPqvQ5uGcxw+a5oli6UaVaL54uK5eZ78r9e57Z+yNo+mab+3fodxaIpebwxfpMVh3AbG+Xa38WARnHOTX6AQWsk83lx2zHI6kY59vUY79q/P7/gnvod94A/aj8LaPc3Ml61poOrTeaY1AyzoQqnGTjkZJ9uMV+gM9zJqDjzZS6k5VWB4+n5V7ORJLBU4xd0rpPbZs+K41lKWc1pVI8snytrezcVfXZmalzfHUHghjhnWMkPcliPLbPACgfMAOM5H41qbDdQrGwt3bClk8nKk8cjPT86UeWjDMgznAw/J/wDr/wCNDwhuRNLwNxXfxn37fpXrnyxj+I9Wv/D9n5lnpMV4VBJIuNhJ+m2rFn4jg/sm2uLqe1sjMitIssozGe68+hPU4FaTgSptKllHGOOfrjr+GKz5NHMxcSEDDkKFk3bl7E5A59vpzQA5PF2kyzRxrrGkySTyLHHGLtPNZj0UDOcnpTtR1mOxuxbC2kubg5+RFDCM9txPAqk/hfT9yXEturPCyupPGCDkY2kHPHr+da00n7wg9RwAoByep/n3oArX1rLeWwDn7OrpgpC2W5I53fT0rFsPA2i6RxFasc5wuQzE/wBPqa6AJICGRSwHGWAHH4VDPaG5TE2FBHHJ/wA9vX/Gk0gRl3+g2MtkIZIYAhOVHDHvXl3if4U2Ft4iS/t7FBNGfndjtXb6YFeqXFoAyopDE/cOMjp/hXI+NNNljtdoYAE5IC4zgn1zx/nik4oEyP4D+VH4o1NQxLRr5bYQqVZgrc47YGc5GQcd69TLkg/e6DgnGPxz+tePfst/2g2r+MJtStxFO+r3aJL5jsbmFZmSJyCzAfIqgKoVQFXC9c+vsSQSQD0PTkURAdvVZFXLEkZ4J5/zmhlyvBIz0z3pBntnnkHrSMSmR1OM4A6VQDXXbuO6Q7jnAY/TGO1IigR7STg9t3SgyjBCnGevPWkBG7Kgc8D1oAcsYbaMKq+nWue+J2ur4e8PRzSllT7SqfIyrj93K+Tnqvycjrkg9jXQPJtOGVgc5x7/AJVyvxQngexaG5jkaHyXlmPBDpghgPfGf0pbuwHk/wAav2gho/hSNfD92lxeXhKPKblMwRlCCQVDfNzj1HUHpXmWv6rY+F/A+i2SxxajrOsTNLfyWt4tyLSIAFUJfGWJIz2xnniu++A3wk0zxXeX2sXGlWp0aRjFZW0mTjBHzYOc4A98k9MVd8YfAJde8beJP7JsLS0WOxt4bNSvlQbmOZGBxjcAp+m78vQpOjD3U/P5nLONSWv3GV8OP2idT8KeEtPsBplrLcahdCLTrSOMhktt2Gkfpy7HC5GSVc8DBOv8Xf2i9Zt9auNP0LU7a2hsnWGWaO3V3uJP4iDjAVTgH1OaH/ZW1GLR9Lh0m9i/te4mkOpXrkhsMu0LH/squeOpJPPQD0Pwl+xpDaa00r6St5YwW8dvbxyjlnAPmSuMYLsTjPoex5pSnh4y52+5ajVfuxR49/wsXxR4lnS10LW/E+p3qAPJI8CJAoI6LnP617n8MbPxDceD7ZPEV9avqZ3F1iRAVTHyggAgsO5B71eb9ju3s0aS20CO3JO8rbSPGW9sg/5xXHap+xZqUmrwXln4a8Qte2yFILlfEzwPECdxXG48ZzjIx06gVzV8RSmuWOn3GtOjNO8r/idw+niZwv3mU8Mz5B4x0FPfSo9oHlx5YZUgcg1j6N8NPiH4K0Zbc+D7nU1T+M6rFLMR7nCZx6kU97X4jlcJ8NNRVeQP9PgGMDqTurngntp96NZRa6M0bbTLTQY5Hjs5pZpW8whXG4t35NNOoXl9eFUt5oY2xgXMoZEx6Inf6nvXA+HPj/LqHxOn8J6po13pOoJMbeQecH2SgElXI6cDgj1r0tkZUKguQRzls9vetKlKcX76sZxlfYiXTvOm2vFaOepG0AqKoarpWnGBsokhGVURMQA3virU1kGcEKoAOPu8/wCNOjiK/ewSo7DGaSGcufCgWIollFC8nDMx8wkHqOadpfwwttJkR7S4vbGREKK1pM1uVX+6NuOP8K6dWSFQigDngdQKQyY3DOQKXKnuO7KA0W5SJY/7W1tlTpm9bP4nvRVx3OeT2x1oqPZx7fkPml3Pxw8YfD6bU/Fl1qN5eB4bqYCC3giLzzOxAWNRjruIHGT+tfo/+y7+zBY/8E5/2eZvjB8QJRpnjC20+aKLTzKrQ6akoUJDGqn97dPjG4NwZT0Clq9a+D37HHwr/wCCfmiHxN4h1HV/FPiLySq3VzZm8uJABvZbe1hQhOV3bsZAHJr8/v20/wBtjVv27fHOonWI9W0HwdpEirpOh27ZRim7FxM/SSZgxzwFUYCjgk44fCVcDhlQp3q1GkrxWkVs1Fd31Z9jmeaYfNMZOeFSoU5NuUpuzn1s+y8jz7xz+0TY6lYav4/8ayi88U6lekmGKVrl0WTJijhBBZ40AILLkAg7tuRnL+Evxm1L4X+NLbxnBey+EvEsLSCwm0bD3k0Lgbw2TtZWBGQzY/GpPB3w/wBU8W2kWj+HNAuLobiFKr5hG7+N2YBUB6nkdOvavZvAn/BOy8s9Nmm1jU720vbmMkW+nW8M0qHOAzNMQrr2xkd+TgV7XD3hjjcTzYnGNwu7rWzt26pfieVxT4sZRllOGDwqhUUVZq1483fvL8D3DwT/AMFKP2qvBHw70vxhe/CvSvF3gHUojcWerWscV19pRpdoa5nsZpFt5mLBPLlSOQnICkhq92/ZW/bM+Of7evw4vNb8H6P8IPBtro2qvpN61/LqeoahptzGkUpQ2rRxwsrJJG4ZLhhk7W2ujovxn8HfCXxo/YW8cx6/4a1BrmytJQ1xJYOVjv4z8gFxag53BduSpJGOG4Br6O+GX7c+geN/ihbfY/FDeAdX8eazBH4t0KfTo7BLYpZLZvf2WonKI0bRQy+VOpDb58jcwI93MeG6uDldRcl038tz4bLuIsPj7uEoq+un6XvY+yfEnwo8VePdCMGo/EjxBpF1IGR5vDdlb6bKysoH33WZ1Yc4ZGVhn6GvAv2y9N8Bfsffs83mr3Gj2WueMbiWPStBvNXZNQ1nU72aZNzLNOX5xudnICrjAwSorM1vw/8AFz9qXTfE0vwn+PPifQ/BWjxLZW+r65ptrqEHiW4RZRcNazwwQSJErCNBMu5C4kKlsCvAfhD8Ffjjpd3Bpmq6z8H7vUtan+3trWv6vA3iBxMQhKpeyLcJHuUFV8hd/BGRivCVOo21dL7l/wAMeu5RS3ue1eLvjTD8RdE0u61j9njxV4MvdAvI9V/tPQNR0KzuLKWCUyeUt7G6NJE4VPMO3L5ZcEZLN8Faj4k/aV/aB1r4xeLNFk8Ni50tPD/hzQpLtLltI05ZFllLMoCl5plDnA4CgY4zW/oX/BMLxD4n8QXc3jX4ia1qTFBD9ggJS3tZAMOQuQpY+u0AY6Z5rr7n/gmX4LtNFdb3XPFV3G58qMR6gbUFpF8vGVB6lgR7gfSk1FJpzV/myeefRM5bw9pga5vtZkXdcaod24rjbEuVjQA8jC9eOrN1rStUEcWXX5ugP/6/61neI/8Agmx438D6Lu+HPxf1GKa1hZLbTvEdkLqxmwR5cZdTvRcj5nwxx0FeA/Fj9qXxt+zHojaJ8XfBE2heLJ7C4l0W801/P0vxDIrbAImXJhYblchzwCOAeK5XRd/c970LU9Pe0OS/b2/aKuPFmv33w00C5lGn2Nsr+I76CQo7TMCyWCP3ymGk56vtOCpFfH/w60nxBq/iu11bU4JtOsLBDbR2oTy42G0rgKOCADknuQOtdppGk+IPEkVno/hKzvfEGsXTCa9uDGzlZXZjI8zHGZCQTkkZyADxxq3Hwq1zwr4nbQPE3i/w1oNzBtcR3F4slwy5IZSqbsPuxkEhsE4FeZS4L4hzJzkqShCWicnrbq0vM++p8ZcJ5JCjCVeU6sPelGnqm+l35dup5x8TfjZ4h0rxLPo2jQRwbSFaURlppiQDxn6449K6X4YXfiLwpBd3PiO6ura8Z1eBARJcQcc5Azjr06V0vjTwd4e8P6JPd2vji31e/gYBIobOSN+cEgSMcdD1P5GvQPgD+xJr3xTs7XXfEEkmhaRLElzbOy+bdzK43KzD7qAgqcscnPAHWvocH4TznCOGrOKj9px1l972v8z5rMPG6nQxM8zpSm5XahGekUvOKd218jzTWfiVD4mE1rNGEilgbZMkOJUcbVKKeACwfdliPuDYrAuyef8AhT4Z3vh7xOl54e125RHIaeG7gQSFT2YCTYzewY49c8V+i1z+yT4C0yz0XR7fQ9Ne2ubpxKbktJcTbbWYhw2R8/BPsN2B6fPn7WP7FsfwRgfW/DsF0mhKf9NilH76wclVDFgQSrEgZI4OMk5Fe3ivCbBYfDyhgqjjJrraS+at+Vj5jA+POJzHG05ZjTvGL03i/k09PRpnivxE+EbeOpvtlrM1pq9ttEBEjLHtHK5PJBHPK1ZtfGuu2Hhm48N6tAo1KN0mtdQs5vLEkAABC4PyuCApxxxnGME+b/FnxHq+n63bX+najcGC1tFeZoiQsDBiA7juDnGehwelZknxqHjTw41zdJHHr+hyCS3ZTsSZtxJXA/vrwc8ZGRX5rgMvzXKK8cLU9+N7WSd1fZ+h+5f61ZFmlWeNoJ06lk3d2U7Wun05l+Nj0GDwusFz9pKxtJL96WdGklLdclgfvY7ng+2K6XwJqg0bxSqvJ9mS6t5Vjkf5I3C4YqxPUD5jgnAJb3rz7wzqnjT456l9l8B6LeSIExc3dxsMcDHqpdvlznIHfvgZrurP9lXwp8GY3ufi38SR/bERWSx03Ty072bnBErKcs2CASMICBjJzmv2HLeEsViY+0n7se7Pz/ifxmyjAS+rYZOrPsu/5nVXPxQ0PR5Sjh5ZB9wRoGMg6gnJAAIB5J2g/eKmo734twtMGi06UxK2APmyVwuWbg7GBONq5yMHBr3L4Q/Gv4N3b29t4Q8N3Gp6mIhI9laaZLdz2jbPmjklkQN8pyu5guSDgdh7V8MtXv8AxYUk1DwAvh2JmLKbtbZnZckA7FXIOFUkE8Bl5PJr36fB2GjFOcrn5RjvHDN3JunQUI+dv1u/wPhjVviCNc0ieM6bes0TDA3bNxU+/bkds+3WpvCnjjR9G0kBrW5RpGJlkC/vFySeeQzLnsoJy33ea/S7wj8PPD+tXzRaodK06FQCsn9no4ByOMAcd+veug1f9jTwh8RYmtLG88I6zIQQtu9kqsMjPykc7u/A4IrhxeTZdRlyzk18nb7yst8UM9rS+sxpxk+143+S0PzV0n432Pwee58UWUIvJbC1lggs3DLI8rLtAKSYOzfh2KrgjcQcGvMbXR9U8d/D3XNS1y7t7XV/FyGe8v70tuhBfKRqxPyxAHhR1GM5wK+9/jR/wSTitTc3mjtf6CjAkpDsvLOEdB8uRIqAdg3QDkAc/Gnxu/4J9ePNI0nUHn03ULvRrK4CiawuvOZ4z/y28oEnYAg6glcnjjNfI5/wPPMacZ4CurJ301vbp/w59tk3i1h6WLdTNMN77hypO8dX1v6dmcLq9hY/AH4VarbeEpxe+JNXsdy3zzRmCxjwQZl54ONwjXBy4BPA58d+CXwTufGV1E7l1slcGaeZ9rTZOWCk5+Y9M44Pr0r0FvhS/ih9K0Wyt47LQdGQPdTLcEyXbMR8zKTyDgAccZPUkY9Jkhi8K6Eum2cVr5zqFSMPsaCNshmA789D/wDqr5fKeHcRg5zeOd5Se59hj82wWcKksDDkpUo25U929W/+D1IvBz33hhLbTfCstxo+m6RIZ1NtOIppZGPzOwBBlyCMZGdvJC849r8N/FX/AIX34bs/Bvji4isL+S4S4staghAdrsI8SfaQDlwyyEEryCFzwMjhfhy9pp+nvbPNANQglxJEHzIo2gru4wMcDGc+2DxmeMJYn1ydraQxeWoyI02qWAA+U4HfGT/u59a+hnRi9lsbVsupxw8asXqfSPiT4Jf8Mhfs6fEjxM2q319rraDPZrIi7Y4vMHlIyg5HDSBiSc4Xp0z8T+Cfh5e/DD4VXeu2DynUdR05DDBJHte3Ut0HqCuGB6kY78V9F/tPfHjU/F3/AATt0u3kMp1TWdaj0F5Q+BcCImTLEjlWAXJB/hJ9q8Z+Hvws8T/Ez4rRWvh/SdU1CGOwSGF5JBFaRxQhVU7z8qjHIznJAGBnI+fr5LjM1xEMHTel/edr6K2nzPHwmfYXJlXzLHe9OK5Y2dndp+9/26vzQz9kzx9qf7OvxS0XxTfWs+sTJoVzaNbu5V4ZZppCFywzhUWJicbcsQCcHH1Hpv8AwUY1L5ZbvwvafZuc+TcPuPGANxBXvyenpk4Feyfss/sZ6R4Nu7bToGGta3dLmW/v0DhPlywQEbUQAnjknOSeRj6T1z9kO2isZIdNuNFu5YVIe1ktYl57jA4HXuMV+lPIMnwHLhsS/ea/r08j8ZlxbmuZznicJTcop2vfe3rufPfwc/aK8MfG+0c6PPNDewhfNsLpAlwg/v4GQyf7Sn6gHiuu8QeINN8PaXLd6pdQWtqgO6WfgDPpjk/1rw/9q79mC/8ACF/ceLPClhLo/irw+xnubW0jwl2g+ZmwpHzYyT/eHGOleGeKfjZffEkjXtWgvJIbiTP2JpTFHE33Sse7AyMllB4bgZGcjxM54bhh0quHleL+f4n2PBOZRzqu8PVfI4rW++m6t+J7p45/bmtbS+msPDtlHPKCRFc3b7I3wcFhH1xyMFiOoyBXLTftq+MYAjMmhqrEKSYdq5yAFJLgZJwAASSTgDPFeKf8JNokj/8AH+gjdiYxt5I7bhzjrwOe4zxUa+L9FFyUXUreaTkEksrFjgfKOh69+o9OteUsvaXwP7mfsdDB5FTSipQfq0z13Wf22fFkmmzxXNrpUUcymJ/Jt5N6qwIOCp3ZwewwDjmut+AX7b//AAkWhaba+KdPt9NuGgjhN1ZK8sCyY5WTdyMZxnk5Br54YW/iizkEFxGrzDKyK+5ye2fp688Vd0HRG03SorSVyWgADOsZw7E/M23tkk8H+tYTwsdmrHbUyPLMRSvCK9Ufeeg+L7PxZpq3mnXkWoW0n3ZIHznB74+h646VakIlAEgAwf4uMfSvhG21yfRrp3srvUbd4nDBkk8ok9jwTwMd+/5H3P4DftPTeIr+HQ9fkimu7orHa3m0q8rHjY6KOvo3c9q5p4WUdYnx+acLVMNB1aMuaK++36nud4TJHyVdieq9j6cf59K5LxfIw5cNjODk5754rfWaEwGWNGkx98rkqM/n+dcn44vIbK1kklk8tBhizdq5VFt2SPkuaNr3LnwMtbzTf7SaOKzIe4bzvPuHiZSWLAhVicHrj7w6d672/ub6xtGkjhsNUkjHEdndyI83ThPPiiXPP8TL0PPTPj/gr9o/wR4P8OyXeqeIrKziv7po4AzkmWRFy6DGc7QDn0x+fqHhXxppvjrQbfU9IvIb6xu13RTQtuSQe3vxWk8NVguacWl6EwrQl8LTGN4j1qTa0fhO6CbgH87VbONwCoJdQjuGUMdvLK3yk4xjMWpeJtas7S4eHwff6pJEB5cdjqlgrXX3jhTczQqpyABvK8tzgAmtfzh5nzx+oUZ747+vNOKkMWXnByRjOfwrG3U1uc8nirxJLZySf8IRNBMCNtvLrtiJJ0PO4NE0kYK9wzrkjClsg1HqvjnxDYTtDD4D1TUnIB/0PW9LUEHPeaeIjHv17ZrVudejEmxCC7YBDIRkHtntVIa7dCRvLsvlQAhS4DMew7Y/M9a9XD5Ljq0faUqTa72PHxPEGXYep7KtWipdrlNvFnimG1d4/BCNIqhljk8S22+TJ5AKoyA46fN6D3Fa4vbzXrgPqPh5dEnxsZvtyXi3a+20DAUgr8yrkkkblwxuaJ4ygutUOnSQTWN2qllhdMBlz1U8AjuR2z+NP8RBf7UttgYAR8EjaOvGD9P1rzq1CpSnyVE0+zPSo16VaCqUpJxfVbE+nWyWdukUUaJHGMIqAAAewqySQpIA3HpnvVa3yqLwEYcYxn/PFcB8Z/2svAfwEvTZeJNcNtfiMTNawW0k8yIw+RiFXADHgEnH5Vi27Gtj3L4D2rXvjj95Ev8Ao0DvkHcueAD7ZOeKh+Pn7cGm/BDxzPoA006heW0Ucjubny1Bb+HbtJJAwePWs79in4123j34QeI/GF1oeveGNNtb1oIpNZtzbXF3FHDHI8yRMAwjBkxkjDFWwTg18F/Gbx/P8RfiNrWuSPI66heySq23BRCSEGCeykDr618ZxHj54aHuPVu3+Z+q+HnDVHM683XjeEV+J9a3n/BU8RzMF8P2KEP/AKwSuQBgYJGMis3Uf+Cql/DM6xaFp7YGN2ZCpI7jOCR9QD7V8XvdBnDb2wTglefrmpbhoUchZN5Gc9mOe9fGyzzGP7R+xw4CybR+x+9v/M+sZv8Agqr4j3sw0XRTg/xBvmPXjDE+lek/su/t2a18efiPb6DeaVpVqJo3kZo3IZVVSeMse+PfB6Cvz/dgZwi5ztzgcmvof/gm0yj9oWCQ4ZobGV1wAPmIAx37EmuzK81xNXEwp1JXTZ5HEvCWV4XLa1ajRSlGLaept6+9tY/t1eIJ7+WKCJNRmkZnO1Q3ljGT0x1r1KT4weGItQjthr2medcNsRBLu3t0AyOh6Cu98b/sK+B/iT4svPEOp/2qbq/k8+dI7rbGz5642kjp614B+298CvCnwQk8IWXhqzuYLvVbw+fvnLs6fIFwTwOTnAxX7LHFYbEThTg3dK23ZH8vVaFamnUklZvv3PZGk3MMABeDnP8AnFRsqk/xZX1rk/iX8V9K+D3h6G51SRw0zeTBCmC8zAZPHoBjJ6Dco7152n7buhAKZNO1EB+nzoR6c1nChUmrwVyJVIrdntrlgnJ3cc/WmSzFFyW3j9a8XH7cXh6cqsenanIWAyQU459iams/2trDWikdr4f8RXJfICw2hc/hjrV/VK/8rEqsHszpvi/8dNM+E0dsL4mae6bCwxn5lUA5Y+nPHvRWj+zzp2jafN4h+JvxPh07QLTULpdE0iDWogEiiwZB8rg/vH8snOBwjevJXO3FO3I2dEcNUkuZM7X4m/8ABUz4BeGPC/im3m+JHh+TxHpX2nTf7IkLLezSruQlBtw0Zb+MNggE9q+AfB/wg+C9jJaDxF8ZNJmuFgEwsobh7W2aIAkMZHUIWz5gGG3EZx15+bPj7b2vxd8dX3i4aBp/hn7VKlrpuj2gVYdOtI18uFNwA3ybMFnIyzZ7Hjuf2yfBFpqVx4R8PpFFHcaboEV3cRuQY23yOmSoGN48sn6MK+24H5auFnj6cuZ35Vp2PnOO8Hi8FXo5fUvTc1zPXVLofSmsftFeHvBXhZbX4Z6bousaXC5Vp7WVfsvmZ+YHy87329cnPT2FZP7Hf7Qfib4kfF/WdO8SakZEa0kuLe1ZUjSAh1HlrhNxOCTy3AB46mvhTTPhxD4ad5dPN1YXLqY3ktpmhdlz0OCAQSB+Kiva/wBj/wAYXPg/4w6JNdC51O3ST7NNKrhJoBJ8iuwKuzKCwJHGezL1r7/B4ytKvF1Hc/Osdk2HWGqezjeVt3q77/efqN8PvgzffFHRdRuLMwqLEbf34OJHK5257E+vvXjH7QH7AmjeJZvN1jw/L4a1KZ0LX1nCNl7jdkSqQUdiGzuOHPBLHaBXoGjeKdY8J3dtPpV3fWjv8zRo+E3YwQUBw52k7SSFBIJB6V6j8Ov2m9UinWy8SWtvrFhMR5rSRATQqO+M7WA7gjnHXrWmYU8wpzdSMY1KfbZnzOUYnLXCNNzlSqrTm3T9bHyJ8OPjN8VP+CdOlPbx3h8WeAQqrD9tZntdIZ22omCxeBXdlXYgKFjn5STX3r+z58Q7L9ozwHpfizUNLsbe68R6TBfQ2+FlaKM7lKZPOAwPPTkY7187f8FJ/hppc/wT8T6pp8sUmi6zoN1e28dvkRI0UfmZAGd3KBh6EdBxXxF+y9/wUv8AjH+zjDptnHaeHPiD4R06B7Oy0u+mk0y/tIFbcYLe9jV9gyB/rYrhQM4Tcd1fnPFlXBUsNTxtuT2js+mvY/YODKGZ42tVwNnUlT7a3Xex+2nhXwnb6D4TsrPS7OHTrG1hWGG2hjEMdsi8BERcBVA4GAAMU3WorW6gtJpr+EW1vN8kKsmLqVfuISQTwckAEHcF5IBB+KPhH/wWm+Eviy2jXV9E+IXg+SeUxJDrFgLpPLCKfMMttJLGqE5UAkM23JVc155+3d/wU10T4ieGNN8B/B7UJ5dX8RGMalqUMBjeK2ZmT7LFkbhKzmPe4HyKwUZLs0fy+WUYY+sqWHkpej29T6jMoV8BT58VBw9Vb8zvP2+P+Cs8XwNuJvCvw5sF8UeKluHsruWGN7iHT5tuREgHMsuTkhQRxjJYEV8c+I0t9VujrfxU8R+IfEPxL1FN83hq/nCXDwiTaiTSofKVCSNqIeQB8pOWOx4I+C0Xhia38N+FLiG++Ix41TWEKva+HrdsBwgIwJQdoyDuIJ6Y5+kPhd8CdH+GelpBCP7Qut7TXOo3iLNeXcrDBYs2cD0XBwOhr9nyThmhhYXS9/uz8T4j4xm5qmnaN9Enq/PyX4s+H/iH+0F411zy9HFw3hnSRKYoNK0kC0jj+UFlCpiSTcCATko2PmBIGLHgv9kTx147sBqUWlW+macqsGmvWFufLA3FirAtsx9AeQeCa+3/AA5+z34R8FeIX1K08NaRHc3A3iVoeYmwFBTfuC8KB8pHA6V5h+3L8Tdd0nw9pHhDQ9O0/Ur3xm6wXFu17LDd3EZZfLihZFZYsyBBIZFfeheMBAWlHrzy9Jc1WTkeLQ4j9rUjQwNJQu9W+n9LueT/ALLPwd0q0l1H4keLBbP4T8Klmgk2Ei6uFbjardQrBSGHcgZHNc18Xv2k9c+N/jKy1dbubQbLSpHGnJBOy/Z2P/LfcBnf0+bGMdiuBXp/xd0jUvj1rmi/CHwck+j6T4VsjPrVvJFF+4uBCGgikMcjIwZuDhuHkJYtgY8++D3/AAT613x/43s4vGOnX2h6DpDLJeRC5Aa96/uFCSZXqSHK8Y6A4AxqUKnu0qCsu/8Amd9HHYSUpYzGtcyXup9I+S7v8j6N/YhvtWs/iBq3i/WJ5ZL/AF+4j1eHSXk863hVVVWuZF6I8yNEq4AMiJlgfLj2fYX7Q2i6V+0L8EV1a4t4EW7R9M1WKPA+VwRndglWU4ZX+8hIYEMAR4v4W8P6Z4MsI7HTLO3sLZY0Q7UIztAVdx5LEKOpOeOvFey/Ca3fxD8HvG1jv329vbi8iVRjYYlMrYHqRHjPv1rhzrDRoqnilvBpN909GjhyXMpYypVw32akXZW2cVeLXbsflN4y/ZVN18P9f1aDbJqHgjWprLUkkmRlayAGJsjpnOXQnHBP3hxm/Cn9kHw9cfDE+MvG63Ph/wAKh86YLRl+26yyuUaNOM7GZWVSeflyOOT9X/sz+Gh8Rfjv8avDEdpLercXyPLaJty0JjdWzzkP1xz/ALXqtUvgd8MbK6+I+seEPGNo2sXHw5cS+Hmu1LW5sZ+FIjztyGXCAhmVSRlceWmmHy7D/WlWklzdPJX0uepjOIcUsG6CbUVyyv3Vlez73t+Z5ZpcvxG+IfgyDSfhz4HPhLwYQ8NnKVCPJCQRl3lLDHP3lyTnIPcQ/DT/AIJUR6yJLjxnLp+luV+WLTgtzO3OAXJBTbnPHzHkHIPT7ZEylN77whXG7/nng8YGOT7fWpLLbezg7nMQGWZcl+nf2Fe1Ogpe9Ubf5fcfGQz2rFcmFgoX62u36tmJ8Nvhtonwe8IQaH4X05NH0mwz9nhhbPJPzNI3DO56szfePsMDYE8lwzI4JOcrkY7DpgdTjPr+lKJsHcw3t1KKDtPr3PGa0dLsbLxBYyS6dcCVFmMExjym2RcZVhnIOCPwIPTq5NRWqPJXPVk5Xu/xKFjeBbYqwZW5Lbs7wOmccY6/jVqO8OVJMiKeFZRh1/Lkdqt2ng+5mnwpTDHKqEBPfHPXp6YHt1r57+P3/BSb4Ufs9adciHXW8Xa7Z3D2raXpIWUl1IVt0pIRQO5J6g4yRg8eLx2Ew8eatNRXmelgsux2KqcmGg5O/Q+q/CHxx1/wnEEa8OrW/DeTeSNM8eegVuWU49P/AK9dDp9l4Y+NrqhH9g69MdwVVDQzsc5wvTd09CehzX5S2/8AwXr0u2vQlz8KPsvmNny4vGWD3OQ39nbc8jKkYHIycZr3L4B/8FXPhz+0Fqmn6Bpl9eeBvFOqOI44dVWOUGViAEhmBRWck8Oyqfl+4M5Hyscdk2Kq2wdXkqPZpNJv8mfbSy7P8FRvmNF1KK3Tak0vKzcl+R6p+03/AMExtN13xfJq9jawaF4gEUpV4odtneyMABMwUgIwxklQCSSW3Hk/AOq6De6H8XdT0bV7iTSrjT9Qksg7ME8l1+Ux5Bxg4G1l4OQa/V7wf4jbxRjRvHuq6lq9pDKtxY3NxM6NZyKMc+WwYeoyzLkcg9a8a/bF/YXttc8Fy2ENkh1eyhzpWpRwKsl6I0AETkEjlQBu5IIBGBxXRXwjxDeFxaSqW0fSXp/kepkPEjy6cMZhm5ULpST3h5Py8z4/tPBdvaSPGlw8CqgAZAAAeTgkgA8HIIz9761znivRpvDASWaWZYpRiBlfCueMKDyQw544BBPHFbvw51y+0u5u/D2txSWur6U8kE6NbsJMLjCspdiGAYc7j/unOBwnxF8RP4l8RygXEqWcRAig8tpGK5VSwiI2gfeG45I3HjuflcPls/rTo1Nluf0Hm+fYL+x4Y/CLWei9et/QW/8AE+r+MbHT9Ev7y/lsppXkttOuZj9mt7hvvzDeMSSuBgNgucjaQRX2/wDA7wdoP7KPg/RNM1QWkfjTxje+Tc+Vbo95f3HLiFymW8qBN3Vtq/MQeefmP9jnwLZ+MPjTZajql2lvpHhOCXX5ftMixxWqwjKtsKsMozB9wKEYBx6etfBH9onwvdfEzxL448SeKxolpczDSdB0i5dTHb2gwu4qq+ZvkJXO5jgg+mT99lmGpUkpJJNn818U4zEYtui23y6y829l+p9LfBTw4vwIlv7jRL+6XU9S1KfVL29k+ee5uZVVWeQnIY+Wkagndwigniunh8Rahb6w94uoXMlzLIZPNLFZIWxnerfe3Z9Scg46cVi2lzHfwxOs4aG4USQyo/yupJIwe+TyG7g89Bmzaqxk3LvZjnJODngjngdMjtXqyw1KT5nFXtb5ep8BHG11Zc7Wt7XtZ+h6b8YZbXxx8MdK8XJbQtqVvJ9hniZAY3IJOW9QDjjod2K/O7wZ+x3a+Pvit440K/13VLex8L6ihsrc20E6i3mjDod77pCVzs3MxkbZlic8/oD4a1Tzfgb4ptnMpMV3bOoIyApIGQN2Oor51+HTxN+1J8S97switNMhYgghTsZsEDnJ8zuDkY5AwB4mW4SMVPDyV1GTS9LXt8rn1+LzasnHFUpWlOmm7d07N/Mj0f8A4IzS6zpcd0upam8N6qyJvFqNykZyQQQcjHX7vbGaNU/4I1DQdOlaS515rWCMysiGFok2r8zY6HgdxXtlt471GFUiGqamixLtVI7hxs7AYzjHB/Ku9+FXii61jwj45t725u7wLolw6mWViYz5MgIGTnuD68VxY6njMLTlXlyON1pyu+9t7np5dnFDG1Vh05qbW91ul6eR+W3x7+EcPwO+L9lpGmXN1cwzRQztJJGBIwZmDBv733fYjPTuXND5kLNKnng8oWXJRSozuz3znpjggGu1/bYGz9qTS9wuMvpsMqkDBxmReCOnOeMc56gDnAtPDmrajd+Tb6ffNJtUuQhURrtBGQRgEDJxj16V8vxQ4xxSS00P6F8IsRJ5O6ted231Zz0t1BZsGjHKgs2X2bVAORxg+/0B9qw/h94L174++Mn0rRrqJVSE3cgkmIhhTdtB45LDjGPbpXOfEC9uLbxdfxTWQsHi4MLyymRlHbBI656Y6nvzX1H/AME9fhhc+HPBWo+JLqO2j/tlxHZMoJZ4UJy3PIG7I687c8V6vD+TQc1UnrdHyPiVx5UeHlRw/u8ra33fTbpY5Rf2BPHEieZaeIBcXFvmRShlRovV1IzsxxyMdc1yni79j/4y+LdJ+xpqeq6xaSMseH1G4lgkbJ4YMdrAgjOeor7y0Dx3qfgXT76DTgok1GPyZSYlJVe/zHkfSus+F/x6kk1DT9F1GytobQkRCeCMRlWzxvUcYPcjBr18zwVSnGU6VFSS1Wutraux+S5NxEq0408RXcZPf3dL9Ff/AIB+V/j39hnU/gR8IfEOs6rrGp6Z4gk8QNpbC2S2e2S3IcK5MkTOz5GDtZQA2e2R9If8E59C1Sf9nq9iPiTVzNHqdxHFMYrVgrlV+bYsYBxuX5ST90Yxk11n/BUC/hHgHxMIIY5IrnWrW0dy5XyCreZ8owQxJUg8g4J61n/8E43Zf2eZ3IBDaxchcLs6LH26fgCe/NfN8SxSy2FRK3Mov7z7ThnEzqYurCVnySkrrsrHpepeBPFFxezPF8QtTtYHkZ47aPR7RmjQ5xGXYfNjIG4gfd5Hauc13wB4t+zTJd/FXVEtbeLMjL4dsEK4yd28gjpjOAeg6Zr0+4IaL7xQ4H3CfXkV4H+3n4rn8N/s+6mlvP5M2qXEdmQHIYqzEtggjGQvTnOPevm+G8HTqVamIrK8aUXK3fsj1eKsxrUaVLC4d2nWkoJ9l1Z87/GH9q7xdpWuNp/hT4iahdW0TFXu5tFtE88gg/KR0GARxjr0rz1Pjz8WtO1WG/X4m6s8ccplFuLCza29dhVFXjnnJyfXArjJjcztM6pa4iQZ86Fssx4xhHUkdc8Z6YK543/DGjuttFNcgSS7FwzEkDqeRyQcDPBP8qzxHEmY4ipzKo4rolokvI6cFwpl1Gl7P2Sk7atq7fqfVf7PPjLxF+094de7uPH1zaeIPDciXQWPQogjZBABxJ80bHcGXg846Ba950O3uoYoTeajJqd1JGHlndFjUtjBCovCLkZC5IFfPv8AwT5iEXiXxNKIvKjW0iUhBtAHmHIOQCe5zgdRx1r6BSZlusFjnA5B+7z0r1M9nLFZdh8dV/iNuLfdHj5DD6nm2Jy2j/CSjJLs3ukaPivWbvw74M1jU7C2F/f6bpt1d2tq4dhczRwvJHGQnzHc6quB8x3cdRXgv/BOb4SSXXwkj+Men+AIPjZ8RtQ1W6N5qGs65ao2kPCRiSBZAwW5YnIYKCowsflqMVl/8FP/AIjeIfAv7PNi/h7UptLvbrVUieeC4MEgCxu6AMOcbwpIBHTriuk8Dfsu+GPiFp/hvxT+yr8aLP4bakmm2kdz4bvL0iOUQRqhmnCAOtx1Em+B45WJK+UOvweI0ile1z9Bw0bybPQv2tf+Chc2h/BXWNC8VfDz4ifD3V9RjjtFn1axV7B/NLHak8TMpYoDwcHnGODXxTZ+ONI8VoVtNUgnRDkKk6gqfQq3JHzfwjqVOTgg/aPjX40/tWfCv4eO/wAS/hB8MfH/AIZjRvttzFfpatIm84lnIZ7WKPaRwLboRk5yK+SPjj+1PeeOPHcWjP8As4fAWzXZJLptn9lu72/hiMR8zN3YX1rFJII1ZgwhQxgBtpI3H5/Msgo42KqSk4tdU7r/ADP0DhbjevkydClSU4zeu6d/XYyo3MmDKzRhskkDcR9Aeuf61DhBApkfdIQCCOOe/HpmvP8AwPB4shvL9U+yaVZ3oPlJLO989g28FTEZGLbgAR+8dh83O4gGuz0qxeCOKOa5muZiAC82NzZ+gAH5Y9hX5zmOChhqnJGop+n69D+gMizqrmFFVqlCVL/Fb8OrXyLiSlgvPG7J5+U//X9q+gf+CcmorF+0jZwu/M9lcIgXBywTd/JTXz1KFiJAyNpPTk54rv8A9mb4hR/Cz45+GNauncWtlfRfaCox+5Y7Jcev7t2rLL6ypYmFSWyZ1Z7g3icurUYK7lFpetj9Y7BGjtmUncFGeevX0r5K/wCCiNwk/wAWfh7bsxVjOejdcyxgDPb69q+q9Il+07J4JfPguY1McgPyuCMqwOehGD+NfNv/AAUK/Z78S/Fu98NXnhnTrrVJrMTW80ULgGMNgh+Wx1XGf5V+x5ZKEcTFydk0z+PcfTqexatqunU8k8K6ZcftW/td2dhp07S6D4XkFw9xGuY4YYnUuwJ43PJtT1I9gcd38Yv+Ci+h+B/iRq+naN4T8PalbWM7Qw3ssWwzEffYfJ0zkDHXFZ/jDxrov7B37Mp8JWNxpj/FHxEhgvngfc1msiuxlkYj+BMIi92JbGFNfEd1ZSBwyuGbk8SE47kn3718zxXxA41I0MLL4T9X8OOBqdejLGZnC8ZbJ6X8z7K/4eu3Kn5/B2khQBgeax49AMYxjiuh+HH/AAVMtfFPiOwsLvwvZ2xv51t0aKXoWbGeR0Ga/PfWvHNtpgK30yLKPlVEj2F/Q9SOmM9h19q2/wBnLxtZeJfjz4Tsis4jl1SFpZCRwisGdvwAY183hcwzKs1aTaZ99mnCOQUaM5Okk0n1fY7v/g4G+O8nj/4x+G/hoyQXeg+GbGPV7i1V/ka9nDKrSoSAXSH7pOSqzPjG9txXxR+0z8aJfj1+0T4y8W3eqQY13U5bqF2QyhYCxEMa7sDAiCY4GOmBRX67TTpQVNPY/lnEYhubsd94E0JvFWtaNp9n4jg8RSahqccQVELiDLAK3mkbWDE9VZuPqM9V+1D8RGX9pPW9WSL7VZ2jLpxRBkNFEnlZHYElS2OOWNe9aL8C/Bngv9qjxhq3hiwi0vwn4E077MgjcvD9uWM+axYnLMgzz2I5r56+BvhWDxd41udV1izfUNMtHZ5IAAft902DDaq/QPIxHccFjx1r9W4WyVUcDSwtLr7zdrb9dND4njLiFY7MqmMqr+HHltdv5Xbudd8Ov2frTxbptz401SS6k8FadbLcMtuNs9/IxCxWy90kZmAOemccZzW58L/2W5J/ijdavYXqx2Xh+5WxdbgiNr6do99zbxNn5TGCAGYE5GSK7qG6uPgJpV1c31npvii10YRLDoIZTbah4kuHDrBGMHDQKsaowHyIrMQSKt6D4a034peILFfBniRtK1q4aTTNA0m7jMV1Hck/8TLVBHnD4LMqMMhtoUZOa+4jgaVJqMo3t1PzKpm+Ir806c7X+5ei6+b/AMj6rivNM1/w7b6ppUskluxMTxToIriCRThopFPKyKeo6EEMpZWVjU1oC/sWjZVVEBKxjnJI9eprhfhT4R1zwprGuXN82oWmk2siaPYx3o/e30VqPLe8lGPvyuGIbugB711+q6/bafGzy7nZY/MEUI3SSegA4yT+Fdyp+7q7o+Gqy5a3KtzX/adtJPEP/BP2Nnlt5po9A1S0VQhIJS3cgbQCMAqMgZ49c4r8nPEFvf6WLqNJnaCdjHLuXy1t3BIwrDOGB46jJzkGv108Uzx6t+x3YC7idIt19FNayNvdkkiZijFeScMFO3nmvyH04x6Lpsc7Xc7T2qFra2jRHAYgZJDABVO0cAYPQYxXwGPyvD4qhKjiYKUeeWj9dD9q4ZzvFYPE/WsJNxnyQ1W+qs/yLngyz1bQrZL3+1pLy1KmP7Mxzl+2DnkA9+2CMDFe5/ADQH+GHw5PxBubaS48ReJrgaF4aglRolilm3brkkglSFR8NjgKwyNxI8a8L2Wo/FDxBpmg6dELDUNTuA8kUYHDuFBfavylcDJBxg8cDivvrwn8KPDH/CU6RJDf2csHge1Fpb6O7rstbt23faQOCZSoI249TXm8EcMxwk62IcUnKTS2uop6H0HiZxpLEYXD4PnbjGKctW7yavJ67dFb1Oj+AXwctPgh4IFhNdpdXdxmbUtSmY7p52PLA5J9FAHX6mu2nDecU2KAuAURd7D8uuPYVVuL6W3tf3cgguT/AKolWZM9s7RuAPQkDjrzUI16wuAyx3KXBt4la5lw6Kp2553oBk4P04zX6hbU/nCtUlWbm3qyj4y+Iuj/AAx8M3eraxqEFlplmpDSyFsyP2jjUAmR242ooLMScA814N8DvHdp+01+1K/j9ILrS9L8GaYYliusPEZXSaPLNjYCsUkrccjMbA5XI8H/AGpv2oLv46+P76EQXcHgWzlWCztVuWzM8Y+S6K/dLMHLdSNrhVPy5Hs/7F3habVf2UvF0WmxSxanr17cWVrLzA8mFVV6ZwoVmOQT90jJJzXDTxXtq/s4rRH1Lyj6hl8sTUfvy09E/wDgbnufwc8BL4H8N3d7LEYta8SytqGpXKQ+TJNJK7GMEHG1QhUDGBjnGTXeWlnBbKPsyQiI5IMbBhIT94sc5JBGDnupxwM1Sh0u20+y02JYv3elxiC2OMeTGqhVXjAPyqB+dea/HP8Aaah8G6NdaP4YSLW/GlxrX/CP2enPvjK3oOZg3HSNeWI4VuD1zXotWsmfLLmr1HyK7f8AXyVj2BrW4MTSEDYpwTt4Hue/bv3r0X9n2/uLLQvGMTM1zD9gaYqVCAfKQEyoHGCRycnJya8vsGIgiEijz2jXed28Bsc8jg85/KvR/AOo/wBhfCLxdeSfJ9pMVojKuMluGH5En26142fQUsK4taycV+KPZ4YqOGPU72UFJv5RZ82fsV+II/DP7S/xW1GO3RH0rxDZvGYwAzp5bkgsc5zg+/qa9A/bpOl/B/8Aaw+G3iuyEkGn+MxLp0twjhbPy5wHUMQDuImAKY6K5GMkk+dfsV293P4G8Q63dPHdDxJ4lvtQsLoJs+0WpfZDIxPOCqZGR36V6F+31pI+Jv7DcU6Rg614LuHuoLqVgTH5BEy7QPSNygz3XiubF0PZ4ijiIbaxfo9V9z/M+gw2KVaNfBVe0WvJpKL+9P8AA6IzrPK6yBjIFIY5HPQEkjAGD0z6mny6gujWBEDRRvO4RfmwzcgkfTAx9Pwrmvhl4wbx94A0LxBNPBIur2EV06x/MI5CoLH7v3g2QRnABIxk8a2uLDqE1pCdodCZVBbLEAYY+3X9RXuu0tOh8I4SpSceqZYN2Li4LBCzyDGFBwR/FhsYxn1P0rG1fQtStLp77QdduPD19wDLHFHJE64PEkcqlJFByRuB5xjpgJ448b6X8OPDUur6xfw2OnxSIjSSfMGkZsIg7lmYgADrmvJfij+0/qXjbStW0/wJbREkrZWGuTzhLV3VpDfXMQYgvb2sYUvMCQGcZGArNMmrWlsa4XDVakk4aeZ5/wD8FDf2kfiT8JfhTDon/Cc30+r+I5PL+02kUNh5EMeSZQIAAGJbGRt+6DjpXzv/AME2f2ItL/a38cXY8QXF1aeD9E5uXUETalOQSI1c/dA6swyTnFcL/wAFKfFOq6l458HeGdLu/EGreHtM0rZa+IL+OQf8JBI7s088buMGMsRjBPy46cV9zf8ABO/4c2/wA+A2najr2oW+h2F5Ety01xIIowHAO8k9z29a/nLxGzeTx86NPRR0SX4n9ZeFnD6pZdCrUV5S95vvd6fJI7bxF/wRQ/Z88XQKlpHrGi3UagGWG98wMeuWVq+ef2if+DfCfTdKl1T4dfERr7U7Q+da2GpWgiDkHIUSoxIPoSMV9V2H7YXwe1PxYmlWXxB0HUtWuz+7itrrL5weCDjnrWxrnjgwWlxNYaxC77S0cZmGZAegFfmscfXo6xk0z9bqZZQr6VIpo84/YD/aU1349fBae38WW9zZePvA1+3h3xHFI0fnXFxCBi5aNQCqyIQTxjIY5IOT9eeAfFNp8R/DK+ENYjWOSOMjT7sMQS/O0EjqeT7fjXxx+y9pVvZ/tK/FjU7cMtzr9rpF/qQXIVLgLcRFjjo7KisSeSSK+gNKmk0+6hns3a2mhYMrqvIYHIIOe3vX9SZDJ5rkdDEVH79k0+0kfxjxKo5HxHiMNRX7q9nHvF62Pl/9v74Az/DLxfD4w0vTniuYbhYPEISYgBtirDcS5yzqyhFzwCvltk5yfka206af5liu7hpWbZiL5LeUnmQ7hhsfKOPX5TnNfsn8crLSPiH8IbDxLqtvBBp8ymz1R7sLGpONpik5IGTnbzkqy/SvyT+P+m6L8GPiNqnhvQ7fUdWdZ47i1vMeVaeTIGdH8xvmdhmPOxMNlvmGMVqpRqw+syVp/DJW6o+gyzG1IL+zHK9Ne/C/aX+R1Xwq8Oz+E/gF401y7lkk1XXr238Oo6wLKIoiv2iY7gdsbOQgbONqquSd2K8t17xPougXfkxRSao8eAX3L9nYhcDBXKk+4wAVxkV0N94p1XXP2T9RM8y3e3xfHarbnhY1+wNvBQrtJyxz1DA47cct4M8NzyaRq3iK702ZtM8PWjXV3LOnmxXE4PyQbuD87bcjOdqt2rerF2V+iuVhpwi6k295W/JI+z/h38a4f2S/2Q/DWp+PrmTzZtzQQtGI3jSWR3ghwR8m2PAx246558e8ef8ABeXwv4VmuYdH8MTarLGpCb7kjc2OM7QcAcZORmvj3w94Q+K3/BQrxne2V/qmoDRrG4NzJFbpi2tJCm1VQAAKGVeFHZc1399/wRR8ReFPDayRT3V1LICWg8skINvGO+Tj9K/NM88THTqqjhpcqX3/ADPsMi8JI4iEsVio88pNveyt5H2h+xN/wWm0P492ut+FfEGj2ejapqMMU0M9tdoYVWJmYl1chl4DfMCwHfFepfsyiLxv8U/it4qsp4Lmx1HWIrK2lgcSR3McEQiEqMDhlk8sOMHGH96/MIf8ErPiB4ftn1KDR72W/tEMsflhkLqB0HbOB/nivoH/AIJT/tK3nhDxXqvws8RHU9L13Ubpr5DJkF5oUO+KTPKngn3PX0r1ODuM4Y3ErCzknKTvfrex5HHXAc8vwU8ZSg0kkrdLXu9T9I0QavpjSMn7+2bypVYEBiBkHPfI7/hxjFXvB/xc0n4Qz38muy7NO1W0ksHiLL5l0zjaqoOr5JI4zwfwrzLw/wCI5/DXi+O6mumWzvXEV6jnI2g4DEH0JOD9e1cf4tsv+F2ftPS6aLuOPSPAjQK7xxlSbiVAWG48FQOgBycZwARn67jnMFluWzc9XLSPr/wNz4Hw4yr+183pqD5VDWXov89vvO38Y6toXhKc+IbPRIL/AMYTQx2EM91AtwLQMcl3TJBCAk4HUnae4rgfidJ8UvB/xOEtn5PjXTmnlS5uNQkzKIgcwNlQMExFAVA+UgjnGT7BZfCjzbMxy3Cny2DRs5AdvfPc8V23hrwzp9jCI5riKSaUZIduWPTJ/wA9q/mzG51isZN1K0nd9T+vMu4cweCpRp0Y+6lsfJvxU+Bvh39pCa0u4rRfDHi2RladGY+Xd7du9cgjcdueSpO7ZyBnPuHhvQrbwtolrptjGIbWwiS3hjx91V6cdvU565o/ai8NWWjfD6/vrEx2WpaBC+oQzxnZKQAC6bsHhwNv5HrivGP2Ufj/AKl8b7KWV5re9SO38xZHfa0o3EAkDrjgY7Yr9O8OuJ6sa39nYn3ubZ9v+AfjnixwnTlhnmOGfKqe67/8E9wuFEaZ863ikHALrjb9Qea5jV9YfS3julMcwgk8zgkA4OQSVJ4wR+BraLyW7N54SR+QI1O1PbOQa5nxIwvplUSgqIxuB5AbnB+nI56Z981+706Sl7r2P5rdXlakt0eS/t2+LLrxj8BtQ1SQ/ZnvvFEU80Ubc4ZJcqM5xg4PHdfTIrv/ANhDRxof7NWj4k3tfSzXR+XPJbbyRnJwo5rxT9s3Rtb1P9nmOK21rRdJsDrUaeVc2cs1354jlwY2SRYyNu8lSONoIrk/gF8YPid8LvAWiWFp428I6lY6XG++DUtHuJfPjZvkO6OUMgGeTyCTxX55x5C1ONCl5aeh+9eEmV4jMac5wactZa+dj71lkyBnOHA9t3H6V4L+3F4Pn8Vfs7anJE7K+jXC34VV3F0VsEAYwPlJyfXHetD4XfHHWfipJEkfiPwJY3bSMGsLjTrxJvKycMD5pDOBtBCnGSRnjJ6TVbP4ii3kNvJ8P5nKbU82O+QTk8EN2A9eueRXz+QUqWGoydeelZOLSV3HzfkdfGGGxv12NJUnGeHkppy0U/7q8z8xrgtc383mTSssvHlJGxOB0XBxj8cdOtel6Now1W8tYbedZJ7p44oo2lG6ZpDhQikgkk4HAr6P8UfsbXfie5Se88M/DLT5A2ZPsV7qUayjOSxAUAEDPbHHua3tC+FmpfBy0GoabpPwx0xdOVjLc3d1fARxnOSJWXjH93HOTVYXg9TndYiDh1s7u3p0+ZNfjl0Kdnhpqp0UtFf16/K7Oo/Z1+DP/CmvBJtZJY5dW1RllunQcR4AxHz2HPXrn0xW3aakmq/EG+0u2eEyaeqPey/O0dhGSoLPtBbvnaqk4XtkZ8B+KX7XWqJri+HIvFPw+0uK7crJrNhJqE5tY1BLE/uGyX4CmNWGTglR8wsad8ePB3h2W/ub7xt4j1HWtDsbkW06aVKIL1JnhEkcMkcpVJ2QOArKqMi7Wm5AGPEmMhGqsLh4xlCEbRvdpN9XbRs8nKJVowlisTzqrUleTjZNrpFczVl3ubX7SXgW4/aN8W+E0+H9zoPxHfwZ4hj1OTSIhNGutQW7LJMnl3EUcc4YRvFstpbhpA2EV84rHuPH/wCzN8X5zrHxB+DupaDqJV7iefwffF4rqQsWBMSSQFuzDdkA9jXj3xJ/bb8VeJfDk2h+HJZvBHh6aUu1ppd06XNyMuQs1wu15Bl2yihUPHynGT4feeIrvTIm8uQoqJhQoACj+X5V8msJOor1dH/d0PrcTn8KVRLAp8unx2bv11SX9dz3b9pj4h/A+/8ADVvp3gz4u/HHVYdQt2aawuPMutOhUfJFbulwYzuUqS2zeu1kG4kYHjHw48N6VF4atNWhs/EN/qRuZbYw2trPFDbDYAXebiJVlVnGN5bG4Edjv6/4i8SfGDxdL4jkvtCuXuxb7jLp8cT26wsW8mPyVTZGSzZAxkPz2rpLbR7u8nmu7u9UuxZ1iiTZFHn+BQSTgZwMmvieJs4jhU8NF+8/Np/lqvmfu3hvw08z5cylH935xTj57vRr0J9FsYLCzWOO1FvBAvCxdUOPz/8A1VdtiLTdKVB3D5Ack5OenY9/6cioBMbeyRVILSc8nGMDj8KbERHKrljIpw/y/dx1Fflbnd8z6n9IwpcseWPTQku/3bbVy20DcVwcHGcHH+eKZbXY35JeIdjtyR7j1qOaczum9mG47nI7+9QzsFlG52ZFboepGf0oudFKDtY+4v2U/wDgo1onhnwbpnh/xijW0WmxC3h1CKRZC6j7vmRZ35A7qD06V1vx3/4KleFfC2ltB4MU+JtQkDKZbmKS2t4Mr8rjeoZyDj5Sor87WuPs8ZBkYg4ONx49x69KwvFXxA0jwnGTqmpQ2vGdryEvjscdR+Ne5h85xsoKjS95+l3Y+Fx/BGSRxLzDEe5HdpytFvzv+VztfiN44v8A4n+Mb3XdZme81O/bdNMQdzcYAGOgAwAB0Ari9ckk0m1aWa7WWBOApcRqxzgA7sd+Md8gDqKr6F8UvD/iC0jWw12zuJLg/wCp8zbINpHUEZzz+tU/i5IP+EXgYEIkcm6eU8bOD3zgDGfz/CuGnhKssTGnXi05Pr1PpFmOEWEdTCyi4RVlZppf5HEahqEt9dtcO5mJ5G7JBH9B15HtT9I+Jn/CuGudVs1ze2tpMsOZBhZHVkB59AwP4V5/r/jyTWpBBpzI9pHj98kvlNcsQACXcbY4QTgvkk4woJzjM1+40jwdZFIbvQ/Fkrwg3fkWdzFHC5Y5Vbp2UvgAHdtBO7GMDNfrWWcPtRjUnJQS1sfz1xR4gUpyqYXDQc5NNc17L5dzj4mRJnZ3iYj5Ths49scdvbFFbXhvRNS1+yluNP0pxFPJvEZkI2f9tBy/bt6+1Fe7PDycrrU/J+ZPfQ/QLxPd6v8ADH9lXT9Jmu5rzX/ipfPdTxzt+8ga4fzHkXuu8FQccfPxt5z2PhJtI+CmkHRdEudM1LTvCyxPdX5LSRaprkw2pFnnYttEUYg9NyKBkGu38GfCmz+PHxfn8bedJdaB4eQ6b4aiaPNv58fE1zHyFYBhtVsYO0nOAM+sfDn4JW/gnQlsreFpPOle9uZpQWlu7hzukmducu55PsAO2K/pCn7Gjdp2Wll2S2P5wxuNq1vdmm5NuT7Xf+S0XmeYeB/h74Y0vStJkfWUv5dJknv3vZlKxXF5KCjzAyceaAxC85AxgHFdrp3wh8La+uNNTRrxrW0W0drfY7xRH5xGw5IXLHORjJPfNd2/gVblmZghGcMjIdp9TwP8Ko3/AIXufDW/UtK0/SrvU7dGWCG6naxhuC3GyWdI5WQEn7wjbkD5RWjx9NK0GeHLDV6jvNbmdaaFe6fEYbjV9T1C3Vi6JPMJpY89Qsrhn2dghJVR8qhBwLMOmWUDHydNV3ySzSSFu5xgLgjjHfvV2x8e6RF5q+IdNvfDOowJGzo8gvLO6kZQZFtp0AeSNHyu6WKFyBuMag8VNK8V+J9e0hJ4fCXh/SzdtvilutYubiSGEgFXeD7LFiTB5jEpAP8AGQPmy+tQkrJfoH1KtB811vvubPjO2SP9mK8aOBvLW9uMJJNgM3kZwTkYHQZyPXtX41S+H43sIL1nkjQERlcDCHbkbl6HJ45Hrx2r9j9U0i+034GeJL3UZY9VvFuQ5WNPKgCCB9sYUscAkHJ77jngV+PemalpmvaBHb3t/IJ1tovKkjDyxRgLlUYtsUJzjMeCCTkYIA+dqpc0mv5n+jP0nJJaJ/3Ifqj6C/4JxfDS5134lrqrXsVxY2mn+dp0xdzG8zkxMBkcOrrMjpxhgwAVSor7Z8IeC38LNdveLpsmpXt497cy2sTQM7vgZLZLg+WEUknnBwADivlT/glT4eu5r7xrLHd3VnZCG3gECtmNpMlsgljydrglRnG3k5OPtOx0xoLRItzlUJJMrFmGeTyfmPJ6c9ulezly9nTTfU+U4rrOrinTi9rGbcwv9kaXzRaCPLhyuPLAOcnpngdQRgc5Gc157+2J4n1X4T/sp/8ACYRpaJc+Ii9nZm3aSORN0gj80DdkcB8FGLDj5hXo/irw5NqWg39rYXkEIu4HhneWN8BXRkYDDAo2G4OcZwcdq+cf+Cwd3qq6H4N0TVY5raaG4N0keWjC2kcB+TavBGXUnOOeg7i8ZiZe6qckt2+9v+HODJcBTnVtVi3dq3Za/wCR8PmP7U4lDxlBIo3szKgUnjIY5A6989ehyT+k37H2k22kfs0+DRDbiGG506K9lWVsHzJcsxx0wXbgHJ6ZJ61+a019Jqt5c2OmLbpZ7VPmCVRJM4ySVHJyN2NqHoMnJr7W8Z+NNa8K/sAeB9b8OedbajavpEUs1vIrx28Tv5RVjyF3yNFESTgGXAO8qK58rlFSk5dkfT8WUZ1aNKjD7UrHpPxU+LfiKx+JS+GvC1nJcX0CRw3ck6MAlzcg+VHCGGCY4w9y/UbIwP4q8Us9I8O/YDoPh51g0yx0u802HxXFHHPELCIkatrSsDhmuJw8MZXJCLtAKgKO88LeBJdQ0ibUr6S40yO+1S4ttPur4pHdRBx/xNtTeUglfkUxId21Y0ThGPONovh7U9X8Naha6VpJj8NajF5GnaFNAAk2nidrfSLCUFfMgSXYNQuCxZnV2Un5t1etKd9T5bD0Y0lyrTv5/wCf5bnsX7P/AMbLL4u6FLbWNs9q+kQW3miJSIE81GeGMOON4hWN2UH5fOWu8/b+8dJ8Bv2MZrZbho9S1i3kRXiDI8dzcqYom9mjQs4wRkxADlqwP2H/AIL6jb+P7681q5fTvD0h2pYiIBr2aN993rF3nJj+0SgJDGrsEiTBHK7PNf8Agof42X40/tXfDjwm00V9YXetwS3enxSrIJLRbiMOpAbJAt1md+jIiswJPFeHjcS6uKp0o7Q1frsv8z2cry6FGNWq/t6L/CtZX/I9E/Z28Ot4c+A3g/T2MSTJpUDZhVWiUON44GOgbB6cg9SDXpF7YjxP8KvEemJCheciLzXBKI0sUkS5GR7dMEgAemOdtLzULaHbLZm4RT+7lgYKyr1+ZSOeT1T6Y7mxc/EK0+Ffwd8Q69rcyWmmWPkzs5mCSAB5AFCuAdxK7QuSSePeu7MZRp0FKbSUWvuTWp89laqVsW/ZJ3mpfe09PvPOf2KZWsv2Y/C9rI+JrOOaFpXnL5KzuoHLHPfAYtjIFelgM+qH90qiCJWYsgwoY4649VB9uK/Mrxz+174m1OPUdF8LXdxp2hyahNPZwWSn7RbGaYv5SlVDKGTeOSckH1xWFqfj74n6VZw3eraF4zmSNSolvbueRkHXoq8Y4Pc+lfnOY+KeAwtR0qNNzt1ul/wT9awHg1mGO/f16qhfdWbsfcf7S3w71bxF8RbLWvMmWx0WxkksBGP3OlnaTcXbFSN1wyAQwlDmMuWVl/i+eviV44XX9Zt203woNbtroQ6emlwXbxW+j6ZBlk0j92rs+ZmleeXjeZGA2hjnx6x/avi1Own8ManJ4ktYdQfdLZ3U/wDo0jpgqTvZG7AYxkeh6V73+zh+2rJ4R8EW/hTwv4c8K6VAZZGLxiRnluW2fMqZIZ2CYbc3OFIxgg92UeIuAzCpGnUi6Un31T9H/mPHeG2YZXSlKDVZLovdaXd/rYvfEL4SeI/2pfhXrNn4itLjTNV06xl1y2muxts9LaOfy4bK1gwNim1RgXGS3yly5Ir6Q8W/s0j41fs86Z4btpykdpZ24Dsf3cpjRflZQRlTjBA9TXzrpH7RfjHxf49stPu7uxvNEubm6h1KJYUjNvE+m3argrgj9+bVuc5AP1qX4+/tgeO/A3hK7tfCCXVstk0UL3KW/nmCE4DyBRkkKMc4478V+HcdYSpRzqrzu6m3OPo+/nof0FwNjKdbKKCjFRcIqEktk128tSz4L/4Jja9qnxm0/UfFevaff2lldbIba10W0sPJty2Vi/0WONWCgjDupY9zjAHin7ZmlfFLwD+2BqEGgapqujeGfD8wXTJLO4Di4wGyJYT/AKwZUDOGC7xnBxXrnhf9uXUvggmhXTapo/iaw8RKLyW91W8kjuyVX5vIKIy5HI8t0QN2kGAD0Hhr9rvRPjN8T9UGt6LHpsup28OoWFu+PMg3LtZucZDsA2CDjd7183HmUk7Xex9jVpxcHqkt/uOp/YSOrQ+HPGfj7UtJ07Vtf8U3z2N5Etw0MxfT4vIjjC4MaK8plkJHOJFHPQe8r8e4F1Bre28H+K2iJ2QTSW8CwyNnADbXLR/7xG0fSnfDz4c2fwz8J2Wj2Nk9rFbqzyRFgxMjsZJWLepdmOTn8elbkWnJDOejAHCsRk4/DI/In8elf1xkeAp4TL6NB6OMVdfmfwXxNm08dm+IxMVdObt6J2Ru/C7wnc/EyPXR4kGnXSwwiXSrNbRWTSn2hTIrsPNaR2UEnKqBsUL8m9vi7/gp58MkPg/TvGcBmim0WZNMvwrbUihm3eXMxJ/hm2QYXLM11F2UmvuX4S6gukeOYrZ2EbSDyZAzbtjFFkUcAZJDL0H8R9K+Xv8AgpS+iR/Az4i2F9d6bJe2dubu2tGuFjnkmikEsJVCwbO+PIHcqeDyDMJJYirTTtFpSX6/eduHlNUsNiEnJxk4v0ev6nw74P8AO1z9k3xnC1xBHZaPrWm6jFHHlUupbiOW3cFOAUCxoM8c+vfrfGPi3/hHP2C9U0KwYaS95A2taxdSRvMJZJpTHa2UBYk+YyxM5kySEiO48kmL/gnX4f0Txp8WNc8GeItPeK28WaNLaKoI+Z1ZJ1YEkbWAUMhG4llIIwDXUaN8J5vDHwP8VeHL+Gy1XXNMudRsJYktnEuj2ogKyXypcbEM9wPLjt+Xwsh2kncK1xHKsLOTf2ZfKyZ6/wDzGrD21c4yXney/Ms/8EsvE+k/DD9lOz1fV2TSovEGoz6hLLsLOw4iQYA5wkWcdsk9+fp/wJ+2p8LviHJPa2OqXMt3YtscTRmEsB3APY818cfBf4AeJde+CXhXWbHW7W3tLTQorSDRYLIxWkQVs5WIh0LN8+XkUsd3XpjsPhJ+wR4k8cfFfStP1/X7zQ76dZby4ubcQI1lYmGTykAgjVC0kmBhhuCoSTziv5DxNOjOtUm53bd76/cf2DhPbQo04ctrJaXPer//AIKD/DHxb4nuPDulT6r9ut8qZmtm+zMR1Xd6/wCPevmDw5o0HiP/AILMaLMv2iCHVdLfV/MgkMf2nFm6P8y/NtISMHkdune/pP7H2vPrMjW2p6eNItJntri1vIojcWU4bgYaJ3IYAnd5v8fPQGu4/Zq+CEul/tmWPifUHTWNSj026MD3l5M93osckB83yYSdoikkU/K3+r8wqADkj6Dg2dKlneHm3a8ku9z5njqnWq5BioJJtRb9FY+sdc8ELc2UkbSFg6gxvKULDk8ZCj075PXJ9fnj4LaxefD/AOP3xN0+8hv5IY746yXkLs8qgCKEKvXDJGu0LkbcHqa+q49PSLcQMpKPM5GATge/+FeKfErT1+Gfxn1jxJKjOmrQQOERSn7uC2SMgHoxZwxOSOoGCOa/bPFapKeURkvsyX4rqfzz4H0Ywz2UW7c0H87NHm+p/Hj4ufGv41aTaWumW2k+HryaNixuoGu44GI+Z4kkLxEgg7ZEBGPrXZ/tAaB8Rfg18XEGl+IZxoEKxrJOYpXMkhRGORHFI2MswwAOlcv4n/bV163bW9X0LQdAtLPQ7YzkajcLYnVbkes2xidoyQuMucDIqr8NP+Cg/wAQvjR4X1PXVl8DaBNpxjaySS/8m41MgHfFJG33RjG1lbPB68gfzh7rXMf2Pyci5Lqx7V47tdd8SfA7VoNauV+2vZPcWkzK375Qu7YVYA/MOMHkD8q+Uf2NvFkHwF8aa2t9Es+jwWjXd1qbP5babayM0rAA9WDqIwijLNtx7/SXgP476h8dfC9xJrFsYniG6SORwcpj5gWX7wAz06/XivFP2gfF/hv9mzwRpEertF4qntnL6da342NKWYyxvNGCWaG33MFjJYSsyljGFwfseA6lRZvSrJe5FttvZJJn5x4jYPDzyavSm/fklGMV9ptr8ld3+8+hvhb4/b4peBoNcfSr3SIr5na1guQPMeEHCyEDpuHIHpzUHimbfFvMbMdihsgttAZmIA7n7vuN5r4Sl/4Kia/4H8Psmk6NLrGqXOJb3U9bvFlmu2UBV2wxKscAA6Krvng8HIHn2n/8FoviNaeObWTXvBHh+40xIwGt7eWWORmMjBcvnAJA54YYAzzX9FUuN8opySc2/OzP5OreHmc1HKUIJLouZH15+2Relf2abRBw/wDwkkTIpkKBz9nuODggEHIyCD06dx5VpkkS6VZr58KyW4WNVxyp25B5zzz93396k+Nn7Rvh743/ALOPhS80e7a3Go3s9xd2c7qbmxaNAu140chclnwR94YOR0qC0lS1sYHe3S5/chRuJcAbQcgZBLccHcDnnaRXzvGeKpV6kZUZJxfVH9AeAOBrYehXjWjyyWlvn/wC5bXT6dq6XNtDDC8eHjdjtI25IO/1znkDuSK+4/D/AIw0fWtJsW06+spJLy3EiRLMry4/iLBeeCMHd37V8o/BH4EXvxau2KyrZaTZuPtV248x5JMfwrkB2PU5wBwecAH3vwv+y74f8H6tp+pWuoaotzZt5uZZw0U3BBLArjhSR9GasuHcFjlh6lShCNpqycv62L8Y824dr4ujhMZiJKrRd3GCvvZpSu1b8Wa3xV+KmlfCfwlNquqyRb8FILcEedeOTjCr6Due35V8K/thfthyDw/qWv6zJOumwkR2GmhtqM5ziNR0Zjg7mOeBxjpXW/tNfG8fEX4jOLKSH+xtElktbCMMmxynys5Azkb+cE4OPQ18o/tjfCjVviv4Fs00W4tpbnR7gzPbyyiIyqy7d284UEdfmPT6Yr5PMMVHDxeCwjtFfE19p/5dkeVlGXuvFZli1eb+FdIR6WX81t2fNPxS/aw8W/E/XGWO8OnQv8otrImONRnHzEfO+PRmK+gGaw9EtvEk0iXS6tqqyn5gyTOvP1612Xhj9nXUvhsq3WtadbXd0GZ3WO4V4VQH+FxwcHdnHTBHavfPhR4F03x74KuNQsdPhQ2CMZUzvEZAJGT3yBXwuNzGUHaPQ+9ynIqdZc1SK111PI/BH7U/iXwVbiy8UQXPiPTR9ybeI9QgPbE5BLrj+GTcB2x0r1XQPE8vjLwPHrujPJrGktlblkQC6s2AyyyR85HbK5z16c1wGqfD+48VawsVzazrbyzeVGLawYnd1wTkbR7njP5V7d+y7+wJNr6R67BqGr6RZCN2lZA9rM5AyoZTxg5564560UM9dJfv3p+Jx5nwLTru+EXK/wAD1j4ZfCGxtv2cfDnxE0vXbXUItb1S50vU9OiYbtKmHnNAG7hpIoDJtIB2yIRkZxK5jSLDSOzM2SA2CTmuH/Z0+D1xo2t6hrWsa1c2Oj6jK0VlCunvdO10MIXYqVVLfJP7zDuGZgEZWJj0fE3i650PUHAsAyg4O+YjnPP8GMjHP1/Cvi+JqcsyzNLCJN8qX3Xufu/hYlk3Drp4z3bVG++jUUn+B08txvjV0WI84UnII9+PoSOKYhKwlDkyqeSx+7WRpOvS6lCJIzbIGAygDMy/jWlHI6OA8zKRzwu7n6cd6+Ir0p0punUVmt0z9ew9aFamqlN3T1THmMKNzMGA7Yx+XP8AnNVp72K21GC1Yn7TdKzxADqF5Iz3PsPSlkubqIKTcLtxkLtXd/Ljv+QrM8TeFbXx5Zrb6wkdxDC4dd0rRmM9d5IbIOfTApUVBztJaeRpXdVUnKla677HIfEPVtV8C6jNfXd/CjSOY7S0a6ys7dlCE4A559TjrxXmPib4Ua/r9+NQ1W4jlvLvkNsLue4HygDI7Dpx3rv7Tw/4b0TxKLw2t7qU9pIojmu7ppvs+D/Bkk44/lXpFtKk9sssMkZikTcjA5Jz0/z7CvtKuIxOT0qc40/iXxNW+SPzOeUYfiSvUp4yt7sHpCLbS7ybsr9lY8NtNXs/AnhgWvjXwFp2pWKMfI1bTg9pq0J6rvmX5ZgP+mi5wOp4xw3iT4m/8J5Elhaa1rNzYgbktL/dIoYE43OF7dPvcDt6/RHxJ8PPr2hKbcqWt5PMMeQWlypBx+Jrz7Q/BUuoXioLZolj+8SgG36ZIyfyHvXt0eNXicMpYmMXKOzsrr57nylfwihhsU4YOvONOe6u7P8AGxyOjfA46jNa3Os65DZWsmJEgdXYLjkeawHUe/Q963tcj0L4dfDjxBrclle6+mky26IfIENu8jyYXG/ORwSDj9a9bs9Ljg06OEImxVA5GRj2rf8AiH8HrLXf+Cb/AMX9VEKebo+raLIzhSzbC8xYY+oQ9e4rHI+Jq2MxsKU0tWPi3gLBZVlFStQburX+btv+h8ReLfjt4n8b3G7SGbw7p6tmOK0IUuR3dv4jzRWO941jaiDYkbby4aVGDbSBgYBx7/j3or75RbV2fhEbJWP6OIdC8OfB7wHbRTXGl+HdD0O3jt45LqdLa2tIkUKgLuQoAx1J5+prb0pbO9s45UuIjaXCK8M6SDypQ3IKtkZz2wecCvzh0m58bft5/HvQ9O1DUjqNxI+6REjK2uj24yZZUTkIShwXXDElQSa/UXw/4Ws/DWhWdhZwrHY2VvHbwqP7iKFHPfgD34PtX2nDvFVfOFUxLhy072i29WfM8f8AhlR4Thh8PiK6niZq8opaQXTW9236GNH4VlZ2jIbeBnYQWIH1qC58FrdxNG5DK/GCvt24/nXVQkF1HlsYlyVdiPkPoB0Ixn3FOv76C3iQ3Fzb26MQA0sqoGPoM4zX0EsY4at2R+cRwMaj5IxbfZHFQeAZnXaY02xgKrwlvn44yB91uORn8ulPl8JyW8SqqJls4BGCcY6evPFdOLjRvEEwtjcaXfSPuQQrLFK7dzwCSQMZP0/GobjwTocGmSiz0fTmkLAyxtCo3t97L8ZJ5yDzkseeDWlPMudXjK68jLEZR7J2qRcX5qx5l8Q/FXh2y+Bni+zHiHw+Ly5EtpDGmsWaSLcfZ5htBkkVVcHrnherYANfid/wlSQDTmtVgnFsiPvj4ikTaMheTlCO4zxgg1++3ibxPqFr4H1OKLS7oRGNjtN0NwVVbjavX6KecgV/P/pNtDpmj6afPtrj7Vp1tcSMku7aWjB6YBT6EZwR1rowlV1Ody7/AKHq4KlGCSh0SX5n3z/wSUgtPFWmeOdN067MEivaX6o5R5YEKuMsnI4yMMfvA5xknH2/a+DWgiUTEykj74zn618P/wDBEQaddeO/G8dhYSW80el232t0uDKtw3nsDICQGG4jJHzAHIzgA17f+01+2R41+GX7Q8Hhfw74dmk03TDHLeR/YzM2qxuATsbG1ABnvnK84GM8ed8SQy6lGVa9tForndk3AlfiDM54fB2UrOTcpJKyXme6yaJDZ2vlSoWEmQQVJLcE89efrXyx/wAHA2ixP4k8LX4ltV/0z7CqyymPzWMLSbl3ALsUJyTg8jB4Ir7U8J6tY+OPCdjqtnbkW+qQLcJHKAjruHKvgnDAjBxnkV4D/wAFjPCA8bfsm6lqkVrbyajo76fqju2WltoY5fKk2HruIdQcdRntShjo1MRTqJ6NP8bf5HnUcvlhVOjNWcZK/k1dP8z8m7PS9U07Vmm0uCbXPIVxDcaXG1zatvUru81RkAEnO/BXoQpGB92/scfDA/tI/sQ+L/BMMS2N9b3UsFpa3TyAWkoeG8gaSVFG9DdRLIMZI2LxwK+Bbi4mslhgivo5FklFxcQxlWTzAkYQnHRwgUH3GM8Fj77+xp8U/EH7FvjGz+Jn2a/1TwBqs76TrEWnRq4m2gHY24ZiaISebGRwzIqn5WYj2PaygnJbs3x2EVely22dz9Hk/ZRXxD4wn1TX7s3VtHptnpOn2e7AtYY2EtyHOBuM8oTeccrGo6HFd6Ph1HZX85srWMT6pJ5kzeXkTPtCgk98KAPYCtjwR8WfDfxD8M2Or6Pq9jqOn6lbi6gkhkRnaMruyU3ZBA6jtgjtmpfH/wAUPC/w78O6rf6r4g0fR7HS0P224ur6KIwc4O9c5BJ+UKMkkgYJ4rhnmOIva54ry+g/iWh5f+0t8XtL/Zj+APiHUpt22zjVr+UkA3b7gsdvHu9WIzjk9u1fAP8AwTr0m++Ov7XGoeNNTkt7qXRbabU2kCHet3cZhUZQbQVjeVdjNwjj0rM/bs/am1b9pnxKbXT5D/wium3Ukml2FvbvJNcPjy/OmwhO0ruIBGBu4yc46H/gmv8AtUeD/wBl3TvFFl4ysvHVzfa9cRyRjT9IN0kQgjbaoHyMz5dhnoAAc9a7aU5UlzNXe7ff+uh1SwXLQmlo2rJdl/n5n39/wj8iyOFyY2IbaRnH4V8zf8FL7yG0+HGlaFcagbe21a5M95agD/S1i5jz3+VmJwCM59q+h/C/7bvwc8V6FcXFl4ilS9tNPfUpNLu9PuLbUfLQZKCORFV5ARgrGz/XHNfGn7cnhvxL+1x8Yvhtf6fp3ibw9pvirS0sLbR9RQE6XOt3KXuPlJGZoGhbIHAiUHBBUfGcc8Txp4GWCk7TmtF5X1Z9J4d8DV6mMjmkY3pU5Wb/ALzWiX5s6n/gnR+xro3xT8UX3jXUYIFsrGOO209QCMsj53nsSOfzr711L4baDdWjJNZQMGBBG3INeFeGNQ8O/sMfDfS/D8UF3fRWsRKxpMvmyMPmkkJY5I6/QGtH4T/8FK/hl8XfFF14bgnvtN8QWu12tryBojKjYwyseCTnp1wR+H4K5Kesj+kqdOUNIHkn7aP7AOgeLEudU0W2ht75l3bUUlS45B2jv61+c0ng25+Hvi2fTr1JbIwOJIgpw6MHO1l9/T/69ftnrVra+L4XNrdxuV/h3cgj/wDXX5//APBSD9nKPxB4Bvtd01Y4NX0wNKjbuWwQSB7YGcZ6gelZ0q8qFRcj0NKuGjXptSWq/E8p/ZL8I+M/iD8XG1HVYLmfwzp+nambXWW0aaFZbvyBbLG90oEE0wS5ZzGdxVRnaDtavTvgz8Q7a6+IDadqE6WF7aTNG/mkAAj6Z4P9fpVP/gnr4znvvhDrlkt9dy2qXyXaW7FfJEssfzuB13HaoOTgYGBXM/tX/Bz+09FvNX0id9M1uF96yhjtmHXaR071357m08fjIut9mMY3811/E4MmyxYLCP2H2pN2/Q9R+OfwjGq6+fs3hiDVNO1GBh9ptpYmS2JPBMcgbEgydpQfxN1JzXDfsj/s2aPrX7UmmaBoOlardxWMq3ev3lxcNObOBD0LsTsVpAoCcBsAKODj5l+FPxJ+Md7rY0aLWpLa3jPlu8yLLhB/dz+lfoV/wR4+J91HH428C3elxR6xBOdfs9Re3Zf7XhR0guRI4VWk8mWaAqQCAt04X7pz9Jwnk6xmMvUknGnaTS3eui+8+d434irYXLWowtKd437dz6vk8EX8WpI80kgAzEE+YKRxyc9TkDnsDXP/ABs8f6L+zz8NdW8WeJ7pbHRtCge4nnB3FiqkhVH8RJwBx9eK9fXxRpcsL29xJbzXEFsJ5ktVaURxlcg7iAADwAPvcjiv5+P+C7/7c+t/G/8Aa91/4f2l3ejwr4PvjYW9pPaLC6sEQuR/EdxJwTg44xX7Pj8/nhqLnJXfT1P5zyzhini8QqcXZdfQ7P8Aae/4OAviD8RvGI/4VNB/wgOg6eu63vnjjm1OdihBkkJ3JH8zEKiA4ABJJJx8U+PfiV4t+I2vXOra1rms6zdXkgmluriV2kmkIZg5Y8nPzYwPXHGaq6VoFrYaUsMyzwgkMNpB8wEgbv06HjgVtw2x8V31vY6Va3V7dxZFsltAZH6rkZA4HyqTnjpX5pjc1rYiftK8/wDgH65l2TYfC0/ZYan+F2zb+FP7YGrfDXVtLvL6W7u4rRxJZ3sMix3tpKp3K6SYwWVgGw2fQ5BIP6z/AAf/AGs/gt+3YfC+orq02geO5pIVl0dYmjtfElwsbpEjMy+SVSRi8UTyrIrBQu/v+MHjT4S+II7mWHUbVtOdEO23OFY49u/Jzium/ZJ8UWngbxDqmkeL21z/AIR+K3ku4/7Mt47mcSY6rHKyqw27sqSD0xzxXuZLxDOP7jETvSkrPyW2/Y8vOuHoVZKvSjy1YtNNb6a7H68+Kde1P9m7xbc+HruKGzu7VlCwwuGW2SRBLGvGBnY65HY5HavPvHnxDvfjhdpD4M1/4p2eo6fK638Xhrw1eahZXsxG3MskNu4O1WOAHxkZIyOfOPjj4h8Hah4H8K+J/A/xK174p+GdRtFXUNd1CyntrqzulZk+xskxLYhiSEZVmUFyqk7OOL+KXxL+H954W0q2ttTma9hAWbZM6oB3GFxyelfjGbYelQzKrTw7coJuzP3zhzGSrYCjVxi5ZuKb9f8AI9e0r48X3w9u7PQbm68c3niexSRb288RaNdWErqDlUfz4kztGAO+O5r6t/YV8N3PjOwu/F18rGGW4eCIoRvlcRqHXJzhRuBxwc496+HPAT6J8a/EfhPwH8Pd954g8QXkVrDHNIQiyNyzuzfwqAzkA5IUgckV+v8A8Gf2fdI/Z8+EGieGdOWW5OmWyCe48nZLq1zhRNdsuSEMjqW2hiqDaoJCjP1fh/lEa+YfXq0Xy09v8XQ+G8U+IPY5c8BhZe9V0f8Ah6/fsUYNGeMKiwNHEqnHP3QMeo9x19OK4H9pP4e2d78Hdf126ilhbw9p1zfpdKGKxLFEZpQwGdw8uNuB6A4OK91sfCv2wfaLgBUX5oUjBQjPB3A9Tx3H4Vxv7cmkw/8ADDHj63a0kvPt3hjWFMFurSPMZLOSFUwOed4BwCcZ4Nft2ZYqniqf1WtG8Z6O5/OuS4OrhMQsXQlyzhqrfL8H1R+d9v8AsJW3xs+K2h+Iri8ltriScXdmsrpe2NxGUKSIVk3QlGU5DryByrZJrr/E/wCwl4Q8baNbjUbKwuZdKvLj7HawQJBbw3Ek8hSWVEUB8SEtHubaPM6dhl/DD49av8IPhFpD3Nv5lrPYxmCURgTQEksrYHG0g5wecEVSb9sLUfG942kaAt5pk14xgur103sIncswx93LZK1/NmKw0KNWVKEtItr7mf1xhMbXqUoVJQ1kk/vSZyX7XXxa0/8AYt/ZyksBM6an4ngm0TRrS3j2tHKsTGa6cvjEKHYrcFt06ADkkfAGr/GK+8c6093qWoT6jfThY3kkk3vgDCqOpAA4AHAFd5/wU21rWfjr+2Fpng3T5LqdfDGmW+nBWh5V2U3Esh25LcHPTPHSvcv+CfH/AASng13RU1vxRbSXzToZYYi5VRk8MR349a9LDY6lgMNZv4tbd+x4eNy6vmOKbltDS/bvY+ffAXws8TfFZ1i02JleTmOVl2xqRjJ4znGf8a2fGn7E2u/BnTW1PVZG1LzdoeTB3ockjPoM5PTuea/WL4Tfsc6X4TybfT4YISAiqT8qqDn9TitT4p/s5+H/AIgaXJp93cabIsn8C3ce9euMDP1rz3xBinPnS0PQjw5g4w5JPXufik/i5NBlKQOscoIVs4QPyPlBHT298V9ifsmXWr/tJeEriTRV0EXmiqkd39u1VLLeCvySKGB3AkFTt5B9BjPlP/BRH9i4fBLxvaXmlQSHS7uACRkJKiUOc8/7o/HFeYfs+2N3PrkFtBdKFvAyuA2wkBd2PTd6Z4yO3WvtskzOlU5as1ePVXsfL4mWPyqrOngpqE5bNrmVvTS5+uvwS0XX/Bnwni0l9A0pNRid5ZFi8SW7b3ZiSBIEwNq7QS38qX9oLx54l8AfBPxHqMOh2BKaa6GZ9dg/0Ut8pZlKZOM9hzjgV8E+HLu/8GMG06/1TTUR8SNb3ckYm2kjkZ2sMgY3AjgHtX3F8LLyZ/2b21L4h3VvqNpdWxnuo5IQ0f2U5ZFYfxNhVJxjkjiv2jh/OoY+jLC0k6fLHd2aXTV2TP5142yHEYLGRzXFyVV1al3a6bd7uyu0fnjNpV/bz+Yv2C783AZ7LUYi6HA5zIigZPHfB5waqxaVrms2rtLoJjGAywtqEDJDhcYJHGTzyQM4PAwRX0541/bdvNYg/s/wtpfhzQtB+ZUt5NOjk+1xsQMvGF8vkA5AXoTnNeMeJdUbxD4ibVZYNNjvZWLMIrdI4Se58vG0Zx29a/McwweDpu1Cr7R9fdsvk7n7Fk9fF4iKniqHs09veu/mrK33s3R8DrTX/hJoOratcWmlXUdk5lWZkkZAzuxGRleQe2fbivSf2bv2e9KtvhxdTW8iSLqaJLFJI6oZ4znD8nGOQR6A14l8S5L3XPhDZLGXuItNzE1uHxvw3yj6dB+BqHw/8FPFHxa8H291LLbaXbxEW1xpM2rAeSpOMOApHllVJO09CeD0P5fjYTdecZPqz9ky+tSjhqahHWy1PSZdE8AeGvivNpupQILuJgXuUfNtckYOAc7SQMV9E2XinQL7w2E0ckOsJDQqcrJtXIxzjPtXxN8Uvh1q9rpWn22lXWl32k6X8ri3s5YY7faxAWMsBkY5yBjHQ1678IdTk8PpZ2wndnQ/MWGSSTXl4pe7oz1o14Naqz/M3fE+nJ8JfC7+OQt+thd2sdhLpe5jBDd+Ugik8tiChJGW291LfxCvnSx8dXms6osF9vulvZf3pbGGLHkgYGDk9cke1dF8RfiL4j+MfiGHQtZ1O7uLDQppxYxtjNvk4z/tcAgZ6An1rnrAad4T8RSQzSLc3dptfKjEcROMDj7x5x9TWFKN6nLTV6m/ofc0pwy/BKtjJJU3ZPz8rdzVj0q48Eaj9qZXntZWK/u1w+O2VOOR7e/rXV2lxHqYDRJKVcblJPBzzmuZufGdprebW7eK3tpFwzzTCMHHse2f1FRL40XQ9JaPQr3T7tgpwn2rfnnpXVmWV1cbCNWu17VaNrqul/NHiZdx5gsBUlRwsJOi9Vfo3vbuvLodFr9+NHtJLl4JGReTg8BfUd/5nniuD1fxrc6hA9ugQ27t8xaJkYruB9uCOOOeDVE+OovFOptHqIktLwDaqD5o4yegBHXODjjvUWs2ElocSmRQ6ggoxCsOD7bh09RwK+m4W4bwuHip17Tqb+h53EPHFbMZOlhJONPbzfn6eRUhW4FysMIYyMdq/Lwecf5zXpNxexeGdFhe4JAkAUbBud9vHAB6cenFee28v2BcRLDhmRwzR7njK+h6d+fXiuns/DX9s6fc3erOJrmSLFukhI8o464HGfr6VtxnQo1VR+tTtTTd0vibe1vLuzp4IxNemqzwkOaq0tX8KS1/4ZG/peqwavpsM0aFS+XIJBI+vYdO1L9pjKcqS+Mk7fvHPtXL6B4ihtPDdvZW0Ms+pMSh/dkInJ+Ynvyf84q9byT6TqUcN7Ok0U6lkk8v+LdgqMZr8yx+ROnUm4NJXfKm7tpdUfqeAz2NSnCM029OZpaJvozZkHl25kIG5htVcZyc/wAq+qP2YPgtcfG3/gnV8b9CtlH2rX5Db24bOxpba0jmQ5wR96Uds/pXy3rukz6frd3aSjE1i5gdVcMqMh2sMjrhgRkcHGea+9/+CRd6Jvg54ttipPla4shJGQd9rCu3nsPLPHT5j+FcM1XHHRfY+a8SveySbXVx/NH4JXEckHLSgOWYEEBmA46jOR+IGfwor3j/AIKj/s9D9mv9tTxdouyUadqVwdX09id2YJ2ZgpJ7qdy++2iv2eopqXuvQ/k+d1Jo/Z39g34caBo2m+M/F2hafBptt4o165t7OKFNiR2ds/lx7ByArsDJ8uAcjpgGvoKJFRxlyVXgHbyucdDngcD8c5zXzh+xZ8VrXw7+yf4IiuZxBa2+nyGaUyplSLiUku2enTryBgdRXfeGf2o/D/jaIz6ZqVvqGnmSQQ3EGyQXGzhyioS5RWDDft2kqwDMVYD63KsywdHC06MJJaJ9PV/ieFxrkua4rOMVWnGUlCThd3ekfdWvov1PVJbq5tpSluomTYf3bybVfPTIIOAPUHr26Y86+IH7L/gf4mEf8JjpMvirUpQE+16lO++IDJxb+WyC2U5wywhA2AW3N81bOl/EOPWhi2dpg3qhBX3/AP11e1LxrJYwp9pkgjWL5ZJvtUMiJkgKrKrmVTn+8m3kfNnIrvq4vCVotTaaPmsJgs0wU/aYbmhJbNXT+9anyF8R/wDgkxquheKodS+HnjGS1jjKtGuqsUvbJ84LJPCigqB0G1WAAGWyWr7L8F6dqGjeCNJs9XvV1HUrW0iju7oE/wCkSqoDv2+8cnmueg+KlnsdmmhQo21jnOP/ANfOOe34U2f4xWRVvKmjdgCf7oP0/r3GfcVwZZhcswNSdTC+7z7q+nyXQ9/iLPeIc8w1HC5n7/sr2lypT17tJXLfxz1Ww8MfBDxRqeprPLpml6JqOp3seS4kghtZZJUIJ5Uxqw2ZAOSDwSK/A7wzqcmh2WnwzX9zDLpSoLSSMAtbkbcncMEIpAIADYI7dK/ZP9uj47adpX7HXxJWS4Hm3/hTUNGVVA3PJfW72fGf+vjOcGvxknT7Vc3DERp8xIABJI7gE9Bgj6+vWvrsqqRqxlKD0ufKRw1ShNqond2/A+jP+CWfj+H4eftwaJHdmO+tfGDy6Q0soM0zzSjfEzbAB5jTqgyPlVXYc/eH7Hw25jRyY1lilRYl2p5yuOSVlVycr02spUqCy9Cc/in8M/Dt3Z/snL4z0LT7KLVfhx40iu5r6K2YXBiuYFMSySqQfJWW2AZc/wDLU465r9iPh78YtD+I3gbSfEVlcRtaa5ZRXsYZArKXUOQV3EqV+YbMnHQ8ilmfs1Z1OmnzsRVw9eNRTpXu10OrsIoLGwhjUQ2+1MCJVCRx/wCwuT2zwOOK84+M/wAbNH1T4T+MLG406TU7PwlcjSPFERzthgv4SkMi9N6F3CP8wIBbAPFJ8L/j5F418a+OtMvzpkP/AAjOtJp1gkTM0s0BtopfOctlC2+R1wpGAoyAc18qeHfjxpF3+3x47F5JbXXgXxxC/hTXJrhC0QiMYEcsbgnY63IX94V2xgMxKgDP5/nnENPD06MqEtXKy76fpf8AA/T+C+AMRmGKxdLHwfuUlNtPu4vfu03bzPzxubGXRNb1LSZ1f7VpE7wPF8pWMxyMrgnJPBU9yMfTNfaf7CH7Y3w5+Bf7Ketad4xui91da3I7adFZee97DLHGoZUzhgNrbicYx+FeAftcfDjxB4U8UXmsXkU9rNJeT2Pim1dXIj1KCR/LnYbQBDNbNA0bkh3livSERBGXT/gn1a+FPEf7XvgC38aWWmXeh6ne3Ecsd68cqSzpY3RtoWiySBJd/ZFXcu1mIGGUsR95RxNDMsDGvK/K0pabprdep8lj8HXynH1MM7OUW13TT2fndHTfFD9nnX9R8B+Kvi78O/Ani34f+CtJVruKOe+ka41FCxVpbdQFkjXBA2ZdcE4bA219mfs4/wDBFTwVZMupfEHXrjx9qgVJGLzm10tRjOUAxNMCTuDM6ggnKEnNe9ftX+JLD4l/sz+PNBtLlNCt5/D92q3KsPMCxwtISTnLAhNuOuOADwD55+xn4zT4u/sjfC6O61a+srbRfDOl6dcmy1NbiW/ubGJbObzbiHeGEkttIxCMT8+1yCTXNUzWcqClS0a0XX73v3PI+pVJVm6ukd3ZW+752+8+gPhv+zx8OfgrarZeHdFt9Jji42adbLbxYOc9B83Pr/e967YT6RCUiEV8C2AoLHLH0x71wcHjKxto/LE8gEfCqWDInfavOQPbpnPFSp4usp4JInmDI6kSLuJBB4I9ehrilJT1nVbfqZWqU3y06KS/w/q2bPjnwloHiXS57mSK1ubu1hZYHvbZJZIx12q5GVGccDGehr598FfDG0+Hnicz3t1f6z4l1C+a5vry6uJJI4laMKkUKn5Y41UHhQCWLFmbgL7Dq/inSL61eG9uZJY5EKSB23NKvTBz94n88+9eTfGHU9L8Kr9o0KS7kme1aSVrm6mncsp/dKod2C4XjC4BBBJJ5r8/44wKcFjee6irWb136H6h4eZrOCnl06bjzvmul7ui6/1bYw/2u/2Y4vjZpJnstL0y+1KOPYsst06TQfKQpiIyI2GeTg5HB9a+ev2Qv+CZ9z8MvjMPEXiO4nTSNLtXmm+0ai95JKy4YOWYDGAMY7jPNZ2k/FHxn8bPiLr2mS+IZLDTtEkAkt7S6aC5dsZCtwSoYg4PoM9M16jrv7fngjUPhPqeiatcr4Q1CJHsrm2urkFiF4ASQ9dxP8QBPOM1+b0p+61sn0P1/wBhFWcdX37HxT+1z+1N8T/Cnx41TUfBmqapoPhuyulitTGi3AkQgne0RBypC9TwM9ab+0N+2NrHj39mbUrnUZt+qwQG3luoRtiuWc4UgL04P6GvpXwl8IPA3xut7u2k1S8j1TSJGgkngIjF1FzglWBDow55GM9DXzt+178HtAttEtPBHhvSZ9Uhmu/7SnsTNs81ISqiPKjdhmdRgc4PXpjaE6U3GnJdTCtha6lJ03e+i/4LK/8AwTf8XXOh/Da7sZbC/hZxb6iJpY/3V1FcpO8RT0+S0mf5uCuCCQDj2z48Nb614WMBaRTcAcryMGsj9pX4cyaD+1LpE+ifY4W07QoPCd/pcE4v20XUrW3vrwma1WS2ka0idbW8kmkikRUDLG7SyIKXU/jX8IBJqeneLPG8fhm/8PRfaWh1Wxu7GfUrVifLnhgeHzncj5Xt1jE8bqwMQXYz/RcRcOzocuKoR912v69/66nzWRZ3CSlhq8rNN27W/r8Dy2zsbP4aaNLLcX+m6fLekwWs19crbW+8qQpkkb7ozgD1Ygd6+jf2VlfwT+2/4d8T67LDaa/pvhiTSfENjo1pM9tebJrLT7W6G4u0huJtRjwVZVU2UpClXJg+UPjt+zXe/tZ20msaLNf/ANgeKfClprnhywnsJIyYJbzU0tVmBd2NwyWVu832eOSONriUea8So5+w/AfgLR/BUjal4k12x0bS70suj65fRSz2kUen2lrYWaGKDz/sxlvfE2ss/wC7WMNbGXcn2di/2/C2Uyy2l7eT9+aX3dj4/ijH08zf1e3uL7/U+9/CXizSPGFlbXlvLmC4JEEkkZWObDYUoW65ypHJyHUjIZa/mt/4Kk6SYf8AgqZ8crliJjB4ondC3zH7kfGPX2r9rLTwX4h8Z61oni21fRB4fm1G0a8vdZv7PRLjUdLmubK71C6TzLqWRIH0Qai2Nsc6x+btXlQPy8/4KE/BvTfDn7UniX4l6t4jsrka5qEN/q2nyubqaHWFij+32MrqWjwt2lwieVI2VjbaETbnvz/GfuYwdr301trZ6HzmR5EqOIlUpXcbaq17K+59A/8ABOD/AIJ5eDdY+F1h4o1nSpNf8Q6zZIbiO8G63hRiWCqmOpU4ye3Svrv4a/sweEPgykkWgeF9C0A3QIcW0YjP0J546V+cvjP9pnx3B4Vso7XVx4WitbNZpIPD2n31y0G/gKZUYAjbt5KjBJUZxk1/C/8AwUm+I3gRJtAv7jxN4hvGs2ktbuW33TJ+8Vd9zucNEis6gud55HFfj86Faq3Nyu29v67H7NSrYehFQ5eWKVk7a/dvqfef7QP7Avgn4rW0l7rFpBFdrCUt5kuBEdxOR/vdMduCa/HD9oL4X6v+z38ftR0K7EavaSnEg6+S/wB088YIOMY4r6L0Lxz8S/E3xCk1jUD4x1q6sQ7yA6lFFa2pBHywpcOPMPQBF+8enSsH4pWGqftSftE2Wj+KYtQ0uVbRbD+2YNORpEleMzL51sr7pCIopNu053EA4HNdmXVHh6tnP3bXeu3ocOZYf61Fcsfe5klpv6nWfsw/Hbwr4u+Hdl8NpNGsPDUoWUW1lZpIti38XyNLJJKXkZmJ3u7ltx3HIrE+I/7L+gaVrRnZ5oRISflOVY8nGMcH618fXfxE1j4P+Nb6C11SZ5LCSW2tr+3zDO8R3IWO0sFJXIIDHGSM8V9jfDv476dq37KOseOvGvi/wtbah4UvIdMbR5DP/bmrNKIzGYIRD5Mh2szs/nKFWNydpwG58VltR1HXw7vzav59T6F1KUYKL0tZenQ0PBsvi39mywfxT8Kvs0Pj/T1L6XNNptvqP2QY/eTCK4DQl1j3kF1IU84Jqt8NP+C6n7Tfw3udau9f8WaL4k1edrmSaLUdCsZ7aFtiqsqfZ1iZdojASNJBDj/lmc18t+OP2wte+KGiaittE+lWPnLBHFbBhKyMCSHc9sDnGM7sHivcP+CWX/BL/wCIH/BRbxjPNpgtvCnw/wBLv4bXW/EmpIZGDO3MNrEP9dc7NzYJVEC5Zs7Uf3MkeNw8HFSs730/U+ezPDZXWftsVCMklbVJn78fsj/GLWfj9+zD4D8a65pdlpGqeKdEttSurS3YtFDJIgbKZLlUYHcFLEgMASTXX+Pro658Pb/+x7u4OoWOnT3Q+wgebAwUmORWwfLlBAKN/C4RiCBg5/heTwd8FfhB4X0S51+eLSvD9lFpEep37rbyXMdvCkEbjayDfJIF4UDG9SwVevyd+2T/AMFa9f8AC+q6Pb/BrwvB4v0HSbyO58SanrFpPHb3VvDJFM0NmPklWLy4ziV0UgKNquvJ+1x+burTVOmvV9dj8iy7I40a0qs9dbpdLX0PCvh38NEP7Png+3nkurp4tJtnaY7VZpCgZyQqqoG4kABRgADr1l8GyS6JqN7YW0FusU5B3t13A7vSvZ/g9438E/EbSYNMt7HXtDu7zctvFqm2SB5GIbZHPGCB/rFAEwidiQFV8Er2un/srQ2t21xIcxEh9vGR69Px/pmvy2tgakJtS6n7bg81p1qd49Oh+a3x90OHwT/wVQs9RGn3V5cXvhBNZ+zRYZrufy/KAB42ptBJZz8oQ5bkV6d4l/4KR+M/AOr2dnaav4CEUy4i023t2F0T0253bvQcjmvTf22P2UdH8K/tf+BfiVDfazPqWtaFd6FqlobN7iK006K1SMT22z5nmaSdgYkDyeTFc7Y2lMSSea2HgL4c+FYtFXwn4f8AG3i3Vby4MVppTac+hok7EMFupb5InSNioLSRpKVxll4NRjYRpyhzK/uozwUpYiM3B295lPxz/wAFAvHXx6hfwj4a0vVNI1K2tZp9SvruIxRS+WyK8Vqu7dK4EiMRlcA8nNcf8HNYh0cvpp0PxZql3fOl19pPiAacbTjmBDYS2tyB6+YZTkY38V9o+B/2X/Bul/sweD9BufE1jF4z8Pa3eeJE1qGZIhJqN4ZDcjy2Zv8ARX37fs5Y/uoo1LErurzr4I397B4j1Sx1/wASeFF1SXzY7bVtL8NRWjxrgLuiLNJGzBssC6sMnBUgVxTq06b5advv/FHfRwk5vmmtTxD4kj43/FDwv4+8Gw6boXiHwPpapZ219r0bf8JFYb7GO6EQlikjSVQZECSzI8zA5d3OSfmH4L/s/eOvCkdh401BdIg0i/hlkig8xmuvLQsjO0arhQAGPLZK/dyQa/XrWNO0bwf4Lax0J5Z1kL3F1cTStLPdTMcvLI7HLE9APuqMKoVQoHz18afAEvw3/ZA1ZbCfXZJNZeKGKwFs98XdigLwqqARfJvGC3zAMeMc9WBzOrTqqjRSvJpbfmcGMyqjWpurWbtFO2vXp8j5JPjlJLR2CXjBePlRnXGcckk4ycAE8+/p7p4//bp0zxz+yefCcun6ja61f2Q012OGiCxlAZgzc87CAG7g9a+ZtB8M6t4ivbi0tdG8Xxi2Y/a0TRrotGYwdwYKhywAbAzxng1u+E/DNnr0qLpWheJbu6lj8xiNFut2zcUJP7v+8pHAPTgHk1+oZdmuKwimqErc6s9Oh+UZnkuHzKVOWJjf2bTXTUk8GXrwaW9nN9njKMCjvkgK2OmGwTgEHrxngHkbsMNzf3MUNtD9omlwkSoNxm4wAi4JOe2Dk1zeoeF9Qka3t7Dw14suWuAW8mHQbncpVtpwPLA4PcfL3yea+i/+Cc37E3xA/aB+L+j63b+HNb0jRNDuI797/V4jpsUjjLRonnYeXkAuIVcovbJAOOGw9Sckpq0W9ZdEvXY6sVjVRhJKzklpG+vkrHingvxW8vjaPSo4lkFzuBDAqVdBuI257AYr0jxjqOlap9nuD41n8PlAFntgpYqeMgAEenXp+dfTHiX9gbR/2RPANrq+prZa/wDEnxfcXSXt0i+dpWjwEs7x2gli3l1Qqizny3ZmdlSIERj4z+PXw4tdR1eaUBknRuWViN47V8RnE6CxcoRd2t/0Pu+H3iPqiqSVlLY7a/8Ain4Zi8KHTtK1G91zUH+9PKD9MnJzXRfAnQv+Eg1+CSVdwEu+Q+vOeK+f/BujR6GyKgAdlx696+o/2f7M6HoaSmMs+xpXyecAZwK+bxNaKWh9RShOT5ps+cv2stIvv2WfFtzaX19pc2t+IYTqUC2Uhl+xWkssioH4AWZyjYXBIVc8BlJg/ZS/Ym+J/wC0VG82n2tvodjckF7q/Qid84YlVcHHtnPU45ANeg/sn+Kbf4zfHvxL488RxRajrLt5UXmxhorWPAWNEXGBtjVRnrx7V92eAfHF54fuFaGGJ4pRknGTXaqioP2cfie76/8ADHRWq1sztVxDvGGkVsvW3c84+Df/AARQ+H3h8w3Xiia68RX6/fe6mLID3+UYGMk9a9ts/wDglx8GItNaGDw9bWsxTb5kPy+2eDXR6d8VGvVBKBHA6AfzqaD4g6jqE+2OEqueWxnP0rTmi9XqYyotLlirfI/Ob9t3/gmVffBHVNT8XaXLZz6NYASJuOJI4i44LfxAA5AIz7mvAfFOpto+tnTSyzwxxhomkHMYB6g9QCOozj2PFfrb+0F4q0/xF4BudC1OJZ7TUUaOcY6gjHHvX5SfFqOy1HxTZJBcE3OnPNp8aqmWkji4CMQTztIOSP4a9XJsXL26pt7Wt/keJmOHUJQrpWvo7dTV0TS7G2tLW5S3ja4aNT5gPX1PNOk8SSN4hishayCBo/Ma5Jyu7sv0/GqPhzUw9kkE0tvBIgwA0qrkduc89a2rm4W1iwzrsA/vqARwfU8f41+f59h8d9eqfWYykk3a97Wuf0bw/i8v+o03hZQi2le1t0tbmD/wsa0k1j7KEl+eTZ5pX5S3ofb9a1brxTpfhy4uZLm7WOazhEojjAL72IVeM9uW45GAe9c9H4N0qK/kvUZ/PUl40L/KGAODjHqePqa89vhIkweVw1xvDEfNvZs5J3Hv71jhsHRrz0urb33udGJxtSjT0t7z0t2PY9D1u21rSzPbSrIrHaOOmMZBz0/xAr7y/wCCP18V0Hx/bBRs+0afMMckfLdqe+P07dea/Nz4VpcWk8+7b5ZUCTno+QcD3Hev0J/4JAavG/jDxnao9vIyafbzMFPzYEoQE8epxk459ea6snwzp5haGqR8xx5UVTIajnZN2dvmjP8A+C1v/BO/WP2pW8J+KPCNjbXniDT2bTb1ZJvJMluQzo2e+1gw/wCB0V9/6jaxXsYDrkZzx+NFfqeE4iqYekqXs1K3Vo/mepl0ZS5j+fDVPiLfaNdyrZ6rdGyt8KInZlhWTdtfKZ6H0I5B5HNd7ZftmeKrC0ga3g0SEQK1vFJp9tJGg2qcKULFC/I+bAwFHHHMHiz4Li9v7mP7RmGa2SOLzPnKnIIIPVlwOh6dBip9H+FUlveWwvDb3CwqwaOC3EQ+YceuD61+NrOKdNWjJo/uqvwrLESarQUvW1r97eZjeIP2pPiD4o0o2+oeJ9Ui06ZVdrUajIkThX3KCF7Agda2PBH7QOv+F7iK4D3z290nkOQ+93B467snnHOc8ZqbTPgs+krKLefdNE7LHb3AIQq3zAnuCM9uOnFS2fwqt/DyxvIsU5ub+N5UBVIY+cEKMk9+464rR5zfVTf3s5IcI0YxtOjG3W0Udr4S/aw8Yf29b2Wn3kl9cLIYrRXncxyEFtseOAC3aNhk7xjlsV2Pj/8AZ0/aN8Z+F38Zv4W8X6ZBqVu2pC9065mijt4EUMu60DttDhs/KgbKA87jXkh+E/2PX59OlV5YfOlyhKjzF+R0YkHafkkHJGMgkcYr1rT/AI7fFqHwwNGtfiF4vg0mGAWkdsL59jQqNvl7s5AAfGBgFSOuMD2sj4xlgKkp1ZNu2i0a+5nzPFvhTQzfDU6eCpwjZ+83zRfycP1PDvHuqfErWPDkOn+Kri8vbLVIWns5pwv+kqoJR0Y7QULqqkn+62PmGK8jKv8AbpC0JgVicoFOM+hHXk9MewxX6O+Bv+CgXj7wd8MbHwj4j8MfD/xz4d0u2S2tbHX9HWVIip+WUgcO+CMHaCOD15rUsv2QPgf+1zoUz+GLpvh/4z1ID7J4fvHWTTWuFTlILhgXVGIyFd8rk5VsgV+pcO+JWG5vZpJp6tJcrv1sr2f4H8/8b+CWPw9N1pKUVHSMub2kWvNpKcfVpru0cl/wRo8OeH/HvwK+LPhnXLaS4g12+sra7ttv+uha0nU7CRkONzEE8AqK4Pw78Xrr9k7xP4h+F2suI4vBN20NhfiMrLd2j5kjeQIWG7D5JX5uue4D9M8L/Fj/AIJleLdZaCymKawPNn069t9tvNImTHLG8JUgLuOPKyOcFeTW7+0Vqvhj/goP8NIPiJ4Tnntvij4Esg3iHw/K6C5n05AyyNGoC+cIy42y8/LJsfBZa+rxtennFGs8FU+JK3eM0tOZbpPbsfm+By+rkGMw88zpXgnq94zi93GS0bW+55T4o+N+oa94g1HW9E1mHTF1dQJ3tZ5Fa8x8vmE46kDrnjHXJxXHad4/XwM7INRsMWSFkiBZ2kc44yP4uOCD71naP8FrzWryzutNvDFpuoL5tuSA0TsOSm0/KTgdDkcc5reh/Z4fRU5jW8Vl2SwywR7WU4xgnO3BAOVIOBgEZr+bMVivZ4hxxE3zRe2ujvZn945Vl6qYGP1GlBwlFWenvK2nr89j6N/aB8d+Hf23f2V7nxzdqbPxxoOn2WjeKo44GEN7EkznTdWDE4ZlMrwSs5BzKg+6Iy3wz4Q8Tt8L/Hul6jsmg1DQr+K6SCWHMc7QyB0ZzuGCGAbjqQBjBr6Z/Zj1y7/Zo8W299LpVt4o066srjTNX0u6JWLULG4BWRUYEFGxna3OGUY68cr+3d+yinwz8b2mqeCry91nwfrFpHq2h3abg01u3BSRlAH2iFtyOqncCOQpNfrPA/GsYp4fETXs5aPyk9Iy8k+vZ+p/OviZ4TVFP2+Epv2i9+K6SitZU1/ehvHq46dD2bWv+Cgmja9pz2N9rVxNDeSeS1m8UbR3Q2bCpGAxGCMjpzk89PMv2Qf2oZfhZ8MzoH26OYWmpylrBrNrkMu4bcEHKAYYDA4yCa8j0T4U3PifSVvdEe61KUNHmOC3k2yKBxsOOcHcDnofxrUh+CHiVDrP9m6T4jstVtrlrqSSdX0yUM4OfLlZlLbgzghWz1B68+DSzrGexxFBSbcWreqlZ2+TPo8TwbklKthMTUjCNOale8lazg5q/b3operPsK8/4KNaW1sYpLKYtKmA7bontXXBHQ/NuG4c9ODzzWR4l/4KJQaaqzI7TQOyrFMm8+eWOPlAHKruwevQnNfLfhT9nLxJMyPrOqw6XCkW8RyXP2psk8xPGMgZAyCD1x716v8As/8A7D+k/HPxPNYyeMhYS2kBuJ5zFlvLG5RGqDBYk7dx3AKCx56G8F/b2MqqjRbcntsr/eeHmuJ8OMow88Vi3GMI6t3cra22VzutX/4KO3GoybIrRo5YpAmx4nLuxIVUGQAGLYAGepxX0T8QNSu/CfhvwvBrAEepNaKl4V3FBcECSRQD23lgAenSsPwn/wAEifAfw58Y6P4xtfEviG6tdLlS/t7G9SCUXEqSZXzTtwUwORjOcHNWv2n9/imKKzjYJtZiGUYZCOQQR24/zzXm42WM9pLD4uV2nZrzXp5nmZhjcir4ejXyCmlGSUuazTakrrfy1Ita8P8AhG18GWXiLWtNtnu/LkhuisZX7XC/3oJSo3YOBg/eTPHU5+SfjB4I0vxr4ottS8L6TeWupKzTPaXs8OqaUWLfKiMdlwpA5JK9cj0z0Np+3hpPw/nufA/jm2CLbyeU13JFvinTg85z2K9uo9q4T4q/tY+AvBVoT4NmivLqccFZcqzHJxj73HrWMI1F7kVc8+liqPJzSev9dDJi1zxvoPiO2vLzS08N6peIIDp6X6XGxiVAG5MjGTnOO/qcD6Q0X4Q6j4V1STw/4k0f7Xr7TXVvfw3FrPLNcW8ltqL+fbPDFMHRZdHukzwWaLGOhPn/AOxP+znr/wC1DeQeIbnVbnTbiWS6ihyW85ZgkUaSgxsJYysl3G6Y2nMY5xnHuHgf4ny2b60+tT6joGli5/s6212606+vlt4ovsWqSRSW53K0pXxZqqFlyWS0h7l8foPDvC8bRxWJWt7peXd99eh8nnvFE43w+H7WbfT0Nfxnbf8ACgYdI8L6f4g1zUNE1i+vDd6lp/2m2+yG9g1ayuYLhvsr740ee4vY5ygRRpkEJy7w4+b/APgrf+yv4es/2cV8W+Gfh1beA9Q8Hva/29DDd3N4ttNM3ky2rzNbwxZWR1Ucu8jRuTgLz7YlvYeJNEvLZtG0hPDWlyx6j4dubDwvbz6pqN7Zm116Ro1a1MkavFpms2+fugXTBiWJz5T+1R8GtI8afB7xj4T+It9bvrehaZJYXOtT6fHpEkl5aMUs76YRQO9yZwdQmSbPVhuZV3GvvK+GlUpyjJ3dj4KNTlldHSf8E7tXt/DP7Fvw98LJ4qWB7bToPFmqaq108Nna2OqzySNp8h8ouj2kumujKWjVmQ7WZZDXsn7MXhdfGdxN8QtG8+TQfE81xZadFbpvgmtrbS/GQUyLC843ltUt5P3pjKi5Rc/LXlnwk+FN74/8VeDm1D7f4D/tNrjw+E07SZrW51RbDV0hJuVjbNspvDdXQtUcRQvcOgUqqVHa3njv9nb4b+FPD/ibTfCmlXlgL/w9dDVH0rWNQAvR4OsZZo5HndkkEV9dlcs3KgOMMoOvsl7P2aev9f5Ev4rnS/HvwSJrS70rVNUudevT4I1jwppum3aGGOzll0HU7WytoluJVRHeXUIrcFXaPe8alk3Lu8x/a6+C2ifGTxFaa42oQzWMBm1a4sbWO3jDxPqF6sBZkklJ3xRSHnGAwKsSQB13w6+IniH4J+JtX8ReEr/V7O5j8O6hrfkRX/m2l3d2+keI54S9nZhFkCyRQkhgdyRxoxYIMYf7VXxptPhpqWo6NpGhW9y2hafDow0a4vm22tnbavfad50uxsLGGkSWTyir5NvvBQ8eZnWBljMLKjF2lo0+z/pnoZVjY4XERqyV47P0Z5zD4mb4I+FLWyn8I6X4ss7S2Hlak3iL7DcsELBPOi8iTL7BGXdG2s5cqkYIUej/ALD3xI+Hmh+DviBL47ufCNvr3xAt5Rqdmr7hY23liJbXLjzFQIobJIyWLYFfPfiXwxN4muZbrSriHUHtZd1tG8223vnUkKGbnCkgHPPBzXWfDn4L6f8AtC6FZax41sfCvhbXEiDy272d1NOkokQLBI8Jw6lPOb0PlY6Nz+IJyhKSlo09T9kj7GUFJK6e3X7iXw1491f4L3dvoPh3Xfht4q8MxjyNE8Qapa3F5LAvJS3eSF1WV416NkEgDJzXpcngfQfHujS6/dX+hSXdos2s3mpW8ZsorSWGLbHtILHCL+7DvkleW3GvPvi34U1rW9al8Gy2XhxPB2lxxPFeWGnT2byM/KqiSncpGck7QenXNQX37PGlfF7R7zTNS1TU9K8KeE7afX9fk0iMvdSgQSCKEJ9w7ipbJzjZ05yOWvi4U3epKy6/0u51UqUfd5V6H51eKPDg8SXd1cNdzpPdyvNK6kESF2LMcYxkkk8CqcujwySu3liQbzguMkY4xz0HFdj8V/AWrfCXxK+ja5axabqQtbe8EP2mC4xFcRLNCd8TuhLRujYDHG7HBBFcxdXiXFxIMLGQ53KWHynkn+p+gr7OhUjKKcXpY0qU4au1mekfsU/skzfthftLeFPhvpN1/Z8vie/UXF0uwyWkKAtLIof5S4QHaCCC2MgjIr+lPwV4WsP2d/htpPhb4b+H/DVppWiWkVj4fh0+Bks7ezUs4mkmLHz5PLTHnbsvJ5j7iHGf5/P+CO/jKXwZ/wAFCvBmpW3P2W3vzlZUj2g2zKSGcFeM56Hp9K/f/UreLUrDV9Oa6aHRLlf9Ai06RYXfT5d6W0MRjPyxi38oqFCybQgI3g59XC/Bc/OOK6z+sRprZId4h8N2Wt3er2duSNYNz58cEs/+iynyjFA7cheTaNuUD5c5OS5y2x+Ddlo+vNp0Wl6cmj+J7cxX+c/a7qcqYMQ4OAnlsjbif4/u5zi/pOs/2ZbDUJymjX+uWFvEXmm2NaJaoIFjJOAQHunIAO0eYx5Zmrcvf7P0/wAM+FtKlabUdSs92lwsx3W8ty9k05Ys2InAe1UI4D7WHUHNdSStdnyzPJ7fwl4V1zWJbZ5NNtV1G5Fqsds0TSR3TMN0ChC2NsysUeQP87c4AOd7UdLTwno7WV1NPc3Nnvjl+Rt0zbiyPGW+Z/NXLAdmDp1QgegeIfC+tS6FqUNnCzjT5HubCU3DvMkaqsvzKQELs/mqO2Ca4jxhaeJPF80Uer6dpgupo1E0YZFUltrFWVnKsCWEu88iR5OcGs61CNRcrRth8VOjLng9Tzf42fBK98SfBjxpqC22pWPiO30uK6tbWSz8xWjtZVvBHGCCY5JCY45H3ZwnQgGvze+Inxmj0wDXPEVrqt9o0MTGX+z7OS7mj6cqic8+vbPXHFfsP8O/BTar8KYkv9Ql8O6Tr3k3Uts0quttHM+JLdWYhUU7DgJwO1fnL8VfgtL+xh+0S3hrUZxrHhbVFU6Rq7QlLe9jcZERblDOg4YKTxtPANfM8R4FtwrxV1Hc+s4VzJR56EnZt3R4T8KfgzpSXlvqum+G7AaNG8gtbTX/AB/Y2okZOSEgLl2cZztXceCMGu58Za14y+J2s2clv4EXQNCsIC/9oLqCtG3HyqImVJRkYIyvGea9stfA+nWlxGE+IUmjWY5W1too9sfIJGSOP/rVR+PXxb8KeC/A8lrZ6st48pAMjS7nk4OWOO9fLVJwcLRWp9xKSurPU5rwh8QItO0I200rM7fJgtuB4AJz+f518VT/ABf8T+PtAtrfxZ4j1LXIdNvLtrWK5ZfLiRpflAUAAABRgnoF9698+D19P8TPGsflgwaXDJ8z5wZG7AD0r4kg+Ktpf/FDWvDd7YS6dqmn6hdQyW1zCpCssj4yjjuOeR3r6fg3D06jq81vaWXKj4/i/FVaUYcl+Rt3O88NyfY9ZFxcKuJGkRHkHmNHg9c8nOQMAc8jivb/AIKfs/8Air9pvxpa+G/COi3niDUpw8km6MC3tl2lhLNOx2xKVjwGcjLAKMkjPivgH4e6x8SvGei+HvD1tNqOta/eJZWkEaM4eaRvkGADgAZZjg7VUk8Cv6Af2RfgL4X/AGWfhFp3h7w3Y2ENxNb27avfwRKsur3QU75HYAEorGTy0+7GrkKACa+x5J0241FY+JpV1b3dTwf9kf8A4JDxfBmOz17xl4nvP7YWD59K0JVgt0UgtsluXBaQqSPuKi/KRlgd1fW8sC6PounW0EBtobT/AI94snEe3JAVjyQR371q3Wpm+jeVgNo4Gccmvmzxb4e8b+GPiCL7RPEGo2+gRXSz/wBjk+fbRqP4IUckRL/sptHPSrli6kqapSfurZdEc3sKftPbKK5nu7alP9uzfrFto0cARknMp24/6Zg/41+fXxM+Duva3bXD2mnG7ebd8sB8xuhB4HI/EV+hvj6KP433WmPbmMyWMV1MY4wEVmC4MTqxDI+c44wcZBwQT414o+CdlrUpuBPKpmbO7HTjpkcmv5j8R+I8x4ez6VbkUqNaKav3Ss7H7rwPRwWOyuNGUmp027/N3PirwB+zf4muIYJJdJkt4Q3lq837pGOem58DP419Rfs+fAa+ma2sZfLzfAW6qg8w5cbf07+ldn4W+AFlY3QJlF5LJ8iBY2eWRieANx617JplhpXwX0lPsccfiTxnDC7R20Tl/spA5dUUEBlOCSSOfu9RXLwrnud8UYr2eBpqlRjbnnq7LsunM+mnmelxBUyzKqd6kueo/hjtfzfkfkz+zZLpfwh+JvjDTdUv4LODTdTmhRyj5uFWR4zKqAFim6NhuxgYIyOQPoKf9v74efD60jhttRv9S8tju+yWpkRfUZOOP8814l4u+CdzrXjnWvF0kwn8Q6uJIEijT/R7aFsM0QjVfl+dnPAz85znJrMl/Zd1LXvC3mXFz4ptFX7wsbVLewALDIPymRyB7EdelfrrjGU7yfT+vmfO0FXow5YxvqfVngr9rvRviDomq6npE4u7LSI/tF7JGjbLOPbuLTHGEAAJycdDXIW//BUq1gvk0/R9EutfinJCTQsU3ckDbu+9n2HORzVT9jT/AIJ9+BPEfgzxfJ4s0XT/ABBf6nYyR2ct/p8U0lggBAePeuVkJ53DBxivOm/4JsweMlltb3dd3VrNi43XKwNJt4PlhgV2sBngfLxSgqfNuzqryxEoOKirnuPif9r7wx4i8CatqWs2+saCdGtftdys9qzgp8obYF+YsN2cDsDXxRd6Nc/ELxH4t1vwpDNeeHrWxfW2uJCtnPaIVZpEMUjK/mCFJJDGqligzg5Gfrv4d/sLjRtMuJ9RtNYk0KAGP7Bql1HcwxIpGFC4OUP8IPy4XkDIrnfj74G8N+Afhp4/19LBLXUb6wFuH2gLPLco9qqrjGGCM7k56LznkHTB4hYfFKaWplVwLxMFTk9Fr5/18j4xmiiRiksMSkYBJG5hjvg9Ov61HNbSWccJeO5RLkeZHncnmKGZNyk8MoZGXIyNyMOoNRMoWYGQypGTklXU8Z7c9ufzNReZbrMdrgySnc2xc7iMDlunQAfgK/Sp5lhU9+Z+WrPPpZfWbulZd3oaOieI77T9Xhe3meQKxJSbkMv8WTgHoD+ddkkWleOtmozQQQzKdpBkVFAzxnJGPx/M158mqKkE6xxqjSDYGHMg5BIB6e2O+T7VW8+RmRlkkkaIbQWJ4Hp7CvmMx4blmtb20/3VtFa133v28j6nKuJllNP2MF7VvV32Xa36nWa54niCfYtMKR2iH5nTjzOOg9vc819kf8EVNaFh8fddtJHDyanojDI4wY5FfB9eBnPuO5r4Wt5fNAARxuGSc5/OvsH/AII1Sxf8NhxrPiOZdEvfLIHDMURSOOMYyc+9e3h8ow+Bwbo0V01fV+bPjuJc4xOYuVeu/RdF6H60yMGOfX0OKKSGIPEuQDjvjNFfHzaUmj56DfKj8mbb4V3CWixyFSWwu1wPmOO3Q++Bx+HFR3/wNuZbYhGnSQDaWVjge454619Ca38OYPEWkzw2uo6Ot88Za3X7Uqy+YASu3Ix19TXH/D/UNL8EeANHlvrzW9W1nxFc3Eh0+K1kvdQa6Mz+cDbweYESJgybyVRUT72K/L6OTTqQco62aX3n9fYrjudOainZHkOnfCzxB4YRomsjrlrJkn/T/stwnQhQ3lsrAkZwRx71Nq/geK1NsJhcy3DkMlqse+Y9yowMAjPXse+K+rU+HMUzosJspjIvmnZcLvjXuxViHYdBlVYY68DNIPASbsyWgKI2wyKylTxnGM8f/q9ayeBmlyvoc742q83Mnp+B806F8N7ry7i3nynm4ZHlhJkicr0JVg2COOCy9ypGRUR+EWr2t88XkPskRGd1bCJuyQV5G44GOCdvfGRX01D4MtWeMxWUrshaNphGrBD069gR/k14Tq37ZXhDQfidd+HbjQ/EbQWl79il1GO1V4kcMVdiisXChgB6nnij+zqktDvo8b1pJ8kb9zKsPhJfDekyzOjYGcZznuc5z9K3PD/ge70q4yBM8ZYMQzEhcdwM9ffOe3Svc7DwXHqNtHLFLBIkiiVcBidp6HBXdjPQ4x70k/g2S0DmaOZlYcusRIIHJI9ePT+dXTy2cHdHJU48lVi4ytYw/hp8Xdd8G6i9h4ht7Lxx4fuHIuNN1U/aTHkKpaF3BaNtiryDtOTkHrXOfGz9hPw98arj/hKPhPqD6L4gtY2vfsEZ8jUNO+YRtGQ7fv4y74ypLAED5gx3dlF4Wn3SXU12oicKsMbpt2qFGVIOTuJznPpgAYOb+k2txYXkF0JZw9lOkltgblDAhlkB5BwR8vcAns3P02UZxi8DUjJN6PR9V8+q8ndHwHEGXZdmlOSioxclZq3uy+XR/wB5WaPgr4W+INQ+DnxR1Dwx8UBqOg2ersJLC5khU29hd7uJlxxGD3ZcDgBgO32La/DItawgm2MmMbjGu0dMYwDn6Ywc9a9N+Pf7N+hf8FBPCd3o2rWtrpnilY2ntb22wBNMEKA7WAHm88g5RxwSDhl8Z/ZzOufCvxDffCbxbZ38194eQPo+qPamFdTsc4WJ1IBE0P3WGWGBy3GK+h4mwtDOl/alJWq299JaO32l2a+0vmfO8IZzjMgX9i1Zfuou8bvWN/st9U/sv5PUt6t8Llt4mlmkEMESktJIoIA6n0AA68cVzfjL4vQ+FPh9d+FootOvtOnnW+xcWkcjWUoADPE5GUZhjcRwwwCOpq3+1z48i0KRvDYsmeS28qe9klYoImf5o4iuRuymHOc8Mg9cfJtp4yWfxHJp11KxsiWk2tJuO77wjBPO30H4Vx8NcPxg/rVT0S6W8zyPEHxDxNb/AITMPLSNm5dU+iXZ92dnqXxFnhmNnppjtoYCXPkKIok3HJKqmMk+vGa5XxN45vi6g6lI2M8AHj25JzXKt4wkmj1Ob5UDTHaPTB9qw7bWDd2EO45Lk5brk+hr7pQS2PxWVWcvjbfqzr5PG2psxUXxIU/MCox9f/rVP4H+K2s/DTxjYeILCfF9ZsZFYHCsMfNGyfxI65UjPfPUA1zBhYwKrLtJ5yDyfrVXUyRBh84xjOeRW1GrOjNVKbtJapnNiMPTr05Ua0VKMlZp7NM/S/4R/t66D8WPhn9njnCXNlGs01qHJlg3HBXkfMqn+IdjzVLxP8RkGpxMttmK4RiWZeQM9/qK/Luy8Ya38PPEcWraTckXVrIJFRsFZF7qQeGB7qeD+Ne4eD/+CoNnqOmrp3iPR002e2GyK4tmZ/mLYIZG5VV6DBY465PJ5OJqUMfL69Rjao/jS2b/AJl2b3a76nfwdUqZZSWWVZc1GPwN7pfyvulsn20ZH+2d8LV8ba1e6hZ+VHDPKSpbAI45HSvMvhl+znBoU0LQW0V3qNyRFAMAh5GOAPoTj8673WvFHhj4k3qakvimxKS/Mlo12kboRxjYxDL07gVu+DvG3hDwBPHq2v8AiXTFe0JMVlZSC7uSw5A2R5Kkjoz7Vz1YV8vThVgvZ8p9z7TDX9qmvvPffhj8S9X1az8PWmjeI9ZtNE8DXlvp/mWdnez2t5EdSnkinV1nt4mZrWS08wohUtG3IK1P8dtTHjz4m6P4W8PxaZeeH9Es5JFe605zG1yF8Y2byHdqYG51sLAEM5J8qPsqgfLunfH+31Lx7rUXhGB9B0vUWuW0q3K2ca2c86iNrh/Mt5igyWl8tTgMcAqZHavc/A/xu8Naho2qadbaHrGoeKraK3s43s7jULy2uRHqc17FIBFbIS0sHi2NflwN1o4+6ylv2fBYmlVpxdFWa0t28vvPy6pGopN1Hq9/PzPXPF/hBdZ+Hul+OrnRPC1j53iPTRCbazsI5LWOfxVDYuE827kCAw6rNC2OBHK6ng4NX4JeCPDtx8G/hU3iRPDU1lYeG5dRS2vI4J7aWP8AsnSopTcMt65AMJuXUr5W10BBPIPKeGvindeIG0L4ZWmo6jaWek6jpFxNLNBrske+48T+E7zZHGI1yY1LZbHucjmm2vw71O7urrwZY6sJLfRfCL6M9/qMGpC2j3G305g3ny275SVs7Y2Y4XkYOT6Mdbqo7GN9TsPG9hc/CXwD8OIYdO0zRvEvh59ct7uYXv2hhc2eqmO4kRhqCsQ88TuN2Pv87jzW3/wUl+IWtaPr3hK5k8Tza3LYarBtsFtdRUsxvfBEojWaO8uFJ+dmyQf9YRgANnz7xL4h8V/HHQbi80jVJdR0+ya91ueWKHVzbxxazeXOpRNukuk2xshLAhXdgQWPU16De+OLP4tfFbV/BHjfS7yE6Zf2V1DqkAu4LaAodXuWZhfWs0S708KWqfOcZTg/I1TH3akalTXf8QV9keQ/Bu1k+K37Qdxe6pbWses674VvNK01rpreOaxe4sNdgM7rIls7JGJWkLLICyITwQK8x+MHim5/be/aM8EyXeiahJYat/Z+q3sN7fP5MeoT6YbxprZniuPNhlSJSsDiVRJD8rqzkV6l8XNJn/Zz/aO8KeKfAUWneI7hnstK0GS5vLFm1HVIHvpvsCy6fMrp9ttfPthuiYLJPFmM7gh8s/Zw/Z+vPh38Lfi78RDbSeDNP8E6Yt54Xn1aO4vZNX1D7De29vFCSGikTbdxBmaIMj7Crj5gMMXUhSfPN2Vka0qU6mkFf0Mj46J4c8E+P4NX8Ji6XwbZQadoW0YLQpYaXZWDh9scS+ck1rKkjCNcypJwO/RWnxL+Ht5axzP8StSsklPmNDZ3LwpnuWXIGTgZ4rk/2Z/AIi/ZD8E6BqEnn3NrYTvMzjkm4vLm8ZTnOdrXLgHvjNcH42/Y7tNY8TFdJ1JrYO2TE6Big7gZ61+CY/FU6+Mq1NrydvvP2bK41qGFpwWrsr/ce1+Kfix4P1DQxp/hDXJ/E2tXbbY1IY+T6yOTwe4/GtrxLf8AgvwN8AfGmnX+s6tptnMmj6DqGrxWpV7e+ur0G9zIj5lgFui5RhlRIyj5XOea+Af7PWjfDbTTLa6g1/qIGZZGQLtXuB6VsfBX4a6d8UPGH7Rvgm5stG1/UWGkeMtEsNduWFi15HDKjmaMYWS280WwZGIGdu47S2fJxGCjivci3pZ+tmjseLrU5Rla93Z+S7mbrnx0+CXjT4T+bY+NvhVo11q2o+IJ9ZaW1j1PUYp3EaQLZm9h2RWZtlk/dj7rkeVu3nPz98D/AIkfDfTPhZos95L4Eh1kafZ29rZ+IZA32S6ivmupln2xuJrdzFazFfkll2PCk0KzMo+qPBeoa5F8CNIufGnh7wx8M9Q8O6/HpOr6lqiaVa2GrWqW1rMl1LdbDDJazTXDKHttyvHCmzAdgnkcX7RnhXw/+zbqfhTVvH3guDSZdMljW3t/CkWoazfWz3bAtY3UzpDcthlikBlWYIJpocFYifPpcylKioTuppPW9tb6tLaz69NLrU9Zzi4cyaLn/BObVbHxn+37dsLnwR4kn8P+FltIdW0iJLexMP2qNGumHlfu5itwoKKvQbWJ2kn9RPCmqyeF/HFlpl5eXV1qGmXL20dlBEsIns3js1tN7xLjENuiNgqmAxyxCnf+cn/BNb4mr+0L+2X8RLPw5cy6xEng7UXtriz8O22lid44ybdktbVYys0jOykeXJtaNTvINfoj4i8LyS6JcfaLXVIWh3w3ckLwTz3IghtlhZpJSs3mlVOF+5wQzDFfqXD9KUMIuZNX6M/KeKqiljWl0SO/8PeM5LnUIb7U9Oka8jjS0stKMnmywXEJu7kkyMEUAxeUygIuAMksXAX0HT7iTwd4w8OW73FusNr5rFpJlAfel25DSFWJP7wACNV2sMbyDmvBvBfiGOzkXW1eXS0vS82nG5uBLNcG88lHcq3CqGiZVY5D5kYEgNjb0r4uxWcB1GOKW41FfEFjpEMUkrRC5EupW9tMBLgmcpHPI2xcqSmOGAr23tY+ZPcdXn0nVNRvIJ7iWa5g0iO3aZmZJsNFMVL72beTj7xHb0rk7jxVDd+I/FlmNRnXUbKK3fz4REWES2lnGdqlNmPMLA/IDknnpjmtN8RT3Ora7EbGQ40WygtnVFiK4ivFUEuQ6847fLk8V5p+0/8AtCL+yxpdpetZRazfeJrSS0trT+2FtFhInjaSa4YHzTH8gUMqcnIJHU2lqJnuniX9o3wT+zvZC48UaxY6DaWForyXlzcbjKyG5ODGoaQ8x/fCYGVXuDX5Lf8ABSv/AILma7+1vo0Xw0+DXhiyW58X3cVhYanNapf6tdzzKYNtmZIx9mDlwu4DzME4ZRxXzp/wUk/bn8Q/G/4uaxoRutsdzOb7V545S4bsluu75igyF5P3Vya+nP8AghZ/wS41PXvjZ4d+N3j+3jtbPT7WbUvDWh3EJMsrHCRXcgyDHt3F4k2sNpVmA3LUzdOCSnvJ6I1pwqN80Ps63PC/ir4a8T/CrxJd6N4ltNS0LW9PEP2ywlu/Ok095Ikl8lmUlSVDqCQSDzSfDLS/+EnvSXZ58AnMjFwMfWvof/goT8M7vRv2kfGKaobm9mv7kXSTXKgPLGygx4wfuqv7sHqRHXj3wveLw7c/6NAsjMDkHO0V+aY+SjKcErWbX3H6tl65qUZt3ul+J7J8G7GPwwUK5yJOgGMjp/WsT/goP+z5YeMvgzqnxOgtLazvPBwtYJryO3US3hmnjjSF36nCszDrjHvWz4PuLjX7yGKGF2llcKsMQLM7HgAAcnPbFd5/wWh8E3nwJ/4J2eGtDsb+4X+0vFlmusAwBTfh7eeRkYEEhY3hhxk5yPc11cJ4OpVx8ar2i03+iPP4nxsKWDlSsryVl+rPzh+H3xX1Dwd4nt73TNUvtMurM74rm2naCWN8EZVlOQcZGQemfWv05/ZR/by+L+p+BYL/AMTa1pLWMqRHTof7Kt/PdPmLTySBSzbgYwo64yeO/wCVXwB+Hw+KHxVWzvd40ezj+1X207TKgwBCGxgFj6noGx0r6m8ZftRXPgu+On6Pp6X+rqNtnYxkKkx4CAFQflAHI7YXHXj9jzPFKX7ppXPyXC0ZR97ofsB8C/2vtL8e6DBZ+ILyz03WQ5SIMvlR3IPI7kBvbp09cV6TqGmi5DFlyX6/lX8/kPxR1vxH4oluvFmoeJbS4UBo9OSSXTBp7H5lO0gtnocuCDkcY4r9d/8Agn/+2p4e+OHw80jwsNSnuPEOk2Cw77uZXnvEjyAZNv3ZNvbADYJHcDycRl9WlH2jWj7HXTxMJPk6nrfjP4X6fq7JdNG9reQMHS6tnMUqkYx8wIyOAMHIx2ry7xbYD+1L2CZGEhkaRDnknvx2IJ6Djmvdb2/X5gw3fUfeHpXjPx98RQ23xN+GOg2+m6jI/ifW5obi8t32RwxQQGR0kcDI3RtJIqggubUjkA4/OPEDgqnxHlywrlyzjJOL/P5NfjY+q4Zz95XivatXi1Zr8vxNHwD4cvNDtCmmC3XxBeKIzcToJY9Kib/loEIw8vdQeMkZBAIPqvgL4b6Z4Ss3VYHnuLolrm4nbzJrgtwSzHvj8BngcVW8L+H7Dw2hW0RyjEvuYksSTkkk8k10MGpJEgXoPbnmvf4f4ewuTYGnl+DjaEfvb6tvuzzsyzSvj8S8RXldv8PT0PzI+OMWg/AL41a/pT3enyW+j38kG+BjgMTvZSCTtcBgCpJwQRk1xvjr9tLRtY1ODRfD+nx6hdSj97IDhIFxyfTOK96/4LZfBC01LwNoPxEsxa28mmzLo+pRKu1ruOSSSWKQADBdZJJtxJBYSjJOxVr88rf4Raqmly614L1aztpXOHgvot6NJ6FgQVH549K8HMcMqNZxeiZ+n5Dmn1jCxaV3s/U+p/Av/BSXwF4C1K5tX0bX9Pv5lFuIXACnAw2MAg5PT60fEr9uGWFtM8Qab4RuNM0QDyZlu1WSa4wB+9CrkqAf0r570z4b+KdQksk1Hwd4gl1KYbjNb6XDLbxnj/lobkHnsSnNbV18GPiBqWny3HiLW7fQLCzXK6XbiO4lxkkb5M7VJXb8gBwc/NXE1aN7nsXlGfM4/mfQ/hP9uTSfiXapb2Uw2XCgFVB2575/SvLf2/dP8Va18G9KOnaRqZ8NWc63urXS222A+dtW0bfj5kJEgBHAYHvwea+Huh2XhxBLpdn5j2+XABw0z4z1HTJr2v8A4Jx/8FFtP+NHwCl0/wCKOkx6l4e1nTbjQ5rdStzHBaK8xa1dGIZ4iJjgtjHb7oFdWW16cK6rVVdRODHuvOl/s8Vft1+R+dLRC2QlSzMrdAq7SCDyDnOc9sY560CdZEO8EE5+UYfLZAw3oP1+vSv0Du/+CYvwL+Kmv3F14U+MmoaHa6hI0llpd5ppY2HcRPNKy7x/tZJPck5r0T4Z/wDBDf4fQatpupaz8QNZ8X2iQqZbe1SCBbkphVUSqzt5YVQmMZIHBB5r9AWcYFR5oyX6nz1epUhrVhL5pn5fXsBjiG6GZI3JeFtp2SDoQMnkZ4Bzxjoe1OCYGQuirkHIVWPUdOTX6z/8Fdv2TtBm/Y003UvDGgWWjv8ADi7j+z21hbJGi2E7CKWPoDtRjHIOTgCU4JPH5LTadLZRxySQSKkqM8LkEbsHBKnuAeD2Fd2ExcMTS9pDa9rGVGrz/Foyzpk62kiLKNquw+YdV5wc+xr6L/4JyeID4A/bO8E3M5kEV3eNZOoHEnnKY1HpjcVJP0r5vgQfY5X8xYmBG0EMxfnoCBjI68leO5PFep/BPXZdO8RaH4hs1uHeyuI7mJmhJbfHJyB2yCCcjp610VafNFxMcW/ca7n7t2pIQjLDB45PT8qKh8N6vHruiWl/CFMF9AlxHsfcoV1DAA98Zx+FFfndSlaTTPKoy9xXPhX47W2m6T4aspZrbTrCxvL2ODV7y00uJ72ytmyGnR9hIAOFZx8yhiQCRXUab+zd4Lt1mA8OeG5nv2Se6kMC3Ul0yJsEjuVDFsHqcH2zXxF4D/4K4a0+iy2XizwjpmrebAYpJtPnNrJIWyCSj71HB45JB5zXV+Ef+CwsXh3wzZWlz4LvdVurSFYTcy6miPcbRgFsJ97AGeOeTVVPD3OYU/Z+yvZ9Gtb9T7J+J+U1J+0jU+9NWPs+D4E+FZrbyToukCNoRb7YrZVby1wQmVwQvyDjOPY1n/FY6N8I/Bs+qXkYsNMi2Wkt5b273E1m8reXG/lRIzOAzZORgAckda+YLH/gtJYGI/afAF+khXIRdXRgp7DlAcfh3qbS/wDgtfZ3ckUT/DS4V5AQM6vG6564OY+hwOvv6V568Ps4asqDXzX+ZovE7LudSnWul6nl3w/8HfHnwZ+0xZ6Pqlj4vv8AUZdXiN1OxmktruBHEbP5g+UxbQecdO2a7rxp+wHb/GH47+Ib/wAEeK/DV1pbakU1FIZjLc6Le7tzQuo67gZCpJGSnqpq3N/wWdgXU4pn8B34S3j2og1kb2YdNxC5YAcDJJPBJY81e+E3/BXX4Z+Dru/ZvhTJ4Y/tG5fUr/8As2SFjfXGQDMwCp5jkYGWbIxjpQ+As7gub2L+TX+Z7S8YcrlrCaTtpdaX+a6dD6a0HRPDesrdaBZapa6nd+E2hg1OBLxpJbaYAFRMN2QxwD+HfpWpF8LrcTs5ijnWb5gV3hSOcEAHA6n868T8O/8ABU74BXN/qGt/Z9R0LUtZkjivNvh/ddXYTiOWaWLO9QrFRuJKquMV778L/wBon4f/ABRVIvCni7w5q86krFaw30YmcgFmCwuRI+F5OFI69hXlYrh/HYeN69GUV3aZjDjHBV581CopX80QReAk02IxQ6a0S7ywIZsv82d2c4I56HoSRzgGnXnh2W2hglLO0UuV3eYWB5wc849OK7+CV5FHmQ28Mm3JKP8AKTzwSf8A9XOKfYW4tfO8okicESoVIPGO3cCvLVBHYs+Vr2OGg8JTR3ySStewm3AeF9p+QgjBBPKnjgjmmftBeE9O+KHwpn1HVdUutI1vQv8ASl1jzzDMgAwkqSc5kGdhB+8r44r0CTW5LWNfOWPUWgH3AoLDgY4OdvGOB+tfOH/BQD9oKCPwVa+F44PsRlUX17EDsVYIziKM84IZxkjHRAPSvRytyjWVOk9+n6nDnWcQnhnWqR1itH+mvc+PfjJ8Q7rxL4qvJDePeSiF2ldj/rJyxyxz6KQAOwArxLW9cMlzcrHJyY9qyjklwc5+uRmtnUtdEthqN2H/AHsymND127j1/IV59rWrGxsGBLA2rg8c5BI4NfoUIKKSR+J1ajnNzk9Wx114wZPCtyTK7PcSLGF5O5iQMAeuTXU2Fu1pbafZE4kijVpwByHI5H1B4/CvKfCWpf2lryRKokttLuDOxL4BfPyD655x/smvT9K1IiclmBYjJJOSSea1aIOpnmXy1HzZjGBVG9keRwoYHaMD8ajGpebbY3FWJyQTx7Uw4lZVI3e56HFIDF1iIRygFcjuP6VzOr+HoNUw1xCrYJ2gjJGe309q6rVVBkfGBgHHeqIcM/zAEL0GPvGgDibvwHHIGEbzW4PzYVz6ehzipdN8M/YGUu877egZ84H8q6+S0EcRk+6cYx0wT/P/AOvUMVgRJjeCenIGM1Wm4XGaJbrYqjRMLeZOVK8N/n/CvQvD3iaHWXi+132pabLCZZX+wyuJdQYWqQxQ5MqIEJgtSd3A+yxf3OeH+xGMjPAyOPX+tX9OdUOHAfzMg57flWtGvOlUVSL1RLimrH3X8Ef2O/D2h+HNTvPD2reEYhrelX7XE2peINOubu5Q2F7awBEiMzJmeXR32NtwTGeSBnr9CvtYvP2p/H2taKnhy4uheXJsoPD9sLtnX+3owC0UdrIgUIWP7xcNj1HHxp8Cfi9N8N9UeztYY3/tMNbwSyapeWKQzSXNhKskrQSKWRWsoh8yngnPavrr4I6pq1v8fPH+k3elW9je3f219O1G3trzU7WZ21IwmTZqG+Igblk/d4LKmWJAyPs8BjY4qPM9Gt0efWhyM+cpvi94u+Gs1vNpOh31ppVr8IfB8LOmjzmJZV8MzwjeTYH5lAYHdgbhkHGMe6+OPiboHxO1/wAR+OdPki0HTLkJpb61b6l9jh+0fZPGauAUihMhibUbDzTHuZPt1oAhMpFWNE8E6T8Q49Y1rVdSWeLXrCSTRdC0+4lisdZtBLqH7v7Ta3ZQiGG5hVSgABhCgKpwPnL4keO9AOuXskdpq3iFdImnj0uTWbkiO2h8zgLDEF25Cx7h/GVG4EgGs5ZlQ9o6EJaq1/I9mlw/j50Y4n2LcZX5Xor/AH9PM90/Zn8Uad8QteufDOga7qGrN4M8Qw69baxdsbiPT7x8wlbX7QHaH9wrNvZyUYhh/s4vx+tNJ8Uf8E2mWDX7rS9Z1bxDpzmyFosF7aQ7bh4bWTBXa+x4+B8oZzwBio/+Cdvjdbj9lv49x22kaHolxe6Bq0k19YWYF3I/9h6lt8pznystwAnGSMAEA18t/Gz9s7xh8PfH2haB4dtJte8OaTrtv4k8R3KRiS6v76SMqsAmcFYUi4HA+ZlHOBg/I46vh54uV3pG2/e19tra/gfVZfhc1jgKkIQ5dYrljb4Vdybe7enc97+HPhe/t/hbpk0FtKDbx7GXGQACR19ayvHej3092Bb290jr83mxISccZwa+kP2AfjT4N/bX+C8eoeD9NvIPEen2Ru9f0Jrc7LQ/aZYFlil2hHE5iEoiTJj8xk/gxXpjfs6aRrUbzSWsdjIGx5ZyCOeQRn+lfmuPwFWhWamfT4HGQrU01p5Pf5nxX4Lm1K2vo7a0trxix/eqF+baDk8V9Bf8EzvDGo6f+0d8Q9c1Wz02y0rVNBWyt5r23iuJ7ktdQKAoZlYBWRiMAFyGGeCDr/GqTR/2YfhL4j8UNp1up0u1k8mfyW2tcMpEETlfuq8u0Ek9Cep4r4V+HX7fnxn8D/FnTfibp3hfSvEPgqO9k0+bTNPsJo0EEU7XpiivV+9LFhELtkOG5VVevb4XwlpTxFde7Zper/RI8XiStVqRjhMFrUbT3tZJ/mz1j9pCx1j4FSXNlNpk/jD4feGLyLStStrqylitXivfOvrK5Zi5/eOZ7+ydV2r5mklmzJIAvhHxE/4J5+EfitoEviH4G+LrO5uRbNeXnhDXZfsd0Nu6Sc2t07eXIsUQZ2jlKMI43KvJjaPqf4m/HPQ/il8JviJr+lRLrPhjxJrOhyQ2t9d3LhYjJfTLbyuWEjSRy3NwMscqThflArif2BviH4c8PftaeAdGfwhpNrZXvjHT7eGdL24SeBJrlImGS/zKVcoUbKsrEEEEg/dUKeBxOFkpR5ZwbV1bWyVm/wDgGeYvNsLjPaQjz05WlZuzSerXy6J3J/8AggH8JNb+E37RXxc0PxtpOueDNZk07Q7Pyb+0a1uY0uLm5beu8D5W8kDcpwcYzxX6T+KfEctlp+pC0u21dtDvFu9Ut0RZWSJVERSMSENHHugly5YksGxmuT+MXjbQvBVnB4h8HG5utUCzJPJNrD6l9nKSxv8AYgWJaFEllLOi/JGW6KWBrW+I+r6Pq/hq81uayjk0/XIWS+sFljuY7xwBHPAsMo3GSK4u5BsjwFMXGMivKwtWEo2h/Vz53OKNSTWMa92pdejjuvlf5nJ6Hc2GjeHZ7ebT7ZdFhsVhnXyma6hw+LKLDk78zrf7cEKgKg53FhDp2pah4a+H+v63eM2n3iQ31xGhuld43W1ZrY5xsJH2c/ukxyCA+QDVKPU9Ruk8W6XYSyG70u7vdMghaOSN4lmRZYJUkbhGSOOQsqfeMyAn92tO8BWFtq+vpf3jyTTXMdtpbW7FVW0kcFLiFmIKoVW7bKxfvfk5JZRXceD1sj2bxtrH/Cv4vFOvX10tr4bi0NbpJRFtbYkdyWZXOWON67crnkcV+Of7Wn7Zeo/Ee8m8Ra5qKXepawHMcZwx8uNmSKKMdAoOAeMDMh6k1+rn7U0Wmwfsv/EfUrtY9OvB4WuhI7wpCxfy/lUyH5nLNkAk5PFfiRqHwot/jNO0LXT276MLSPfF8xkjnSadk9gS+c5zkAU4LUtW6lL9iL9k/WP2t/2m/Bmna0YraDxtqT3ct1cneLy2tlae4WNQct+6ikXccKCMEgkBv6Iv2fNDsdE1jUY9IsLOz0fQLaDSNOtoBxZxLljGp7Lt8v8AKvy3/wCCWHgKTx5+35Bq88lzLpHwm8HzyW7GTcsd1dqLC3hYHPy/ZRfMAOjQR+lfrv8ABLQlsPBzS4+a/me5b1UkkAZ+ij86rVpKbKsr6I8e/bX/AGJ4f2irX+3dEFtFrsEfkssyhI7xADgbwPlcHAG7gjglcZr5D+GH/BOzx1e+MJdNuNE+wvGxRprl0jgxkAkPnDjnPy5JHQGv08tLj7JcyQhXBkXzF2ngnv8AXj1qIWsthcs8c6KZhy+xAR68gA/lXiYvIaFep7WV0e7gs+xGGpeyha3S+55X+zR+xD4c+Accd7fJY6j4iRg63gRttv0/1Qbknr8+B16CvgD/AIOcLy6n0H4Xx2VwTZWWoXz3EEWRlzHEEZ+cdnCkjqHx6D9Xo544oJLiSRjFEjSGRyT8vUnJ7Hp/hmvwh/bk8f8Aib9vX40ePZ/C9vqes2l9rNtpOg6NZ2huZtSSwedYdiYLK5ea7c7NpIcBt21SPRwmFWGUY0LJJ637dTy8RiJ4iUpVm22tLd+h4P8Ass+ILvwt8P8AWJ7TS4NSvtZmkaNppGjjRI02qGKgklpCdo6ZBzW38ONFlOttf36yRaleSl2ZzveBSeVB7AYxXN/s+eNY7fSZDHExSysEgjYxrAtwolYqyquCeGH7wj5jk7mOTW14e8SeadSv3Kgqr7AxBOCSTj6Y6+9ehiJ81RtnDCLSstj2jxDr+gfEGSDw9qksMiRqDHcq37+2jXazCNscZxj059q4/wDZ7/aD1P8AZj/aKhi0nUluU0jUxGyO7LDd7T8pYADnDAEgdyBwa85+GPiFtV8UTXPmyt5CjaRg72PCgZz681xXj/VH0v4qalPE4Lyzi4Ei9N5xk/mv0rty3ESbdKb0ZhiKW0l0P6F/gr+0boH7Rfw+tPEOhzqu9VW9tGbMtjPj5on/ABBwe6gd+BuSX6xaqWLBUERLsTxgsMfhnB/CvzK/4Jn/ALRDeDfjDodmI9+k/E2NLUASY+x3a87cdDzx64PtX6I+KvGWmeG9C1XUNUuY7PTtMh33UzEgImMfiSxAAHUkAcmvLqe4230OumnJpRWrPRtG1uKUqC6YPQ54NQeOvjF4T+FWlLdeJPEejaJHKfk+13Kxl/cL1PQ9B7da/Pb4mf8ABTrVNO0y7sPCluljNAXMGpXgWaYRgHawhOVVyduN24eqmvij4t/GvX/jRNca9rviK/1K9nhFu0kz72OCfkJz90c4A4rw8TnNON40vef4H2uW8F4ir7+K91dtL/5I+lv+Cz3/AAV10P4g/A9vBPw4E8yXmqwS3OrTN5fnpAwdo44sEmMnILMQSNuAvIrxb9mjxVb+IJbfRdb36Dca5ZxX1tBc/KZFliEiEA9QynIPcEGvlT4y6K3iD+yY4meYKPKxgMuXfHHbj+tfVv7anwfvfCHxD0ORR9mI8P6YbeSLCsnlWqxfwnKlWQrk4J6968nFRlXoOvPo0vvPo6WGpYHERw1DTRvzdrXZ7FoX7Nt3Fqcat41uoY5M4j89to7/AN7nitP4m6fpvwv8Jtp097Fe31x/qUD5LjP3zyT718Z2Hxr8XWUhifXruRo/lR2wzrjjrVnUfjLd3TKb69uZ5m/5aSvukxnsOwrxpYaXKmz1qmOvomz3m/8AG9n4I+H2o6o0sUZs7eWbBfqSjBR+deT/ALLMsvwu+E8NpGjpcyQGV4GTLmS6LRrGo65KtkdwTmsfUvFtx4q0W3hIiFh5is6kCVnxjG5ecA9u1SWcss/iV5baWIGPF3PEsixguFIjXAwBt644qadNxUm+p6OBg7xudfo3jrxF4f1VQuqan9mhtS8iiAMBlmXBJHQ49jwea77wL+0t4v8ACF7OLadWAcmN4Y54JioORkklc44yCBxXkuhzakxnw4aRZRCNtyAwGc4JzyOaqacLu41y5Mj20DCQIQ84O/5iffjmru90eqnGdr2s/I+2G/a68Ra34T1Pw3qn9qava3kLWE0BuUljmhZMOzqWDf3htUseAQew8H+JH7GHh/xTYeb4U1tfDGukbm07V5ZBbXCYChEcKXQryeQ3U/h554R8QNI4uhd2i/vsY2Fto3gHnH+ea9K8M/ES51LVyLe4s9TgvZU2ruWQK4kGC0bg52thsEHpmuzCZnXw0r0pW7nHVyzDVIWsk35W/I+ePil8C/Gvwn025vvEemalYabZtGst6ZA9qC5wp8xTtwSQOe5APJrj9B8YXvgdDJYeJ73Rrd5zM6x3QRTIQAWwQeSAM9unc191eFvjLLfeGLjT1/c2N6CsTXAY7UcfLFIx++ABgKTnOSSSMj80f2uvhDb/AAX8YxzaYLqPSNUM21ZZC5sLhJGD25fnOIzC4ZuSJCOShJ+wy7iF13yVFZ+R8TxBgJ4Ki6tNc0et+n9M/dL/AIJYeLf+F6/sbaBqlv408Wahc2E9xYXrS3pkKSo+QBuBwPLZCAMAZ6UV8W/8EBP2/wDSvgP8K/Evgvx0NbTRZrx9W02+s9On1AxykRRyQtHCjMNwwwY8DbjuKK87E5dWnVc0nqfBUsfHlV7HxheeCL/QZm8yNpFjOUeNDIr+mMdPxqI+IpoiEnWGTy/upLAMtzwDwGPfuK+jfhh8INa+LXi2LTdDsTqEspyzRxZitlyAWckgqv8APgV9IQ/8Eb4ryZjqXiHT50dgF8qxLSr6ZyQPwBxX6/Q4ikklXj/XoZ5/wJgMNUvRxHK3rytX/FH5vxXSTN84RAWAGckIfyJI49O9WZdJmhuWiae0MRG7z0PmREA8kMOpzgHHQ5FfoFr/APwRbgtruU2utWs9siBlLQzxTnnkqA20YHc5HJHcMOS+EX/BOrS7r9oTSvCvjfQtWt9OuoZ5wbTUpfs1xGinDrLuLBsgFkL5BPQDArujxDhpPqfKPhGtKEpU6sHy67tP8UfF+kqRE9vKpkDlfMjCZccjlM9/xHGM9aWXRJTJIqK8kcR+Z/LZQo7EjGVz71+tf/Dp74MalYiO48NalKVO5LldfvTcFQOFLeZ2/XODnivZPgt+wR8AoPCv9ial8OrC+uT5ii+1q5mvbm4RgB/ri+5doUbFPCc7QKKnE+EivdTfyPH/ALCxD1bS+Z+EzxPJvXy2QKckgE7R2z/nNS6c11BqcFxbvOt3G6tFJCSJUYH5SpHIbOMYr9i/ib/wQV+HGr6jqNz4Z1PxNY291jyLE6jEx04Y5Cs8RkmXOD+8ck4IzypXa/Y5/wCCLfgH9nH4mx+KPEusTeLNTsGWXSbe6tRDaWMq5Jlk5YSOvBUEhRgnBOMKXEeAlSbb1ttbfy7ErKMUpK3Tqj8xvA/7enxt+D1xBBH4v1y7jtVdhaa3F9rDeaSxZzMplY5J2ktxxjA4r7B/Z5/4Kzaf4xj0uz8e+GrnwXeak4itdWt4pH0e8YuoA3N88JwTk/OgxzINwFdp/wAFKv2VfGP7QP7XNh8RvDPh7wF4x8PaDpMGmf2XqF20a6rLbySvmYIAJELylFAcYWJckZxXxj+2/wDGf4+eMrrR9P8AjFoupaNYaNdzrpFjPocNroVsWhRJEtWhTymEcaRD927gfMcg5B8TF8PZTm0IydKMZPdxdmu1kt/O57OFz3M8tk/3jaXRq6/HY/VTwh4v0zxvYyy299p99ZsGWO6t50mjUq2GXcM5AOQRkY9TjFfnb+3h48g8efFHxBc2Z8wS3C2QmVgwnS3Uruxnu5P5V4p+w18avE/wy+IWsf2JfWZ0q70qe21NLhmMawMMbogpGJdxUhvz6kVoeN9eS6sPPZiVjjbYRyCSef1r84xXCkMoxzjGfNovVX6M+ulxLUzLCKMo211+XY86l1IRx30AIMcSJvAHRi3B/IH868+8T3jIsjSEtG2Vk7gg1vnVYkF9Evm438k85bnP9BXA+N9SNlaXZY4VVPB6CuiKR5xmfBu5vtZv71zIYNNN0Xf5BjCLgnPByTgAV6joGpy3EjshPUZzwTxXEeBBFonhG3s0Vv36+dIR3J+br+Ndp4cuQ1sG2hPMOcH0HHOavW4HSw3ZjQgkgyds8kVehuA0ZVcl+N2OvNYEmsRxyAfKxAG4KMn6Yqe11hTuZSGcYHyn2rMCXUGUTMcnK9waqJI32dljIDMccnp1qObUPtEhC4APHSm+b5UqADLN831FOwFy3QmDJXzABxngH6VKluCMunXJXPWmRSq0Sgt904I9eDwPep7nAYDC5xwCTx7Z96OUCLy8LkMQOgz1o09FSRnYrtXk844+tQTXCWeW3BlXnHcj8P8AIrF8aeIP7O8PXBRgjzgQx4IJy3H9aaV0Bai8QNqWsT3PmYtkfZGM/eAIGRX3d+yD8W9EvPFFz421WKK0sY9M8i/OlxJBdWunz3RWba9q+XKjLL9pXarnI2szMPzZvdcklEWnWR2CDary9Qp7gf7XI+ma+l/GvxQv/wBmv4S6R4ZuodOu5dVso7eS1vrG6jmgiE0xZ1Miqy7niVd0bKSRyCAuPVy7E/V6dWq+i/HodOBwP13GUcMvtNX9Ov4Hr/jb4s6b4ShuviHqN8tzpWiXXkeEdLWYiK/uPNLRRtLlmeKDfmUfMZGP7xvnOfNNf+LC+P8ARP7f1DwT4Pgn15nuLy/a+aO3eUswlItoVzDud49gJ2ptPBH3fJvE/wAYU+IHwK07Sb3TrubSNI1S9uIvKRWuIZ5REJLhMACQZiwW4PynI615q2pvBdqBK7RPslxuIDAjhtuOM+pr0uFspeFm61f3/aq+vQ9zj3ib6/OUMNLk+rtQVtnFaL8j9SP2DPDCeJPgb8TPBFroPhHwjf8Ai/SbnRorh7l9UuJHuNLvYI5ohhIlw8gJ3OvAyCTxXl/7Q3gnRNMtfh1qUV5otj4b1Pwfps0UYsrPTbK5lUuHeYJJO8+1sElfLb3rmP8AglT4xnt/Feu2EcUk7W2o6Tq4ldyfuzPF5Q5yN24+n+8MgjN+Nlgj/sj/ALOFkYEhuE8HXHmBoTHJFJ5sQMT/AO0pBGDyDn1o4mwlCFPEOMUtYP5NWOHwzxuJrZ1GhWqNqcZLfvE4T9nnxN45/Zm8dTar4Av7mw1Hw1qBs5rXRFmvdKvLZ3kklt5kfAVftHmAKynl2ZGBAr9p/hZ480P9ob4VeHvGQ/sZLTUrRZ2jvZVsr20Y8tHcKjOCykEZ3twOuK/KT/gn14dm8Darqst/JPpng/4u+FL+7iW2s5rib+19AnkSSHzeQn2gW093gYBWYxZQR7jl+Kf2yNG8KWXjVPAqvb6TqcEgKXc86i6FwnkYCGUiMqkrYCbcAuMt3+er4SrLGxhhOWUaqTSk7JOO/TfQ+krYqnXyGSqU3GrhJNSmt5Rb0T66fgrnTf8ABVj44eIf21vjNqPhLRfFXh3S/hr4ZuPLt9MgnFlBqd3CCJbuR+Ax5YLkhQkYOSea7f4C/Bjwt4M/4J8apqGuaz4dt5rfS91paabqUkE8El1d27/vofs7uJJYYIHBD/MrHAANfHfgDUX+NGqaX8OdMg07R77xvPDZS6mspVbWNEMlxPsc4kKwwySKg25ZdoYA4H2/+0pd6HafsSXNvZaHa6BLF4jttLtoIWOyRLUIYsKfuhLdlQDIACDrX1Wa4WjgqcoUlrySbfTSy/G/4HwvDGMr47N8Lhqj93nXa71W5wngm0j8E/su/FgeD/FNnDFd69oFytrcRW97CAwviQVlKSc4H3hkZwQxzg/Yxt/B/ib9pLwJeX3g3SvEkMI1DWbqbRLtYpIrmy067vo5BbyuuwLLaxEgvtJLKFZSM+U634eki/Y38Z66jI8OoeKtM0hof+ebWtv5xc9sN/aKAY7xtkdK4f8AYhs72L4+XLaZqMGn6hofh7xFqVnJO/lwRzT6Rc2MbSNkKqJJepId3yny9pwGyNcjpUpZPUvBX117e4jfjPF16fEVdUqjS53+EmfSH/BOf4ly/F39oa50zVZNS1Xw94uudVj8iUMILi5uYWEUlxIvEagx2zOTkfu14Y8H6y+HuqXHwsfTNRuNGuZdJ8Yzahe65c2wV20nU7m/muZS8W5XmijklELqihm2YJXGa+E/hD8brj9nzxJov/CMxtYaJe31tYxwqiy313Hc3MMJkDHITcDwFYsAx5HSvvb4S32n3OjfEPSr3xHJHdeGfEl1PM97cWsFm8eqSWl8kAklUuhhExTKlctkj71eXmeUxwkId7Wf3XRLzl46M4r4YNcq8tm/V6XOM8I6pqnh34k+J/DmsXhuNOvreO70C+jimggkhjjWO6bynPyGV540QhydkBBDH5h1Pwd1Wx03SNM0q2ElpFshvhJuKy2kMk6ZO8grDypwi7mY7QSmDmr+014AbQ7jw/fXF5Jf2fhYS6Vp8N3Y3DCa2na4EnlXQJVpt7wJlmUeW0m4ElNvPfCrxr9h8DeHNaS9sp2Pl6e0Mt6sEt6txeR20CqSQiqsk3TBMnHO4c+P5HH5m9/wU613ULX9hH4g/ZyUlGn2hWOC2RQ8YuYWYkMWY4UMSRjv0r8pvh3qz6b478XJCXihf7IIkDAFhHCyZI56Yxx159a/Sz9oPxdB4/8AgR8TrNra9AtvCjJslgHk2ztBcByXkAI+6OVJwSK/LXwXqEUXxH1aGPzWkms4ZjuU4LBRx+vb/GlszSLuj9Fv+CLcGnxXHxj1yZYo9QW5sLOe4JORbxWpmVM5xtDTytyMjcefT75H7dvwu8EfC231XTNWufFNvHbShbbw/ayX83+jsUuJW4URwRtkNNIVjBB+avzc/wCCSWsQP4d+N2lLIv2+9WCcxvyzo9k0afKOT80bDg+2O9fYXhX4d+E/g74qm0vSPDZ1TwbD+z1q6HTZZrm4W9iS8uprm0Mxcu/n+aVPO9VKgHgV0RSvr5CuzvNG/wCChnhHxf8AtH+GPBVhp2pR2Xi/Q013RPE07LBa329crAsTgSBiyyRncARJGV2kc1B4i/bw8j9qjxd8MNG8IT67qfhnw5c62dSOrJFb3VxBCZW06KJIZDvGVRnd1ZZBIvklVSST4f8AHXgjxF4vuvgTaQ3ctt4h8DfB3U/FUMrR+dGt7Y6ndXMYKKv72N1UhQqgvmM5UEmtn9hK3v5v24dN1zVr+S81j4gfCy68TattMZfSL69utSka3mQIsgkXTm0uQibLYnUhzGY66HRpq/dEc8vkfSnij/grF4Y1f9keTxrLo+o6FeT22qXE+kC6t7q4t4rLT57xHPzJujuJI7e1j4DG4vYIyuGZh+R/iPxnN4V+G8STNbvquqlru+VCY4PMlOZXwWBEYLZKjJxxg816p+1T8L4/BHwr8KaFatL9ms3fwnqYBjkTUpLW5g1a7aXaSIisi6PGm1ix8uQE4UV8u/H9bvxNbXy2WxLyxQQhSrR/M7Juzuyv+rBHA4yc84NZ4qnGD5F1KozctX0K/wCz74tv/iF4j8V6lMJ7tvtaWMLyLmSOCJSoyAMAkDJA4BOO1X/FepHw94T1QhzE/ltkDgkEgD8fpWT+yJF/ZsXiI3YlivV1Ql0jfCu7KWY8AfLknAFbnx5k02PwxeyZeKdIHjkjxjPTHf1A5rmlsV9oq/DbX1s9IvrhZF8mMqqhSP3hRSSPpzj8a574l3f27VdOukP+viZZHAALkHIH60zw2W07QrDSiqGd490p6J83zN/P61Z+MGmnS/C+ieQ5ceawLADBBXgg/Wt8DK1eLIrpuDsfU3/BKHTbfx98dvAsNzcm3j8Nao+pZMgRT5MbynnPpgfRa7L9tX9tgfGf4naimmapJdeE9Iu3k0m3AVY5JAhi+0kKSWLqTtJIIRiMLuYH5Z/Za8X6v4QtdQm0u9udP1FY5IoZ7chZY/NhaNsfUEg+xNef/D3xfcXXiK706PzXkFv5UiRncdyMAG5zxhsdq8jiJzi3CO3U+w4Ip0nV9tU1ktF8+p7PL47/ALR8MTXUsCSSspD5t8h/mxzzXOrqqX9jsjtcJI4dlEGFyByfrVLRbm7PhieMvgMWUq1wqkfMTyCQR+NXnje0sbPzDCG805LXA4yB2z7+lfHtWP1PnU7N22Oa8aeMU0vWrGwubJrexmUt/aYwq2EpGU+XB+XIBLE45r9QfgZc+Fv27PgDo+rahDpms6pZWo0zUTb3AiuIZYlBMsM6kgk4UlZBhlfbg5avzK+KvhGXVppo4rmycGIRg72CsD8vcA44Pas79iT40N+wj8fdH8WXtjrGr6LbRXsN1aaXd7GnlktJ4EBRyI2VZXR/mBI2ZHzAV7mU4mnBunVs4y3T/M+V4hw1WpH2tJ+9G7TWjXl8z9C/EP8AwSauvEOqztZa7pFhp+1TDdarp18lxI/Vl2WkU6YHZg43Y+4vAr43/bs/Zg1f9nbx5pXh2PWLO/ur+2a8judKS8hGA5UZM8UcgPH8II5681+z37L37RHhr9pH4X6f4h0BUuLG9twyy20oAR8DfG+xsLIp4ZSByOnIr5L/AOCpNlpMc1jqkFjPdanbSeQZnmJVUJLMpLdAMZzxXsZhkuHo4eVfDrbXc+eybOsRWxsMPi9nptsfmH+zDq+s+HNP8U6VqLSrNpgS6tftkpWRon37kjDDLkMoIAOfmPtXq3gDQriLyhNdxC7v54/PGCSGJGQfl5x0/CuPtoJPiN8YIr92QRWl405IyS5AKg7uQQFJA+pNd34Rtd+v2b+ZJ8lysg+YEEL82P0r4qvO95bXP0zAUJQbSu0r2ZoeHdNnP2wreWoRLp1yy8YDcHGO/H5VVsdPaBWc6lEkjzDeFjcYwAMg7faqugIym7V5Zfmmzw4+vrwetPmsYxabxPOMsc5ZeOvXmsrpJ2PSUJ2S12fUr+Gr17W5itft90ROwYEJnJ3H1I/z2qb4d+Ir218M31xHeRyzWDTHAfEisxwDggHqe9C6Pp1teaPdedclVlXeQFHGOcfN7f8A165Hw7a/2fr2u2S3IIubl40DgjK9eGAIwfU9PWriua6/Q56s5U1Hmuv+Cd/ovxUvNR1PTtAmnl+1XNvviBUF0mj+aIg/e6jpx+OM11X7QNjqHxM+A+n6l4J8Lf8ACT+KrHUbS9tYV0oapPEAHikkSHay/uiGT5ldcSAkZHHhfifVv7G8f6e0DyC906TZI+794wB42+g68+3pX1L/AMEs/jefhdrlpraNdSnT9XeOQRtskltpsBoxk4xwcZ4BYmumi/ZTVZLZ7Hl5kpYrDzwz7W/DRnzn4+/4KMftW/s2XOl+H/8AhOPE/gWFbLzIdNGi2dmkamRgcIbcDhgQSAOc8Civ2O/bt/YU8Gf8FFfhposOs3Y8PXmkal9sstXyqziCSJ/MtyX+UrIzJIRzhouMZbJX1lHMMNOClOTTPxmeXzjJxK37PHwE074I/D2z0yxhha9kRZL+fIPnzY+Yhj820EnA/rXoMmqroJULaTXqiLACTiIIwJ4JIOc5H4D3p+myxyRjbhs9DXU+B/BLeKL1yzeVbQkB3A+Zieij3r6Oc1zXkctfETqzdWo7ye5zmlXM3iIOu0xTGQlI4E3GNRtIyc5OccjjI+tdFpPwiv7q5EkdtFE8nzAy/Kc+vfn8q9An1DS/htYCIRopPRYzukcc8nnJ/wA8Vx/iH4lX2vq0UTGzgJ6Kfmb6nrXPztvQ53JyLMfwse2cR3Wo2CbQGZQw6Z6EmrEHhbQFnj87W7ZYwymQedGgx2+bJA7/AKeoriZ0eYh5HJIOCTzz+NSKwVcnAA6cY/D/AD70WYJHudpqFrNbI9oTPDEudwfzGbjA+Ydj61JZyyXCMCFZ9wO1xuAx0HqK8e8HeIX8Oaqs+D5D4WVM8Ef4j1r07VfGmmabpAuPPUrIu9EjHzt6AAHg571jKFiGncv6j4d0zxZcN9stYzeyY3OD/rfQBmAJIHBBPHbIxXJ+LfglZXmn3cNpHt85ds0Mib47lehR1PBJzjBz9Oa5XW/Ft34hnZTMYIJAECnACLnPJxycknLEt2JwFA3dE+IGq6Po0TX0FxdwMoEExk3c4Pyu3cj0zx6cZqk5w95OwWurM/M//gpR8GvB3wQv7a58LeG7TQ9f8RxSR6ktuhhVogw2kRg7FJcHOMfdH4/Gvi3Xriys4LRJCp8sgELgKRyP1FfUf/BTL4uL8Q/2i9dmSOMfYmSyRUJALRrtLHPfdkcdlFfHfjnzLOOJxI7ss6qe4U4IArgxVeVarzzd33ZdOCgrRVkcBDrjXqSzM5Vn6g8ZbPpXG+OJf7RjS2U71vZhHg8/Lyzf+Ohq6Lxe0mi+LGEkWbDUg09rKD0Of3kZ91J49QQfWuRtdSW/8XCUKoW2VkVScnccA/pj/JqEWd7YRKYERPvPhR9K6+G2Gk2IBAEuABnkgY6mua8H2r3uqIxUnYM4xWj4r8T2+h7PNKvI77FVHB59/wCVQ5WGk3sR/aWmudq8uTtznrWoR9gtVGdzMw3e1cdZeOmjP2tLN5YY1V5fmw0RbOAfyq9F8TdP8RWP2iPzLZIn8p/MH3HJ2gH6ngeuaXMNwaOjtMrGeVZTjv0qyCXOSApX0PANZ2nTedCkyNlHG8HsRVuWVZM4ZEC/ex1arRLVnZl77SYVHAz90nkUkmpAn72e6n3qpNeedZ4ZVKr2Oef89axrvUPJny3GOdo4qU9QNPW9XeCBJuuwjcPQd+K434m+JUlhtrW3kWRppRJH6oF6n3xkfnWpql+19ZOBktgZA7iuA0m5XU/FNxOmXWBRBDu6EAksfqWJ/ACnFagdR4d0z7Bp24KzTSn5QepJ/iPvXsP7YHwx1DV/Ffh/7Pcw6reeKtBtGWa3gaIQTG4kfY4aOLayJcoeFwS3DOenlOnwukLyPIHkZSRn+Ht0/wA/UV6Zr3j7XPhVoeh6lo17qLatd+FIrWWS7j85LzEKo2QzyBwInwjbiVAUgAjiq1Vxw0kldtxR9FwtRnPH3puzUZ/+ks8k8WeMZdJ1TVNE0edo9M0lE01YVO6OZoRtLkE43iQv845OM5+Y1f03TNQ8ZeHdCvtTnnt5ZopLXy5EwzoshMLjjJDqXHPJ8skHBFcTNpbXkNxqWl6fLBZTfJNHEpeO0lIxgH+43UenTjFeqfEZtfvfE2jxmKXw/dpZR6dbtFMYoVvY7a3lcsQdzSeUYgA3yhnbbySa+0p4x0qFFUndr+n97Z8NPByniZU6ml/w/wCGPrf9jTwzdfCP4f6fdaeuo6frninxVpfhPVYdQi+0QXED3cbwzpEmGhKSSQx+YzFQ8nOQwFX9Wvr349/tS+H/AAncxwXugWmv/YI4tKs2eCC3uLlWlw4bGA7Ebs4AGOK4r9g39k34geLrKHx9osukRaF4U1iGw1O0tblZpZp7iW1tYrsRko0rQzXsMojaVEfyX5DYYd3+1ToPizwr+0xr9zdf2zq1jY+KcmC/uBpVs67gu/5CTDkkHCNj2HSvkeJs1xNV8qp2Tla/otFbsrn634Z5BhIVMTiIVoyqRpNrun3X4nid78QIfDPxoh0rVdWs/C+m+Ddcn8ReH9Ja1OoQKZbycS2zsNxZGCTLiQc5+YAEE4H7VHw1h8D/ABK1a08OomoeGYmjn0y8sP3lu9pMoniUOqKMhGwSo27o2xkc12fjT9h7WNN1Dx7pOs6x4Ck1HR7nQoLW8ttUREg+0WcV2ViJzn/j7UMTjLK3XmuQm8JWPgTQNZtPEd/4pj1bQY4LLQLzw86PpyTE3bTG5mYEeWkn2TaiEFt8wyuMn2cLXly08TKm+WDTi0u6XT53PmlTcKFfDYfEKc6y99X7SuYf7PsttosfirxjNdXS3PgvQ5tQsUitmnZ7iZ47aNvmKLyskoAJGefWvvP4WeBbv9rT4ffCX+3fDmqXWj6lJrF1fSQXcQW4votOi8m4WNCZ0EsQVwNuwqx55UH4/wBV+DWqeG/2fvFPi3xF4o0M6ZfWttb+bNqRmuFmKvcRRuvLZMdu6gn7u0ZzX1T4R+AHjz4F+JvGPgrwR46+GXiDwX4W063uPEdssS295eXNoJIG+xySZ8h5IInPmKcrvTBBwwrNsfilLmlTWt9H/Klr+d/U83LMqwlPEUfq+J5akXuu99r/AK+Z4P4Z8MX2seDNf0bxBZS6Z4P0u7v9TuL/AFOBrW3g1T7Nb2nmNh1Zinl24CfNk9FbNcJ8HPjJ4Z/Y0+NVx4nvEtPFhtNS/sMW09tKtvqFnc204klAYAYSQ2coB5DQrkYBJ7H4k3XxI+NfwuvbfVdXu7qx0/RRoEVxd6jFLFaJcMkaRbYkCiR4l+eeTdO6QorMwVMfMGu/BLUtIv8AwxoLGLVpVvA8tvbSvIbWFSqbCpwAXPAIzwPYZ+cyvNMTDAVYy0g2l/Xqj7fi7h/B186X7yLqcvvKF7Xs7vWzb6vzO88F+Krjx94q8S2OqXF5Ndajp17HbvAd7W7RIxhWMAEhlYxlWXnKFj1Jr9TvhDqR1/VE1y1sYotQ8YeHdD8UrY3GoIs0S3dgZokkZN4O2LyW2YIJjJByQK/NH4e6Vfad/wAFNbHwxdaf+/u/FzWjaSoV1Z/NCpFJj+HaMED15GeK+6vgFod9c+M/ClrcIY9Ltvhp4U0u4tJHaKLzv7Bgk2TKg3OBAhXaroSzDLYyD62Y5pOs4xWqfK7+du/yPhstyGUMNWxDklZXt1+JH0X8XPDHh/xzoOv6fpZN14yFpef6deahcRaHpxb7G87+Y2WmeOaO2LpCrCMOwdo98YbwLxRqeleDvAcrR6vCk3h26LarcxukdsZrS7g1JpkALD5zFvO4ZbBHQBq9/wDCWv2/ibQLS4jsozZW7Kk11LF5e94zIqoxOBtKtKrRRAKFK5DL08E/aB+H0Vl8VLC01GxtGstYvEaaC3SOIXMTfuZ/MLHBxbycBArfu0Iyc54dlc8/Rm/8dNQ0rw1+xb8VrPXJbaO+uNFltGdIt+57iSaJF+YhlbeFHAOM1+VfhwpZ+PGkMke+e0QRwFiCCqIHznkjcv8AWvr39uf4p6V4y+D2vNo13qEia19kuE87zJ1lUXaSjy5HYlRsmbvg4OK+B9B1SW2+K1o8m/bMGjLnB34GcZ98AfjTk7lxR92f8ErPF8eiftT+OdIY+WfFvg+O4A4GRZ3JiYZJ3HAvVIx2LV99fs8+DvhP8VfC3hKx1HxPZ3niLw54XXwhNDY+Ijp92lu5YPbzRI6vl2djsfrv4ByK/Kz9mLxXD4C/a6+FuvzIJLaLVZtLmkLbERb61ltt5OeisYzg56DjOMfU3wUvvDetftv+H/Dd9b27eINB+INpHeW88Sv9ut7ey1S/tLj95uOVkuFAAxtNpGeoFb0nr2FLVWPvbX/2Q/g18PviJpnxB/sTTtE1jwdZCPT52vxBHFEkEkDOUZgrnZNJvc5LNIxJLNmuQ8KeAP2dv2kfE154w0nUvCOuPqujXfhDUbjT9bQw31v9kgjkt5gHKkx2j26jPKoyexPmf/BSvXtM+KXhv4Q3Xh2x8OeJ9VPxHGgSPdeWYpm2yLLp803lu0cBuIo1mQdQuCDxXL/GL4A/Dn4CfF34WeFp9Nnk8RfG7x/DqGr6KZBeaTfFWSKS1EbIqi1VrzaEIy6ld5bYm3VRbs2wW9rHAf8ABVXwL4d/4XT4b1DR2sEt5NLuLQraSq8EeJEy3ykjcyogPUnaOp5r8y/iRq8tn4jtTFHILTUNYuJJpDnCxIgRGA6bSVbGPTmvpb9q/wATfDrw/wCOvHV78LQsXh86xPE+nWtotrZaddQsIXht0DHjfnJwo3DgACvmacnXfiFM7rAi2cX2QpGwljUj7wDAAMOAN2OQM85zXNWnd7lQVtyX9lq91c2fiB7tYobtrqOSZhtIY7MZGDyeB+H0qb4s6iuqaBrMcweUeYxBJyT+9GM/kPzrZ+HHh2G31C+ggs4maVhK/wB1WLMzMT6E5J/OuT+NNw9h4Uug+I2udTihUdAcyEnP5Vm721Kk4uV4jfAlhD4n1eIywymOLbtCH7/1I/lXRfGkhvCkIXcoguEAyBxwQcen/wBasn4PIYheFY1kkQJhlONvHat34iaBc3XgG8cRxxtuSUuxyxAOD/OtcM7VFbuiJ/Cxn7Nt0V1O8UnO5UPPODnjjr3rzXT2Fj8ZdWjj8tEVp87uAuHA6fnXb/Auf+yNQvzkySLGrHHTAbqa838e3q6f8cNSZyYkaaTBAyMOQ4H5fyrDiKF6jPd4Tr8lVv0/M9h8JrFc6W4e4Xl8ZWM7eWNbviXS0Wwtc3JBDkYWHJA4wa4nwRc2UuhB3llDZXjIx6+td7q6ac+k2jrJI3U7d455r4morSVn17H6/hpOVJ38uomjCG41lrG6kujIrrtYqoDL+JrkdZ8JQTavc20kkZinYyIZUKhiT8y5Gfr+FdZqSWEHidZfIZFUrkedz6elZ2qyadqc62NwPs07Tk21z5uVPBwp4AznFZpuLv6FShzw5X59T1z/AIJz/Ea1/Zg/ax8L6rY6h9ls/E0y6PrFomLe1uQ+Y0Z14DMrMm1sZ5IyBXon/BaT9ofS9Z+Puj+D/D97BfHR7YNfRRBZIoLiUhgTICVZhEQSOo3j1r5Wu73TNQsFXyZW1BWV0cEBo2XgnI59Mc1n3Gl6a3jaJreBpbeEvgGTBUc8nC/Q16lLM6kcK8LK7u/wPGnkdL69HGQ0srWRrfCG1t7OSe5dGZgzBj5+Mkg5PSu88GWthNJM7RkbIZgCLhupjZR29SK4jwhq0GkaFIosrR3ZXyWL84PB4I5xn9K6b4feMIJtNvo5bHT/ADWQRYAl45HT5/Qfqa8apzNtq+59FSUIxSklt3L2lWenS3so8oktvbaZ2OSFPXiohb2RsApiQkKxIMzcH/JqS31W2sLW6lisLIypbNIhIkIyeD/EO3IqpYa/bWukzubW1RmjGD5bknkdcsfT9am0rM3coJ3SWi7lk/YJ7a1BtYcxRyux8xscI2D14rgNduU0f4jWrwNmLUYUdURDIRIoKsckYyQoroU1qHTb10aygPmQs6B0chsjd8vz9DtavNvGXxBt9Y8ZaRLpcUcSqkpkKuQCMLgc9MEdeetdFKL5mnscGMrQUeZJXVjo9f1JbX40SI6wiQKrShPmzmNcgfQ9K7r9gnxgmkeFdUuopXa5tr/aHxn5SwIwOTnlue2RXluma5v+Jd3dQhWYR/Zy8Y+Z2CY4z0HX0PHXtXQ/sU3X/CLeFvEEsYZpZ7tkRyPu4ZckevYfnVTjem7Psc9KqpVVbX+up9k/t1f8FHfHHwl+Anw98J+Fry40PU2nmvLvVFtRLugjXy4bcbsgH53Y9/lSivNvjf8ACZP2hPgppukXuoDRdRs9RjvIbl4PP2RiKWOVCmeDIWibJ6eV70V7ODzSlToxhJK6PjM14Rr18VOrRl7rdz9X9Pl2HooY9DXQ6B4m1XS0kttMxLLc4AXaCGODyDg4I+h69+ccT4F8TWXjTwrp2sadcC4sdSt1ubeUKf3iMM9CMgg5BHUEEGvTfB0tv4b8Hz6mk0b30rGKJQQWQHGOOvvn3r7apG25+eVYOLaktTm/EPxLsvAXiO207xSNUubu8ljQXlnayXMNpkfMbqUAJGFHVjjPYHFT6l4v8Hxrp/2XxDpksurQC4tIYpmdpY2xh2UD5ByM79pH4Vnuy6ivmB/M8wltzAqSc8nBAI5psVpYWuWhthFM+TIwh2lz/tHuamMVbUIx0sX2djIVYglOCccr6/Uf4U6IgDaCBzjA71lg3sZKR3jwKzr8rwxyLEATkRgj5c9y27rxiofD3iqx8WRXEmn3cV6kM7wS7AB5UinDKR2x/nPYUOwcr1aN2ZWDDcPm9COlDuRGCAdrYz6VBHO5XaS7quSNxJOSenPp25qzp9/Lpk6yGISxfdeNgPnXv/8ArqWQ2QrEhUttbOcYJzjNXLz4iDwL8PfEcjRLNAmnz3ESOARFIsZKsc4zzjOPY1cTRba7tLtrKXdCXURq6lWQ55GfTn7x9K8q/a28+D9mnx3DZvELiTRrlC0i7g6lfmRT2YjoRWdR3iB+U3jrxZL4p1a51K7Elxc3ErSOC5zIx5Oevck1514z8Sz6TDbW8NnZgM5Zi2Mjg9BkYFdpJcw38rlWdw0h4CjGOP0rH8UeKtLsJ4kGmfaXQOYwWVQcYHoTXjt6mh5BrstzqWhTmRI3e3YXKBIuflzuA79M9P615x4Hvkur2+1B4xMslyVgIHDqeFx9eK9g8T/EhYUYR6RDZSrkhzPuAzjA4A/KvOPA/giXXdfE037ixnu5AiwpuXaIJn4GRtzJ5eCO4A6E0OdtEbU6XN7zOr03SdVe2e1lKwvdTAqFYIyxrtzkdTnc2P8Ad7cZ6/wV+y/P8XtQaVxc22l20jBDbyGOTjKjtliMEk8ck4OME+7/ALC/7DGp/tFeLYPEOoof7LP7v5ZACoCkHHH8Rx+Ga/UT4Ffsb6F8J7NRBptsI1HcBiTj7xJ74r57G5ld+zorXufX5fk94qdZ/I/Ju2/4J0a1qbraWdjfsLhVCsSAUDfxNgYGQQePX3qLxB/wSQ8Z+D9Hubq0Y3VrKD5sCgh2XJ5GATnOe+a/cqw8G6bZwMVtoUZjuYbRyfWpLzw7p11FiSBCB3CgYrh+tYpaxkeosswj+KB/Ny3gbUPhh4/k0uR57X9yJhFOGa3lbcfMGfUBhyoz81dGl1Dqlhl45bd4QMxscgfMQRjODgjqPbBPOP1y/bR/Y38M/GPwl4gsYNPt49SvEeeCYIBsn2EBu2MjAOD2HpX44/GXw/4p/Zo8eyaN4osJbZLMxyqS+9NQgKKrOhPTBBP1yMDAz6WAzVV24zVpL8Tws0yT2KvB3i/wNK3kMsBX5V+UkdsdT/SsC8uDIhO9WZSRnuOK1NE1KK+tEnjLNFKAyE8cHn8v8a5zXL3+z9ckjYYVzwcdD06V7sXfVnyjVnYqa/4j/svSpn3qkrpsiBPVjwKTwP4WGn2iGQKy4BHPLVxfiXXrTUvGssN1Mgt7PagQgjDEDcenuOa77wrqyzW4a0gdYlBG5vutitOlxHZfDjV9G8M/Erw7qviFdTfw7puowXGpJpyCS7a3RwziJTjMnAwK+hvBXi+Dxt+1z8PvtKaZrLeI9TvbTWdPnimO8yRm1uEXyohMmQrbWjV8HBBypI8N+A8Ola/4zudT12RrbRfDNjNqV7tsmu3u1R4lFqkayR5aYvsaQyKIYfPuDlYGU5Wsf2p4V+JngCxvbqaDxFp6QT3F0rEEzzTM8jbhjkndk8fe6V28n+xylLudeWuX1q8G01GT/A0/hp+z3dfB/wDa/wDEvhGbUWvtP8A6rf2WpSRxgR3xsrl4ViaOYDKzSohAZC21+UBBxS/au/arv/FniO0stbXwrrl7NrRurt7OwSFAqxRQRwo455jhjLEHqpP8fy9F4f8Ajtc/DH9on4myWt1JF4n8S+JNUt7Sdrf7XE873lyN84cjKxh3cNkMGVcbulfPPiPwa/i34m3FzbQveWt9d3t1bXAXyI0hiYliEPC4G35QxGWwCcVdbCYiGIpzg/d93T7m/wCvI0w2aYarRq/Wqd6iTSfdvS/yR9Pfse/Hrwx8PPhD8Wxf+F/tdtdWGlyFIr51IeHVLOUEKOikoVBGSpI64xXqP7dnjnw7oHx/+KbWngiORjqd3JG17dm7iC43Bwj5GGx+AJ69vk/4Ha74Xt/Bvjy21nUrPTbvUdEeCwW7MoF3chJGhjAWNkUCcQsXYqFC5zwSPcv2mvGV/wCL9Z1vWkt7q6tRpVpb3sk9s1ubeeS3UmJsg4YSMUGQQcdcV38Q0+en7ivaal8mlr6K2p6XhjiqVDHV4VZW56bS830XzOx/aL+Mmmap4l+IU174D8IW12svhO7SGOxgwjnQ7JdgbycMg8vO3P8AGRg8k4nwd8e2umeGbMRSeF4baZ2vktLeytp47QS/M4YOFUEYACrgqVJwMZPF/tL+Ln174azeM7YQqPEXiRdOjtnj8uWG30/SLOKEyKP4nRoyRjh1c9Cudb9nTwDcXejaRMIw8c7G4mJkETXCoD+6XIOQDg4UFmPAwAxWq3EdPLsqjUsnskvPlR8vh8mqYnMJUpe7Zu/lr1PWPgmt3f6DcxeG9Ni0a4F7a6k13a2ojuENqZCjSMUG7LPu5ZsbV4zk12t82teNtT1PUNUurx73UsC4LSfZ4boIrBEcR7RgAsMkHIJznk16J8KfCjR6JZtArWdzcqxw8MbO6ZHAV2CrgHorF84zgVX+LC6dpXiRLVtQddRaMym01G/gFwsYOdyJv8xl5+9twPfrX5LjOIMZjanPXk7dLaJeh+g4TKcLh2lRir9+p5B4n8G+H9N8CyxnSYbSS7Ectxb2rLtDoz7FZSQrbS7Y3EY3H614f8R/Ddl4rS41LR4IrXUrO1NtcW1grwm4Rm+V1HB2kt93A6A46V9SaxpWga38Pmv3ks7S4a5kguJCxUTqyqUZTt524IP+8B2OfAfHnhSfwLO+rWP2C7gDpGJLdTGtvKGyzFlfJZgRwy4LKACm4mso4mTXIpu3Y9OjfD4iOIcE2u/npqYn7M/imD4Z/theJfF7xRaZdeEtM17U7jVrrfttZ0sZlgEUaRyOxad41yEPzN2GWHQ/E748aH8EfFuv67odhqGrf8IHrOlaTYT6tMWmlg03TpLAJMinDYS2II6fLVT4J/DPVIPAevzWd1Yw6x4w8VafZwveyL5TWUcqzujjqpLMwyQMn9PN/wBre5a28R/FCzBaX7R4n1W6dg6uDtnvEILL8vWTqMDriv02hWpSpUY0trpfdH/gnxGEpVascfUqfZilbolzxeh9vfA3/gpz4w+NiWcWh+GNI0qzu44nudQvYhypBDJbWysQI2UR8MwVSjsFyxrH/ay+PmjfsyeJ9A+JXj9fHPibSyx0q8XSri2NxHFIVPy+ZtWMBd2zysEuF3eo+Ff+CdH7QS6PeWvhm+kb7ZFhbXfna6jtn1APqa/QTx/8P7P9p/4J614Z1hIY9P1mzeyjmcYWKZkIR0z1ZG2vx/d+tfF4zG4ilil7RvlXTyPfwOVYXEYJuilzNbvdPsfO/jf9u3w78Z/2adb0jw5pvhbT7bxglpaW1qpjkv8ASEt3imluJZFkaSNWcOqRMpO0neVIj3/IHjPxVb+EfEFpez/ZNTW0uFllaKMqzoCNwz03bc4PTODz0r1/x/8A8E99H/Yt8B6Hdaz42tfE3iLxBcS213Bp1uYLewVIid6FsySgMF3OwRfmACE814h4102Yjbp19BcQvgbZHDITgDPIB/CvpqVaNWClB3R8licPOjUcKisz3S7jSC80xHmjeG01C2uoZS3DpHOkgJYgZ4AOQOvtX3H4S+GF38U/+Ci2v3GgS6xpfiKPwkvibQdR0WK3a7mv45TAlmn2hTE5nWQptl/dksm7A3Gvzu+GWtXfij4fCwupo5ZY7cRkg7vLHzIu09wCv/jtfa/7MvjKXxxqPgTxklrNqWo+DdMhuLkwX1xZ3Fvqdje2jwEmBJX8vzlVpQIpMwbvkbOK6YN6HM0j3q30fw98ZfD1p53hj4zeJZPBDab8RrNJb3SLE6i2r28dxb3Pnm4VI5FjfeETqI5QyjBFe5ftnfCSH4l+Gfh74y1nWbn4beIPA9/aarYJe6fHrMOnX8zxhYrwW74ZBsILJKiAMwZhkY1/D3w48H/sy+A7m3aOSz05LKDwStra6gUgtbSJWisyjTiNhKkcig+WZNpkAVnVQ9J4m8UeFfiVe2i+I45L1bmKS0t9Cu3Dw3bLLFcwXjJG/JC2rtGZMqyOWZMMhPTKoopSeyIUG3ZH5Cftw6zDr3xu8U3L+I7DWzLqBuNVutO006ZAtzFv8zbAzu6qPsjjcrECZ7fOVJz4b8G9CnvfDss8dpdyrJumbCFm2nkZPfH9K/V34Wf8EyvBHh3XNR13xX53izWdRuLmdLa4fbZWcDuzhWIHmTMN6sWJ++sYUdA3eReCre0zpfhPRtKxbMyiFIEsoUC8MfNZCqgfN0DdOnc/M4rOacZPkVz18Plk5r3nY/JVJ9S+H08t6nh6LUfMI5uJZYAvBH8GMjnPPTArzj9p2GZPBySPGIY57zziY3LKDjcVDdDjI5znn3r9UviZ8KPFC6TaXHiHw9pdzb3xS1VLNZIJbmXjKx7mY9+QcKM9emfGP2tv2K734ofB2+nsfD0Gl3Gnx7Rb+bygzkEnnnk5PU/kKypZ7TlaM00bzyWpFXhJHwr8CtOvZtAlaxF3cSTOq8tkAAdT/ntXpHi3RH8O+ANTmu76SS7+znMEch2oT2b17fnXD+GtD1H4bINFu57jTZbQGGfzVKkNzkfLkHr+II9a7a70uwuvAuqxrepcSyW7McZ4OM5Oee1e9RleSael0eLOLV0zkP2c703XjCaCQqBNbMGBXPcEY9683/aKhfRPjBqpbDx/aYywLfNjyx2/Gu6+Ek66J4xjaMh5WjZFC5J6Z/pXA/tLRvcfEK9lkYq9wyvyf9gdfyrTPdJps9Ph2zqS9DW+FfjVZb+6jmijMMoVoxtJ2nOOxr26x1S3u9HsmSCFvlOf3ZGcN9a+Wfhfrj22svbH/WFCAM4zgg9ePevfvB3iu9urKxALGMBsr5oGcnPr718Xiqdnc/UMpxClCz/I7+XVUl1qRGt06gnEZ5yfrTAbTULiSO8sVmtvtABGzkgn9DzTG1K4bXCTEzfMoOJ14/WnWdzdTyXKCDLJcZGJlycH61507W2PoqTi7Xts+hl+ArbTbjxI0N7eWdnZq5QXF5aTTLFgHAbyzuYk4APY4zxk1esL37PdtKthGgSOVtu3oD35Jzj8Ki+GeoXtnrN2qQyhCzbx5gwTtP8AtAVH4l+1avdKxindwGXmTJXnOBg8jPuab+L7jGmre8mvuNGyuVjsnzEYlW3JYfZkO/J6bscda2PDkFpLpV1NGLlp3EfzIgXB57be2M1h2lxPDplxG6Sq/kIqgODuwy9cH/PpWvY6pqEPh65EVtcrt2ZIB2/xfz/pUtL+mdF1d7bLobFy0p0G5PmuLiG0ygMKYzuHJ+Xv/hXJ3/icW3haWV9Ou5rpeGVEQ7PmJz93oa2ZdSvo9FupBbXSSJbqM4bjn9c1g319f22ns0sFwkjAMCW6jPTnrTgr6efcdScVfVbLp6HOyfE2a38Q27ppjyukZMdvNBGDI6gnbkryDuNeI6t4nTUvi7qk6ac+kW1tH9oa1LB9jnHAIxwTivVvGPiC3uPGumyKyLdWo82ZVU7QM9SPUeleSfFHWol+IUsttCAktrGA3AMnzHJJ/wA9K9CjBK/ozwcfPmjpLZ9kdz4O16ZfDVyYUWS5YNcM4Uc5OTlun5e9dj+z7qs3hj4eFrUBr29meV5sZK9Dnd27V43p3ia7bRo7RWVJbxgseOcqcEkAe1ewWk8+l+ColyLaNECjIAJBxyF6/jU1I2VvMWFnzSTXbsfRHwh8TzeJ/hzdi9uEaa31EBAhICKUbIJHU5FFYX7GWpWmn6dfyXMsV/uyNsqfID8pzgkHPbOPWiuFzadj1XzPVfifTn7Cn7Ztt8MrC18IeIwkWiSyl7O/RC7WzuR8rgZzGT0I+7n0r7xt5jLErxncrrvU5yGHqD/ntX55/tKfsf6la+KrrW/CWni6029LTXNlAFR7WTlnKrnBRiMgDoTxxXEfBf8Aar8c/Be6dNJ1aa7s9xV7DUHee2zgLwu4MpUKAAjL098V+sqrGorvc+BxeS0M2X1zASSk94vv8tn+Z+pKsrJnA38nJGQKcbtbZC5cKg5J/hX3PavgK/8A+CofjyPS4YV0jwxb34JaS4lgnlik4PAi81SvOP8Aloeh9a8y+JP7Vfjr4tp5era/di1DFhbWz/Z4Vz6hAM8dznpU8jep51DgzHTklVaiu97n1V+1j+3XbeDbmXw94Wnt9S1BkeK6vFYtHZHO0qDnDOO+OARXzb8Jv2l/EPwa8TSapp96kjTODd29wxaK6wWJ3jufmJzwea4DwtosniLXrHToF8ya9ljt488EO5AHXvk45+tfp/4B+C/hfwD4O0/SItI0l1s7ZIWllsIXkmYDBZmKnknNaqyjc9bGxwWT0I0J0+dz38zzX4R/8FCvCvi63hi8SEeG7+RVKuxMlvPu6EOuSv0PTPpzX0B4Q8XReKbWK60bUYb21kG4XFpOJYwvdty56fnXyB/wUH/Zl0vSfDY8b+HbC0sDaER6tBbRiOORHYKsoUEAEEhTgc7getfJNv4x1HR7dks72+09SxLNa3DQ78nnJQgsOB16YFZNKS0OLD8NYXMqKxGDm4X6NXt5dz9mNP8AGF1aLeKkk80YhLFp85fGOo7Dqfx6153+0H8VLHwr8G/EeoX2sQQWDWctkzygy+RPLC+yNwFYqWwdpIx6mvzA8K/GfUbDVblr/W/Ed5aXFlc2kqG/uXSQyQsg/i5ILZHuB061zvhD4n6n4e1OV7PVr1ZL4ql3C07+VqAGfkmTOJByflYMMFunWolSuiYcGKMnGdZaeX4bnJzTPpszwuybxtLszgYyo4z6cVj6wdJe/t5J0mmkCuAExjP41o/EK1WTV5Z9oiDqrKqnI74H4dK4t9cGjPFK8YkmSQ7g3zbQevH1rw2tbHxdSDhJwe6K/ifRbHxJKFfTrqNIV4JfPmYz+YGT+lc5b3dxa6mILaIMDCIIojxuUdHAHcevt64rvtb8VG70SVpWaERJlgRjKdTXmPwU8cW3ij45wQzuEtonlCyddnA2HngDdg1w16vs+aSWyPTwNH2tovqz9sf2NNAt/hH8CPDVvCoaeOxiklJGCZGUM2B9T+lfQ2hfEM39smUUA9Rjg+2K+dvAutRSaVp6WIJt2hj8tEbG0bRXVeI/ibYfDKzS51PVbOwCgyFJZMlx16ewr4ajXbk2j9OlCKSv5Ht8+ttAEIDMH49hUkOtpOHUsuQeQTivjmX/AIKZeB9avjaWevpd3ETlfKjikbzCD24wah/aN+OXjvwj4BOv6Npuyx1SzE9pc3BO2FwOQw/FeO/St54q2g1hnJXPqfxBYf247KqBlDcuDgGvz7/4LO/CyKT4OW+tS6a1y+jM9pcSqvPlydMn2Y8H1ryj4cfFXx/8WvGJ0zUfEvj68vLqRJjBoukubK3jcEqZLl2ARWweRjGPXr9eeD/gJq+tfB/V9I8UW89zout27Qg3MhuH24KFssxORjI6etRzOnUjUOetR9pScJH48/CS+WTwJYDc74LqpbqwVjjP4VW+JRjg8Spu+SJsMxHVR1JH610Os/D27+FHxB8S+GmjVINJu3URsCDHubqD0Az/AOhVwX7RcwtPDenyvO1vHdSLbvIoywAy238cdfevv6ElOEXE/KsVBwqyi9zJ8A/DW/vtRl1C+hiR7yZpnG7IXJJwPYe9dxfa1EsosLIo0h4KoMkf5zWT4Sj/AOEwsLY6PqdrNEFCGAybJAQMd+a7zR/CSeGAWkssyHkuwBz/AFrdvuYDvh+1/wCHdYt4ra88uO8ddPltfOaNr5rvfauisCFU/YZNTG5j0LKFfeQOq+LWlaD8QPHNv4h0yPxGhe608RAxx3OdzRblUIc8M74Pp1rkPhN4wHjr9rWw+GBt43j8R2kos7qxhxqUWoRW8l3Z2wIOJI5L61sOJAwTBKbCzE+1/CzXtA8Dftn3B1CMTRaTq97NbK1rci3uLuJZDbR4iRiA8gVclWALcriuLN54mOGpuhd66r8T9B4AwuWVJYuWPlytU3Z+ulzwD9oS3svDPxk8b3GleIri5mTxLq0AjexkS5iH22ZMuHAAfHbOQar+FfH1t8W5b59Dj1BZPCnh2w8PwyQp/pDv5k73D5Ubm37ASzkkhMZAAUP8R6APGHje1fUNSji028neW6ngdpJbhjuctJKQSHZvvZBbk55Oa5r9lW6uf+GifFmhXEZivjqtvLJbxsITMLedkkiJjKqAUY7sEZ5weePqU68YU4YhWbVr/I+ElTw1OvKOGnzpSOr8I+P7yCwNrNp2lT8tATLpyPJESSDxg5PsfQCv0m+IfxIvdC1D473l34b8IRw6he6Zp9tNFocEiMWjuF8s5GY3xHIw6YKr3xXwz8OvE0dzrEt9J4Z8O68sl4rrNLcGJk3MCx2FCQBubPJOB1J5r7v/AG5fHQ8H/F/xbLqHw8s7oa7rMmo/6BeGW0WGKMw2xjyirsMjXeWIDFl6YHPFnmXV44b2sZ6OLS+dj63gfF5XWzujh8Rh9YyvJ36R1Z8sftAfFJo/2Z/AqCHSnfxF4n1W7uGTTo428xZmslTOMkeVaRNk92PYVseGtYs/AvhiW3jmgEcCncIeSF2tuUEkKrEkAKeTvUgEjjovjHal/gx8HZLDwp4b0/TrzwtJqM9z9uMz2xuZIbqWXy/K4k82STA3nk7c8bm86/ZO0nUfiJ+0sbDVYrj7H4bDXNwk65WECQbF29Mlvm6ZG2vz3OsPUp0KdCc725nbtq0j1FiqGNx1bFYek4RlLfvfVn2l+zD8PPH/AIv8OCXXNQbwza30KtHaWS7LqGPA2gzDDqcY6YIwOetd/D+xZ4Yg1UzTGa6nmkMjTy4klZm5LFyMkk9STk10cH7Qnw/+Hdpbxan4n0u0u5E4jlLRn8cjg11cXxj0TxNBHc6dc215byLujmhcMmMdcivGhBJXZ7MIRV1FbHHfET9nbw5rngCXSyknlGIxhmYYHvj68/XnrX54fHzTtW/Z58Tpocs/2vRrt2ihml5dyoLBSw53YBOe+znrg/ptrfxE0I2jreXdpax4wZJpAij8yPyr48/4KL22kaj8NjqFnPYX1uCjmaF0cqrOFz3OMkfnUz92V49Tf2cZ03F7o8t/ZO8J6H4k+I1vol3b3ep217JDqWnq2I0t7iFmkMZx95SE7EdRmvMf239JtvB+tfFH7Zp+ifbW8QajHdSwRvEhlOoyK/l/MQFznHopxXtP/BHPxjpWgfH6e71ex8UajpdzYTWsiaNA9yyTSOkaSFVxsj/eMGJBABHTrXk//BXDWdAh1n4mW+m6L4ss7i58aagsl9qRDoyDUp8Kx+8pfGeR3r7LLcPiXh8PUT91Tf5HJllTKo4TM6VaLdWVK6+9WPg/wHql14Q+J+h3mnWF41xZ3KYTf5zyMzADZgDqvH41+qXh34sw6nBo8PirxJDpt1pdq9vpenQ27q8IIA3yY+VX+pBAznrX5OyarPo7xXdm9za3NqyyxyQy4KODkEGvqLw38WPCPibw5FeS62mirJClxJcXbfa9QuLrGCqoNighyRkbeCOGNdWfYO7jNI+O4Wxihzwlq90dd+0/8Vl8RfFV1sEmlt9O0dVikuYXUSNJKd7jocNtHPfHFfPvj+e+mjYodGt1blkhba7DuDkV3XidLm58Z2v257+O/Gnrc2UVzdiG5mikdlXzDn5cbM7W5+YcCue8a6rq2mwE3j6dZrnIPmLK+fxHXpXbgo8uHhHsjxs3nzYybT6nO/AnWJ7OdoDEYktbnlgS3mxTcM2epKyJGPYS8dTX37/wTm+IkPgr413GmzXbwWV7EWU7vkibKhyDnC7vl4xyckmvzFTx3deGPijY6pNqRuoVl8q4CbvLML/K4KjtjkY7qMcgGvoyfxvdadodvqumX5e50aeO7imiLRmSIEDcCD3HY+prsg7Hms/frQfF8q2ds0wNrZWqF7dVG1Y8DJYfqK5CX4h6h8RdQ+2XDK0cT+VbRO3ypuweg43kAZ9Bj2rzDw/8X5tf/Z10G4jJjl1qJfMBkIaMdXGOmOcZrH0T4tQ6XM9xv3W+77NYxg4MpA3NIB3LFsD29hXyvEmZezmqCfqfQZNgedOtb0Pcb3XJbaGOwtZ8XM7iZJV5D7kcbueAVXzGX+7xwTXUeAvAdtp+nG6YK/Cg+aFzuxlTk5553MeScfWvGfAdtNZ2Z1DX9WiT7TI013KGVhErHIgVVPXAVMcY6kevY3/xhi127MGnOJiV2xAqY4kUDG5R1ORyW4J/AV81Txsb3l9x71TBy+CHzZ3l/ptlrnimILbQyyxKYlkccRQrz9eWzyfrXlfiTwbZ6Z8QLfSn3/2V4ldrYkctFMyvIrDPTIUg+xHtXceHElnsn8mUTO8heVyx3Pgn5cjseSccV5t+1Beyad4PfVRkXGjSpept4bcrDgH1wTVSq3tJ9zqw+Ddml2Pz+/b/AP2covA/xBa9EjWtvI7Qz4QfvgQCrgY4baDkeo+tfN/irTtJ8P8AhPUzZzXM032d8BXCoOO4FfoJ+0TYTfGzwZ4htgwM4086tprMiMZZCjSIB/dUyJ5PPI3Fs55r4R1nUtTtvCervqWh21tDJbMXmVEDdOOOD2r7PI8SqlL2d/ha+4+NzbDuFTn7nknwcuJ7jx7asmEKoxz1zlcf1rjv2h9XN78W9btHjAeNYnAUZKkIAw+mOa734S3M+t+Obc2iogjRpDtUDjGBn9K84+N2l3d98R9Tu2j/ANJjn2MQPv7QBnP4V7WdyStruZ5DTk6jcVsjiPDV19h8UWzfMASQWxwQQa9K0nx//ZDbF2yiJs8rzj8K8x1O7+yXsLhj5AJxkYIJGCDWrod6LuYKCGIP0yPSvnq0FJXZ9lg68qcnFH0Z4P8AGttrluNQjlit1BUFZlYEgHGRgHIq1onxEVvFL25EJt2n5l2sATk9OORXm80kbiC1tYpQFiAO1zjIHPAHqDXRWfhS3VJJkM4ljK5CSYP3hyARz19a8mdKOrR9bRxFVxSTOz8LQKLu8k+06XH87A+ZAzA/L67TUlqFa8eMXGnq+1ipXK55IP8AL9ax/AMNxqWn3yRSb2aV1QzSlCuMYf5Tk49O/fNa1npayi4kN2HljQb/AN2QBkmoklzNN9jSnWqSS328izPrMmkRXMRljIljQDa37sfN3z34HT1p994kMmhyDzLLzGZdo8xfRhzg+9Z+tWgg015EvUmI2fIUK4/H0qI6QNZ0CVI4op9jrv2qquuenPX1pRUdzadWa5kr3sFz4ouYrKaMzaeFdliG2Tdzye30NS2F/L4geGCO4tJZGwQkWc5CgnIPTk4zXF69o0GgeILaV0vUtWk3yKWzjnnjpVnVvAw1OV7/AMOPK6Qosk0e5kEXAOcnHWr5IX3OVVZ683TzNDxr4Qu7TxHfXfl+dIwKFnOAgCg546n/ABrwD4r390fFdq12Y90ke1SgzgAmvf8Aw/8AE59Y006ZrYELSfLG5b7r9j78EjPv7V4T8etGfw9rqSzAMQ3lxlTne3p+VdmEV5cskeTnDSo88X23N34V6dNrevpexsBHbK0SFpVTtyeuTXrWqsP7CMLySO3BPlnhgOhyetef/Brwu9t4eikEjLJlywCgkHvz0HNegacNOh052mCmQIwIklyD37AY4rnrStL0O7AQkqd39pX3PVv2P7+0tJdQikUSboQ6rI24/eGT29RRUP7M2tw2moXn2ZYYj5RBKwbz95e7c4orzqknzPRns0qN4J3R+s9no0l2jk5+XqF5xXE/EX9lXwl8Td0moaQkF8zA/bbMLb3B4xguB83A6MCO49a3rm38QC48+y8Q39tiNomQRRNGxPRiCvJGOPqa2PDcWt2+mxxXevXt7hNrSzRxb3O7duJCjnt9ABX6EpNPQ/A6GJq0Jc9GTi/I8Kvf+CdHhaW8LprXiJbcDPlsYnbr/e2jr9K09U/Yc8J2/wAPNT0zSLcw6vdxjydRvj5siOpBVQxGEVjwSoBx69K9wF08ruqyvKpGd21eefUAUsM/2OINt+RW3FXUMeexPPv3rR1p9z0pZ/mErc1V6H5y6RY3vw7+IEdpdkadq+kXoRlnIhEE6HKlnb5QmcHceMHPTmv0J+Dn7WPhD4l+Hbc6jqmmaD4hhizeafPc5KSKPn8tsDevy5yoORj3rlfjL8G7b4mWBvNMGnaXrUKH7Pdvp8c8cmedkoZScf7WcjJ9MV8nan8PPiH8Po76wn8Nv9mlvHne5Okx3McrD+42wkJ6KMDmu+lXjKNmfWSq4TO6UeeXJUj5r8L7o+j/ANuz9pfw9ffC6Twnomr6frU2vAG7lspPtC2kMUqSYJB++zIPwVgRzXxJBYnWb8w2ImlRSAWkQcDOOT0yScAZ716J4b0rxlq2siS10hri8kKL5aaOm0EMMHlcAggdjnPpXrn7P37KEuk3Nvq/iyey05LOYGDTZoV3PKclPMOORnkDBzjPGOHOrCEbtnrYepg8mwjgp3e++rfoanwo/ZD0y/8AgFFo/iKzma+vppL7z4R5dxYSMFVPLY/MpCqOGAySQRxXifxY/YM8a+CYpp/DdunifTZAoMYEVtqFvhWz8qna3TnYxLllyDgsPvCwYzeZtaCd4lAlZCW4J7gAY7dAec4IzgYL65O+oQrKqW93qAMenaXlI5JCiPKxkfLruCI5OCE/dgAlm54oYqUXoz84nm1eVeVdv4ndn5h6t4XvtKsGsbzRtZ0eazdoo01CIxFs/MeowCCGwBzivO/FKvp9y5CeY7DOMZB96+/P+Cjnjm0tvDGkeHxcCWeG5W6uuMCAvlEGPcZbHZec18e+IvD/ANsVm+yq4Gf3i87T64FclaopTckcNer7Sbna1zzrXtQ/tnwtLbvMmZYcSIgwIsjOQep/Kvmaw1W78B+MvMQOjBgwVhj5TyOD7YOa+l18NxWl/PHHqP2Z3GT5ifK6HOR19a5q5/ZqPxS+IlnYWF3BcaneYWCJVP8Apm1XZlQ9N6qrMVJ5VSe1ceJlGMXOS0OrAc06ihB6n6k/Ajx5feIP2d9A1LT1Z9QudMi2mLBZG2AHHbPFeIfFD4YeOvi/4leL+xrzxVNAzeadd1N7HS425Cq5UFnb/ZAwB17CoP8Aglt+0MqSXfgjWpGg1PQCUFtOcEIPlOAewYH86/RnwRrunX+niO8FnJGq4+cD5fUYPvXwLpunWcf61P02i/a0kz4H+Ev7DGtabqVpcahdWJmgfzJF0uy8qxt84xChYZfb82WGM8HqOf0R0nw5pvxP/Z7/ALC1GzWb+ytkZSVNwKjocHtxyPavPf2j/irpHhDwsNL8OLDPrd4DHbxRKCYSMZc/QZxXkul/8FIPCfwC1G/0a9g1O5eWBFZrlzGDIevJ9yTgeo9c1V17R319DvjT/dXenqe7/DP4HeDtHvFSzv3VLKYP9kivSEQg8fIrDjjoeD6V6N8Q9a0ax8NG1WSEbEKheh6e31r8+9K/aX0z49T6pqaXUmj6mPMeyl04sCiDJQSOMbmOPTH61t/Db4m+IfiDoV7bT60NQSwRiZ1JE1sQzAh16HpwQfT1qKlbljyuIp0YSaknc+T/ANsvwBLpv7SvxQ8RQqiWMc+m2EqvIoXzLyC9khkCnlvlsLkEjgZ5OSufl/xr4btvGWv28Fy88lvpkOWiij3DzH5OfwAHtzX0/wDtxfG228KxXWlXs8UqeILjT7p5Au+bz7SO8REA65Zbk4PYKcfeOfn34c+CJZZ5dVWeRbi7YvJsk3rk9iPyr7XJpylhlJn5fn8YxxbUSjoPw28N6eyOLe4huFIKtjyiSD6gda67W/ENz4e0OS4dYWs4Iy8m59zIgGSR9B/KtG7tBclmIjklQfNEwyknuM8g4rx39rXxNHo3wxe3tJpLOa/nSExE5MiEZcL7Y616a1PFRxn7KnxnfT/25vDnjGaYQ3H9pTSWbtEsogna3mjtfkbIOJGi4PTFfYH7Pn7SXi+D9p6wuL/4W6H4s1K31GZVhdZdHxICxDu1o8IABILFsnAGDX5z/DO0u734iaDDYvJHeS6jAkDIfmRzKoUj3HB/OvtHxRNc/Dz9oPWo9J8YaB9t06/mit9Qt9ZluLdUdcrNE5UZyrKw3ICN3zKCCKWNq8lBS6J/ofXcJxnVnVwdN2lWiox7N9E30ucLr3xmXa1paaTZadEsjNI9ms97NKDwxWSSWTYSBw4w3P4V538EZk8KfH3UXiunlFzY3bwvu3ywtJGxQSng+YpPzdeeR0zX1l8Q/h5beL9K8H614bi8Nahda5o5uNS0/QIvIttNv0ZmnhIYsVbdvYAt9wKVAUCvG/g94P0zwf8AtV+Gtd8UeHDP4d0+e5l1qytpADNEId8Y3DIGWGMtjlgCQDx7mLzH67hY16Sd1dbfI8HD5JUyzFxWKtdNXinrbzRT8SQf8Il4nhglBtvLt7eS4DDBTKhiD7BT+uK+jf2z/Gw1r45+KbPT72/Fml3LtilnlWNGJZmCrn5VJbOOnzZA5rC/Z4+BUXxz/aCj8V3FxBB4fbX9Oi1P+1rs2f2KTUdSt7GIrKFfJgF0LgcNxaEEEE12fx/+HFl/w0j4vmufEHhS4tb7VXQvb3M3lwr8uQP3QwCM47D1rkz7F0oYKhTlLVNJp3+5n03h9hq1fNcXjOR6Qk/xX6Gh4wv9I8P6VpsA0+4uLbS/D1hpNvZXLiGKSKBpCsjbc/vJPlJj6LtHzE817l/wTT8M2/j7xJ4xvLtPsl3dvHDLMi7nG4Fhgk5446k159+0L4dGt6Or6OYJnaEeXLDloBhyuQ+Mn5FBwQvIPPrsf8EtPi5J4dj8Z2dyy3F9oktskyjmRo2WTY7cd9jD/gPQV+Y4vEqvOU1/Wp6WWU1ShGL66/eel/G7/glXrGueOYNQHinxprNlCZXKNeqsMhdcKoUH5Apw2ADuIwxxxXpf7Gn7Ht18IdWudP1K+kngngkboFVZFB9Dg8Dn6e9Hjn9uXW9dnXRPCEccurltrSTcx2q/3iOMnpxkV2/ws/a78J/DzQYrHxbdy6f4hjgRJhfkKbiUr87xkcbCc4A7EDtSVRSsuh78aSjs9WfJfxe/YM8VfFDV/wC2b7XfEdxazyMY/s9vDdrAMn5BFI2NoIz0H8jVn4kfsu6n8Kf2PvElx4k1SO5NtYySwq1iltKiqN3zBSR/D29q9k1D9su8+GfxFimfT3HgnU7dGFxMhSSC5LyBgox/qigiOTzuLeleX/8ABTX9p7TfiX+y1ren6N5tzf69dWWn23kkkF/tCztGQOSrxQSowHUMR9c5TU4qltqazpOmnWT6Hgf7Eza78BNei8U6Xaz6pb31pNHFFJcSW8dxK0JZQ0iDO3cCcc/dHHFeD/tJ+KfEHxWh+JPinVrNdFsdS1CbVFsI7uS6ht5r29d0gV5PmYRq8hDYB/djOM4r66/4JaxzXnwtvdF8TwXktvCQ8DXMewohQhivU5+XseM18ff8FDfDN18JvivqPhRVubax+0m4fcuwXzKzCOdVBK7ChLLgn77cggivpMixc5Vvqsn7qbfzPksdXp0cBiJ7Tmox+V7tHzZLBMLdn42nJKbv8ePXiu8/ZX1eXw8/iC8tBZ29+s0Bgu5LRZ3tSSw3R5+6c4+YYIIri9Qb7NpYdXbY4O3HGfp+dZXhv4mzfD+4uxGjzR3sXkyB+mOx469TX1WY0/aUnFbnw+V1/ZYiM5aI+iNL0ZB4+vdReX+17t4GN5qOpuFAmkbPAJxyo6dv1qDxp4b0w2rXlzHb3AHH+iwG4H0zjpUfge00f4s+J7rXxPpmn6FdQQobS4umfzZwvzMAxyCcE46DOBUfxVurfSIG07wvBbQwqMy3SXSkyDqQozxycH0xWVOnyU4xtbQeLrKrWlNbNngHxL1dNZ18RWVm0ERlEcSGPa7k+39K948NGPQPCllbXM0drcywDTxEsIlUtIGySxPy7QCehycA9iPJ/AFnaXfxu0qC9mtruRGnnnMb+ZGhWJigyM5IOOema9smsE8Z69YWlgk4lg1C0hAjQKsrys8YDHqFyVGRk5/QbsrmEVd2P0b+FXxQW0/Zb0PW9Yj+yWtlYySG3TDGGMMW2DPX8e3evBPhX+2/rPxx0XUr/QtJ8J6JpOn3kltHfanqN1I6KscLliqIiKNsiqCC2Sr8DAZvYP2jNHg0T9mu90m2UGOLTnt40RQofICZ68Zznv1rm/8AgnN8LdO1f9ljw9qE3gVfFtpcxiPUtItY4F1P7bbKLQ3UBnkjhkEsUFqrxSvGF+ziRX3PIkn53UrUsTUq1Zq7bsr/ANdj7/AYScFCMdFY47/hsbxLp9xZyyXGi+INPtx5YjtYLuGK1iGCDG0qFZHLMAXYhRuznNeweEf+Cm3wwvfBjAeIb9PFsM4tx4TOizx3LyjAPIj8pgByX38Y5NdR8TfhB4d0jTjN/wAKx+LcUsxjt4tOOhwW0Uru3yx/anmFuq79vO8qOMbuh9s1T/gnTaaJ/wAE/bTwz4b0Pw/H4+s9Th11NSvLaGKfUboTCSWGa4BOzzFLQ79xQDbyE5GsKNB7xs0enyVKTvdO58y+E/8AgsF4u0fUI47Xwv4Ps4JML5OsapLbywEHG0vHHLEeAPutgZHpXafGb9vwa58JbvU/FfgyCx0e6iaO+1HRfEdtfR2RcBYmMUy27sruxAMfmBdrFgvy7rHw8/ZZ8H/EnSoteh0zxbp8Ep3T2eo+G5fPtpiN0kWNrJIyNlS0TMjEEqzDBM/iD9mfRrawtDp3hrUtG8JabefbNRutbhFk19HAGdYILNi0pV5dod5khQJzH5rE+XNaULcso6Lc6KdCoryjLVnnnwF8VC/uNKtXuYLprfRIrWSW3kSeKQCV5VfcuQchlJA5HzA4PFfKn7SGgDR9e8Z295pV99nheRraYzM6GMjcCADx16V9Jfsx6Y99fSaw6LHFrV9dvBGq7QIPtBSIAY6FFHT1rxn/AIKF/DoWqyamZp7db+3iDfvAI3KNsYAflXpcPV0sZyR0TPk+IKD9ld6tHzn8Fbhn165+zeVbBbdmd2PK9OlcH4l1m31LXbyUysDM7OAVbdye3rV/UdVHgfwFrcttLIZrgRWqyrwYQznJz24yKxJY4tW09XVRIXiBU5yc4r6jPZP2ii0Z8KUdJVF1OR8UWiXdlJEsDZdsByCMH1xitLQ/CEemXOhzRyrNBqdkLxmkYF4JFZlkU4HHKjHchqoeKLC90+2VyXSI/NkknNXfARksdPEtxh5JWKRq/wDAoP8AWvLjL3Gt7nrypXxCe1tz0Ox1mfS5o7uGWJ5vusu8g7SM5yRj/wDXXdeAPHccmqgahYxSFnD8x8sMeq4P/wCqvMNG8t2VZhIuGHzc8/Qf/XrrbKC8EwkszHOoC/7Mg/D/APX9a82pBNNH0tCtJNWO40HUtKvxO3lwLuZzt3lQTgfXP4giq1gbV7e5KM2wrHwsjDHHT2/Ss7w/9ptvD7yz2gk8skuAVZhl9oIXqeeKu2upIyXCSwLDJtRcvbgZwBz24rJppux2xqRdttvQs3FpYnRrgFyYyiH5pe+ce9Z2ny2fhpzcxXJPzjdCJWw6+h4xmtuJY5NHmESJISikARKc89uKY0bLauPsEpDFefIAAwpz2qL9GbVIJ3k7fezo7pLfxXpdnPY2sR81WRvLT5/UcnkdfpxWRpmnXXhnxpPbahND9kuP3DmQlnAPTIHPTjp2q1b3N7pENuqxPAk0+WUyADA9sehFb2qeHLXVpxM1xE73EaShIWAVTs5yx4zn0zWT0TNVFy96PQ878d/DuwurmOREmk8wExv/ABFuOw44rwD4qRSad4q0y1vmSdUkLhCc7T05H+FfUtvPPF4fVEQqLdtzPj7nBGSxr5M+OEqap8RVlgk/dRuMSgcbh/ga9HBXc9z5/PnGFC63bWn3Hpnwz1SwsLZYpGjgZnwS7E4yMZxjmur8MeTPIVje3nLnbuEe8emTnPauA8M6haSv+9uUh3HhfMHPp2rrdHgntrzzdNs7yUq4PmI429R6H2rnlF3ep24dpxW23Y9R+Dus39m159mgm2jr5aFFGcf3R7fpRWd8N9V1GbWL2G8DW7ICcO+FPzY4orknH3j1qE0oJX/A/ZGKMm2xkH0IxTmZlUIu5lz8qgZJ9qq6RqoEQDH5mzxjhqnvJZL62dEkMJkBXeo5X3Hoa+8ex/Ppa0tHt7ljkIwUKM5BAzUfiTW00XTmlZFlnfKW8BbYbuYglIgcEDcRjOMDr2o0WSW8uGRonWSONQXZg/m4/iyBnJGSRioPiB4IHi/QWsZtAttahkZZhFeTm2t9ykMjl1DPjPQorEHt3HHLEKOrWn3suMerPnaTRfHfi6zi1XxFp3xhtfETPJPHFok0Ftp2lqzFlhWFZR54BC5abcTlgDgnMPiL9rrUrbxdawWeqQQW9no6296l5a7JJdRKsWPljncjBVKZxwTkg4r265+BLT3Ek091dAyHd5EOp3wj3ZB3M5mLseG5BUYb7ueaE+DPhXQtD1SP/hHbW2XVkLak/mPI1yAc4LlvM5JPcbiea6aeZ0r/ALyDXbQ61Wp6Xjc8v+Gv7RniPU/COualPcx6t/Zfh661O4lTTRp8elXUcLmGBzuInWQqvz4AXB5FcJ4G/bP/AOE/8V6Prb32kahoWg6nBo91f7mEBt5kLNqUCBQcu4KE7SQIwBw5z6Z4h/ZOi+L+mLBrialo/hpdPGlWWg2lzNDEdP3bzFcgEGXexyY33KuMDPJrsdM/ZQ8C6JPodxa+H7KzuPDjRtZywExMu3O0Pj7wBOeec45prHYeoruLSH7WjrzRMT4a/tQ+GviRqFzpWrS2/hvXoL2SxhiupXtVu4wFZSrOEyWH/LJ+WwvDbgK7PQviH4a1vWfEcVpdyS6hoEQXUYJYZozZL8zAYkRQVJjYhlBBxnJHNcn+0F+z7qvxD/tI+HpvDthL4ms1sNb/ALSt2kW4VCvlToqqf9IRQY1duQhABwq7eX/an8cyfs//AAqvYNOug2p679l06O4um8ySWCG1Kyu5P8fyogBHSQkfdqalWndSp9ehjNU+XmifHXxk+Ow+I2q3us3ssAE1y0iyXClkHVV+b1wPXAH51yfgL4qWNw72Mk8FzbsQu9DnYe34Z4/Gsf4g6TZeMXj/ALVSWa0gJNvayMPs0OBjKqMfrXA6n4d0jwvMJ9NtobWZhsdoyRuTuCOn481nHV2OW6S1PXviB8KWurcXtvGAA2CwYEYPeuX8L6vN8OvFtrPtjW706ZJo/NO3a6ncre+CM/r2rH8OfFvXtLg8uxv2kjQlXiYh0nXHEin6HB9CKzNY+JPiDxNqOZ7sW9nApHnpDGGx/d3EEj6jmiUFJcskVCbTU4vbZn1LeeEPDWlWtn8eNBsJ9G1Kzuxp3iC1VWEMwmI5bJ2jBcMGA5AORXtWk/H68neGS0ndre5ULndzGfQ4/wA8V8BaN8V/F9p8MPEfh6wnup9D16Rbu7tSiu93OmFSUMfmDBeMZwRniu3tvFWu/A3XW8N6/fNFKirPpdyxAjv7V1zFMp7hlYH2OR2r4vMsulCWj0e3offZVnaqxamtev8AXmfUPj/4w3vwz8TLd3Nvc3mpTOSpWJpARjhVGDnqDxXFaD8AdR/aZ+Ib6xrOl3mnWM0oXF8PLIIB+Yx7gwBI6HH0rC8N/tFad4n1fT5dQS0kuLcqJJXA3Fc4AJzj8vSvdNKuG+IGgPPo+r2VqsADElwFHPQHBIH0PGTXmUpOi/fTPpoYiFbWTv6Gnp37GHh3SdK/s641+4igcMs8GnyfZDHGw42Mh3h8g85PDYx3rG+JGk6J+y1pP2bRPtcNpqlq8UBM8k8ilRgFnkLO2T3YnJrpfhP4b0f4V3IvfEHiGTU9RWLzmt4HxATgkbzkEn8a+RP2zvjxqXjn4sTaNoN+dUub66FvaxDAFluA+UEdQMnk9PfNaSg68+WK0IxuKjThdnk/xami+L3xcvbu7Qmz0+RYY9i5G8DBJzwMZP0+nFaKaXY6VArQXJQjjGM/rV+XwunwxS6sLrUrwC2dlIJDF27s+epJ6/Wub1LxPaREKPKnPU+QM5HrivusHTjToxjE/KMdXlVrynLuO1jV1GVdhvXlJF4B7/yr4+/aF+Ib/EPx/NslL2enZt4SDkO2fmb8T09gK95+PvxSTwv4Sn8tzHPLHst1wASx46e2a+T2Q5yRye/c/wCTXdCJyHtv/BPnQAP2idM8STaZp+sWvgw/2qLW/j32s1wuRArrkBwsn7wKcq/k7WBDEH6g+Ini7Rvi5+1rqN5f+HtH0RLbwvZR2um6TYtFHqM8clxkswwIlKyEySYwqxr0xmug/wCCM/wAtte/Z28SeKG8BaF4xu9Q1v7Cst/qjWUlqkKJlRiNsrmTcec8cV6J8YPhT4h8IftfeGdM0Lwd4a8Lan468OSJarcastzpdlcQTtHvd3j6SoTGY2UlssVGQM9UY05w9lU2dz6HD4z6tg4Twkf36kpJ3W99Fa/6HP6V4+j8T/Anxt4aOnYtNEbTvEsGjWOLOwtmgkEV1JcOQHuZ/Jm2Rg5T7xXPBr588U+KE0q8vItGsp9JXUQIZ7W2vXZpwTk7lyBzjOCMZA46V9A+Cb238T/tD3Wp6va2mtav4jnm0y5TUvOtdO0NrhBFHIyrJFmCEBFHnK/yBcocVja7+y5Z/DX4ftqUGo6X4vtllls7260uArbadMJcRrGhG9d67drnk4bAUELU5LxRg8PSqYJ6q+nn0/Tc+p4l8Oc6xWYxzKSUXOKnLqldXeu2/a59D/sefsBeL/ip+y78P/EXhmfRrxPFXxG0S8Zvn89YLO+cSErgqVgjguJ2K/w5B+7Unxb/AOCfHjm5+PfiPR4bqDUb2fU/syJaRssh37RlVxk8c8+lfOP7GugeItM/aB8K6ANT1iCbwtNqPimC9Romj0uAWcitGLeRAG3m42SFdzv5ihBuOR2H7JvxA8a/Hv8Aa302Wf4can4wt5vEUNzqV5ZBIpNNV5QWa58xTEnAK5LrjgZrlz/L8PWjCzd5S5kr9Oh1+H3E+My2ONqV0nCNOUVLl05vU9W/aK+Ht38PPGPiLRYbpWTQ5Wty+4kNJFGqOqqAOhDcYwTuPQ5Py/8AscfFrUvB/wC3lJpkEMs9r4m06e1vxI5CxIiLPFJgnBYPDtBP8MzjqRX6U6j+ynB4i17UNU1a9uLi1u7u7mNrHD5Nk3mSsTsBG9lxwCwUdSAVKmvEPE37Inhj4W/E5fEmiadHazmZwxTIC70KHHPA5P51+c4iVLDVpQvzdDloKtiaSry91vU7LxX8CtF+P2kC5guJfD+vafIksF9bO8YkKnJim2MpeJxkMu4EZyCCAa6Xxv8AAvwpqeqT3FjqGsafE80rra/2o06wo2diKZI3ZdpK8g5OOtef+E/iTqHw58UPNJGb2ycfvYjwWGex9a9Kh/aR+FdzatJfaatteYJw6PlT9FPNFCqlGz1R6lJpyvLc8/8AEP7Num6Hqt34i1rxBrWq6VYqq2Oly3byQwgMSGcnJeQ5APRRgYUV8h/tFftB6R4r+OcvgvSbeCF9I02WWxa3lyseoSsiujeuy0W5XAOczH3Fer/tjftT3njbTZLDwytzo2gWSljkBXuDydxHOB+NfG3wN0YeI9Wm8VsgsjpV0ZoSP9ZdynkbmJJPp75+taU+WUnUn0Whlj63LFU4ddz7a/ZG+JckGqQWt1EiR6bpNwBECV8vFuwGR0JyM/jivH/21f2YtY/aG8GL4s0q5t5/EEJR1s3uMXd1iRkaGNXICoqsXJJA+UknPNb/AMLdRTwp4s1EuUgL28LtHkbFDggovHQLn8q+/v2evghovxF+Fs9ppqwQa+LNXt7oklrZ0AAyn3XCuDkMCpxWOU4irHFfut9d+vkeTnKhDDOVRaOyP5+/F1je6Iptr+1ktZYnaDbJGUYsv3hg9xxn6iuK1SFblW3KNy9AQOa/Wf8Abd/4Jm+N/EngLWNX8M+HtM8WyuJ7+9+wWMkeqrKCqnbFGAjR5YEbVY8ndtyufyp8V6Q2i6vLb3CNFcQtslj8tgY2HUfNjv8A4c1+lYbEzr0lKUbM/PakIRlaLudh+zNax+Jrq60ueCMm0AmV9m52V2xj8K9Z8VfD9bfR5hG16DgksgOCMdCM+gGc1yf7CPg6X4i/GWbS9HsZ5rm5tAGaWb9zEvmD947BPlA9OSewr7U8X/8ABPjxnb+F766m1LwU8dujSbEursyFcH1gAzjGeQBz1AyeetmGHozUKk7PsduHyzE14e0pwuu/ofD37P3wvktL2/8AEUqwsL2CS3tVkjJMSPvUydvm6Eeh55r3f4C+B7zxL8dfB9q8v/HjqQ1CUrEWV0iQ4JxwPmZcE9xxzWb4b0d9M8LwSTW/2KO1gzKJWyluADnLHAOKzf2WP2kl0n9r3TYrdoF0S/hbS5HkC8Bmz5m7PBZlGR6Ed62xV3Rly9jmoK1WN+597ftCXf8AaPwsuUKsUaFYyVGSN5Bz+GQPwrJ/YD+Idx4E/Z8e3t1Zr7wv4g1LSbwhdoeTzFuI3APX/Rri26d8962vjzD5vwujLL/x/FVJJJOWk688g8V88/sq/FY/DT9rnUfC99exW2geM7FL4QzzBIlvwiRrIoIOZZPJZDyNwAJyVFfmGETcZx6/5H6Xh63JOL6H094o+PeofET4h6bca34iTw3a6DIl1BNcSKC86MSjqD1w2PbPXjIrs9E/ar8f67Bp+lRfFbw5Bp9pKsh1EeWZJVVicMhG3kYBwfetK4+CGgeIb3S/Fdtplk/inQWVrC9aLJiC87T1G05PY8gH0rSttS0rUJEtE8GaTLIYhATcaHHucjkEvv2bck/8s+1dWH5ZK7ep7t5VPeSWnorfejB8CfHXVfgP421CD+0F1bT/ABJcvffaIHUxvNIxZzxkZLMW9qX9rT9oqWX9nzxdraxPKttpzsiA481mwqqDjuTU2t/Bbw34GjutRi0m3F3rCh7kQxCOBSAAoSJcIijHQKMnNeM/tZaybz4WQ+GLFY1Os3kFtIijCpH5iFhgdMkAcVjKraXIndXCTvBydr9zo/hr4fbQvB3hsQqu/SLSxkkRVxnM0RdSPXDMCe/WuE/4Ka/C9tU+FEjQSPELG6kXzFU4RQxzk+nzr+Ve7/DDwmdS8C63NsAa3t0ZMdFKyqePy/StD9oz4Vn4o/BnxdpSpvml87yQV5RgvDDPU/Nn8K2wNf2WJjUW1z5DHQ9rTcXvY/Fvxho11ofgaNJHSUahqBgmhkJUqsShgB75J/75qlopudNiWCG3YIigK7ELtzk9cciu1+MWk2OnTaVo064uFiknll3FF81T5R6+gXP4kVySWSWryKLi5mKAgCCXIPHGBjH519hmVf2lZ2NOHcM6eGUmtXc4L4gXU73luwlWYRsHKA5Q4JNanh921q1SXaYojhR6KfT0FU9SSS41WGCWOIRqMsDyWPufX0xXUaJ4FuXtPOs5VhY4LxZyJjn/ADzXPKolBI6adFuvKcdTf07Tl0+Le8glhwoYDjafcZ/lVk+Kit8sOnO1srqoLyNgZ7+3bFZkHh28nleLfJBIh3NE3EkYzkHaeRznpWrbLPo8qC5jNxkZUkZJ59Dz+tczse1RTi108/8Ahjq/BuhNe6PumvLCWaDey+edjucn7uQR+tSxahfWQkRWUny1Y7bkKccc53c/hWJ4b1eGPSHVpZrMBpCAjAHJPPXBGemM1veF/sGu6Zcw3WoohRFZd/JHY4IHp781lJWvc6oyT0Texs6VdX13oM5Q8CJCy/alOPmHbd64pTLJPp4Dm2iYsuS0o7fjWBA9roJk8jXbWWExgGMLll56dOtab3mnXulSbL4bzt4RMZPPrisuW7udLqNXV/yOtbR3vdLtSLjG2TaGhTfnI7sasaQkXh+/ha4HniWPKfNxwxHQcnoeP6VhWetR6fo6oZZrpFlUgO4A6cjjmt5ddhv7O1khtIolh3jcE6AHcMls/wB4mspXOhNP/glDxfeyahoN2wwkZBMaLwCOfur2HIr5V+L/AIXl0VwZXQbHDttcPjuOh9K+ltVmu9ckmjQmWRlYlyOCSc8fgDzXnHxc+HEeoeHFW8kCGMbiv90djz3zxXbhqijJJnj5nQlVpyZwHgyK38TLayQSuGVNrxkK7IR1GD2Ar0Xw7psen3MzreNayHjctuYiRnuAcV5T4W0SV4bW608xzMzH5AcMhU/MOOevSvVvBuqaTq5uE1jSZPt0eCHimPI56oe/40q6SbsZ5fUuop6M7nQbESandPBqcDBv4pJ1UnpnjOaKbptvo0Gr3Qt7TylHQSht2Pzormbd9PyR61Oyj72/qfr1d/tI/CrQtMS5n8S6PeJK8SR/2ZctqjSeZyvy2qSNgDO47cKcBiCRnQh+OGiamp/sXwp4m1uCSR1S4gia3R1XjePPRDtZsgcZIGeOg9C074caWi/8g+2DNzu8vk/jiuhtdNiht2hjZGaEDEe4M6qemR1xnOM+lfZuNR7v8D8GbXRHmfh3xvbahZX13N4L8TWTQ/uvLaVGMowSCHRuCThQOOWqCXxHf2F9a3Ok6b8QNLhkcSz29ulpfwXq5BIY3EMwTOMF4yj443YxW38RfGyaDq1vbf2PqF9Fbl5ZXtZIfmlKYiTy5SqMN+xmkLZjXdtR2OK6vwN4QTTtQuLwapqctxfbbqa0e+aW2gZkAIRCAABjjAAzk4BJFc6qRlN04SvJb7aG3s2oKbVk9vM5eb4y3a3E0ieFPE+12bCtaW4SPk/dymcfj0rA8X/tB6BefaDH9sFxpqCa9j0uWwmkiBPEMibHEch2kBAFkw3HVSPdGtFjLE4JOT9P/r+9Mt7NbZQI0C98gYzW7py7/gYprseRRfF2DW98i+C/FKIUURZiUeY56gg8rj3+mKr3PxS08XEbXGi+JbaBGBmD2SyqfYFcYwee9eyMzLcFF+XaMkBex6VlW66jJ4pu0nt7J9Ja3R4pRMfPE4Y70aPbgoV2ndvyCuNpzkPkbVr/AIC07Hk8vxp8MyPJiy15MvhXaxVcjJ4ycBjnj3rzb9qDxZpHiD4SeJpIo7ORrawkNrFqmhfJG+PmMk3mkbCm/wCVYgT/AHux+sorVOqqAOmMDFcF+1FYx3n7PPjINZreSJpczpCUDbnUZXjI7jtzx0PStsKlSrRm9bW6EVI80HFaXR+RXi34NeGxZI2m+DIFhlBCXmjeIr6GO5fd8zm3vWugCuCuIpYowQfkxwPMpfh5L4T18XdvYeKEkjIkNtHqVp8yjnpJDJkH/cI+oyK9/wDGFvBNDNNN4cklKkzypHbcRk5O9XX1z0/Gsk3XgnxCjWj2kdkiwoFWVfLkX5em4cdPyqklfm2Jl7ycWeBfEX4qj4jS20smkajouvWhaJppLe1S3u0DZVSLeKFFfDklhGAcY7CuN8Sapc39utvCD9hjYefjGd+c445x0r6CvfBHh7xJdSafYXEl7dXK5ito83EjEBRkAAnt9OVPevoH9lX/AIIr3fiW+/tf4mLqvhzT5XkEfh6DYl9MPKkxLcSbmNsqybG8tlWXMRRlAfI5szzCCftazV/xfy8zg58PgaXK3Za6bvXovLsfMX7K/wAKfEX7RvxI03wj4WsjcXM/zXM8mRb2EAxvllb+FQDwOrHAHJr6/wD21P2FrP44/Cjw7Jo9wEv/AA9pcVnZTSAo0kKIoHA+6SAOOeuK+z/hf8E/Cf7P3gWPT/B2h2OiWBlkLxQZG4tgB3YktI2FABYkjPGMmueNkLC5urOQRSW7ymeGPB/dqeSo46Bs47AH6V8DmmZzq1IygrKJ7HCGeUcTjJ4SorKS93zt/wAA/C/xf4R8Z/BLW57S9glaJNwG47dw6A89uvatLwP+174m8D6abNra4Np93bE/vzk4PbPpniv1L/aC/Zk0L4taZN59jGJTkAodpIyePccn35PvXyp43/YaPh+822sJhRG81GEXmpHgdCCARj1wRzzXRRzCjVXLUjqfZVsDWoy56M7I8I1P9rrxL40sza2NvcyHaQ7sOQNhB5GOf5EV6r+wx8A5vE/xlk1zVrm2vn0+B7t2Q7wzM7bByM5y3fGBgY4rR8LfBTVNPvjbJawvwYllKbckjacDH+ea+mf2bvhnD4E02+2QBJrvbCWKkM/OfxAyBx6H0rLFVoU4NUla5dGNSdSM6rvY4zxV/wAEvPGfxb1XVPEWj6/4Z1BLy4FzbaTeGWzutryKGDyYeLaFZnyDlggBClto+dv2mv2e/Hn7JWpQw6x8M9Us4r+5e0stVtcX1hdlNxyske7ZkK7qsgRyqk7cV+n3wO1VNO8VzwW+6PyrwW86kk5chAcA9AVbtxxxzXv2kX0iBwruispVsH76kYI9wQcEH3GK2wWdVYRUZ6pfI/JMyzerQx9ag2pKMvQ/lH+MXiXU/GPja5m1KB7WWICJbcnIiGM9uDnIORntgkVyJQk4OCPTrmv6fPjp/wAEwf2f/wBprW7PU/GPw20O41CyiW3SewL6aXiUAJG4gKhlUDAyOBn1r4T/AG0/+DZezvNC1HXfgN4ikXVVJmi8Na/chYZFEZJjt7rbkSNIPlE2EwQGdQN1fRYbOsPUajL3X+B0YfOqFRqMtH+B6r/wS5+HWi+Af2AfhnYn4geBI5dT0ltcu4kfypYmupHmEUvQvLGGEbn/AGTj7or5F/4Kj/E7TPh5+0/eX3h/xj4Z8W6foWgWES2UV489rHM/nmWNNkgZZFPlklWVlYrgg5r9VPhd+xf4H8BfBXwh4am8HWlo+j6JZWUtvO4naGVYEWZDICQ+JC/zAlTjg4NfgJ/wVO1PT9T/AG+fifHpGlw6Jp2m6y2lw2cLlkUWyLAWHAxuMZbA6bq9OlKUm5OzXSx7lOqotVKW/c9q0P8AbV0f9oPxxCq6fFp+vXsUVvviYs15Ki4DP8q5Lk7cKg2kZ5GMez+Cf2jtN/ZD8R6nc3cqeKfEWp2ot5vD8ag6dpUgUlZ7h96+bdRMx2KBsT5twfcAv5ZaXqFxoeoW15ZzSW95ZyrPBLExV4nU5VlIxgggflX6u/8ABDf9n/Tf2yfj3pPiLxlYnUktYJNYuFniMsd9LExVDOox5nnTuAAuTwSQQGI4ZZTRlXWI1v1S638+lj7t+IeYVMpllGKlelbfrdefW+yWx63+xj/wS78VfG/xZafF34qeKL7RfDeuRXN1aQwj7PrWoL5JlinV2RorZR5W4GRDkKMLtYMP0+8L+CNO+GHgyKx0nw9FoenR/Ils1w0N5Km8p5jOzeY21RnfKzuwIGQQDXRXviC28EQSeIdTj06DSbSFjPLcSqkKiNcNGklz9nRPlVgcMwXd85RMmvNtH8Z6WdOS51W80otqwniS6m1H7XdRKyxgRlIbdy+eAfKnfBXgv94exUgpVPbNa2t6JdPQ/KcTnOIq4dYNzapJtqPS73b7s5LxnbXTwQ71tYYbol4UTdGQW54Vz5pHZnYKS4c45zXkXxh8JO+jSMFOcbhz0I5/p+lfQ99ZTWVpPaNDcWl9exGfz76zNt5TyMWkxJIzKyxKyKiKxCqI2cKNgrn/ABd4ZtNd002ohuC6BB88TA/OSow2NrHJUHaSAzqOTnHxee5E5Sdeirp7o+w4X4op+zWDxUrNbN7Ndj4R15m1BSn+rlTOc9Ca4LxDorvdOoeNSB3XJ96+tvHH7ONvLZvcWsbeaHOSRhXGOua8vP7P11NqTFraSSMtwyKz8/gK+WhCrD3XE/RYulNc/Mrep8p/Gnw48HgW6t4f3l1c4TczYySO2O1U/wBi34AGZdI0W4MEsLyXFxMWHIEEZcMB7yvGOeAu4+lfSvxl+ASDQHlaB1WLG5ipCxZOBn3/AMK5L9kTww918fPCmhIHgub221cLlwgj2WkkqjBx99Y1wOu5eAcVUvaKm01a5x16tKckoSTsc5qvwgutW8c3+oDc9hCRbOVUgykLjIwMDqOMDrX2n+z9ZSeBLHwlcQPdxz3NmHmmtbkRXERKgNtLELzIrfTJ6CuP0HULWL4Eaxey2UdveJKqOGHDmR2SPkdzx0rX+Efiq4fwTo97bqZF0eaWxwEB3HmQNgkDPzZxkYI9DXJllTlxKlLozLO06mEfKj618HwPdX0101q0NzbbDby2Ebw2975hjZJDGmV2/uiG+ZQrBxzuWvyY/wCDl/8AYZt/CnirSPjp4X0tINL1+WPRfEqQ5SGG78vNtPs6KZY0kViNuWj3EFmJr9KPBHia30ayt91xpegKQZl3wJAt1G7KxUiM7g6SBiHPyDzyFLkmue+NHhjTv2o/gH40+HviyEy6f4+sbqyMSIkr6Y5x9nnUtjbLDMkEqsxAMiFfuZJ/XcPVi6aaPx2MpQrH5I/8EhPhtaeFfA2reMDdQPeX7klWUr5EcJYAH1BOWJ6dBXtn7Q37Zr+FP2OLzxg0Szz6/C9jY+UwCTuXZFdc8lGC7h/s/WvO/wBiDwRH4J/Z4tdMu7gaNqmo6NqEN3JJ+7ewvFlYMjK2MGMlweoG2vM/+Cj8U3grwT8NvBT3uj/ZNNg+2JaWtyG+RYwiOTgbQcnHY7sg18hLDvEZg2+j/BH69TrRwuUKUd+X8f6Z4T4i+Neq+PF1O61jULXT5bK2hudL0RIWlt7pvtEUbRH5Su8RSSy5kIBWB03EyBG534ZaDD8QPHem6Rp0c9pq11cKIYxFtO7dn5AOM+g4HToK9A+Dv7KviT4u3ceoajbWWjaEfm+1Opknuefuxpxxx99sAcYDdvsP9mj9nHwV4M8eaDovh3T7mfxRrVzFaNqNzICbWN3CsydQrZP3jjAHA616mP4iwmHk6MHzS7Lb5s2yzwqz7FZdLOq1L2dBapyunLr7qtf5vQ+h/GHhG81P4TW4vWiN5psUX2pYzvCyYBbGPdsj1Ffm9+2FBJ4b+PdndIBHcaZYWV3FtBOwqzyocj/Zf/Oa/VH4O2tv428NeJpGhjFvd3108cSfdEG8qgA64VNoGfSvhn9ub9mPWtY+Juoa7Y6Xeroul6Bp0NzO8DJD5/lrE4ViMNggnjpnB5zj5DCS5a/P0aOecGo+ye6PrH9l39rRtE0DTpdSgOoWkiLKkgH3lZMDI/4FX0Dp/wC2H4JktP3mjsXIJYnCkn1z2r4P/Zn0iTQvh1aaXfLM0lkwhRipJKZULn25znsOegr06PwZFK5wF3D1J/OsI1rScUe2oLlUpLU9H+Mf7R9t471FING0+Qor5GSMI3ODkfjXk/iBRceJ9EF1zILwSOdu4bsZXj0zxXUWOgLpUG4hFU8k4xmudtryHW/iXZlow8Mcy28TDBBlbLHjqdqI5LAEKWQH7wrCWszecmqT7H07+z/pgl8Ia/E/Al06SYk4PIJ/qDXVaVoces6lf2tyR5MkkSvnIxuQDP588elc/wDA+VV0zVFjI/0mySMHH8UkuAPyOfpWxrdrrGueJrfTNEgdotQv/MluVQsiJEU2R7ugZuePStoSulY+bULzlfqfjz/wUo+H0nw+/bf8XeHBHHpVxo88UyrjzIWS9giv4gAR1Ed0mc984JXaT4tfebYzy77KOWQqGDIWRD7kE4//AF1+k37cXwD8L/tH/HzxTq+sW9xFqxvHtlvYSYZ1ERMSblxhsKigbxlR8nRQa+M/2hP2TfEXwp025vLCGTXtGK7ReRgtNbA7sebEMkcD74BT7oJBYCvXw+bUqslCWj8z9WqeGOc4DLKeYez54Sipe7q1dX1X6o8AsbGXVrszLPbwrEDlhHvA9h6/j+Feq/Dnw3tsklNzBJI2fLCqQoOe/Uc1yfwZ8MGzuL22vjvspo/MxKuB5mcYz1XPr0r0/Svh1pdvuknN7ZzhQkaxSkH/AICc4PUZz1r0K1X7KZ8jgsLK/O1bujM8f+BZp7dbjEttq0QzDJgs7LnOD2KE5/pWJ4a1TWNf1ZLBb20hvkUKLe4jDed/tIe4P5iuv1LwZr+i6RNew6q12yuH8qUFlJ6bcHlenJUke/WvPvFUUXiqVItXtTpWoIf3Dk7YHPPIf+E/Xnp61nTldNHVVg4T5rNPqtv6Z6L8PfA13rWjXFxcNFFdQySx5NoLi2ZSMZxgFWGTg54znmsp/hJqVpK01sLWdhGTt8to1kC8+p5/QVnfC/4y3fgTQnguJ/Pk3yMspU+ZgjA5H0POa39G/aUDl4LlJZt8b8vMRtz05z6mhqom+VEwWGlZt2duxHJ8PYfEOmSrN4euNIvVgykyMJY3ZTk5yS2Meg6n61jaj4OvfDdpl9NluUJHzqrkfo36GuhufjJqlrYGS0VU4KgtIX4PGMfgfSsy7+MXjfV4UtoL1oIJj/yzh6Y44NKMqm1vxLqQo2av0XQt6R4uez0xFk0e5T5xlxb/ACnA9W5rtpp7dvDNjcaq8sMOoB5LaGN8yMS5TG0dM7Pu8dQehBPHWnhrxj4oiUX2rTw2LjzGkn2xMTjHyLjc54xwK3fDfgc6feTHTo7kMFwJ7pjudhgsVU9Oc9B2FRUS67mtKMk7JXXoaF94ri0S0Ed3plxB5gIsomOJpMH72wcAdOpI5PfGPI/i1Jr3jq0eR4jHHgxpEo+7xgEnvz2/nXuOm+GLdLYXUsSy3yHe0xBd5M5Vs5687eOMZNUPGXh6fVLVpyqQW9wpUyynChh3x2PTt156c0qVaMJXsGJoValNxlLTsj5U+HtvcaAscBRWeHKuFJDBgcEj3r0rTILrUrt5ZLiXDnaN8SliM9Nw9Pzri9Fkhu/Ft6ksW/TpLqSOGeNdjQEHB/4Dmu18K6WrXTIL22D7wQzqegz3UGu6s3dtnhYRJU1FbJneeF5JkhmH2eZwJCu9mWMn8xk0Vr/CnwpLrskyhLvUpQpYrY2rysBkc8KTjnk4GMj1orm9m3qejCskrXX4H702sSS28bph0kjVlI6MrDII9iOajvNKjAeeHFvM4AZ0CqXCnIVmIPGSfpnj388+Fvxr+GYsLiHw94o0a106zhAED3P2a3ijDtiWNJNqhWZuqgFs5xW1dfHnwPqF9d6WPE/hae6tbQXckc2pxxQKhcopeTleXVhtGWAXJXBBP2Z+IJHQeKtFi1DS/Jms5ZZETPyKTnkZweOh/rXjXiTwv4w0v4s6H4i0pPGzx6Mp8/SrW8t4NP1lXO3ZcM+9yFXkDYdp6MpJNe1+Hvi74Y8UQmXT/EWg6gmT81pqMUykAE5BVjn5QT68dq1dP1fTtd1GSzsbuyvL+NPMeCKUPIq5HzEDnHTk1yTwVKVX21rS7m9PEThHkWxkeANT1vxBoqXeuaXBpFxLLNIlsknmGOEzP5KMT1lEXl7yvyl920BcCtqZZEjYorOQOFAJZvYe9UNRk8Wz6ncLpfhyzn06zcwz3N3qDwu8gPKoscMoAA25LlTlsY71Qt/hf4i8RR6gNadmttTlG3T7QForeAptMDOyAzB87iSqHIGAo4PVsYPc5O++NlpNrqaZp2ja3q8l2qu2pWXGnrMJFVYhchvnwASfL3AbdrYzgd9Y2mwIqp8hAGAeQPfJzn681zvjDw9ovgi4sDcRJo8Jfy0aDdaoBGu8rI6AKFA5/eHYMdRVVvjXZ6F4a/tm9vH1LTXG+EaXYPqDMoUkhWhyrNgZ7cngVEHK7lMd00kkdo0QhieSR44441Lu8zBEjUclmY4AUAZJPAAJ6CvDPjx+034C8QfCLVrLw/4jtde1LXdOk+zf2RGboQLvWPzJmwFiQknbuOX25UFSGPoFn8Y9M+Lfwrl1DQn1/TP7a05XsBfaK1tfOJ1Pk7LafGS68jfhAGBYgVznxY8H32s/DC61qz0lvDmp6Pp0sg0y/s7O+mnKR/KHuI/NBxtRswseUQjDKCKd94jio7SPzo8QReIbHUUa21Gaa4ZtyloWgbbvzkncVbAz+Q9K9O+Bv7OnjL9o3XLu21Xw6lpp8MQNxrWrWwEJ2kKqIdu9pCDwEI6ckCvT/wBkX9jfW/j7DZ6x4suhd+CEgaC1hithBe38ykj5HI+SNWJJkwc4wM8mvubwB8I9E+Fvh6y0zSrG1sbPTjI1tBDkxw72JL5YkvIcnLk5xwMLgDy8xzZUVyUtZfkeBmGaRp/uqWsvwPLvgl+yz4T/AGb9KNv4V0SDRRdHzNRvg27U9QcLGqK0nJSEhWPlqQoLEgAvIzdJr10trrgh2qsVzaMUCjgEAg/j0rrPEvy27BCeeTg1xHjdVTSba4AHmWU6DOcEox2H9SK+MxFSUpOc3dny+JqSk+abuzInAu9KRWH7sr5bjPT0/WvP/HWkXNrIJVJYxfOpXg49T/UV6XHYrNppHQNzjPf1qhfafFeRAyJvUd/4lPSuOcbrU82VarTqKtRbUk7po8U1S8+0wMdvlv1Ixwetcd411aCO2kEiCVQuW3dcj/PWvZ/FHw9jSKR7cbSzZI6qf8DXinxj+Dtxr1kYbK+m0lmb96JQxjmU8H5l+dfw/wDr1NNcrsfrOR+IuHrwVLMvcn3+y/PyPNr3xHa2V7GgkCHflO5AB5xmvVfhCY9VkhmZkWCzBkl+YFmIbAGPXP8AMV8p6v8Asv8Aj6fxLcN/bmmz2MDEqZNUit9wX0V8HB/ukc19PfAbwTeaRpdrbPdJeSkhXMcR8tQSCdoPLtu3YYhQqlFA+XJ6KsUrO9z3cw4vy3DYd1VNSfRKzue3fBnT5tS8RPd3CxnYXkUAcIoO1B/vZYHn+63pXrdoAu1v7x6jriuS8H6VH4d06OBFKudpf5tx74Gcc9fzzXU2MjGLnqvUdxzUU07H4bOvUrzniKm8m2yWdyx6np26/WptNDQOGLdBnr0pmzMYGfVfwqtq141l5Lg/KHAb0x71qtNzL2jjqb2sXUVxoLmRtr25SRW743Bcf+PD8hX8wn/BUjQ/+Eb/AOCg/wAW7Y3ENz5niS6ud8Wdo81vM2dOq7tp9wa/pC+IPiG50TwvqRDYCmIR8dzKij+Yr+eL/gst4Ej8E/8ABQrx81vaXlra65Jb6xC1w7Obrz4EaSVGIGVMwlAxwNpHOK+oyDFSk5UZPzPq+G8ZKcpUpO/Y+XljJGSSVA3HHtX9CH/BEnwlP8BP2EvCepXlythea5LFfSMLdfLaFVEduhkxyG3yMpbO1p3AwWNfz4KjCFgo5UHA64r+jT9lO9n8CfssfDXTtKe5UJ4RsGWHJ85s2yyvgn+LzBjnGAcDkMK+og7anr5vNxoq3c+l/FnxFOuzaxql9D/wlI8IrG5sNNCW91E8m1gZomIAIT5vM8/yJUSTepBOHw6Pd+OdMez1kwxatqEEZa3gurho1dXYyPgT+bG26SNUdApfbjk/LXLajruo+NNP0yWbTLW+1vTrTdpl5qVkk0GiqSGRpJ98bFY5FE/ls5AMO8KXVQdDRNQaK5/s2a1guLEmJEW6u47U3ESZicYcSLG0nmEFAYwXYFpCBmtrHzfMzY1G40rXJryBRf28lzBxcx6JqDW8MQtkZXkUl03LAIzIxUZMsfAKnPNWXgoax4h8JLp2n61NDePNHbPIx+zPHJF+9lnlQpG77Y12RhVeNhMwAUNXSXUOqWGpyzW8HiK/g02/WfULSx1q50u5hVJMmR44pCJIWYTPFFFhGj8hVTbuFNu1KXst08lpYR2qRapi0tQBcxNulTUY1IaPz4rlYd6gElUmKr5gGE0i9xNW+GfibS7+KOW31SxsgVSJIgjR6g7nG1QZDtHlE8lclhnjNcrrPxJ0LwjNa6brWpwHVLl7mxWDzvKeSQnG1RnKnCMxJ5+9yeldLrf7VfjX4TQarZeJVTVneG51bTb3Sd8AuTDC7uhu3wEO6OIkHAKy4ydprutZh0T47aJDLOv25dPjJu5NR08xp5r7QyxuMCJTsDCMHA37Tggg8tRRWml2dVL2stVJ2XqfFnx/8V2yeCbq6tNOmK6nctOhKyOySAJGyHecIgWNSFGMsZW6sSfEvgv8RdN8AfF1fFc7GJbKOSHziokm1BpIngjiUdBiS4Llhgr5K9RuB+j/ANuPwfYxeLbGy0wQaXeXd9M80sa+VLcttGJZOf3jCNEQbTgIFz14+T/Gfw1tvAHhXRp3lS/vbG8E91gMgjjEiLv2sMYEs6L9I2P0/P8AinmjOL8j9L4L9nKEov11PcviPrrWOlQ6fLGtwLrRZdT1IvmaJHBDxjIwWYPj3ORxXN+BfHZ0f4V6Xp8dz817rYh+0XX3mQM+55COC2ARkDqOBxVH4ofEn+0fA2t2LQmM3FqsSS+XmbCDzthI5AIQA46nAPGK4f4ZaC/j+9s4po1u7XRUTUJIvs6yGRSC+NjfeIwDgfgM4B+TwDXtYvZXPu8fD/Z56bJn1d4D14+K1i1OczTWEG1JZI51CPCIsF2ZVOSSV2ljyN/dcnesZLxdR+x6cLKRLYNGxGXnZLeEO7Oo5CljyT2yeCSa89+EN/Br+hy3s1jJGtxaLCphQWxtZQ8hj+YABWBllcYyFxxyTXeaV4pl/tfTZLiLbaXC+ZLGJAfNYw/OMheCrh+em4DIOSK/Y8J/CTPw+rJus0vI/M34w+ONE8H/ALTfivQvDyWsd7Y6/faho2nQShyXhPmPCcf89kd8Bhznvwa+cIfCXgz4wftKWeveEZ7yDRtZ/wBP1LRr+EPLpjROBJbDdn92xO5P7qsV6AV1f/BTXw/a+D/28/GV5p8T6NLMba9M8DFDNM8CGSVTkn5m3frgCua/ZFNoNb1iaBt8kMKqSIyFXJ7E9T3+teRmlL6nhq2JpvVr89D9q8OKcM8z3AZTiIJx5036RV/0Z9RXXi58MttDFDEBtVmJJ7YwOwAHSqfgH4mXvw3+Iena48jXgsJ0lKOdowCCeAPb61zc15LcvksQ/BwRweKdb2yTQO85P2eJS8hPHy/41+R88ubmP9KMfl9DF4SWCrRvCSs1tpsfb37IPxQ0/wCIltdX1iGjiguXS7QoE8t5WLBio4AYl8e9emfGL4NXHj34aeINOYnybqPzUTJC7kKuBn2ZWJHowrxz/ghpbw+KfHvxL0jUrC3NrqOmWWqu52h0MN0IUiA6kbZ2P4c1+jifAmGNYFeIIkkc0t1DtG0o8brGpJHAAXt/dOa+vyzCTq0lUvuf56eJmX0ck4grYGkvdjZq/Zq5+c+i/BK5tLQlkH2hTtP1A5/CpLrwXqOnqHjAK9B2wa+kvFPwz/4Vp4nvtGkbzoYyJrWV+WkgPC7uB84wVPGMqcZHNW9O8A2epWuWtlkjf5SM4P1rF4b33FdDz6WIXIp7pny1P4L1TVbN1wXA4+bkDPU/hWRpngeXTddV0UkQIbeBSeN7HLFfQscEn2A6cV9W6v8AD60s4W8u3EW7K4zkjryK84+E3w/vfiP+1L4T8HaXpz3AvrqS81K7DfJpthFgPMxP/LSSR40Qd8nGdvGNTD1FJQhuzSU3Ui2tEk38krs7r9m/4S6z4q1230+2i8uzu7iC3nlxxGuCoP5MT7ACvsL4I/AG0+GmhXsd1KzINRW6lkY8RKqs5Yjp9w4J/wBj2rU0bwtoPwj8rT9GgNri4htomKGT99czpbQknqf3siMe4UE9Aag/aH+Jsnw5/Zz+K3iC3thfRWHhy4vLa38zyvOzbPgb8HHysD0r6nB5bSw9O89X/wAA+HliK2LxEaVL7TSS9Wkj8fvib8Qm8efFPxPrz+Sj63q93e+XCdyIJJmYAH05qjb6ssig9OOea5/wpcWH/CI291axM0LwLMzGTLEleSC3U57EiqNx4jU3Uk8UpktcKyNjAxwOnbrXwEqj53O+5/qdlWBp0sHSw0VZQjFL5JI5r4x/s3af4zuo9T0KK20vUy+bgqpWK6U9SVAID+46/XmvJbS0fS72a31K3MAhZk2NyiYOCg44YE9f8a+kNP8AFA1CcJvARByMDOeteffHvRo4b62vSzNaXjBJom+ZRIB8rcdOOM/hXqYLGy5lSm7pn494n8BYeNCWcYGKjOOsl9lrvbueexaPNc3fmI4CJHuihY4ZVHJKHoevTv1rB8R+D4PiB+7hj+Vj5bRvHgSt/eI7dfT3rrbllvIfIsP+PMMpmBYZLjup+vOByOM8mrVxoX9oXMdpagLqEimPfBJsdTgnYV6NkDqP8a9+gpyklT3201+8/nLExpwg5VH7q1d/z9EeGaX8EFFtcQG4jtmty8J81/ugfMCPYjp7Gq5/ZxuNbtZPs1/A0kCD5/MJII9sV66YbO31mG01KC+0jUoo/LvELhw7jO1o+m0EYyPUmm6Vpts99IsOo3aybZFxsGWXaWB+914r0MbTq4WpKjWeqseHl31fG0I4qjfllft0OF8O/DfXNE8KpA8Wj3NzblXW4kmc7l5GCpXg8jkehrobH4eeKb3TftP9p6faRwMrbLaJpGO71JHHT9a7bRLex1HQ3ilu7x3eFkwyrjsR/FWfLokVvpc6/a52Bi3BS6LwOPf17elcPtW9T2VhFGPu31XkT+F7XV9L0xLefUb6YrIF89rQZTI+7+YJrdfOm6pG9x9hvXljSVfOZkfcOGJCHIJYN1x1965TTdW0bTNDuVutQki+65335CqQSDhV47jrT4vjb4esxbWWl28+qXZk/dusBIAONw3uQOvsam0n0KbjHWTttuzq7KKeHWZ4bRbh+BmO24Qo4IwTgnv1J4wawvFHhiTVNGlXU3jNnC376NMMxxkAsx4xz/nFbUV14h8QXWnylYbGzkyPJjG87s9GJwqnjkhfSu68FfspXPxL155bpzcadLtlWWSRWEbdwFHAIx1xXRgMBWxVdUMOvefXt8+hxZpmuFy/DSr4qVoq+y37LzPi3xt4YgtPiNfWVsy2pKCVS67EfcvAJI+8fU9ataN4eMEixXWmzWM6xnD7WVXOB16+vsK1PiRoEOnftD+MoIrSZLG31WS0jhlnZ38uMKoOf7p27gvQBgMda3fAGj2dxFIk1vctAoJhhLkRoeOg6DpnAr0MXhp4ebpTd3HRnzWDxVLEwVaEbKSukfob/wAELvgzc6YniHx9NbS2lu1odFsbiOZlldnlSW5U7SAV/c23UZBU0V9L/wDBMvwSugfsZ+F5LW3Maam9zduEBKlvOaPPTjhAPwor18Nh4OlFs+BzbHVVi6kYvROx6H4bm0fxBpkVxbQ6dc2j5CukUbKSGKkDjsVIPuDWZrF74J8SavBpT6ZYa5eQSLcta29olwI23AeYwACKFBXcrMTjnGKda6LbzWywLJcWUahVAtJDAUC9AMfQDAFa1voOm/2YbGG1RbUEAxKxXcwI+8QQSQQOc+ld9ux4l9SWLwp4Rj1KSfW007T7GDMccVvpTSiQYyWVYUbrjaMgYGeDnncs7TR7CaeDSbK5gSEBI5ZIdgmGByrHkj2I61Sa+iFwYyy+YUyV7lTkZ+nWrEdzu4BXkYHoB60xMks5HtpZ/OfKM2YUQsWK4G8tk9ScjgcAdTni38pKnnI4U7iOv/6qpi48yVicqUwMnGHGO2Dnj6VHqsEWrQCCR5I4zyWSUxsPxH8qALs3l+S3nIqRuu1xKRhlPGCD69PektreOG32rFFHA/WNVwhznsOOaoMsDyAg7toCqc9MVJawFZri4ClEk2kndhXwD2zx1HXFA7l1BGs2RHCdmMY+8vAH4dMfhjsao6V4vtdT8S3WlWcTXtxaMovCwxBbg9mJ+82D90evPpWF8WPFNv8ADfwNqniYw7pbSEOqx/fvHHEURI5b52wFHdjjrR8Jrefwh4Ds49RZZNVu83d/JtwXuJMs46A4XO0ZHAFeBnOYTopUqTs31PDzjGypR9lB2b6nrWk65DYWqxSJFBCWCxugwo9jjoM9O38qr+JdSa3VlHI/OuOn8ar5ZVwHRhhgeQwrE1n4of2Fag3eJdMHBlILSQemT1I9+3evk510z4meI5Ha5e1/UpEkAzgA+tcN4g1W4u767s93AsTKpx0YXEJX+tbWv6wbdFZ2XZgYcHhgeQRXKXO698Y3MgLCOPTQCe2WmXH4/uz+tcs3d2MKlRvY3LGeWW3VWdssQcjvViVGcM245H5GpLGyxAuc4Uevap2iMZBI49RQlpqSr7HP3zPLAwY5xwAB061z+o6ZHqT+XcKWAPfPI+o6V2dxZhCcfxHaAP51l31ikbOxBDjp6Gk0TyJrU4+3+B2i3+pJczmdwrBvJ3KFPXgnbu/Wux0Hwzp/hmLdZWkVvvAGQCWYAADLE5J4pmnSRhuD9TmrRuQygkfhVJaFOhYuWgYybjyM5xW9YShgPrg5HWsHTnwM4Cg+/Na8E4jlwOmOmOlXF2HFtaGzbKpXBU+v4+lZHi1N+lXO3ghdwx2rShvFVMg89iax/EmoKNNlydu5SD71cmrEVV7rscR8TdfS68LwoHYvcGDfwc7QS+fflBX5Nf8ABxV8NLS21X4aeNYlt4729iutCuwsLebMsXlzRSO+du0CV0VODwx5r9Lb7X31K+s7FnztlJKjnABOf5mvkn/guB4Vn8b/APBPrV9Rjls0Tw74g07Um87/AFkqbpLcJGexJuFJ6ZCe1duT1nDFwffQ7OHMRyYuF3u/zPxd06O41O9gtoNvmzyLGg7M5IA5+pr+kz4GXjx/DTQtSNla3ryaPZ2UUV1dC3j8yZY/NwdrMW8m2mGRwpkTP/LMj+cDwLqcei+ONFvppEhgsdQt55JCpYRokqsWwOcAAnA61/RH8Fr9L74VaBcPeSQebYQmzCYzLO0AOx1bBZZEJ27Du3Q4x2P6JDofbZyv3cTuvDV5Lqum3s1hqC30ml3Ba1sb6RrW5mIV5MwhRmVwgaPyWjIO523IQCLXw78c6TqnjW2l1b+19QmuJbtL6C5K6jE6KjSiOHyYInmWUYIIDSf7bBVrn/E/jNfC3xMttSuDeWt2bdZdTu9QtIZLkwz5Dz2kciqrsrmTBIDN0Y7GOeA8PJe/8Nc6P4g0FNChs9elubq5tJtQhnj00Q24Eo82IsiSrvCv8+5WYrnAzVp66nznofVmhfZtXZBpF7N/Z93cCPQQ8ogms7hFWGeylGHMuJluXMjkYyUAVlL10djqoGpmx063t5ru8nOsaRZ7JIxHKEka5gEwMkiK4jlO0iQAN8vOxq53wxfapFpV3f38fneJNNSGK8gg/d2146KtyTa+YfmhdLyEs4G15EkBOY2C9T4h162tfDeqXcs8K/8ACM3UepwR3Vq0SQWvyl4t7ptKoZlLIrEkoCAWjwLZvBmTF/Z1josmj3ulw33hDxEReWU8slxObKdMuYieflLFGAC5O9l9Gbhr3wrqP7MfxPu3theDwh4qvUh04wXU2bSKNiVBjbKsNsgVIw3zCMEsCzMO+8S6VpfgS/1rwxrlndab4b1uJNY0+aJZBNFPu8weWyN5asJEjZGLLhygHMZxm3moTfD/AMMW/hDVrWPx98PpEX+w30+VbeOGyWNF8oiVlVURAqrg5EZAAwpNZygm030NbtXSdkzzj9rXwVF4y8BQ+KYybi0ePzluLW2e3eRWVlkUwqWjZ0ZWiwshHCsPmJFfGPjLxra6tqek/akmuLi2V0fKAI0gL8leAcM+BngZzyQK+85fBs1r8PLc+CPE8WpWFrHO9t4Z1TdbtLbsys8aqwO9FffF8qArtXoBhvlj4n/Bax8Tanfaotutn9jt5p7q3s0UQwsI8FIgnTPCgdWLberYr4jivCOdKMoq59xwbjY067VR2ueJ+OvFo8d6XqV7pbGHFsba2ZxgQyEqrM3HRlyN3T+mr+zxf3XhXV7G7uLeeHzITZXckIBlhkXJVlUnknB4OeR379FofgCy0e6j8pSbWWTy+OVjmAyI3HZuR8p5we9eseFPh2th4Ne6McUZ0uTz/PnG2NjHuYoScZVCSAB02+wr5XBZVUqVI0+Vn3WNzykqUpXXX/gDtDibUPEmnu8MMFnd24+e2VnaUnLW03RSiqDeoU28tcL8w2nd1ms39le2d9LJGY7O7CJBFbMJFg2ndnBOQzsZQQAMM5HJXJ4b4MXg13wZoszv9qa2h2RmVkidmGGIXeyu7MGym0Y/dzHPBruNL00WGsvp8sFu9qb0JdK+GltkY79q4OFMci+aFA+UMvJJr9RwkJQoxhLpoflFWrGeIco7XPy5/wCCw8Eq/tN6bcuN9rPoMP2eYjibbJLkD6ZU49HH4eZ/sp5ay1ZiAA7qq8AAkLk4/MV7/wD8F4PDyaHr/g7VrOa3NjHPfaV5aR+UN58uUMo67dqY6cdOOlfOP7IOqRXHhsK2AZNRlRwDjaGjj2/qD+VeNxXJrLpJdWvzP6D+jzSjPjTD1Jv4Yza+6363PaVv0sZoJG5jc4OexrR1KBb+ztbNAUN1N5j+yD/6/asrxBaq1o0WcFBn3HOa0vC7/atVR93mCOIRg5/WvyK1j/RqTtLlPoz/AIJe6/c+D/8AgoV8N4rN0t49ZmutIuR5YkLQSWk0hUbvusWhj+YDIG71r9sDPHc6VrMcsSAwlyCM4kTyLdm/Jp3H/ATX4K/s2fE8fBX9qHwN4zlcwQ6BrUE87pAZ2SFsxSlUHLExPIABzkiv3U1bxafDd5aanYQXF1b3cRnn8tN3lwNLGZ3IyPmWOJce5Nfe8MVE8PKD3T/M/iL6TeXypZ7h8Wo2U6dr93GT/JM8w+PHwEk1XTbfWdOV5bzSoH8yJFXzLm0CsyFiBl2jJAwoJZWHTG4+e6NpjWjfKQ0eOGByG44II619TeCvEZ1u4urSa1SC50m9lt3WCTzIoXBKlRIgdAQpOVbY+SflAOTyfiL9meG51sSaVrFrDbTlpJUuCXaFi2TtIxkc456etd2Jwbm/aUt3ufheBzL2cfY1nZdD5w8cs0tp9nRJjc3AOFiUs+3ODtA5LHooGck9K9//AGPvgbL8CfhhBfapax2/iHxBdy6tqjD76uwCQwk8n91CIUCg4GHPU86mifCTQvAniGJrYyatrsykiedFC2EYzmQL/D6AnknBGKT49fEfWtE8AX9h4Y09ta8Vi3WLR7ORMrLMxQGVhwTFEZELkcduvFb4PCezbq1NZdCcZmbrwWGw+zau9r2/QtabYXPiPxnobb1e206/Gq3Y3AZdcsgPoSxdsdgADmvN/wDgpD8VNN+Fv7CHjS6lRZRrelw6Fawhwm+a6iAXbnrtQs+O4QivV/AHgt/hcvhrQ/tM2rXlzO8+q6ndBWkvHMcgd8rxnfIoAHAUYr4//wCC5Hjq0sfgf4P8En7P9s1vWjrIjZiJYILODy1kUdCC84Q9xxSx1R08LOb3s/vsj2fD/K/7Q4mwWES5k5xenVRfM3+B+ZfwqEt5pLQKnnR2cjI0ZODg88fTNP1uxNleFllKR90HGQMcEVB4JvX8Oa1qMUWWE0SyDnODzUHiW6aJZZZXUy3AGQvQMeP61+ZpaH+oGHVlbsWPD18ba3M3O65c47kDNa3iazk8SeDr22GHd4tyrjJODkjHuAa5vSJftN2kScpAvlrjocdT+ddL4d1kC+Vw3yh+vqBWlKVpp3PPznCrE4KrQkr80WrfI8k0TT59Ha1n0ExanDf/ALkQpJ5jbmJBAPr0+U4Ycde3sVl+y1d33he4sb3w3oWsJdkSSJcanNY3UBLAkJKsciAgZI+UHIwTg8e+6d8A/CH/AAmcHi2202OHV5LXEkq4WKfcBh3QcF1HAYjIBHNdBq+gSxWDCyaNZBjORlvUj2PH+c1/SfDPDdLDN4mcuZvZ+Xc/yY444yr4uTy+EPZqMrSXmnbTsv1Pzn+Nmr+INH8a2OheIvLnk0+BmsNSuBi5kiUjEFw0beXI6gYEiYyPvAnJrzzXLp9M1USmc3USsWJtWdWCH+IDvx796+nP25Phnf2Wp6L4hmWD7OJjBI6j5Qz/ACrgY4Oe1eL33gue9itpUimkaVSu5iVUFT0z0HHv2r5njCg6WPbezSPrOAK/t8sUdnGTRzPgvXZtehuLfTRKZU64Lb0znsas2Xwav/ENlMLu5lSRo2dfOm2ltqliAPfHGO+KlT4VeIvCHiSLUdGvIbe4lXep+1By2MZB2EkH8q6PSNN8TR6gRftbWsJ23Ant0bcCBuyd2D27enNfIynreFj72nSbXLUurepF4X+DOjwaY3nOWulUPGhICl16hmPqOmAea2ZNPim0oLapFaSw/OghXDBl6/McnOAK6Hwb8L59S1crp9nc6hHI6sLi5ceUe5+vOemfrXv/AMH/AIE2Gi6v5uo2SyOGVo2LrJGhPUjGcnr685+g9/KuGsdjWpyvGG93+nc+VzzjHLMri4QtOpbZa6+b2RwHwL+GeteL1il1NZILJJUkET8zOec5BBIBwPfK9K+x9BsI7XQ0WKIeXbHYwYBc+/HGcVy9x4YtdOmQxKFZJQUBZkAxzkDA747+ldr4Z33FpJEU8tzhnUDC4B6+lfqGU5Nhsvp8tBavd9WfhvEHEmNzat7XFS0Wy6I+Bv2gP2ONf8RfGbXde0We12agwmlhZtjeaVCseRgg1l+Bv2YfGcUi28yQWsJbHmNIg9ORgEn8BX1z421HT/D/AI3u7d7mKK8m2uscpCswI4PP0NR+EL1fH8tzZeD9J1fxhq9lNFHcW9hatcQ6f5jFRJczAeXDFkH5nIHGK/Is7rVnmNWCV1zH7LkijSy6lVcrLlX5HsXw1/4J4+FNR+F2gSXHiv4nWt+bGEXD6N4tu9OtmbDMdkCsY0GXPQbjjJJor6D0TSDomgadps0XnrZWqRtISpBdRgjH8vaiveoUv3cebex+e4urz1pSvuzEt57snCxwxE/3iSf0rSso2hiC7l3nkhRgHrk1ly6mlswIdQoHLAcmoLfWjqFxLBEyEjG9ZGw6gg4O3rzg4P19K6G+xiaPmPKzLas0kinY5xhOevPrWgliRYwwrd3MRLq5eMrufBBKHcrcN0OMHHQiseG4m0wxWcUckwUZbyxtznnHHf6e1V/DN3eeJb+Oe9tNV0p4ZnEUMt+THOnQu0cUjRMDngSZIIztB6K9twWp1Ut7DYrvkbbEDnceMf7PHeo4dZgvp2ijy0iDOCCufesXUrP+17uNlmnhW1JRn2gnp1OepPT8aSGR9Mtpv342kkhYYvmfP8J5OO3fBz26UX6hodEJI4ELGTBPy5AyBmoJNPfULgh5W8s7lQEArCGwMBeAeh5Oep6dKraXaC+vYQJnEO0t5oXaI9oyqndjGTkZ557EZNW7m/0Nrm405tTSS6tVX7RDbB2li3BiOYz8uQpG4EdhxmmmByPx2Ed3qHhDT5Sht7jVBcOpOEzGuY+OhHmFBg/0q1JqqWreVESIYGIJ5O9icsTnvkmsrxLqd3Bp1vf6mbOS7jLtDBHEyrbZwqgly3z4HJU7TgEdcnN+2Gws7aN8lx8ze+eefzr4XPpr6215HxOfVF9ZafZFnxF4oeSBpY3O13KjBxg4rn4fHZ0+78q+HmWF0DHIW5Cg/wBD0qPUr23bxI9vcOq2158gfp5UmODWbq2lNZtJZXahiTt2kZBB6V89e+rPlMRKyZt+A9Qksl1XwvdO7yaVILrT3c7jcWUgynPqkiyxkdcIpP3hXRR2+NZEoJBltYosZxnEjnkd+przTRPEcVrrenzXTkalpTvZIwXJuIJcfKzdQAyBhjuPz6228QyJrd6d6rb4heEgYbIV92T+XtWiezOWFXVI9J09RG4UkkHjHaofGGovoWhT3UKJNLH92M5Ab19e1V9K1dbvT0lUjJAbrU11fx3aMjqjqw+ZDhlb0yDwa1T7nbTqK5l6x4403SPDMGoXkwgiuE3Rg5LPxyFx1xwcj096bZX8Ot6ZBdxCQxTpvQuhRiuOpB5FfMvj2/n0L4o3tlot3dxyaDM8cX2GPz2Bd2kwByixbm27Au3CgOW4x1ut2utfEltEa78QeMPA+l6dHBZXeleHL6LTWkYxSt5ySRZkTYyJ+6HylFIAGSa6JUEle56v1ZWu2etz25t5lOeCc8cZp2paodPsVlkR2HXEal2bnoAOSaoWlrdR6bZxzSoDDCEZmle4kYg9TI2DISuCWYZJJrA8ezXnh/RdPvrnVbT7NY6ml5cXF7FHHHb2wkyyjCnD4JRXG04OCTyTzpPmsc73sdv4P8UW/iPT5JbbzwIJWgkWWFo3Rh1BDc10UV4fLLcncMc+leHeE/i7qI02/m0bwze6jpaK84vtT1FbW4vZMnc7I6ZCHGA2QQAo2ha9J8DfEC18Z2zxhJrTULdV+16dcrie33AEEr3Rh0deD2NVytK7OarCSuzqZdTCKOduCepzmuK+IfjH+z9NZsuw3AkA471patqq2yMegBznPXNeUfFjXS8IRi4jeF5QynlNrYBHvkg0m7ozSumYttqYl1W8aNiZJT5f/XNTyfx5Arif+CinwiT4wfsCfEzRo0vppbDRv7Xt4rNN8k09s6zKmD/DhWLHsoNdZ8M4d6LeXK5kuJC4jH95jkD6Zr2Lwv4btNc0+ez1GGyvtO1OKS2u7a6nNvbX1vIpSVJJMhli8pmDPldoJORjNaYebhVjJdGjnwlX2VeDW97n8ukjAxs4KnKkjH0r+h79jvUrWf8AZp+H8LWkdxd3fh7T0mnkmVGtx5ETJIrEjY5lUDfuzgsuPmNfz/fFiy0DTfiJ4lt/Cl1qN94Wt9Tu4tGub+JYLu4sllcW8kyKWCSNFsLKCQGJAJAr+gL9iG+uYf2bvBZ8uzlsbfwxp891HeWqXEbxfZo0CiPIZyXIYBGB+QnIIr9Qpu+p+nZvd04tHd39pY+KbB9Ka2On3F1AUSeGVreO5LFfNQCUkmZk+0KphICmbqxXB8p0K5l0j4+eE9PluRpj2LXMLIlhI0EYMEjMhHmCRl+QgFVX5UBHXn3S1utR18pcaRqNlrmlXNm1y2kzG1n0+0jaN5GRvtTJPEVLklPMziEBmwH3eS/HSX7F8TdE16OBpJNMv1sZZLmFXji3ReW2xwcOyBlGRwTnPTAtvsfOqLUtT6S8EX5nYT3kKWEKxyW87xomwISYjsBULtLOCY3G1W37TjAHcaPeQweKUhv/ACodO8QWsuiRyNPKgSdZoo4yWLMoJWKQnJHHIK+W2fnnwN46vLaGNrG3FxEFgiS3EgIujEgSC3PUsFCorHIyFAONorrdF+KFnommpp+oi31HTGuY5ppjBtNleQQySx3ZhA8ofvIoiWOBmEJkiXFXca8j0ez8RWXhLTtR8OfEZtHvIHaS709rywS6SVYR0Yrk7AFBYKCCH2lSGw2T4w8TeIPgH4mgt9NvNQ8S6Prc5ZZXP2maCFmIYETbgu5XVcJjJVmJYuc4tr4g1D4jXL+F/GkGl6Rq+mmC70zVLezCNeCOSM+YsiEBHVk3LIMfNtPLKBTv2Z7+71r4Xa/4Ou5Jbmx8MNFp7rCJGhiTyoVVGhc7xGE2gLGSEUBcllZqVy0y98a9LsrzRP8AhNfCiI95YOt/IY4pYSBk7smM7CxKRbyByOmDKzGlYa34H/abjvLXWpL7RfFGlkTStbwLLKRCyTqTNGokbDGLBw3zKin5WKHm/wBmjxLrGp3us+HCGksYTd2UkUTeUBbR+QS3lqwwB9oEeF3ZaMIDth5p/CvSXi+Lms6rLeG2ECSW0BN68LIwgBdcqAEAKMwJyGck8hdtZThGW6uaU6sou6Zd07RbWa+uLDULlLxtBvPsyGbbuuLaZmCAzEb9ygg5O4l0bPBGeQ+OGswad8DdfaGGBb6TSL6QeVkReZsk4X1UgZB4IBA7Vu317LeWEMU9y89xmW5knmg8p7XbNIqKVH8QAXPcAA5GK8y/ah1SW0+D/jC/WGUzjSrmZ4Gw3lsYyZBlskgHcSWyQc4PNZckU7pHp4aba1Zyv7O+pWcmjeHBJ9ii1WO0U2TTys6RyxgOxZEALIpNu2C3/LzMONzBvbND1u01TUNY/s65hZp7m3N5FZrKSZWvYoyiIzFRlUfbJnlsknjNeV/ADTtEu/hvocN3Y21639mLegl8vKwiVwuGOwn/AEdADweuSwAA9I1630fQ9N0uLSWlgmvLq3iu38wN58ETxhhndySz7B12mU4xVpWRyYeV3qfAv/BwN4WXUPhj4f1aCWRBpWvyEW7yBjidJEOD3/1QPGQMmvhj9k+5ebRPEFujSqySRTqM8g4YZBr7p/4LieJTbfA60ECIsX/CQwBA2XVR+/Zc56EA85A5Jr4Y/ZYvryfUNXSURglY2QqAFbJIwcV4PEiUsuqN+X5n7/4H1XT4uwj783/pLPo3RdTOt6FDLu3OUIY/7XetjwIMMQfvrwfzrhvBuu/YdVNjJhY5m3R7jyh6FTXpPhWJY2MgGVZtuR3r8fmrM/0mw1ZVIKS6bmvNE0luCuVYHIIOCCOhHv71+q3/AASb/a21H9pf9nu98P69fW13408CXZF1E8YH9r6QRAIriQbSoIZ7iNgOrRq5ADgD8uHtc2pbA7duK9Y/4J1/GqD9nL9sjwrrV46Q6Zq8j6Fe3DTCH7FHd4j8/ceBsYIST2yOwr2Mkxbo4lXektP69D828aeC4Z9w7VnCN61Fc8H1dlqvmvxsfpX+278Kddgh034jeE2eLVvDrSWeqWciiS11vS3hkMong+85jSGOTGQ6iOR1YMoI4fwZ/wAFDr+ciHxVpd3DKZo7dJdIiH2aUv8AxHcSyAcZxv4Ir6y0qb+xobqEwwW7hissEUKGFmhk3sgxwzKASN2H2A4KsFZeP1P4CfCfW7Oz1C+8H6NaQyXL3dtfaPC1uj7irbm8gqJU6bgxKp82ArZr7TE4eq589GVu9z/PjC4qjGHs8RC/n1PnH4i/8FZ/CPhRZNN0WPUPFfixL77BF4e0yzljmubjf5aQeZIMYUjLEliWGAOpr3X9nr4OX3w80SPxT4xafU/FV1dTa/LZyzmRpNSuY1SOLI+VIbSECFFA+Z90hAZFYs/Zo/ZF+D37OGrXk2hHzfE1+DcJqmuyRXNzfRP1aC+EYxE7fMQu0szZYng1654T+06lqN3qGtjT9L0+N0jsIvtCTylQH8x3CkqiEmPaAWc7SWxu2h4SFe/NWkm9lbZeZ7WeYvKYwWGyaE0tOaU/ik+yitFFa92V9It9Rk8Q2Et/eKL7cbi6KKApRY2AQL/DGHfd6/u1zyTX48f8FF/2gp/jp+074q1NbhZ9L8MXbaNpqo5KGCFmEjjtuaQtnjsBzgV9q/8ABVT/AIKOWvwI8Oy+Afh/cw3PjDxTbTQXuqLcKZtAgYBDIFBLCdgT5e4ALtzghQp/K21hSx0t4FUJCieWFHQADAr5/iDHQaWGpu+t2f0j9HTgTEUqk+IsbDlUly07rXXeXkraIz9F8SpF40imU/uX4buOeDR8RNWtX1hIrdgwRfMYD+Jzwo+nU/hXPS3C6fcMFB3xnrmqEF+19r91Jk/uzkjPQAetfJJn9aXcXY6eC5OlaaNp/eTfuwc/Me7GtPQdRMbKOnPFcpa3smqSrMV2RRrhEz056/Wug0zNuiZOGkPAx0H/ANemnoROV9j7J+B+pnWfhrpbO6M6o8DZGCCrsPx+XZn6iuj1awSWAqFeZig+XIXn3NcN+yncbvhfIxYjbqk0YAPIHkwHHqOWz/8Aqr0qW0jmacugI4VcnJxjA696/qPg7ESq5TQlL+Vfgf5GeMeChheL8wpU1p7ST/8AAve/Nnzn+0/8A5vjD4U2XNzIkOmn7Q6+btVSvO7HtjrXyV43+FGu+Dv2StB+JVpFBc2+teK7vRrZ7mNhm2hgXZKEyDl5Fn+YHAEZGOM193/tH6fNP4Kv9I0tJft98iRFkYg4ZgCme27OD9ayf+CkngPw/wDBv9kT4R/CmxFwy6ffFreUgr9sENtM1xKwydpe4ujLsGdpkIBIGTrxFhaOIq01ON22fM8PZlisLTn7Gbinrp5Hxl8KtL1H4xaDbsupyWdxGxRlt4kTbwSRnr3PU9q62X9nLW9KSOZJ11MDYWS6kOTzwAwP9OK84+GOqz/B74vWzxSSPp91Jh0LlRnPB4r690DxEPEGjGVlQRvEGGw/LjHOPp0Hfn1NdWAyrCQjaNNJ+hnmWeZhVl+8rSafmzhPh7I2g21va3sF5pHksCQAJYwAMcFeQOfSvY/htqc1/NGYrqG7hMm3EcoDJ8xxkHn0/XHFZKW8VxpiSMkYkLtn9zhicjrxn0+nNSaRpkdmpeECF0cNuTDHdzg8jPX6V6ekfdR4crTu3uexX1lKjLv81mYqqkHqcH5s/QY/Gt/wXFLcag6gv/q8rvyAefSuP0jxvdJowS6IRlwdwLAHjB4HHcdffrUvhLxvPeawiBkjVWOCPTHXHShNtbGEkew+AP2Xvh/r/i6LxzqHhy31HxSwWEXV5JJPGoj/ANWVhYmNSOTuC5PrXpvh/wANab4ZeWPTrCx05J5WnkS0t44FdyTlmCgAkknntk+tZnwn1CFPAOnzEeY1wHkG5+FyxAB64OAD6810cdxBP8zxsg6fewRX57jYxeInK2tz7XDzn7GMW3okSSlFI8x5N3qKKjaSCcLtQk4z81FYNX1ZofPA+POgXemm6XXLAWwB3SvJgR46kH19uvNcT8Tv2tNF1Hw1LZeFfFp0a9do1k1E6Y80cuAcIpMkZY5I6MOG+or4903xGZ9asNLWytQrnEFpPulMqgjdtKthgVDfNyDjjqM6Woa1pR8TzaZtM13cxhorO5skW3hKEEAIHLo7HcCxwcZBBA4+BlxHXnCyir+Vz06VCEpdvU9R1z9sPxHd67DLF4omu7lcQopJWHduDSN5canfmMSAIzZGS24BRn38/tz+GTYWqRy3NzdzRgvFCAkkkmBhAjlcbiRyTgZ4DHivgbSNKuPCfiOK41Dw/p8VzHI2o2J8iR3hiZsja27a+VVggUF2IwFODnoLfxD4i8e3moWS2kVtbidrSaR51Ybj2zGW3DOAAGySSOMYHLSzutRTalv/AFoehiMHSml7LV9dLH0j4n/4Kj3AtbS203w0tvPcSRxQ/arrcJWcgjahClAVOMkNgEn5QOex0v8AbnS6urOXXNNj0i2kkYEQTyu6FUBLDCFGjDSR87w21wxTkCviHw9oEnhS0txHZQaRNqpkNh9quDKdTYMfKMLsxKg4OFUH5QBghTVnXPi5a+A57+y/tnS2Mf7uQpcJstBtQPFN1MXmSGULlhv8lsZwDVRzzFKpvf1OH2CfuQSZ+i/if9qnRryCwt9C8R2kVq7sdS1SIxtHaCPb+5VpOAzljuYpwo4fJ2mpqX7UnhTw3b3cEOu2k0sCm5Ntbgu43MSTnoec9T9cV+ffgjU577UbWe1nu915aReQ1vKoikRV+chghjUhQzjf8xCA5LYzJruraZ8PNTurWWPVmSad7WyENw8l1dSAjcbWIBmChgAWPygAk9Rju/1irtWjFX+Z59Rwjp1PvrSvjFafGPTbe60t5TbRXTWz712FnRFdsjqCBInB9fqBvanfG6lkSJlPlrkgHlR9K434XaVJoHhLR4LiHyrq3tfNuozN53+kTO00/wA/8Q8yV8EcYAA4ArpbFMah5m07bmMgSdOmAa8bE15VpupPdn5dm2JVbFTknpf8jP8AFrRTRQPPtWO5XazHojDvn9c1J4d1JfEmkyaVNOr61YAtEzNzdx9Rg9yBVDxckkmi3toD++0+TzldTnch4/ma5CLU5b+2S+tnNvq2lnJCn/WKD/UVyK2x8/Xlq9S143vSkL3kReK4wYWAGTkjK499w4+tU/Dnxbi8Q6LNeJMVUSeW24jcrbQSp9wTil8faxaeMvC0uu2UUwtLkeRe20Y3PazdRIB3Gf5EV88fCDxRfR/D3WPthcmbxLcrEwjMeY1YDIB7ZU/n1reMPdbIpwveXY+2vC3jQ3OnQRo5z04PGK2IvEguDhZS3PBHFeNeCvFptdOecHaRGkca55JIwa0fGXxJfwL4MkuUUTX5KwWUWMtcXDnaigdTycn6U4xu0kdFK8mkjnvibqcr+LbuPR5m8SaoZbo31npcH9m6fYq+xIGuLtpHZGjCyJJGrZn8+Nh5IhKyO8G+Ldd8OSabqs3g/wAPaxpj2aXzpoGqzzXdg00OGkaG5j/eZiB/1cgUAkZJJq5q8Gl+CfhnrUF1bSvDPBJeXsqwvHPNcFSWmJcD5sgEBjhBjoMVyvwB+NunXnhywTzNM+1M0X9pJPqdlbyRFI1yqQtJuUIFJ+ddoyWGAa9CMrwemiPfpTbhZK9j3DRPHtnqnh9rq2mWfT5bf7ZZS/d82AjOdpAIK4wQQCOlcvfal/wtSRLma5nXSbqJL2y06WJoJFWPASeRXPzZlJcfKpUKmQ/BHFC01jxR4KWxmjvxfwalMsSywTxQlGkO1t7gK0WMklWfoRxW34o8Yx+DrvTrm+lVYEtpLUT7SSr7lYZbkLnBHJrm5bS0MpR5ZpLqdp4YGn+IIEsdRhlSdpUnukjkeE+YG3AEqcEMPm++wYZBHGK+NPH/AMd/Ed78ffENjqfi5tLTS7rULa1SzVVls9MWRhGryGW3jCpgNEqyMwOVZQG+b6qg+KOn6PpMc9zqFjYMLdrlRdTCMlRypVCQzgtjgD/x7bXlF78MfC3hK+bxJ4i0OwZ9Wa58mwayMi3kkz+bLcTIwbaMDhX3LGoLcEnHVga0aTk5pl4CoqU5uot1+J7B8IfGN1qX7PfgCa9upbnU5vCulSXc0pJeeY2UJkdiSSSzlmOTnJOe5rkfi7qc089pDEplDW8cbgPt4aSQ9fwX86TRdf1PxNqGiX9utvYaDJpzNLZq8cr7zt8na6FkMeMsjRna6MrAlWFZ3i62ttb8XJFOGkEJEmzzCoAWJEBOOoLb/wAVPrXFWklds6MuyirmWKjg6XuuV9e1i1qPxZsvh1aW0s9nfagI5UQ2WnhHYDjlt7KoC9SSwPHAJ4r82/8AgpB/wVy+J3xh8T+JfAOkmPwJ4MtJZdOnsdOdmvNUjztb7TckBirDrGgVMEjBySf0H8VJBbWiRRokaRDjaOAevSvyg/4KV/C4eH/itb+J7fatv4lVkmTdgi4i6tyejIU9Bkepr0+GOTEV5OavZaH6ViuBMFk1CnU1nUb1b9Oi6HzVczq9uyquAqlfoMV/QP8AsOTT337PvgW0ijmuG/4RqykksonKTX+LYbY0b+DduYl+doizg8bf59zb79w3Ag5DAGv3H/4JffFiX4g/szfD7VY9QeC8hsl0q9ksj5MkLQ5hGDjAYKOB0yc96/QI7niZnBulddD6gt/IF4mja5caPZWQuFmuxfaALy+CtLGjoxAGUMfmKH5B3hTlSxrgP2tL86R8Gde1+1uBcSWdoLq3Nzpr2YmuPMyz4YkbSTKy5AwoXnOc+8XEV/4bvIJ9V8Sw6ZdrF9lvJvFemi3N9bQ/vr2NiNojwqSBePnIRxkYz4F+2wNUHwG8V22tTnUfs+i3Eq3Edq0QLxxgPFsx0WQtjj8OSato+a3ep0fwzvft+h2rWZuJLiZAlmYXAXLHjDdR19B612F74dS5sjptwNSt21ALp5EMnlZS8lSFT8wPWWBlyWHzMpXjzDXkv7OupyQ+A9Mk8pwoskKLn5lDL3PbgnJzxXsPw+t/Nv4ZvsQnjjmiXzUtnliU28ct47GRScgDZG/9wSKeMmkmDKfjTxJdSfArVNYt7/SbXXfDNhcWUyu8kU8KxR3YV5Cgw0YVSWdGBVcgDzOnYeNb4/Dj48W2pxm//s/xe4aQXBFtMJo3VZNuxtqNuiKkAMFxLkNjijJo9tB8Ub/Q9NW3EfjjSJbtIIIs4WOEmUmM5J2lhycbeDjG7OL4t027l8F2eqG1n8vwVqmovcxrM0zw25vrooWib/VM6qnH94cc7hTe4Lsb3h22Gn/tDa/ALE6dPbRTCE3s6PMUex0qZiuAily05QctzDIx2+dXO/CC4S5+IviHR7ibSdLCyOJCxd4gVto3VX27jgsY9pwNqgE5PB1/iBcWvhb4oeH9etLj+zNP1VkikuEjNwpWa20xGjf0b91CHB52R20ZAwN1W98V2+kftPy3dvqdhEBaj7O8MCMbZXSFH+TujAKWbb9/yk6sKLjS1KgO4o128dk88d2Npj8yG3AuJAuGwAzuqgEFsJhjzkGvL/2gLSTW/gh4rt5Mu39kXUUY24LAIy84znkEE8dK9P1MS2tpcNavN/ol5cJllEkBjdppflAOIwOMtyWwc4BrhfH2X8FajDdo7GXT54nQtk7zAUYE+x4J9VYnBzWctz0qTtFtnn37OfhyP4mfALRrKC5jtdXi0tdqSEN9qjktDbxx/KpKESs5/i3bs4UK271fw5oGo6W13a6gzb9OE00MiyuHcrHFKGwI2AYOG4J6wKd2cA8v+xh4YQfAbQdkd5c63GBsgtIQ84Y7I0cjO4BMZPrvUgZWvePjJcPp/hrTZbmDE81ncRR3FumWmje2QSuSAG+bY0gDcnbIVJ5NOSOfDSvUsfl9/wAFwLq0l+DFuZrqxKS6zbFFVi+/cknIPfb3JxwRXxN+yVo8aeGvEM9u0cv+kwqkiZO3Cudv6dK+qf8Agvpq5vbPwWIQVt31CYMiMCku2DrgdQCTg18r/sXatGtnrVmigh7iGYnOApw6AH6kj86+c4nv/Z0+Xy/M/ojwMUHxhhY1Hup29eV2PTLqJJ9Ys5G2ojXEe9W9Cw7/AEzXvj29taFI7fYsS52BDx7V4J4mjOn3SzRgsFYOqtnkA52n2zXW+CfGxu4N4voZUc7ljkkCSR+qkEjODkDGcjHSvyiouaN0f6G5ZWjTqunN6u1vkevx3C3Fqw3gEjI/OqupW0V1Z4IBB4xnH61zdj4kWddonhJQHO2VSePoasL4nUoE9e/vWSaR9K5xcbSs0z7j/wCCdH7Y9wfif4b0DxN4w8QQ310v9jy6degtp3iVEQNYypcrue11GBoRFvlBjuVkiQsGXbJ972vxIs4LG+n0PVLOL+ybqa8uXtdMkvw7iMGR2ggZS0pV1yHVu+0HBx+Jfwz8c3WheKNL1vSLtLbWfD95FfWrlFfy5YpA6MVIIPzDvxVvw1+134+8K/G++8f6FrV7pGu3NwGkcZltLoRgrGk0Jwkypk7dwyp5Ug819dgeIKUMMoYjWSdvl3+R/KvHvgDPMc1njsomoQlFy5Xtz3+FW2TTvre221j9KviR/wAFafhL4btvIOs2viN7e08yKHw5pGpRLdMFwEMbbYFc/LhWmiUDHIHNeN/Gr9trxRo3wx8WazeW8Hww1LxTYRW/hPwrCpvNe1ASbsarfMzlbO2SJW2onLPIDmQrGzeT3n/BVbx7rd9/bA8F/CSDxI9uinxEnhuOTU/tKqFN0WbKl/lGAR8oAAOAK8V1zVr3xrr19r2sXsuq6rrMz3V1eStl55GOST6ew7DgdK58XnN7+zle/lbT79/wNeEfAekqsHj8P7NRs25VFUcrNNqKUYxinbVu7adkluZkGmyPb213PLJcXchLzzysXklcnLOzHkkk9TV67sROGBA2yLg+lTWQH2ZkBBGcipSvIORuX1r513evc/qjD4eFOCjBWSVrHkni0tpWuGJ90bDoD1NZXh+dpNMRSwEl3Izkjq67iPyHFdr8a9IWa0ttQjwDbkq5z144z+IrhfAyR2Wkx3VzJvQfuolAJMrddo9s5yai1kceJTjVSXY7bTRDYwrNMhZANqIOrsO30rQ01nuZfMl4duTjt7D2rCt7l724NzKQoVQqov3Yx/dHvW3pEpl25Ug5+6etRcbatZH1/wDsfwbvhRc7lyz6rKygHlsRwDv+NelahfLZSSkJmdxgE8iMdcketcJ+zDKdJ+CmnyIsfmTSXEhAUdfNdck/3sKPwArptV1ZY7dCGG7b0zlm4PbrjPt3r+neC4tZVQj/AHT/ACW8Zqyq8YZhNf8APyS+7T9DY8A+H9N1nxxopuTDMRK8gikABmdQXGQevPzfhXln/BYLw/c67afDLVYFiW10u+vreRjJ+8WSeKMrhe4xE+T2IHrWvpXjyTwh8TNN1S5guZNN0VJHaKCB55Z2kjxvCKNxO0gDjpzzXzr/AMFRf2j9R8c+Pfh1Zf2Nf6LZabay6i6XkDxzTyzMEK8gbgqpnpkF+QDxXTmVV/2nTg30TPi8upP6nOR4L8UvDbQxGbynG0gbgMA9ScfjivTf2Xfivcx6WttPIhaHC7J35YZB6Yxx+uMe9Nu9Jh+JngmRYm3SSRAIVwNp5P0AO0c+xrzfwjcXPw78VLFLA0xVwrFJNp69Rjt7+me3Ney24tSOFWnHle6PsG2vPMtg8dpHsJXCq3PPHX8+3erunrE94YpLUliw5B59uPx//XWD8PbhdT8L29+gAaZQS4fO4Htj+Y61v6PE39vEgKBhcHnGfSqlO5hyaWN7VNQkt45FjgEZPPLDPbn86PAtvLc6g+AoKZZxg8e3X8fxxUVyMxSuDukRgZsj5sZAOfxK+3PuKTwVOItcEYY4kyDzz17/AIYrWD6HLVWh9jeB4rXUfh5oYjhjkt/sNtJESu7pGm1vrx19a1m2Oqqy7WJ2jivkbxh+2R4k+EPieG3Ww07VdKstMhH2WG42y7nb5jISAFKBQF27sh8djib/AIeb6Zd/ZIrTTDDLcxG4iknLmIxEAq4BXL7uSMcEDrmvy/G5lhqWJqUZSs4t3Ps8LedKMl2X5H101qJcEMq4GOlFef8Awu+PGk/FXQ3n0PWNM1qaBh58FtPE89sDnaZIkd2QNg7SeGwcE4NFaQrQlFSjJW9TXll2PzPtb/QNKmvNHMI+0MhQXXlfZrTyinQoH3SsmANrFFYOxxuG083oWqSy2Fxby2aNHuEE7R6U0MUhHKiOMYLSMu1WlYklt5O7AY9d4f8ADGl29pc6eTNLcXUkrtfvbrLNdy55ZX+VsO3TlQu7O0EAVuxa1Dodm8EUE6rbMN6vbB2t9u3axJPG5iynOTwOTmvj6XC0dHUlqepVxkXpBaHK3era3rmspqNxPdWd7YW0cNmqWcc8lkoLLGVVWAD8AA9AgbIzVLUvgv4l8YtBLFqcXg+1hmldoLl/tAvC/DHZHtBwOcMwGTg4HNdXqniaG5vZGsJbgfbIU+0IH+ST5wzFiAuAHVSAePukdMHJ17xFe6lbQ2R1FVhtJG8pooYY3lL4z5kwXeycDAL4TkjGTXoUeG8PB80rv+uxz/XJc3Mjmrnw6/w7t9OsZL/TLrU4IfsyXWoTAtJACS7QuApVSzNiPnfggvk5LrPxhZv4TvNNvPC6Xr2sf2a3vb+6SO3SGJXkmb7OD50lzJI8JJLqqqFGTvONbTdI+23UUCW1uNTvmQGcoWeRtq7TuUBg+ABnI54wACDY1DTItFu760XTILC981kug8I3eYuA+cDJI4yM/nxXJHh+8m0rF1MRTkryV2/uOI+H9trnifw+8OoeJrTT7mBJLy40uwtWt7+aONVcCSNCw2DZlRGMk4xkgCuv+HXg6Lxh8dtLm+xa/dX3iC7t7WK3bRsw2EYfLlpBJubzAW+7j5Wx04qXTL42kSywLDAix/vSg8sjJOCdmOeD8x+b34rb0z4qXmm6zb3kDm2ubJyIPLcZjbIOeTwc9Of5V0/6vQV5N6nJVlzOSXXY+3/HGsaT4BntpdX8zw3Yylo4Le+ieKWV1UuUVQDngdRwAVyRmo/h144svH2kvNp6XHmrG+wSRmLAIOFxk8hun1r5U8c6h4v/AG2/itoCf2hqmm+FfBelxtcuLwgatqVykbzsUH3Vh2mJSTlyJGwqlRXvPwn04fASDypZLy7tHy/zsZGTpuyPvHt3P0PFfJ4ykqNTkk9UfFYzgfMfqf16hHn/ALq3t6dfQ6qfRdU0oQXsmnzOzfJPCQG82M9uvWvO/HOkS+DvEby6fK4VsPFkYW4jP8J9wO1em3v7UnhKxtJ5Z9XgRYhlrdhscj2DDJ7cdfwrD0v40/DT4tTSWz69aQ3Ltxb3pERPPBGeMdcd/pXOmm9D4OphcTFtVaUotd4tHmX/AAksXw81tdTiaSXwzqYEd1GCQbWQ/wB4diO3sa8l1iwuvDElza3N5aXqXOrz3ltcW6bEmglIdOD1YBsH3Br6K8c/BGPR7K6ks7k6jYXsJWa2kG/d6Mr/AJYz6Zya+TLaS9Xxy+hXOH/szUZYI2WQNlBtKn2PJGK6oJNaFUItrQ+kvClmbTTNPtoyTJMPNmcdhjgVV+N0b65oNjcWrrLN4fvYtRMAUP5u0/MoB6nBJGO+K5jxfrl58PWk8Q3KzNFp1tP9ke1t5JY44jGhkFxEPvFfLLK25F5buOanw0vvEWqXkl5rEcMqffk+wqW53MQwTlslduV5weBmlGDj+87HVRg4fvGz0KP4r+HrlPNk1OxlKhp2LSIXTcASh3HcOASyjhfl6k8V7/4iTeItDWw8HTpe3l8JII9RVzPaaWBwJpGz87AkFUwdxXkEZBxtY1Xw7qEUV3cadB9vkJeC3uLEpdsAWUNsZd/97qK3tH8Qw2Xh9IrK2e6dnX91ZwhQgYgHJJCrgt3OeDjnir512Z2QqKLWjO38LeHbGw0W0s0jaZNMBkhlnO6QOd2ZCe7MSST78YrW0PSLfVbe4t722jurSVWEkboHBA5yQePx7Vy03jJ/DLi1nsizSxP5a28oubiR8EhVhUBiSqluSOlJ4du7rxX4NAvgb7WlieI2kcYFoJGVW3SRxyN91mMZ8yTGYjtCk7mz9692ZybdmywbPwZ4DtIPsmm6PFGZWEK29sszb0QyHbxxhUZi2QFC5JHWo/HNpL4zhtNRez03U2FxHc2VvNKssFmASRcyMv35PvFVGQDs5Bywj0f4OT2+kabb6lfHUrnT1WRbi9H2l0YZjISIbYUbyW2CbaWwXyp8yTd1+oaXb6V4Xhht0ISJNoySzNtAxknknHrTTtqnqYwkuZpO7ORg0S08N6bDZ2URSKWWadiT88sk0pkd2I+8xZjz9AOAK4WTVV1T4gaxcKxEULi2jGQQoTrgj1dnb/gVdfr2rGzurRgu7y1MgTdwSP6V4Z8NPGfnxzXPlxxyXczyGNc4TcxOBk54z37YrlxcpcrsfrHhdhVPHTry6JfidD8U9b+yaVcyI3zhDk+h/wD1V+bX7aHxVa/8MNp0qx3UN7MVWIcbHXJD8dxn9SO9fffx4uJofB19JGwErQtIWJxtAHX35xX5d/HnWDqlxMsTAfY7vcWPJQkY69OQDxX0PBkNKkvQ/ReN52VGmvP9DzLwloB8SeJbLT2SeJbqVY5DBH5kiL3YA+g5PPAr9gv+CXbW+n/DC98MWtyZY9Dlh8gbi21WQ7CR7ssnTjg+tfkh8MvGM3gzxUl+sEtxEYnhlSNsyMpBGQCRznHt1r9D/wDglD8TIU+OOpaQJTGut6YLkR5G6SWAllAHPIjmnP8AXjn7jkvNO5+cYqPNSaP1t+H/AIis/GXhI6Br0lqv2hBZGxu5nf7cOWEZWRmygQMNoAABbjHNeR/tsfD3WofhT4ks7DT7yY3OkXCzWdtxFLI/zOI1OTknPHv716N4F0+GCa21SBoYbWEOJTJdyR/di3byycEghS6swV1yuQTmu9vbpPFHhO0heEm4mgDuFjZBAx6j5iT8pIUknBK8GulXsfIzjrc+Rv2ftd07WPBej+TmaBrVFaCZdkkQGVCsCMjGB29u1ezW100OjC5WS4tls7W7v3PnCEWbNNaWYdGHJBS4KkkHYCSBk5HLeH/haNCs9SgIitb/AEXUbiORUVsPbvK0tsx5YEtBJCSR0JZWyytXQ2uoQ2nh0SXQQP8AZ7iG13A8MHilfao5PyRuSpyNqEjB5E311M4O9yxo3iLUrC58N6wYbm4vPBOpvpcs0NwWjeF0hijG4HIbJwoyMZU8np0cul2k2s+LbaGS5ttL8S6T/aEUluq5KyGc+WxztdSwUhgWGDnnINcnZ+JkuPBOt3dn5Ea3HiGzjV4raOJXX7RbtIrIUyBtZvmHAyTyQMdb4Yjk0PxKLHUw+P8AhENPaMWey3QN5Uu/y1cMdvI2qR8qsnOeSXNFHTUw9CMeqfBOVBDZ3eoaZEIopkhIeErfTKryrnDbDAVDAhj5WDwKZ4q1CKbVdBvPt1vcSkwSLcQQEm1dJrZyBkfKMxht3UOIznpVLwvrEnhn4X+Mrkw+dLcHyGmUbWi3ajqCiORckEgMq5A/gLcM7FmXVh9n+HHhS6IiA+027Ry+cWSULdWoHmoSDhXRZDgjcsZU5DGkmVyvoaGo24u4NWxczsJLlmmXOEmOJiFJyc9SvbHXjpXnXjiKC+bRNJnmEkuv6lDpcQYf8fG8ncCCRwyq/U8b69AuyNMtdQtT5KRyXayAAZEvEuMfLlQAQAM/xetcxZeHv7d+Mmiap5mwaBN51vhA2LhlIVyADgYJBO04BYgBsUJXZrOVqTR6n4G8BaX4ESC6gzpSS5k8z7K8imMMi7WIBCHc8WCc5zn+FiIfFGvXcNvcrqV9DqqI8jxXFqQG8mWPb5bgAqwjAADDrx71oT+HV0+0N9NPr1nqiFRDqPms/wBikxMsTtAuEZP9JmBIQAiLnO0Y534ieI5L/SVuX/s2ZGQES2UJSPbt2gnoGDfMehOGA4GBRN9DTBQ99H4r/wDBbv4pw638fNH8JWNyRH4age5uYlA2xzShQh9j5YOR7rXh37GGoLe+Mddsjl57ixWVVPCyhHBYH88j3FZ37dHjOLx5+118StWjuZLuK6164SKRychUPl7eegBQgD2qp+x1YSR/GizuftMUH2WCWRhIpJnXGGRRnrgk8+leLndNSwFVS7H7X4VYqeH4rwE6au+dL5PT9T6L8V2IayDeYQG6eZ1Y45zjoR71x2i6jFpeu+RcLJ5E7BcoctG3GGFeneJ7FbovJD5iPKP3iMAyMcdxjk+4rzzxTpEthIs6K2IyHTnoRz396/I8NJP3X1P9Hc6wU1BVqe619TpIteh0KIhNThuAeV2xkPj3/CtK08Y7yAJOnXNca2lxNN5iHcGAkTcOCjDIx/L8Kngfy5Adwx7Gk4J6HNQxtaEuV7dNeh6BpmvRSyrMGeG4UbfPjYqwB6/X6Vo3fjeW6BglhQ7MFZgeW+orhdN1NrZ8KMlj3GQa147+R18t41HGV/TisZRtse3RxzlDRm7D4sexkYLIBEx+ZW7+9bekeKpY7eOeC4R42YK0BOCc57f4Vwl0u4N0PBIwaoyySROwR5ED84J6H29qXKa0sdKm/eV0ewW3jACT7xQjqM9KtHxbuB+cYHcmvJdI8d3NifL1KCTUYFA2sswjmiHcZIO4Y7NyOMN1zsjx1bGDFjp95HM2MS3sqMsXXkKgwT069KHF7s9KjmNCau5WfbU1/in4xXTPC1+WmkjaaBkCKwAkz0yD1rkfACi40u2LFmdI8EluIlzzj0rnPjPe3CaLbkSSP9pmHmMWJL/WtDwXdSTaVDaQkrGcec2f9b/sj2/wrT2f7pSfVnizzF1swlSe0Uvnc7+0uhfThYxi2hywY9XP96t3QpfMuAQNqgVzcEQhzahwWQB5mGQFH9361v6Qu1Ikwcuea5kelKT5G5aH2r8JjHpfwJ0PY8aEWhcg9VLuXPH1Y/nWpbRr4jsYNtyizW8gLoCB5ox1A/zzXgegfEga34T1nQ1aXfa2fmxbW/55hfl9uDXnGnftOa58O9bjWRWvI0OQS+GUfjX9T8NKNHAUlLS0V+R/kNx7VeNz7GYhfbqTa9HJn1H+1NZ6r4T+Gt9ruhyyWl7bwqEnUIAzBk+RSB97oPmAyXwDwWr4d/aH1zWviFruh3PiS5eWVYJbJJ2diigMSrDjCh9u7A4wc4HSvq2x/aa8PfF74c3+i6vOtnHqtpJtmKh/JdV3DAJBX5ipyMn5MYwTXyh8U4DceGN8ySPaW90hLsF/dkKMqDyfusDjOORnkVzZvSTzClib7K39feeLl/MsLKnbUqfBPx/ceENUbSNTc/Y3chJWPALcDJ9Mjj613Xxh8GJiyvLUtuaMlmByGGOB/wDrryGC5E8n9nyqGlKYjfAYTRgZBFes/C/xivjDwkdC1B1a4tv3cU+/Hmr2OPUYANe7GXu8pxShZ8x6P8Gdfkl8PW0cjL80QBAYnkcEkeuDXrPhKGSKR5YvldhvfC5Ofr+VeI/DOf7BqRtyB+7lKnPSvdvCF3AmnzMUAJ2o3AwMH6Z6UIwqItW8BjV1YebI2cswyQeQf0NV/Dk8fh2+VppI0AAbfngc9q0Uv981wSVVCMYBJ9Tj2P8A9eua1vThrFnEHdoowSGYbuQMnArpobnHV7Hn/wC0DqOlap8T/Eelppd0ha3s55NQsrwKskgT908kW4CQr8yqzDgO3I3c+RQ+GR4BXZb27CS5jlnlutGheJkMghWRpSSA0jKhIQZztXkDp2fxo8Q2mmfE2WNhJcta20SRPHIqlX25BIKsHXGcrwDnGe1co3i24upGmZwhLGQLCgjUtk5wi4UAZ6AAAH0xX5Vm+Swq4+rVcnq9vuPsMvnyUIW7IueFPG+t3s9w2p6tOl5aO9vDdXEU0MzxFt3+sUMcN8jMoO0sM5OBgqkninzJ8kKAVzguW5/Aj9c0V5suH6d/if8AXyO727Z2g1L+ztcMMHlXjWs0sUN7Z7vIvSkhAkjLBXKNjK5RGKkblQkgRahrE+seJrkS3dr5987TOz3D4ZhlsO23GQxZcNgBjnITDmK8t5tKtktJ7qySK/2zvbxzCbyAxVhuKnG4rsyDyvQ4IIrGuZbeRWMH+jLGRscsd7ng44/D8Mete+lfcxb7F3X4Z9KuZoZGCOUA2qykQgYYcBic4AGCARk8ZxVSKOGGJxPkuwDIFKhR6ls89M4A6k1FFdRQs/mTzSIADHEhEaCTcM5A7BfMHGDnaT0IotfEs2kaPPpsUlq9rfMs8wNrG8m8AgASMPMAA5Kq205BIJANWkSvMdFqf2eRZxJFuJMYSRA2F2kcggjPPH/1qS4jlhsTGxcI6rPAqgSLLztAY5G0qCwPB5IUgZqC3V4rdd0H7knZ5hXb/DwM+wI6dRUktq7TSJJOhEHzIhkO3LMPu5PTqTzTuDHSTuryxyPHIJVDbljwyn0GRn1HGAcjnFT2tuli4a5t1nV0IEckgBI4OQVIIB5wTweRz1DZbYi5ZWQxSqMOjErgk8ZU8gH+XSriSrJekC2t4xKRJ5ZG1EB9M87fxNRJglqfQf7C9wILbxCl1G2biZZMsfvNHlXA56gsM/hXvGtafFf27KUV8KRjHP8Anivjv9n7xT/wi3jzMQVTcp5MiRNnAChiCfqSf+BV9R6d48jv7NH3MQwxxjj61+dcQQ5MZJvqfpXDsvaYOKXRs5PxH8MrCa+Ie3UnORnvXOah8GNInco9jAw916V6BqOqJNLv3H5uBurJ1HVBbW+SAcc/SvnpVWup7ywyas0cc3h6XwDpDR6fqGo28UXKwrdOYlHoFJIFfPnwPNx4n+J4ubmeW9mllmu55GyS7M7E/TnGB9K+iPGOo79JnIJI29Aea+ff2KJm1TVNf1fIaG3uXhVj7HtXZhKjcZNs/IvEjLcNQpwnSgott3aSR7h8StTS900WHzeXICjgMQWDdQfSrfgjw3caN4Y36dcSQs2R5dwDKrk8kkkluvoe1cRa3EvjPxssKsWBlJIPO0Zr1q9kTQNPSPAxEvbua1bskj8SnpaKOQ0zwnqf/CXFV1NZFuJi9yGDuu4IioEBPygBOnTLuerDHR+C/h9ceH5jZ/bYobcF5BBZq6Rq7tvdsOzclstk56n6VZ8DRkebfOmcneT7nnFbdnE8s26JgH3ZYnpzVe1excasubQ1PDvhOxMVyksLXUl6ojvZZDh7lQSQrkAZHXj0OO9dFoulQ6PcGK2hgtoZeSsSBBk9+Op+vNZ2kTsl0qoflXgn+961tlkTJ3PkYJHAH/66UpXY3dtXH6qpNiCrKXXndnJB5qnfTG58KFmBJBIOCMjg81emlNvZMwOQwPGOnH/16xIrgz6DIjKBuk+gINVDceHguc86+IniGLw7DLf3atJZ6fYT3UqxLudlRWZgoAOSQPSvnr9m2C41jVoRLDMy7NwGzOO47+hFew/HPVn0TRdXC3CQSiwFrGXTfvaRghQD1KM/5Vc+B/h2z8K+Hw3yrI8aqPy5x+PH4VhiZqMbM/bfDDDtU6tWPVpfcv8Agnnn7XenyaD8NtQufKMcK2zg5HOMdfbt71+Y0k1l43k1jSL9biJ7SWS5iaBATP25GRk4wPXGfx/RH/gob4+a2+FF+gLZuSkYcEZ5cA5/D0r8/NO0KSDXYb+RZG2q06CPar4IPHJ+bJx+ANfUcHR/dVJ92fT8ay/e0odkeV+KfCx8NTxi2VjHKpJGCCG7gADOM8c/lX0N/wAE9fi4/wAOf2g/BOq31w+nrBc/ZZrxMjMDoUZH4JKkMBwBjrnFeX63rMOt2Xmy7orqSRmzENoIY54PYc5GazZ/EK6WkhCeUsKYdt24n0IPr1/GvtD4WceZNH9HHw5li1XT7eWKe6Fs7RyMYbzyXKiRWJO1GQgEbsMQHC4/i47Xw/fySalOtwVNzLmQMXEj3SgHdtlYB5ApG0OFSH7hDtliPiX/AIJKftRf8L6/Z1sI7mXfrGiBbG/2kI4CQt86nOeYsEer5wGbAP2v4ZCWV+WiMUkksCNcxRyCJCSpOFWU5PPmfNkRgHGPkOdUz5TEUuSbj2MzxJc6PpPjCxuJT9mudege2XbkiUwb2MeduNyl5MA/eyR344+ay+x65aobqJPLurjbvU7Zl+yySAbcEBiDnrxs5IAzXbfFDw3L4p8Kzvpgkub7T1F3bvvkLQSoQY1IySMpsG9tu7eH5DkngpvElvrulHU7ZT5E8S3IkkYbl8xZUcqR8pbaxPuM9qGrnE1ZnO2vh8y/CzRrqHylLa2mZpGZjNva3ijVlyevmbeccFs4Fdhe6pbp4i8D6uxuYo7/AEK3InUhpIzsyHKEgKWzuZQfvnBwBxz8rzR/DOHTYrDzIZL63EJVmKEC4tWXfsIbJILYHIABz6aEmj3fi74VeDLqznt7m4ttPtJJJG2q1wfJixLgDbkg7yFJC7h0BFK1jaAmmaNLJ4h8V+HrmYedqVlDJYFnMavIl9qUxdyFICkGNVAJIKydTuI5+10611H4W2qyy30F/wCHtUtoHTe3+kN/aNqu7IH+r3Bc5xkZGBkqdv4nxie78N+JYpYiI5289LZijyqqzjyiB1BaRyB1GWJ++tT+OtT086lqEyqs0Zs4yVFvy5N4M7hnrgNyBwdueOo2Um73KHip45TNNBJ5z2rQSMqtncJI5M5I655POOnGa2fhJ4e/tDUvEOuITcyXOprFaBGUxSrHGqtByw2uJfPiOcDcFBPevJ/iN8SJNB8G3lxYwC4vra0iW3QxblknUFIogo6/Myrivdfgf4PvPBPwc8PaNdSXF7fWemWkV7dyyrFcXNyYUNxO/H8crSSFlxuL5wCcUR7hUd7JG3A99pXiGESTpOZIyZTJavEXPADB42aPaB5425yTJHnYcZ8T/br+NkHwZ+AHjDxbc3NhbTaFoV5e2nnnfbS3qwMLWDG5XKy3IhiAwDiTIyOa921T7ZpemhpnCICwl8yJXwSFVf3hRSMgEdeNikdc1+Y//BwP8S57X4SeG/Cccbr/AG9dPfzbVysi2ygIgPX78h45/lUz0Vz0cuheoj8hl1JNQ1OWTUJZpZ5ZWkeaVstK5JLMx7kkknJ716D8EPFcPgv4j6Tft5ctolwFkKsBhG+Rueww1cBf6dFFcmOfMYkw0M3O11/yaSytTok5LMjxOPlZTlawxFJVKcqctmmvvPssozCeBx1LGU/ipyUl8nc/Q3xBoiNc+Z5oe1cb0Kk4OR0GMZHAI571yHjLQ4pbAq0YVRwATlifoP612X7CGkxftNadZxajeG1sLBEhlhgI85mIGDn+EY7emK+zpf8Agnp4B07SWnRdVvWZD8txdYVj9FAJ/OvxWphKtGo4S6M/0bq+MXD8qEV70nKKei01WqvdH57+DPDkWueHEjxme2zFnvgHIrOufDk9vM0YhAkVuR0P+BFenfGPwnD8HPjLqWnWNsLeyjRJY41JwVYYbr3zzVS81myu7USlVZTyMgZBrmm5Rm0fXZNicLmeAp4mlpp17bHNaZoS2FqHkPznPH61LKpEYI5pmoar/aF18uQq+nTipAm23A3duDWbfVnpwhFaRK9xNtAbg47elRykSMCcHI5Apb0BFGclfWkmtXUbkO5H5+U5OatbEzVyKSJtwAOeOh6irbWIlst5KhlHBHUVA9vM6/KcnHQ9af8Abv7ItHaZl3DnbnJNJu+iKpU1fVaHFfEu5mltYFZn2LJlQetdp8O4WGlQiJd9xIBs/wCmQ7sfSuTuoX8X+KLWF4yYpZMbQccfWvStC8F3WlWKxIy2lt0l2f65xnkM3XB9q1ryXslA5Mvw85Y2rXS93RfNG7YwQRH7PACyxjdNMeTI31rS06UtOGxgKpIwKy2uFS1W2t9sUS+gwTVx5lsNGu52YDyYXbJ9AKwoLmqxXdo9HOqzp4OrLtGT/BkXwr+KEmj/ABQtJZnEkbu0Mq5xlXyGHPYg16Z8R/glp+teIry5gWOW1Fu9xDE03lGQeVI6nPOApC59ewIJK/Kek6/5PiG3mjZkZT1B619LaFqeqeL/AAhYalppWW5gjNhMsj7UVWITBI9pGI91HpX9W5Mr0HTfb9D/AB5z+T+tOsnu3+ZX+LY0j4e6xFpemWK2sdu7Zu0GS2OMqCcEDsTk+1eafG7UIrP7dBb2t7ZWSzNFHDqLJ9ptgrYaNyqIDICPmUKOR04ye6+I2najD8Q9Kur6SS5gv3VJ9oc5QMPNU+WC20pknaM4yQOK8k8fW76ro99bXUsscly8kkl2ctC7+ZlBkcj7pBDEk4JznNfP5o5LGWlolb9DqwKi8Omt2c+2qtbtCjOXjiOYmx9089PatzQPGQtdRhnhfybiPJOSPmzxx9fSvNbDXFnhj8xudgAGe9R6hqRiuD/EuQpz1Fe9ztq559tT7I+EmrjWLq2mON0m0uwJ69Oa+jvCdgLm1LSEj5wck8t0zjj1Jr4D+Bfxfn8JX8QLF4nwoB9v6V9afDf40P4nkt4LdEZ5EyuRjaenGPeqoVk3ZnPXotK56BeXy293KdzPHk4jjI+XHOWPTGOwqIaxbrGrSXUWxMs0ZOPKUZLEjJ6DnNfOnxX+JPi6Dxy9lp8rh432hAgWMA4Bz+f1qQ2njDw14kvBrE0JiW2Z7mG1ikMjQkAFwWX5UKkjecrnPNdFbGQw8eapoc9PCSqtKDMHxZr0viLUrvUJsB55TKIyQTGD0H4ABePQGs6Ca4tIZtsiJFNt/gYoW55JI4bGcDGSAfx17vyVdBKgimREDjacOCB8wyARk+vZuDikktQbUoGEh3+YpjziLBKkN75UkD0J4618PUnzyc31PqIxSSijImt7vTLx0aO5hmT5GV14TGOMjOc/070VvaB4kvfBT/aNO1C8sbzaYVMDFCYiQzfMDwCwXjHYHNFRr0KLcJit4ZGZVdlUKsf3eeuenT6c81panf2MllaNpVpPb3CKz38tw0UsZ3gBBEMFuC0gbcMghSpweHaj4aTSoEmaZ5rfKpJLEmRuOcqBkAnAPGRWGscUNzJHE8pCtxlfmPbkZ4P6ZrKdNSmpXenno/U0jU5YuNk7/eDyYiL8FlGfTIJGCOOg6/T60Jtkn3btjjG5j85fj359fpntxUlraq/yMWRQ25mGWEY+6SQBkgE0mcooC7sn5sYJAx/OtrmQ5R5sa7IliMUflytnhyDnJz9ce34mp9NhktR5gCsUbYDtXbkg/wAJ5P3TzjA4zg7adNNPLAEcu+4nGVBABAHH5D8uvapLBI2kMbMsccjK5l8sM0IGfu4HQhskDqQv90YVuo0XLZ5b6wNu0kjlUeZYyw2rtTJI3H721cepwB6VbnuTDai1umEiKpuIYi7eVFvxuIXohfavIGflHtWYgSfLZwocbCy+/RuRgnjA7561uWUCafqaMsoF2hAdkYLHCQSD1BD9jwQBnoaykzWJe8CzppXiewmkMoj3JkM7BUDcnCnsN34kk85r2dtaXTsJF/q2OcE5x/nNeE67qEcV1sXyriaCYfv0Q7doXCbG3fMCuDyoxx1zx6IniNTYwfNnzQp9+g/+vXwPFcGq0Jd0fofB0lKjOHZndt4gZjww2kE5P5cVSvdcMiB2OCR90cg+9c2mrSeWrKo5OAuew5JokvCI94OEbPB9Qa+NqVHc+5jSVyfxHfrFpczu6rGoLE+g9a8B/Zs1z/hEvgUdoDTa7ez3aYHVGchP0AP413Hxl8ZLo/hLUAzrulhaJVbOMsCvOD05rlvhHoCXljYGNFSxtIUtbZOuEVQoJ9+lexl6apNvyPxDxVxUL06K33Pbfgn4f/s+1F7KjGR134Jx1rb8Tai+r6oIsLsU8g1PYiPRtCWNVUELng5zkUvhLSDqeqebIeA24gY59q13fMz8Lv8AaZ02mQLpGgx4c7mUFsnjFXNDbdC7sANxyeOn+etVtalDTIkYUbB8+ehPoParln/oxUEffA4HeiPccFZG9pD+QqkDBcZJ61pK4WBNq7ySWIJrHstQiiDBiBzgDGMj0/lU9nq/78jGNnyjHOatI0v3NK/uHOjMm5WC9Mda5/TNUZ4pFbaELY/nVqO4ElsQxAyTgjuK5p7wCeJef3kwUD16jB/OqiryHR1aseR/tEayuoeIoNMWPc91OkzEqG2rDz16qxZuvcBq1dH1TyNMijQEYC4Y/wB0+5/zzXCRa3beMPiBqWrwTSXELSsg3qRsIc71A7YORxxkHHWt7VLxdF8FG5lcloZGhK9TjIx+GCK8rGTblyn9T8B5YsHllNNay1fzPk//AIKZ+P3Hh+K0R8PcTD5TjjHyfhw7H6rXkNxoOm3ljbG3adUa3jWY3H3jIVG9gFyCnGM//WqL9u7xg3i/402lgGd1jCqyBeVLP3x36fnXSXFodDunt2UtBG6pIkUwTzUXrtdlbaSMgHacEglT0P6Tw3h/ZYGLtrLU+X4oxPtcwnbaOh5N4m8DX2nRMukFH8wD5JgD+Wc4rl9O+EmsX92z6nNbxQIwYxxtuaTuenGBx+dezXUUZj3bcBlJGG3FuuBxjP14qtJHEqAZaRG5IPBbjkjHQf4fWvectD5xK57t/wAEvfiRN8A/jXDo0y2dpZeI41jWRsLMJ0zJF8x6b1LKDxzt6k1+ufw+1KDUfD800ci2zXgJm8ox28anAxNIFAzISD8znquPav58vipq72fhO8e1RovK2EAOdy/OnAP8PQ4Nftj+yj8Wrf4lfDjw94lgt520TxpZJe2wJLNEJeWiyQDlWym4gbtobHAFa0pXPFzaik1NH0yY4tRZ7a5hRpYLbzVjEKtHCB8quu/AVmDEDIGVx6GvD/FWn3Xgr4u6noN3beZZ3USanp8jK3+kIWYyxhv4pFmJyoPCFWAAr3Lw3ZqlvFJ5vliOUusbso+87s+4qgLFmdnB+Yguy71ULnI/aF8BD4kfDmUwtcNr3h+Zdf0d4PnlS6gG7yRtBdlmi86J41OXikkUOmcjSx4so8xwWo2WoT+B7ArptvLa2bGb7MhzMqpJHIzIp7hVkIVepXPUinfBSwaD4O6dDe3FpZ3FnYRvBB5gMm1II1WNTzsDDccgj5cV5j8Lv2+Pgt4js7e5g+JPge0jazW1ji1XWYrS4tJy0u4SxSlCpBBUk46D1Brh/GP/AAV8/Zq+F2h3UH/Cdxa/Lp0ltp0dvpGlzXM1wqRlHlBChAmV6qehHWpbSN6eFqu3uv7j2+Tw9aaP4V1CG8neWbw7cLHbw2yqkkzqm5lDMMqhjmjbC5+Yv7E1tSu7LxJMbPRtPugbu8JmEjswmMZJkJ3AD7kZA9C3HXn5G+J//Bf74JaCI9W8J6J4x8Q6nDMx+xyWAsVut0agyNM7EJtKhQNrHaq8dx8eftRf8Fuvir8eLDU9I8LabpHw08O6iHSSPTWa81Ro3Dh1a9kVSAyuQfKjjJHXjiok9bHZSy+pLV6H6szzeGvFetaZ4X/tjTJPEeqv5wtI5zmSCNy0qoidPucnGPWvo22t7jQBDasizWckO+KRY2xHj5iTjPJJyOAOTjrivxJ/4N6PiZ4p+Hv7VviZraxTVPCmqaQF8Q77cTXSlXc2zwSM6sj+Y0m4ZYMrNlC2wr+4Wk+JNO8T6Ql7p90twjhlJB2iJj87gqR8hVSAVIHpxwBNPEU5SdJP3l06ixmV1qKVVpuL6/oc54la307TUiht4o5HUmOVECSKpAHBA3DgAYyOCM1+Jv8AwXG/aAPjP9qFfD2nzx30XgONYZDu83M7hZJlOSclfkQg90I5zX6P/wDBTX9tm0/Y3+BuqeIYWR/E9+z6f4dhlDOkt4yEgsoxhI0QOTkAknOcqK/AzUNYvvFGo3mqXFy19qmqXjXV1JJzJczM5ckAf33JJHvx0oqWtZHfldLTmMiwabxJeyWUxAgaT7QVduV55Ck5OSD269e1bms+DNItkD2sNyQuxmT7Tv2hkVxggY+6w+mecEYqGXw5cQxxyxx742O6PnkJjg5BHtWvYxQWOmi4liuJWUYm28BH3tjABJK+WIySwB3FuCAGbJyb2PYjBPRnun/BM74tR/DP4yw6TBcXg07WgRLHcN8kNwGXyyD05wynuWZOmDn9m/hvq6+IdCCnBIQHA6Zr8A/CXi1bfxDpS6dZtDdC+indyfvBGDDp2zX7T/safFS38d+GLO5STa00YyNp4OcEfga+B4noxjXjWS3WvyP0/hKpVqYOfMrxg0k/Xp+B4Z/wUm+Gkmha9beIYoWIjlWC475ifjP4HFfKt7DLA5ROjdCOhr9Q/wBsn4ZR+OPhlqEboriW2bkYGPlzn9K/MTTJnktxHMAZofkf/ax0P4ivkcQrNM/rfwmx0q+Bnh5P4Wn96DSoXhQM/wB7P51rLF/opwRjIPvVQN5jcDA6ZPNX7VswFetccpXP2WjBLRFK9txOp5Y8Ec1mw2f2pXQMyXKD5cHGRW2oG8owB7g+lUb60KXAkXKlckYPWnGXQqdIraeZLkvFLNOkinAAY88VDqSqlkYtoMznap7mr00sV5GHPyyIOvrjmjQdOa51WDUJl3Wx3AAckqOGbHsCDV3N6NJ7LW5teEvA9ppNsJpgGlmUKxPJRgMk/T9a621SDUrf7LMSL+BSyFzjz1HcHuw4+XrjkA84zZgNMSFZ33W10QsV2jdMfdyDxuGAMnAYYyMjJmEU97AZHhEyxozOYI+gzypUnjPDDkFT0yMg5NtnrRpKEOWJXijDXLLg5A79yaTx7cyaP8P9TmUAIsG367iFP86vaXqVhLqCPPdSyI8RaORYwzykEcMMjBx/L3rH+Mp1G/8Ahfq8IlhRYWV2SOIqCqsMgEnJHI5wM46V15bBSxlJS6yX5o+N44lOlkWMnT1l7Odv/AWeL6ZIUuUwTw4Uc9B/n+lfTP7I/jaODU30e7fbHdud+3CnjkMpPRgQDkDIxkcgV8vwvFNeQlFZVIKghsnIPTp/n8K77wlrTaVrtrcQTGOWKQE5IBHHbiv6ny6SptNH+ROPXtE7n1B+2FpcN3pulRW1tFFJcTSSqqspCKE3MV5zgkYAPJ28AmvEdKt0mW3kljMySEjMMexoh1xgDB4HvwenGK7v496rJrvgTw9fhmZ/NeJ+6plVOR3ySP8Ax2vN1k+x6bCbhoXSaNZl2jDqTuHOMHnqcHGCvWvAz/8A3t+iOvKl/s6+Z4H4nn+weMNVtnGzbdSArjpliRis+a5GxdzH8ecDNdL+0Bow0bxjb3qsoTVYScA9HjIVz+q9fWuIdmn2qCAO5A6134TEc9NMzrU7TZ2nhDWDAkTMQdjZX0Ar3D4S/E2fSpoZbaYo8IB+U/l3r5x8PuwiAyGMR/AjNdj4J1cWt/kZUsBkZ6fStYq0uY5qjvGx95aJp1h4pMHiVmjWZ13ysTyrp8wIxz/CK88tfF9wnjjUNasY9LMtwJ5Jxd2UMsaB9wLKkobDAuCrR4dCAV5FR/CnSdb8ZfC/VV0z949pb+eqqTunUEb1HbIj3nt0/A8dDqAijO6MtHKhKYbayg5wVbkDBx1BHt6YZ/WbhCjbzuVk9JJznfUk1zx9YT3OoJFct9tgVpZRcRGPzH/iCsS292xn5iCx3c1naD8QrXWNQeO/EIZlQLMyMVjIGMbFGDgDAwOMDjitvx9DaeOBII9Is9G+yxLFHa6ZHPJa7wwDSM9zNPKJGBGXUj7oUKBnPIHwdcJpM1xEtlPBDMIvJacKwchtoZciR1PltgrgLnk/MM/Mq9rs9t2vc7XUrqGS2VyiMrSsVMSrk/XHJ6cZ49KKzPCXiZ1sZbK5RYzBLu+eMNKOAAC3UjHbPXtRVXFodjp2v3FpdAtIDvbdk5K9O/tz254NST3UF3rTrLamaGFcZgQo20cl1z6jJyQevNVdG1m1g10T3GlDUo8kfZUuDCgOBtCtzhuuc8Gur1n4w2WsQqlh4XtNOSdBD9oa58sRtjDrhF5UIUz8w++MqR18zF46tSqRp06Mp36qySPSweAo1acqlSqoW6NO7Oev9Pt21h4LCWK9jR9sMsaMDcfxL94K34sq4wT0HMs3he70yznedA9wE3hEUEqgzlwQcMODyAwPY9M02lbQNQdci68iRkZopcxTYz91gBwfUDvTk1VtX1GNtRv5oo5HKEEGZoVAJA2kjPIA68cmvTs7aM826DTbKXUr22t4YlMty+xflJLkjOOBznt/hUunwSEzxi2DOoKnAZmjwRubjgntznrn0qoNR+0yeWcbWdtrbQdvGAMY6cD8q1DbiK7AtUl8kIGJmAX8eMcZHHBNPVBdEmmX9xpl3G1tNbweYGj3suTsceU6NwTtKMwPHQnBzimX80l3PMpkW8MbsDLGjFZ8H7+GAbHUjIBxjIByKs2Vkt1BeOFMD2tsT8yeYCpG1myfu/fXHBwT7ZqleXaxSiSRoFSdt55EaYY8qPQc+vArK+upd3YsRXCiyaObMojXKKPl8vrnPXOfl6nIx0rqvBN02o+HUDsoYHnJ54yOK5OZH0DW5rSa38u5tJSkqEndF2YHPv1zzWrZadcaVpCXEYIjnXK46jnFfI8W0r0oTXc+14LqNVpx8jv9ElQWzNKQ+zgAfjS28LSRImBtQlckcn3rktN8RrZCGO5corMFA+9vzjr+ddd4PvE1a/lIIaJG2+oBzzj/AD3r8+cbvU/TW0o6HiP7Uuk3VpqWjopZrG5nBuJCMrGyjKLn9K6j4VXItkt2CxLycxdnJH869b+IPhfSPFHhd9Ov4EmtJxk5HPUkEHqD6V863WmzfBfxatlNcy3OnytutpWyTt7BvcV7GCrxlT9l1R+IeIXDtedX67HWNtfI+io9Ua4EUKfJvPKjkn8K7fwgiaNZmR8+azZUEjA49B/WvL/hxr0MkpmeQuW4DddoI7V39hfpqV6rB28m2U9ORmtZ6aH4ZXi1KyWhp3F1scvIVLyknOeBmrlpfrtY8nkc9cVxXiLWbma/Tyh+4Gd3zAE8jH9a6PwdDJJb+ZM+VgUySMRwMcgVXLaIpUnGKkad9etDOBu64xk8Z+lV7jxCRcRxRuf3p6r/ADrLvdWUzTTbj5S8qD+PSrHg9F1e/WYKVTbuwRjirasipLli2zphdhNN4+XK9W615F+0l8RJfh78MtSvbeVo7+Y/ZLJ05ZZpAVRx6beW6YG0Z4Neqa/OqSBc+2B3r55/bJSe/n8HaUtvC63t9NcCTd+8jaNFUAD0bzjz6rijaPMz2+GsD9azCjRa0b/AyfhBo8Wg6HDAE2RLFsI/u8Y/Sofj/wCMI9N8PMgkRUhC78HqADyfyrotKni0izWxvIggePKtjBOQa+Vf22fH58JfD25sDOPOnk8sMSQSuTnPvgV5mHoPEYiNNdWf1dOosNhHU6RR8zav4tXxp+0JBfylXhe/jxuBwFD5wfwFes3l0LlyURTn5gBxn1x69+a8r+CXhkRXQ168l2NKsgt/l3EfKQWx7/dz2BJr0DVLxLeOOaOG+8xmKTNMgEe7g7VI/wBnnnnFfsNGmoQjTXRH4vWrOrUlUfVlq5ZliMqy7jFgpyQW47Z64xioG1GcafcRAOsKyK28ADY5zz6jIBHXscjpVCTUfNMW2aQw7FDOE5DFAxGM9mOPoM+1UrvVUeGIySOWIJdzg8AnAXnoQRnPdatLUyuY/wAWvPuvBF7OkD/ZYZ4RcOfuruLBQe/JB5PpX6G/8EL/ANt248cfDPUPhj4miini8EpbvpV8ITiC0lkdQsrfdBWQhVbg4J645+H/ABJqvn/seeOraTTvNibxHo1xb3+8b45Al0rQsPRl+bIP3lPFc5+wz8Z3/Z8/ad8KeIG1RdG0aa8j0/XJZI/MibT5XUTB17qMBs/wlQexp05HNjKPPTafyP6QtJ05oLeIyTR3iy5CgoC0iDkj5gBxx3/hHTt2GlTxiIYhjjVoS4SFgXk+585XrxzkY+Y4xn5q8J8EeFZ/A13HfWFzcv4e1F1JRZS/kjJaORTyfmUqCRwSGH3ia9Wf4j2HhzRopbr7O94CJYUjO6R5GVgML2RsEbsYGTnrit51IwjzSdkfNYejOrUVOCbb0sfij/wcL/sDx/s//HeL4taBZxweE/iLevBqNta2xji0rVlQM2BtChLhQ0igEnekp9M/nfAsM6nbIh/2WGK/bv8A4LffCvxd+1n+y5C+lpLK/hPUTrSaNCN7SxrE6yfN1eRVYkY64IAzX4b3+kl4jJG3DLuXB6j1z+NcGGx1HE8zpO9nY+zqZZisFCEMUrNq5uC9tLVVcp8wA4C5qtc6y0kx8iBE3YVdwyxJ46DqeaztH0GS8WNhvkLcKoJJY+gr9TP+CS//AATS/srSU8b+LtGQa3dMRZwXKrIbKAgHdtP3ZHyc55A44yazzDH08LS9pPXsu7OnLcvqYusqcNF1fkR/8EeLab4X/F/TPCVrrelQ6rq2nTXetaPfQzLLc7I2mS4tpdnlqBGybldwwKMCq4BP6GeJ/iMvgPwHq/iqw1S2trextGu7iJmDW8oRSwZgCOnYgjIx2rkvjV+xv4X8cajo+vxWUWi+KfDl/banZ6lZL5chMEyTbJNuN6OVwcg9SfY+B678YpP2RIfFfiD43aDa+JPAXiC7v57DT9IWdLfTJ7u4llTT4dsistoIWMUfmZ2fu0bcu4j5OFX63iFXpT5J9V3+Z9jUw31XD/V68PaU+/Y/N3/goT+3h4k/bx+KdjqurWselaRoEMtrpmmxuWWEyMhmmY9C8hijz2CxoBnBJ8d8JW0SWO+S3mud0hUkMPkbAK4/Xn2rT+LGv2Pjr4keI9c0vRbfw5pes6lcXtnpUL749MgkkZ0t1Y9QikKD/smsXQdM+2Wty0k7RwQyZYKcEkj/AOtX2/K+VJnwKSjL3VZGtPrFz5i2ggSEKOS4OVHXPHpTL7W/tcslrp966JIgWWQp8znvx0HOa5/WdTutZ8y3tCfKXIHqfr6mqul+G9St5WEbrlwPcnHH9KmMCpVH0O38Fiz0TWLWJJWe5lljD7gd5Bcduw6f5Nfoj/wT++JE3hHx/d6K7AQyJ50YIwVbcARn0OQfzr87Ph94OuY/E8E0c0U1w5DKquYVZs/dJPX/ABAr680HWZPAer6L4jRWSK0dTd7W3GJCBv6ddvUj0HvXxnGFCa9jWt7ruvnoz+gPBnCUszyzMssX8VKNSK6+7dXX5fM/XLXNKh8c/D1wV3B0Ycc5GDX5F/EDwy3gzxzr2nzLLHJo+pS2TLIRvMeRJC5x/eikRh9fXIr9X/2b/FMPiPwjBBI29tpBHqf8K+Hf+CofwYb4XftG6V4maGODQvFmnjS7l1jABvInkaN3PUlo3Cg44WIDPIA+Pr01KDfVH6H4TZ39TzhYSbtGr7uvfo/v/A+bVUAcANg9KuabcgSgZwcH8aoTxSaXczW0ylZojwPUdjUsLjeCeCRz715N7o/qtLlkX7iJfMyCRgZ+tQXIBVh6nrn/AD7VKmCmfm44HFSvZ/I0jMFRRyT2qTps38JxXiWSe2hzGGGfx78Y967vSNNbw9pdokkbieKNElRoyxYgEHjqCBwR3HHBr0L9jb4OWnxc+JDau0Xn6RoEigvJHuWW4PQAHghByfcivor46fsZQeLEk1XRjDb38iF5rduI5zjqD/C3rkEGulxk0kkfnmL8Q8ryzOPqeJl7trOW6Tvs7fifIljfvp1rItm1vLFOxDRTlXgk+Y8jcRg4/hbawBGRVNL2Kx1Qy/ZNR0u7H3ZrJvNEfp+7OJAOc4Oe3B4rt/FP7N/ibw5dTNdaSrpK2D5ki5lwMbvlbBP8vauN8U+HbnwzFFHe7reeYFobP7SzEgdSeeATgZ5rP2bXQ+yocV5VipqlhMRCcn0Uk3925dHi+e/1WS4kuIL82yiJZfsbQOz9WLBgDkDAp/i61mi+GetiaV5ZEtJZEkck5G0sD34IH+cHFHwxpD2+lRRmIBwCdoO75ick57/WtTU9HkPg/VLFzsE9pKoBOMAqR1/Gqw8mq8JLo1+Zec0nVyvEKf2oSX/krPnbSZUvrWGZNyK55+Uld2Ont3/Oum1Yz6ZqSXEZ4eNWwORnGMH/ADzXJeAUbS4ZBPs8ruxxg9M5Net+GtLtvEsSskTyw7MjC7u3p3r+qsH70FbyP8e8f7laSa0Tf5naaVq0Hi74J3tvNcJFcaYwvYHZiVC5AdWwCThSSAAW44BrzKPxwlwY3lkIEcKxgTEuAqIAFz157DoBgdq3LzxgvwP8TsPs0U5ktxdeTO4CsjnaAAc7upBGOma8gutfBcyptRATtXdknnOMevIz268V4ucuE6qknrszfLoyjBp7dDp/ijDB4v8ADLFij3EcoeFAm0xjaRkN3DZOQB/yzXJHy58xbQri0QSQh54uh45UjsfxzWpqfi0pKRFvAkwFIG45AGV9znGKoaB8ZNO0zWpV1eTylm2/vGXI3KMfMfwHWuTBVEpcktjpxEJOPMix4fnEd2u8BTIQpB4xXRR6e9rcCWLcc4OfXpVCz8feCvEGo/ZodQ2TO+0yGLZGCeM7/Suz0XQnOYNN1jQtQjhlMQU3KsCQA2FcHnhhz68fT2oTgrpyR5k4ze0T3P8AZa/aFh8FaRBpV8tt5Uu5ZS4P7xW4KH1BHFbfxX8Jx6P8QTpmm79R0zal7p5QBXEbx7gM5HCnK45B2jg558n8M6VpaWUV1qL2NuftbWhKv5sabVQtIzLkBBvRfqxwDtOOuugkOo3Ytblr6KN2ijkiZsSRYxlWIBx1xkA4auXNMbSqU1QWrWt+xvgsJUhN1GrX/pF7VvDWq+GpY21Gyv7dvKVoxNG8DxZGFwCRxjHPcVBPqb3Wg/2LcPCILm5+07fK2szlAgHmYBHAOcttBGevU0sR291fNNc6gB5TpYvGPL85ywUFw2dqMm7IUkgkDnBqKIzPBM7yExptQKjBHyd2G98YHTv9a8F2ex6UedL3n9xz99DNo16yrKvlr8mVZrhQfQMvBxzhhwe1FdDBcx6a55dMkjzSmd3PHGD1H5bfeilcrQ2bJlkLtNAJnwcEuIhHypzhRk8BgF6YI9KnidLiV2V5rWASPK2csmRyigKMlshuTxyvTmnaRBHLpQkaNS5zgnPHy7v51T0fUZY9Iiuc7mmnKshJ2ccdB3PrQ31Hyqx1ngdbGJryDVLNLwXVtm3ufOw2nMX2tJsGPNYcEIxwSgXIDE1jSWcOnagjeW99C7/OrBon2BvmXJ+6doOWwcbuORVbSS11qE+523eRNLu90id14PA6EcDOCcYPNdB8T7hrKfw9JhJJdU0uO/uHZAC0kjyoQAuAFAjXAA9euai3vXKvpYXS100wCTGxuSkIJfaDnC46kKvGTyeK1dVuYrNYJsJKbkZgEbLl8ZU/7oyD17ZOMVz8qiPw1pWoEB5riG4V1wEX906Ip+XBzhueew/GMa75WgKVtLMB2kZgULZIyBkkknHv6/SnJsIxu7Eh8QyXDqJI54SnSSEYKkkHcTx9fyqwfENtpeqOsN88CwRvGG8x8bGBR1Vep3ocHpxkd65038t1a3XmMW2FsZ5+6ABz17/yqndgPAOMOqbyw6tuPQjpgdsAU0kyXodJdWvnafJc2VzPc7UzJHG3EfCHaT3G09Oeo967H4feKoGsRo+owRRrBuEb4yFIPzc9Scsa8oXetjdukssYsmiESocKC2ASR3PA5r0T9nInV/ifpunXJE8GoadqDzNIoaQ4tJiAGIyBwP8AIFeTnWCjWwk0+mqPQyzNZZfW+sLVdV3Rs+I/D1nIJfJkc4OYznocdah8M+I7jwuv2aFRJuY4yTwSR3/xqCyiMU80ZeSQRMyAuxJPzEc1Ttrx5/FLxsfkQBgK/J3Gz5Wft1OqpJTS3PVb+f7d4fthkc4HuT/hnNecfE3wpD40sZIJMI0IDpIv3oyDxXZG+dYmTClUAC5HTkVi6yNssrDqUY/kDWcJOMtDPFYeFai6c1dM85+GPxFk0wS2UrHz4JPLYE/N/np+de16P4oOj+HFeZwr3JyVGe/r/wDXrwL4gaRDpXiOxv4AY7iSYQuQeGX3969HhvJLiaCNj8iLgD8K+ii1UipH8ucVZNHBY6VCL03PR9PmfWri2iiDF2I2Aep/wrs/EcbeDfD8doWVrq5xv9cD/wDXWf8ADbS4NI8Ly6gieZdJFuRpPm2H1Fc++oT6swnuJXlkkyxLHOOe1K15WR8elzyt2NWW4Bt/KIbdgDngGu18EaKLWxMztjyxuHP8q4/wTYpqPiJFl3MqHIGa9J8YIum+GoxCqp5hCkgc4xSnfmSOavJufIc3d3C3t/I275d2V75PsK8F+L9s+s/tY20cyAJpGjwJEcnDeYxlyecA5OOg465r3bTEBsUbAD5+9jJHX/Cvnb9nyaTxLqNzq2oyG+1G7lnmlnlALOecDgAAAcAAYAqMTK1Nn6t4Y5cq2YyrS+wrfebXj65it/CrzzIGliRsNn5gF71+dH7X+pah4v8AilZWOowXdtZG3W5thj/j5hZ3AlB9C6OuexjI6givt3496vcR3XkLIVjmBRgPTdj+v6Ctj43fsz+D/H/wV0y91HTS134ec/Y5Y3KFUJGY2xwyZAbae/Pc593g/L1UnLEN6x2+Z+o8Z4uVOjChHaW5+dejIbK3cM4it4R8qZOV67Rj6jt0/SnyapJcWxVWZ8ZJy/3T6+/17fjXpXws+FmifEzU47m9tBbfZry7tzFaMYo5lhETIWHPOXOSpGcAdK5H4zXcWk+KH0eysrGys4czfuYQHdgccscnHtX2E8XGNZUbanwUcI3Rda+iKq3phk86Fy8vmrIqwb41i6kKpPzDB7gnGM5PWmX2qJqdk6iGS4vLqWMx3DyHEIBbKcjDbvky3Ube+eMYX8unWytE5HyMSDyrbegI6Hpk5pL/AMQ3erzxvNKSTEzjaNoUlsnA6DJ54rqlFrU5blPxn4z1K28C3mkxzu+n6rdw3FxCxyszRbvLIHYqHcZHUHHauW01VnjGcncAMHqOtXfHdw9tocCqxP7wYJPK4z0qlokplSLOPmxmmthH2J+zr/wWa+Kn7L37Ptj4C0zR/C/iGHQ7aSy0bUtVErT6bbtK0qRlUI81YmeQR7mGyNhGuFRMfop/wTp+M/ir9pb9mrQfG3iq8e68Qax5v21jbiKNlEzqvkIAFjiwv3EGzg9Tkn8RIV3xgnvnP4KT/Sv2A/4IbaPE/wCw+N5lkS51q7lZGclV+ZflA7LyePc14+fR5sNq+p7nDMIU8Y5RirtH15qPhmy1C3Mcg80yL9xACy9jnsMe/vxX4w/8Fnf2O5fgj8d7jxjplpFa+GvFpjDRW8Kxw2V0kKowARQoEgTdkjJZnySTk/tv4fhS2jmCIiiIgKAMAc1wv7Unwn8P/Fj4YeJdI1/TLbULGSwlBjkQHB8tiGGejA8gjBFfLYDESw1aMobPRn2eY4WOLw7hU3Wz7H4r/wDBIT9maL47fHhtc1WFG8NfDy2bV715VBV5wf8AR4xkdS2W46bK/bH9nnw0+m+DDPcKI7q+mkvJBt+5vOQmPYce1fm7/wAEB9Mj1j4T+KLCZn+y3Pi0CVAceYsdpAyqfUEnkd/zr9O4Gay1LULeJmSFQxCg47CurOqzqYh32WiOXIMPGnhU1vLV/kWvE9j9tjCBiGlUg+wP/wBavzz/AOC8Hjq30X4H+DPB8Aj83XdUa7mzHkmK3XOQex3sn4Zr7/03UZbnXIYmOY4ImZV9Tt71+S3/AAW+1Wa+/aJ8OJKxaK10q5EceTtX/SWOcevFYZPRUsXE3zys4YKfyX3nwvqlsu1sEnGe+QetZFppj6hcyYnkt4w2HCH75PTPsK6DVRlXHoSKzdIG6a5HoK+/PzNFuxtEs7QwqISsm0ljErMhGcYYjcue4UjPfNTpC0UezGdmGVvTPIHHHelk+Taw7AHrnNSxzM5Zs4KgAY/3aQI7b4T6A+pO5a2jvEkG35k3MD/sH168d+/FfRfhTSrTSdGisPOvdtwC6xXEIAgbJ4Vv7pHY965H9knw5a3+iWUsqFnxx2xmQCvefFWkw2080UYZIxtTAY8ggZP15r6DF5DRzDLfq1X7WqfZ9zs4P43xnDee080wmrg7NXspR2cX5NfifSP7A/xAkg8C6baDdvsUFodx6hPlBHXPyhf1r3D9tv8AZb/4a6/Z8u9GguRY6nFKl7ayBQFM0YJVW9FOeWAyK+IP+Cd3i6+fxxrukySma3s5oZEdyTId4bIJzjHyjGBX6heDLh5NBIY52cDPpjNfhWIwUsNiJ4abu46XP3Weewq41Zpl8eRSfPFPpfW3yPws8QWms+D9butG8RWM9vrOgubacNxKijjBHRl9D3znmn2Gt20uCGUgjPzYFfeH/Baf4KaBH4V0rxrDbPa+IYJFsGnhYIJ4cM4DgDkgg4PHBPXjH5trq7x3jKI4cL/snnj614degoysj+v+EuKZZrltLGyjZy0a81p9x6EdWghhZhIjqBklTkCpPhf4f1X9o/4nWHhHR1mt7S7cfbbxE3m1hH3n9B6DPUmvKfEnii8uU8kOIosH5YxtBr9Uv2Hvgb4d+Fnwc0eTTLQm71Sxt7y7u5sNPcO6b8MwAyqliFHQD86dOgox53qeXx1xrUy/DSp0E7vS523wQ+Aui/Bj4d2Gg6fbFbWzQAM3yvI+dzSEjHzE5JPfJrd8Wa4mmWLkBdyjjpn/APXW3q8rRWa7T1AFeSfGPV5rPSZWXadkbPg5w2BnBwc4rphC+tz+Uq+JniKznUd23f5nkn7QHxji8N2yyyxi5uJ3KWtuM4kfHUnsPU/lXzrqFvL4s8RXGr3wjWa4IJHO2JRgBRnoBxXK+I/HmqeM/Ekl9fXLvNcTEAAnbCpLDagJO0AKPf1zXSXcC6NYW0mDdNcE7vPO4DAJ4Ax6VxYmq2+VbH9d+GXAuFynCxxlS061RX5uyfRG9o5tbSb9w7XM7cNsTeF+mK0tU0WS6hmjjWWUxwSTTYUsUjRGd2OOQqqCzHooBJwBWP4XupdQ3sZDEsEO9UiAQHjoSBnH419mfBrwdpnw6/4JifH74lWllb3Xik6Ff+HYZrtBJHa2s8ccUpjXjDsszZYk9B23A9uRZa8djYYdO3W/ke34n8UQyDh6vj3Bz05UvOWiv5dz8+vhV8C7bx54btQvm6tNNN5T3OlXEdwtkGViokJOMMApGSCST6ZrsPCvwx1LwTdWGl6OdMulXbK1nfH7BcpCRuYIXwrkLlgO+0L/ABCvknSLZvA92YNPuLqDFqsiyJKY5FcMSrgptwykZB7ZNer+Hvip4k8b+H9IXVNc1O7bWbyyt7uWSdmllAuYk3bzlg230IHtX7ths9hShaUXof5XYvJ5VqkpqW7/AD1K37Qfju28afFXULq1drqytP8AQ7Z2ZhsWMdgu3GW3nHA+Y155qMJmIZggkldjlTuKk8555HQ4PU16t+0T8KtG8B6ZpF5pUD2hvGkjeINmIbVQggHkHk96820y3EcVxMGYssTnacFWwVAB9sGvNpYpYlOsla7LrYX2EvZN7HK3+myNaG5DbkD7GO8btw5PGc456+9cl468LSEhXiIEibgpHIB9PX/GvV4bOGSIoYYyxJYvj5zgnAz6cfqaralcm+hitbgLcW0EckMMUvzrbiQEEpnoRuyD2IB7VV9jNo8U8JRf2XrEECrucurkvyMg56fka9x+A/g2bV9Lnk8qS3sROqSSQTmHMh/hdxzyVLKDxlsdq8v1fR4rDxDYzoXLG7SMhjkEHP8Ah+teoeDrEWurv5UksQWEPhW4Y7sc/kK5MTPkfqdeEg5fI9o8K+GpIvGkkulwpGGt2kmLzCNpJFCqE83dlpGUyYc/Mu0KTtIFei2P27xf4ffUL1rG0u9PAtvLTRLfS55o1UFHl8iKNZpnO/dLJvkdk3M7EivJ/Bfie8WeNTIG3AscjqQQAfrg16/qWpSa18Nku7rbLdafOYo5SPmZNpO1j3FcdOfLUVup24mkpQd+he03wXJ4rzpcGpWEJs2P2f7fcQQW8gLYZg5OGJbJDHJIx0HSrqPh1tOv5d1yl2qqvmTqrLl3z8qBuWIKke+zPIArAs5zcs7kACeXDIvC8qTwO2CBW5Jrk+oaDGkmzFmJI4to24XbHjp/d2nB6/O2c/Lj03dank2RLr9l/a+ovPaaVHZWpAUxw7pIi4GC2GZmVm6nLHJyRgcAq/4d8Stbwy/6HYvuIOTGQem3qCDj5c4zjLMcc0VLqSWxpGnFq5//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1" name="Straight Connector 10"/>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905000"/>
            <a:ext cx="3119838" cy="4572000"/>
          </a:xfrm>
          <a:prstGeom prst="rect">
            <a:avLst/>
          </a:prstGeom>
        </p:spPr>
      </p:pic>
      <p:pic>
        <p:nvPicPr>
          <p:cNvPr id="8"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273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lgn="l" eaLnBrk="1" hangingPunct="1"/>
            <a:r>
              <a:rPr lang="en-US" dirty="0">
                <a:solidFill>
                  <a:srgbClr val="900021"/>
                </a:solidFill>
              </a:rPr>
              <a:t>Analyzing data</a:t>
            </a:r>
          </a:p>
        </p:txBody>
      </p:sp>
      <p:sp>
        <p:nvSpPr>
          <p:cNvPr id="13315" name="Rectangle 3"/>
          <p:cNvSpPr>
            <a:spLocks noGrp="1" noChangeArrowheads="1"/>
          </p:cNvSpPr>
          <p:nvPr>
            <p:ph idx="1"/>
          </p:nvPr>
        </p:nvSpPr>
        <p:spPr>
          <a:xfrm>
            <a:off x="380999" y="1524000"/>
            <a:ext cx="3733801" cy="4648200"/>
          </a:xfrm>
        </p:spPr>
        <p:txBody>
          <a:bodyPr>
            <a:normAutofit/>
          </a:bodyPr>
          <a:lstStyle/>
          <a:p>
            <a:pPr eaLnBrk="1" hangingPunct="1">
              <a:buFont typeface="Arial" panose="020B0604020202020204" pitchFamily="34" charset="0"/>
              <a:buChar char="•"/>
            </a:pPr>
            <a:r>
              <a:rPr lang="en-US" sz="2500" dirty="0"/>
              <a:t>Performing operations on the spatial data</a:t>
            </a:r>
          </a:p>
          <a:p>
            <a:pPr lvl="1" eaLnBrk="1" hangingPunct="1">
              <a:buFont typeface="Arial" panose="020B0604020202020204" pitchFamily="34" charset="0"/>
              <a:buChar char="•"/>
            </a:pPr>
            <a:r>
              <a:rPr lang="en-US" sz="2200" dirty="0"/>
              <a:t>“How far am I from the nearest park?”</a:t>
            </a:r>
          </a:p>
          <a:p>
            <a:pPr lvl="1" eaLnBrk="1" hangingPunct="1">
              <a:buFont typeface="Arial" panose="020B0604020202020204" pitchFamily="34" charset="0"/>
              <a:buChar char="•"/>
            </a:pPr>
            <a:r>
              <a:rPr lang="en-US" sz="2200" dirty="0"/>
              <a:t>Overlays</a:t>
            </a:r>
          </a:p>
          <a:p>
            <a:pPr lvl="1" eaLnBrk="1" hangingPunct="1">
              <a:buFont typeface="Arial" panose="020B0604020202020204" pitchFamily="34" charset="0"/>
              <a:buChar char="•"/>
            </a:pPr>
            <a:r>
              <a:rPr lang="en-US" sz="2200" dirty="0"/>
              <a:t>Extracts</a:t>
            </a:r>
          </a:p>
          <a:p>
            <a:pPr lvl="1" eaLnBrk="1" hangingPunct="1">
              <a:buFont typeface="Arial" panose="020B0604020202020204" pitchFamily="34" charset="0"/>
              <a:buChar char="•"/>
            </a:pPr>
            <a:r>
              <a:rPr lang="en-US" sz="2200" dirty="0"/>
              <a:t>Proximity</a:t>
            </a:r>
          </a:p>
          <a:p>
            <a:pPr lvl="1" eaLnBrk="1" hangingPunct="1">
              <a:buFont typeface="Arial" panose="020B0604020202020204" pitchFamily="34" charset="0"/>
              <a:buChar char="•"/>
            </a:pPr>
            <a:r>
              <a:rPr lang="en-US" sz="2200" dirty="0"/>
              <a:t>Spatial Statistics</a:t>
            </a:r>
          </a:p>
          <a:p>
            <a:pPr lvl="1" eaLnBrk="1" hangingPunct="1"/>
            <a:endParaRPr lang="en-US" sz="2200" dirty="0"/>
          </a:p>
          <a:p>
            <a:pPr lvl="1" eaLnBrk="1" hangingPunct="1"/>
            <a:endParaRPr lang="en-US" sz="1900" dirty="0"/>
          </a:p>
          <a:p>
            <a:pPr lvl="1" eaLnBrk="1" hangingPunct="1"/>
            <a:endParaRPr lang="en-US" sz="2200" dirty="0"/>
          </a:p>
        </p:txBody>
      </p:sp>
      <p:pic>
        <p:nvPicPr>
          <p:cNvPr id="6146" name="Picture 2" descr="http://www.esri.com/software/arcgis/arcgis-for-desktop/graphics/geoprocessing-l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199" y="2362200"/>
            <a:ext cx="4383269" cy="35052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070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lgn="l" eaLnBrk="1" hangingPunct="1"/>
            <a:r>
              <a:rPr lang="en-US" dirty="0">
                <a:solidFill>
                  <a:srgbClr val="900021"/>
                </a:solidFill>
              </a:rPr>
              <a:t>Displaying data</a:t>
            </a:r>
          </a:p>
        </p:txBody>
      </p:sp>
      <p:sp>
        <p:nvSpPr>
          <p:cNvPr id="13315" name="Rectangle 3"/>
          <p:cNvSpPr>
            <a:spLocks noGrp="1" noChangeArrowheads="1"/>
          </p:cNvSpPr>
          <p:nvPr>
            <p:ph idx="1"/>
          </p:nvPr>
        </p:nvSpPr>
        <p:spPr>
          <a:xfrm>
            <a:off x="381000" y="1524000"/>
            <a:ext cx="4116388" cy="5029200"/>
          </a:xfrm>
        </p:spPr>
        <p:txBody>
          <a:bodyPr>
            <a:normAutofit/>
          </a:bodyPr>
          <a:lstStyle/>
          <a:p>
            <a:pPr eaLnBrk="1" hangingPunct="1">
              <a:buFont typeface="Arial" panose="020B0604020202020204" pitchFamily="34" charset="0"/>
              <a:buChar char="•"/>
            </a:pPr>
            <a:r>
              <a:rPr lang="en-US" sz="2500" dirty="0"/>
              <a:t>Mapping</a:t>
            </a:r>
          </a:p>
          <a:p>
            <a:pPr lvl="1" eaLnBrk="1" hangingPunct="1">
              <a:buFont typeface="Arial" panose="020B0604020202020204" pitchFamily="34" charset="0"/>
              <a:buChar char="•"/>
            </a:pPr>
            <a:r>
              <a:rPr lang="en-US" sz="2200" dirty="0"/>
              <a:t>The display of spatial data for a specific purpose</a:t>
            </a:r>
          </a:p>
          <a:p>
            <a:pPr lvl="1" eaLnBrk="1" hangingPunct="1">
              <a:buFont typeface="Arial" panose="020B0604020202020204" pitchFamily="34" charset="0"/>
              <a:buChar char="•"/>
            </a:pPr>
            <a:r>
              <a:rPr lang="en-US" sz="2200" dirty="0"/>
              <a:t>Visualization</a:t>
            </a:r>
          </a:p>
          <a:p>
            <a:pPr lvl="2" eaLnBrk="1" hangingPunct="1">
              <a:buFont typeface="Arial" panose="020B0604020202020204" pitchFamily="34" charset="0"/>
              <a:buChar char="•"/>
            </a:pPr>
            <a:r>
              <a:rPr lang="en-US" sz="1900" dirty="0"/>
              <a:t>Re-emerging as a popular means to artistically portray traditional data</a:t>
            </a:r>
          </a:p>
          <a:p>
            <a:pPr lvl="2" eaLnBrk="1" hangingPunct="1">
              <a:buFont typeface="Arial" panose="020B0604020202020204" pitchFamily="34" charset="0"/>
              <a:buChar char="•"/>
            </a:pPr>
            <a:r>
              <a:rPr lang="en-US" sz="1900" dirty="0"/>
              <a:t>Not necessarily spatial data</a:t>
            </a:r>
          </a:p>
          <a:p>
            <a:pPr eaLnBrk="1" hangingPunct="1">
              <a:buFont typeface="Arial" panose="020B0604020202020204" pitchFamily="34" charset="0"/>
              <a:buChar char="•"/>
            </a:pPr>
            <a:r>
              <a:rPr lang="en-US" sz="2200" dirty="0"/>
              <a:t>Output Format</a:t>
            </a:r>
          </a:p>
          <a:p>
            <a:pPr lvl="1" eaLnBrk="1" hangingPunct="1">
              <a:buFont typeface="Arial" panose="020B0604020202020204" pitchFamily="34" charset="0"/>
              <a:buChar char="•"/>
            </a:pPr>
            <a:r>
              <a:rPr lang="en-US" sz="2200" dirty="0"/>
              <a:t>Print</a:t>
            </a:r>
          </a:p>
          <a:p>
            <a:pPr lvl="1" eaLnBrk="1" hangingPunct="1">
              <a:buFont typeface="Arial" panose="020B0604020202020204" pitchFamily="34" charset="0"/>
              <a:buChar char="•"/>
            </a:pPr>
            <a:r>
              <a:rPr lang="en-US" sz="2200" dirty="0"/>
              <a:t>Web </a:t>
            </a:r>
          </a:p>
        </p:txBody>
      </p:sp>
      <p:pic>
        <p:nvPicPr>
          <p:cNvPr id="7170" name="Picture 2" descr="http://updated.mintierharnish.com/wp-content/uploads/2011/12/example_GI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65515"/>
            <a:ext cx="3733799" cy="450426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691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sz="half" idx="1"/>
          </p:nvPr>
        </p:nvSpPr>
        <p:spPr/>
        <p:txBody>
          <a:bodyPr/>
          <a:lstStyle/>
          <a:p>
            <a:r>
              <a:rPr lang="en-US" dirty="0"/>
              <a:t>Vector</a:t>
            </a:r>
          </a:p>
          <a:p>
            <a:r>
              <a:rPr lang="en-US" dirty="0"/>
              <a:t>Raster</a:t>
            </a:r>
          </a:p>
        </p:txBody>
      </p:sp>
      <p:pic>
        <p:nvPicPr>
          <p:cNvPr id="8196" name="Picture 4" descr="http://serc.carleton.edu/images/eyesinthesky2/week6/gis_layers_displaye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673224"/>
            <a:ext cx="3952876" cy="436397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11" name="Rectangle 2"/>
          <p:cNvSpPr>
            <a:spLocks noGrp="1" noChangeArrowheads="1"/>
          </p:cNvSpPr>
          <p:nvPr>
            <p:ph type="title"/>
          </p:nvPr>
        </p:nvSpPr>
        <p:spPr>
          <a:xfrm>
            <a:off x="457200" y="274638"/>
            <a:ext cx="8229600" cy="1143000"/>
          </a:xfrm>
        </p:spPr>
        <p:txBody>
          <a:bodyPr/>
          <a:lstStyle/>
          <a:p>
            <a:pPr algn="l" eaLnBrk="1" hangingPunct="1"/>
            <a:r>
              <a:rPr lang="en-US" dirty="0">
                <a:solidFill>
                  <a:srgbClr val="900021"/>
                </a:solidFill>
              </a:rPr>
              <a:t>Spatial Data Models</a:t>
            </a:r>
          </a:p>
        </p:txBody>
      </p:sp>
      <p:pic>
        <p:nvPicPr>
          <p:cNvPr id="7"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797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l" eaLnBrk="1" hangingPunct="1"/>
            <a:r>
              <a:rPr lang="en-US" dirty="0">
                <a:solidFill>
                  <a:srgbClr val="900021"/>
                </a:solidFill>
              </a:rPr>
              <a:t>Vector Data Model</a:t>
            </a:r>
          </a:p>
        </p:txBody>
      </p:sp>
      <p:sp>
        <p:nvSpPr>
          <p:cNvPr id="27" name="Rectangle 4"/>
          <p:cNvSpPr>
            <a:spLocks noChangeArrowheads="1"/>
          </p:cNvSpPr>
          <p:nvPr/>
        </p:nvSpPr>
        <p:spPr bwMode="auto">
          <a:xfrm>
            <a:off x="1066800" y="2514600"/>
            <a:ext cx="2209800" cy="2438400"/>
          </a:xfrm>
          <a:prstGeom prst="rect">
            <a:avLst/>
          </a:prstGeom>
          <a:noFill/>
          <a:ln w="9525">
            <a:solidFill>
              <a:schemeClr val="tx1"/>
            </a:solidFill>
            <a:miter lim="800000"/>
            <a:headEnd/>
            <a:tailEnd/>
          </a:ln>
        </p:spPr>
        <p:txBody>
          <a:bodyPr wrap="none" anchor="ctr"/>
          <a:lstStyle/>
          <a:p>
            <a:pPr algn="ctr"/>
            <a:endParaRPr lang="en-US">
              <a:solidFill>
                <a:schemeClr val="bg1"/>
              </a:solidFill>
            </a:endParaRPr>
          </a:p>
        </p:txBody>
      </p:sp>
      <p:sp>
        <p:nvSpPr>
          <p:cNvPr id="28" name="Rectangle 5"/>
          <p:cNvSpPr>
            <a:spLocks noChangeArrowheads="1"/>
          </p:cNvSpPr>
          <p:nvPr/>
        </p:nvSpPr>
        <p:spPr bwMode="auto">
          <a:xfrm>
            <a:off x="3505200" y="2514600"/>
            <a:ext cx="2209800" cy="2438400"/>
          </a:xfrm>
          <a:prstGeom prst="rect">
            <a:avLst/>
          </a:prstGeom>
          <a:noFill/>
          <a:ln w="9525">
            <a:solidFill>
              <a:schemeClr val="tx1"/>
            </a:solidFill>
            <a:miter lim="800000"/>
            <a:headEnd/>
            <a:tailEnd/>
          </a:ln>
        </p:spPr>
        <p:txBody>
          <a:bodyPr wrap="none" anchor="ctr"/>
          <a:lstStyle/>
          <a:p>
            <a:endParaRPr lang="en-US"/>
          </a:p>
        </p:txBody>
      </p:sp>
      <p:sp>
        <p:nvSpPr>
          <p:cNvPr id="29" name="Rectangle 6"/>
          <p:cNvSpPr>
            <a:spLocks noChangeArrowheads="1"/>
          </p:cNvSpPr>
          <p:nvPr/>
        </p:nvSpPr>
        <p:spPr bwMode="auto">
          <a:xfrm>
            <a:off x="5943600" y="2514600"/>
            <a:ext cx="2209800" cy="2438400"/>
          </a:xfrm>
          <a:prstGeom prst="rect">
            <a:avLst/>
          </a:prstGeom>
          <a:noFill/>
          <a:ln w="9525">
            <a:solidFill>
              <a:schemeClr val="tx1"/>
            </a:solidFill>
            <a:miter lim="800000"/>
            <a:headEnd/>
            <a:tailEnd/>
          </a:ln>
        </p:spPr>
        <p:txBody>
          <a:bodyPr wrap="none" anchor="ctr"/>
          <a:lstStyle/>
          <a:p>
            <a:endParaRPr lang="en-US"/>
          </a:p>
        </p:txBody>
      </p:sp>
      <p:sp>
        <p:nvSpPr>
          <p:cNvPr id="30" name="Line 7"/>
          <p:cNvSpPr>
            <a:spLocks noChangeShapeType="1"/>
          </p:cNvSpPr>
          <p:nvPr/>
        </p:nvSpPr>
        <p:spPr bwMode="auto">
          <a:xfrm>
            <a:off x="3810000" y="2819400"/>
            <a:ext cx="1066800" cy="381000"/>
          </a:xfrm>
          <a:prstGeom prst="line">
            <a:avLst/>
          </a:prstGeom>
          <a:noFill/>
          <a:ln w="19050">
            <a:solidFill>
              <a:schemeClr val="tx1"/>
            </a:solidFill>
            <a:round/>
            <a:headEnd/>
            <a:tailEnd/>
          </a:ln>
        </p:spPr>
        <p:txBody>
          <a:bodyPr/>
          <a:lstStyle/>
          <a:p>
            <a:endParaRPr lang="en-US"/>
          </a:p>
        </p:txBody>
      </p:sp>
      <p:sp>
        <p:nvSpPr>
          <p:cNvPr id="31" name="Line 8"/>
          <p:cNvSpPr>
            <a:spLocks noChangeShapeType="1"/>
          </p:cNvSpPr>
          <p:nvPr/>
        </p:nvSpPr>
        <p:spPr bwMode="auto">
          <a:xfrm flipH="1">
            <a:off x="4343400" y="3200400"/>
            <a:ext cx="533400" cy="533400"/>
          </a:xfrm>
          <a:prstGeom prst="line">
            <a:avLst/>
          </a:prstGeom>
          <a:noFill/>
          <a:ln w="19050">
            <a:solidFill>
              <a:schemeClr val="tx1"/>
            </a:solidFill>
            <a:round/>
            <a:headEnd/>
            <a:tailEnd/>
          </a:ln>
        </p:spPr>
        <p:txBody>
          <a:bodyPr/>
          <a:lstStyle/>
          <a:p>
            <a:endParaRPr lang="en-US"/>
          </a:p>
        </p:txBody>
      </p:sp>
      <p:sp>
        <p:nvSpPr>
          <p:cNvPr id="32" name="Line 9"/>
          <p:cNvSpPr>
            <a:spLocks noChangeShapeType="1"/>
          </p:cNvSpPr>
          <p:nvPr/>
        </p:nvSpPr>
        <p:spPr bwMode="auto">
          <a:xfrm>
            <a:off x="4343400" y="3733800"/>
            <a:ext cx="685800" cy="685800"/>
          </a:xfrm>
          <a:prstGeom prst="line">
            <a:avLst/>
          </a:prstGeom>
          <a:noFill/>
          <a:ln w="19050">
            <a:solidFill>
              <a:schemeClr val="tx1"/>
            </a:solidFill>
            <a:round/>
            <a:headEnd/>
            <a:tailEnd/>
          </a:ln>
        </p:spPr>
        <p:txBody>
          <a:bodyPr/>
          <a:lstStyle/>
          <a:p>
            <a:endParaRPr lang="en-US"/>
          </a:p>
        </p:txBody>
      </p:sp>
      <p:sp>
        <p:nvSpPr>
          <p:cNvPr id="33" name="Line 10"/>
          <p:cNvSpPr>
            <a:spLocks noChangeShapeType="1"/>
          </p:cNvSpPr>
          <p:nvPr/>
        </p:nvSpPr>
        <p:spPr bwMode="auto">
          <a:xfrm flipH="1">
            <a:off x="3962400" y="4419600"/>
            <a:ext cx="1066800" cy="0"/>
          </a:xfrm>
          <a:prstGeom prst="line">
            <a:avLst/>
          </a:prstGeom>
          <a:noFill/>
          <a:ln w="19050">
            <a:solidFill>
              <a:schemeClr val="tx1"/>
            </a:solidFill>
            <a:round/>
            <a:headEnd/>
            <a:tailEnd/>
          </a:ln>
        </p:spPr>
        <p:txBody>
          <a:bodyPr/>
          <a:lstStyle/>
          <a:p>
            <a:endParaRPr lang="en-US"/>
          </a:p>
        </p:txBody>
      </p:sp>
      <p:sp>
        <p:nvSpPr>
          <p:cNvPr id="34" name="Rectangle 11"/>
          <p:cNvSpPr>
            <a:spLocks noChangeArrowheads="1"/>
          </p:cNvSpPr>
          <p:nvPr/>
        </p:nvSpPr>
        <p:spPr bwMode="auto">
          <a:xfrm>
            <a:off x="6324600" y="2895600"/>
            <a:ext cx="457200" cy="304800"/>
          </a:xfrm>
          <a:prstGeom prst="rect">
            <a:avLst/>
          </a:prstGeom>
          <a:solidFill>
            <a:srgbClr val="00B050"/>
          </a:solidFill>
          <a:ln w="9525">
            <a:solidFill>
              <a:schemeClr val="tx1"/>
            </a:solidFill>
            <a:miter lim="800000"/>
            <a:headEnd/>
            <a:tailEnd/>
          </a:ln>
        </p:spPr>
        <p:txBody>
          <a:bodyPr wrap="none" anchor="ctr"/>
          <a:lstStyle/>
          <a:p>
            <a:endParaRPr lang="en-US"/>
          </a:p>
        </p:txBody>
      </p:sp>
      <p:sp>
        <p:nvSpPr>
          <p:cNvPr id="35" name="Rectangle 12"/>
          <p:cNvSpPr>
            <a:spLocks noChangeArrowheads="1"/>
          </p:cNvSpPr>
          <p:nvPr/>
        </p:nvSpPr>
        <p:spPr bwMode="auto">
          <a:xfrm>
            <a:off x="6781800" y="3200400"/>
            <a:ext cx="533400" cy="762000"/>
          </a:xfrm>
          <a:prstGeom prst="rect">
            <a:avLst/>
          </a:prstGeom>
          <a:solidFill>
            <a:srgbClr val="00B050"/>
          </a:solidFill>
          <a:ln w="9525">
            <a:solidFill>
              <a:schemeClr val="tx1"/>
            </a:solidFill>
            <a:miter lim="800000"/>
            <a:headEnd/>
            <a:tailEnd/>
          </a:ln>
        </p:spPr>
        <p:txBody>
          <a:bodyPr wrap="none" anchor="ctr"/>
          <a:lstStyle/>
          <a:p>
            <a:endParaRPr lang="en-US"/>
          </a:p>
        </p:txBody>
      </p:sp>
      <p:sp>
        <p:nvSpPr>
          <p:cNvPr id="36" name="Rectangle 13"/>
          <p:cNvSpPr>
            <a:spLocks noChangeArrowheads="1"/>
          </p:cNvSpPr>
          <p:nvPr/>
        </p:nvSpPr>
        <p:spPr bwMode="auto">
          <a:xfrm>
            <a:off x="6248400" y="3200400"/>
            <a:ext cx="533400" cy="609600"/>
          </a:xfrm>
          <a:prstGeom prst="rect">
            <a:avLst/>
          </a:prstGeom>
          <a:solidFill>
            <a:srgbClr val="00B050"/>
          </a:solidFill>
          <a:ln w="9525">
            <a:solidFill>
              <a:schemeClr val="tx1"/>
            </a:solidFill>
            <a:miter lim="800000"/>
            <a:headEnd/>
            <a:tailEnd/>
          </a:ln>
        </p:spPr>
        <p:txBody>
          <a:bodyPr wrap="none" anchor="ctr"/>
          <a:lstStyle/>
          <a:p>
            <a:endParaRPr lang="en-US"/>
          </a:p>
        </p:txBody>
      </p:sp>
      <p:sp>
        <p:nvSpPr>
          <p:cNvPr id="37" name="Rectangle 14"/>
          <p:cNvSpPr>
            <a:spLocks noChangeArrowheads="1"/>
          </p:cNvSpPr>
          <p:nvPr/>
        </p:nvSpPr>
        <p:spPr bwMode="auto">
          <a:xfrm>
            <a:off x="7315200" y="3200400"/>
            <a:ext cx="457200" cy="228600"/>
          </a:xfrm>
          <a:prstGeom prst="rect">
            <a:avLst/>
          </a:prstGeom>
          <a:solidFill>
            <a:srgbClr val="00B050"/>
          </a:solidFill>
          <a:ln w="9525">
            <a:solidFill>
              <a:schemeClr val="tx1"/>
            </a:solidFill>
            <a:miter lim="800000"/>
            <a:headEnd/>
            <a:tailEnd/>
          </a:ln>
        </p:spPr>
        <p:txBody>
          <a:bodyPr wrap="none" anchor="ctr"/>
          <a:lstStyle/>
          <a:p>
            <a:endParaRPr lang="en-US"/>
          </a:p>
        </p:txBody>
      </p:sp>
      <p:sp>
        <p:nvSpPr>
          <p:cNvPr id="38" name="Rectangle 15"/>
          <p:cNvSpPr>
            <a:spLocks noChangeArrowheads="1"/>
          </p:cNvSpPr>
          <p:nvPr/>
        </p:nvSpPr>
        <p:spPr bwMode="auto">
          <a:xfrm>
            <a:off x="7315200" y="3429000"/>
            <a:ext cx="457200" cy="1143000"/>
          </a:xfrm>
          <a:prstGeom prst="rect">
            <a:avLst/>
          </a:prstGeom>
          <a:solidFill>
            <a:srgbClr val="00B050"/>
          </a:solidFill>
          <a:ln w="9525">
            <a:solidFill>
              <a:schemeClr val="tx1"/>
            </a:solidFill>
            <a:miter lim="800000"/>
            <a:headEnd/>
            <a:tailEnd/>
          </a:ln>
        </p:spPr>
        <p:txBody>
          <a:bodyPr wrap="none" anchor="ctr"/>
          <a:lstStyle/>
          <a:p>
            <a:endParaRPr lang="en-US"/>
          </a:p>
        </p:txBody>
      </p:sp>
      <p:sp>
        <p:nvSpPr>
          <p:cNvPr id="39" name="Oval 16"/>
          <p:cNvSpPr>
            <a:spLocks noChangeArrowheads="1"/>
          </p:cNvSpPr>
          <p:nvPr/>
        </p:nvSpPr>
        <p:spPr bwMode="auto">
          <a:xfrm>
            <a:off x="1371600" y="2819400"/>
            <a:ext cx="152400" cy="152400"/>
          </a:xfrm>
          <a:prstGeom prst="ellipse">
            <a:avLst/>
          </a:prstGeom>
          <a:solidFill>
            <a:srgbClr val="00B0F0"/>
          </a:solidFill>
          <a:ln w="9525">
            <a:solidFill>
              <a:schemeClr val="tx1"/>
            </a:solidFill>
            <a:round/>
            <a:headEnd/>
            <a:tailEnd/>
          </a:ln>
        </p:spPr>
        <p:txBody>
          <a:bodyPr wrap="none" anchor="ctr"/>
          <a:lstStyle/>
          <a:p>
            <a:endParaRPr lang="en-US"/>
          </a:p>
        </p:txBody>
      </p:sp>
      <p:sp>
        <p:nvSpPr>
          <p:cNvPr id="40" name="Oval 17"/>
          <p:cNvSpPr>
            <a:spLocks noChangeArrowheads="1"/>
          </p:cNvSpPr>
          <p:nvPr/>
        </p:nvSpPr>
        <p:spPr bwMode="auto">
          <a:xfrm>
            <a:off x="1219200" y="4267200"/>
            <a:ext cx="152400" cy="152400"/>
          </a:xfrm>
          <a:prstGeom prst="ellipse">
            <a:avLst/>
          </a:prstGeom>
          <a:solidFill>
            <a:srgbClr val="00B0F0"/>
          </a:solidFill>
          <a:ln w="9525">
            <a:solidFill>
              <a:schemeClr val="tx1"/>
            </a:solidFill>
            <a:round/>
            <a:headEnd/>
            <a:tailEnd/>
          </a:ln>
        </p:spPr>
        <p:txBody>
          <a:bodyPr wrap="none" anchor="ctr"/>
          <a:lstStyle/>
          <a:p>
            <a:endParaRPr lang="en-US"/>
          </a:p>
        </p:txBody>
      </p:sp>
      <p:sp>
        <p:nvSpPr>
          <p:cNvPr id="41" name="Oval 18"/>
          <p:cNvSpPr>
            <a:spLocks noChangeArrowheads="1"/>
          </p:cNvSpPr>
          <p:nvPr/>
        </p:nvSpPr>
        <p:spPr bwMode="auto">
          <a:xfrm>
            <a:off x="2209800" y="3581400"/>
            <a:ext cx="152400" cy="152400"/>
          </a:xfrm>
          <a:prstGeom prst="ellipse">
            <a:avLst/>
          </a:prstGeom>
          <a:solidFill>
            <a:srgbClr val="00B0F0"/>
          </a:solidFill>
          <a:ln w="9525">
            <a:solidFill>
              <a:schemeClr val="tx1"/>
            </a:solidFill>
            <a:round/>
            <a:headEnd/>
            <a:tailEnd/>
          </a:ln>
        </p:spPr>
        <p:txBody>
          <a:bodyPr wrap="none" anchor="ctr"/>
          <a:lstStyle/>
          <a:p>
            <a:endParaRPr lang="en-US"/>
          </a:p>
        </p:txBody>
      </p:sp>
      <p:sp>
        <p:nvSpPr>
          <p:cNvPr id="42" name="Oval 19"/>
          <p:cNvSpPr>
            <a:spLocks noChangeArrowheads="1"/>
          </p:cNvSpPr>
          <p:nvPr/>
        </p:nvSpPr>
        <p:spPr bwMode="auto">
          <a:xfrm>
            <a:off x="2514600" y="2819400"/>
            <a:ext cx="152400" cy="152400"/>
          </a:xfrm>
          <a:prstGeom prst="ellipse">
            <a:avLst/>
          </a:prstGeom>
          <a:solidFill>
            <a:srgbClr val="00B0F0"/>
          </a:solidFill>
          <a:ln w="9525">
            <a:solidFill>
              <a:schemeClr val="tx1"/>
            </a:solidFill>
            <a:round/>
            <a:headEnd/>
            <a:tailEnd/>
          </a:ln>
        </p:spPr>
        <p:txBody>
          <a:bodyPr wrap="none" anchor="ctr"/>
          <a:lstStyle/>
          <a:p>
            <a:endParaRPr lang="en-US"/>
          </a:p>
        </p:txBody>
      </p:sp>
      <p:sp>
        <p:nvSpPr>
          <p:cNvPr id="43" name="Oval 20"/>
          <p:cNvSpPr>
            <a:spLocks noChangeArrowheads="1"/>
          </p:cNvSpPr>
          <p:nvPr/>
        </p:nvSpPr>
        <p:spPr bwMode="auto">
          <a:xfrm>
            <a:off x="2743200" y="4038600"/>
            <a:ext cx="152400" cy="152400"/>
          </a:xfrm>
          <a:prstGeom prst="ellipse">
            <a:avLst/>
          </a:prstGeom>
          <a:solidFill>
            <a:srgbClr val="00B0F0"/>
          </a:solidFill>
          <a:ln w="9525">
            <a:solidFill>
              <a:schemeClr val="tx1"/>
            </a:solidFill>
            <a:round/>
            <a:headEnd/>
            <a:tailEnd/>
          </a:ln>
        </p:spPr>
        <p:txBody>
          <a:bodyPr wrap="none" anchor="ctr"/>
          <a:lstStyle/>
          <a:p>
            <a:endParaRPr lang="en-US"/>
          </a:p>
        </p:txBody>
      </p:sp>
      <p:sp>
        <p:nvSpPr>
          <p:cNvPr id="44" name="Rectangle 21"/>
          <p:cNvSpPr>
            <a:spLocks noChangeArrowheads="1"/>
          </p:cNvSpPr>
          <p:nvPr/>
        </p:nvSpPr>
        <p:spPr bwMode="auto">
          <a:xfrm>
            <a:off x="6248400" y="3810000"/>
            <a:ext cx="533400" cy="762000"/>
          </a:xfrm>
          <a:prstGeom prst="rect">
            <a:avLst/>
          </a:prstGeom>
          <a:solidFill>
            <a:srgbClr val="00B050"/>
          </a:solidFill>
          <a:ln w="9525">
            <a:solidFill>
              <a:schemeClr val="tx1"/>
            </a:solidFill>
            <a:miter lim="800000"/>
            <a:headEnd/>
            <a:tailEnd/>
          </a:ln>
        </p:spPr>
        <p:txBody>
          <a:bodyPr wrap="none" anchor="ctr"/>
          <a:lstStyle/>
          <a:p>
            <a:endParaRPr lang="en-US"/>
          </a:p>
        </p:txBody>
      </p:sp>
      <p:sp>
        <p:nvSpPr>
          <p:cNvPr id="45" name="Rectangle 22"/>
          <p:cNvSpPr>
            <a:spLocks noChangeArrowheads="1"/>
          </p:cNvSpPr>
          <p:nvPr/>
        </p:nvSpPr>
        <p:spPr bwMode="auto">
          <a:xfrm>
            <a:off x="6781800" y="3962400"/>
            <a:ext cx="533400" cy="533400"/>
          </a:xfrm>
          <a:prstGeom prst="rect">
            <a:avLst/>
          </a:prstGeom>
          <a:solidFill>
            <a:srgbClr val="00B050"/>
          </a:solidFill>
          <a:ln w="9525">
            <a:solidFill>
              <a:schemeClr val="tx1"/>
            </a:solidFill>
            <a:miter lim="800000"/>
            <a:headEnd/>
            <a:tailEnd/>
          </a:ln>
        </p:spPr>
        <p:txBody>
          <a:bodyPr wrap="none" anchor="ctr"/>
          <a:lstStyle/>
          <a:p>
            <a:endParaRPr lang="en-US"/>
          </a:p>
        </p:txBody>
      </p:sp>
      <p:sp>
        <p:nvSpPr>
          <p:cNvPr id="46" name="Text Box 23"/>
          <p:cNvSpPr txBox="1">
            <a:spLocks noChangeArrowheads="1"/>
          </p:cNvSpPr>
          <p:nvPr/>
        </p:nvSpPr>
        <p:spPr bwMode="auto">
          <a:xfrm>
            <a:off x="1676400" y="4586287"/>
            <a:ext cx="819150" cy="366713"/>
          </a:xfrm>
          <a:prstGeom prst="rect">
            <a:avLst/>
          </a:prstGeom>
          <a:noFill/>
          <a:ln w="9525">
            <a:noFill/>
            <a:miter lim="800000"/>
            <a:headEnd/>
            <a:tailEnd/>
          </a:ln>
        </p:spPr>
        <p:txBody>
          <a:bodyPr wrap="none">
            <a:spAutoFit/>
          </a:bodyPr>
          <a:lstStyle/>
          <a:p>
            <a:pPr eaLnBrk="0" hangingPunct="0"/>
            <a:r>
              <a:rPr lang="en-US" dirty="0">
                <a:ea typeface="ＭＳ Ｐゴシック" charset="-128"/>
              </a:rPr>
              <a:t>Points</a:t>
            </a:r>
          </a:p>
        </p:txBody>
      </p:sp>
      <p:sp>
        <p:nvSpPr>
          <p:cNvPr id="47" name="Text Box 24"/>
          <p:cNvSpPr txBox="1">
            <a:spLocks noChangeArrowheads="1"/>
          </p:cNvSpPr>
          <p:nvPr/>
        </p:nvSpPr>
        <p:spPr bwMode="auto">
          <a:xfrm>
            <a:off x="4114800" y="4586287"/>
            <a:ext cx="730250" cy="366713"/>
          </a:xfrm>
          <a:prstGeom prst="rect">
            <a:avLst/>
          </a:prstGeom>
          <a:noFill/>
          <a:ln w="9525">
            <a:noFill/>
            <a:miter lim="800000"/>
            <a:headEnd/>
            <a:tailEnd/>
          </a:ln>
        </p:spPr>
        <p:txBody>
          <a:bodyPr wrap="none">
            <a:spAutoFit/>
          </a:bodyPr>
          <a:lstStyle/>
          <a:p>
            <a:pPr eaLnBrk="0" hangingPunct="0"/>
            <a:r>
              <a:rPr lang="en-US" dirty="0">
                <a:ea typeface="ＭＳ Ｐゴシック" charset="-128"/>
              </a:rPr>
              <a:t>Lines</a:t>
            </a:r>
          </a:p>
        </p:txBody>
      </p:sp>
      <p:sp>
        <p:nvSpPr>
          <p:cNvPr id="48" name="Text Box 25"/>
          <p:cNvSpPr txBox="1">
            <a:spLocks noChangeArrowheads="1"/>
          </p:cNvSpPr>
          <p:nvPr/>
        </p:nvSpPr>
        <p:spPr bwMode="auto">
          <a:xfrm>
            <a:off x="6477000" y="4586287"/>
            <a:ext cx="1123950" cy="366713"/>
          </a:xfrm>
          <a:prstGeom prst="rect">
            <a:avLst/>
          </a:prstGeom>
          <a:noFill/>
          <a:ln w="9525">
            <a:noFill/>
            <a:miter lim="800000"/>
            <a:headEnd/>
            <a:tailEnd/>
          </a:ln>
        </p:spPr>
        <p:txBody>
          <a:bodyPr wrap="none">
            <a:spAutoFit/>
          </a:bodyPr>
          <a:lstStyle/>
          <a:p>
            <a:pPr eaLnBrk="0" hangingPunct="0"/>
            <a:r>
              <a:rPr lang="en-US">
                <a:ea typeface="ＭＳ Ｐゴシック" charset="-128"/>
              </a:rPr>
              <a:t>Polygons</a:t>
            </a:r>
          </a:p>
        </p:txBody>
      </p:sp>
      <p:cxnSp>
        <p:nvCxnSpPr>
          <p:cNvPr id="52" name="Straight Connector 51"/>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49"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629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sz="half" idx="1"/>
          </p:nvPr>
        </p:nvSpPr>
        <p:spPr>
          <a:xfrm>
            <a:off x="685800" y="1792288"/>
            <a:ext cx="5335588" cy="4014787"/>
          </a:xfrm>
        </p:spPr>
        <p:txBody>
          <a:bodyPr/>
          <a:lstStyle/>
          <a:p>
            <a:pPr eaLnBrk="1" hangingPunct="1">
              <a:buFont typeface="Arial" panose="020B0604020202020204" pitchFamily="34" charset="0"/>
              <a:buChar char="•"/>
            </a:pPr>
            <a:r>
              <a:rPr lang="en-US" sz="2500"/>
              <a:t>Represents a single location on Earth</a:t>
            </a:r>
          </a:p>
          <a:p>
            <a:pPr eaLnBrk="1" hangingPunct="1">
              <a:buFont typeface="Arial" panose="020B0604020202020204" pitchFamily="34" charset="0"/>
              <a:buChar char="•"/>
            </a:pPr>
            <a:r>
              <a:rPr lang="en-US" sz="2500"/>
              <a:t>Examples:</a:t>
            </a:r>
          </a:p>
          <a:p>
            <a:pPr lvl="1" eaLnBrk="1" hangingPunct="1">
              <a:buFont typeface="Arial" panose="020B0604020202020204" pitchFamily="34" charset="0"/>
              <a:buChar char="•"/>
            </a:pPr>
            <a:r>
              <a:rPr lang="en-US" sz="2400"/>
              <a:t>Monitoring sites</a:t>
            </a:r>
          </a:p>
          <a:p>
            <a:pPr lvl="1" eaLnBrk="1" hangingPunct="1">
              <a:buFont typeface="Arial" panose="020B0604020202020204" pitchFamily="34" charset="0"/>
              <a:buChar char="•"/>
            </a:pPr>
            <a:r>
              <a:rPr lang="en-US" sz="2400"/>
              <a:t>Polluters</a:t>
            </a:r>
          </a:p>
          <a:p>
            <a:pPr lvl="1" eaLnBrk="1" hangingPunct="1">
              <a:buFont typeface="Arial" panose="020B0604020202020204" pitchFamily="34" charset="0"/>
              <a:buChar char="•"/>
            </a:pPr>
            <a:r>
              <a:rPr lang="en-US" sz="2400"/>
              <a:t>Address of study participant</a:t>
            </a:r>
          </a:p>
          <a:p>
            <a:pPr lvl="1" eaLnBrk="1" hangingPunct="1">
              <a:buFont typeface="Arial" panose="020B0604020202020204" pitchFamily="34" charset="0"/>
              <a:buChar char="•"/>
            </a:pPr>
            <a:r>
              <a:rPr lang="en-US" sz="2400"/>
              <a:t>Fire hydrants</a:t>
            </a:r>
          </a:p>
          <a:p>
            <a:pPr lvl="1" eaLnBrk="1" hangingPunct="1">
              <a:buFont typeface="Arial" panose="020B0604020202020204" pitchFamily="34" charset="0"/>
              <a:buChar char="•"/>
            </a:pPr>
            <a:r>
              <a:rPr lang="en-US" sz="2400"/>
              <a:t>Intersection of two streets</a:t>
            </a:r>
          </a:p>
          <a:p>
            <a:pPr lvl="2" eaLnBrk="1" hangingPunct="1"/>
            <a:endParaRPr lang="en-US" sz="2100" dirty="0"/>
          </a:p>
        </p:txBody>
      </p:sp>
      <p:sp>
        <p:nvSpPr>
          <p:cNvPr id="26628" name="Rectangle 4"/>
          <p:cNvSpPr>
            <a:spLocks noChangeArrowheads="1"/>
          </p:cNvSpPr>
          <p:nvPr/>
        </p:nvSpPr>
        <p:spPr bwMode="auto">
          <a:xfrm>
            <a:off x="6248400" y="2286000"/>
            <a:ext cx="2209800" cy="2438400"/>
          </a:xfrm>
          <a:prstGeom prst="rect">
            <a:avLst/>
          </a:prstGeom>
          <a:noFill/>
          <a:ln w="9525">
            <a:solidFill>
              <a:schemeClr val="tx1"/>
            </a:solidFill>
            <a:miter lim="800000"/>
            <a:headEnd/>
            <a:tailEnd/>
          </a:ln>
        </p:spPr>
        <p:txBody>
          <a:bodyPr wrap="none" anchor="ctr"/>
          <a:lstStyle/>
          <a:p>
            <a:endParaRPr lang="en-US"/>
          </a:p>
        </p:txBody>
      </p:sp>
      <p:sp>
        <p:nvSpPr>
          <p:cNvPr id="26629" name="Oval 5"/>
          <p:cNvSpPr>
            <a:spLocks noChangeArrowheads="1"/>
          </p:cNvSpPr>
          <p:nvPr/>
        </p:nvSpPr>
        <p:spPr bwMode="auto">
          <a:xfrm>
            <a:off x="6553200" y="25908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26630" name="Oval 6"/>
          <p:cNvSpPr>
            <a:spLocks noChangeArrowheads="1"/>
          </p:cNvSpPr>
          <p:nvPr/>
        </p:nvSpPr>
        <p:spPr bwMode="auto">
          <a:xfrm>
            <a:off x="6400800" y="4038600"/>
            <a:ext cx="152400" cy="152400"/>
          </a:xfrm>
          <a:prstGeom prst="ellipse">
            <a:avLst/>
          </a:prstGeom>
          <a:solidFill>
            <a:srgbClr val="FFC000"/>
          </a:solidFill>
          <a:ln w="9525">
            <a:solidFill>
              <a:schemeClr val="tx1"/>
            </a:solidFill>
            <a:round/>
            <a:headEnd/>
            <a:tailEnd/>
          </a:ln>
        </p:spPr>
        <p:txBody>
          <a:bodyPr wrap="none" anchor="ctr"/>
          <a:lstStyle/>
          <a:p>
            <a:endParaRPr lang="en-US"/>
          </a:p>
        </p:txBody>
      </p:sp>
      <p:sp>
        <p:nvSpPr>
          <p:cNvPr id="26631" name="Oval 7"/>
          <p:cNvSpPr>
            <a:spLocks noChangeArrowheads="1"/>
          </p:cNvSpPr>
          <p:nvPr/>
        </p:nvSpPr>
        <p:spPr bwMode="auto">
          <a:xfrm>
            <a:off x="7391400" y="3352800"/>
            <a:ext cx="152400" cy="152400"/>
          </a:xfrm>
          <a:prstGeom prst="ellipse">
            <a:avLst/>
          </a:prstGeom>
          <a:solidFill>
            <a:srgbClr val="92D050"/>
          </a:solidFill>
          <a:ln w="9525">
            <a:solidFill>
              <a:schemeClr val="tx1"/>
            </a:solidFill>
            <a:round/>
            <a:headEnd/>
            <a:tailEnd/>
          </a:ln>
        </p:spPr>
        <p:txBody>
          <a:bodyPr wrap="none" anchor="ctr"/>
          <a:lstStyle/>
          <a:p>
            <a:endParaRPr lang="en-US"/>
          </a:p>
        </p:txBody>
      </p:sp>
      <p:sp>
        <p:nvSpPr>
          <p:cNvPr id="26632" name="Oval 8"/>
          <p:cNvSpPr>
            <a:spLocks noChangeArrowheads="1"/>
          </p:cNvSpPr>
          <p:nvPr/>
        </p:nvSpPr>
        <p:spPr bwMode="auto">
          <a:xfrm>
            <a:off x="7696200" y="2590800"/>
            <a:ext cx="152400" cy="152400"/>
          </a:xfrm>
          <a:prstGeom prst="ellipse">
            <a:avLst/>
          </a:prstGeom>
          <a:solidFill>
            <a:srgbClr val="00B0F0"/>
          </a:solidFill>
          <a:ln w="9525">
            <a:solidFill>
              <a:schemeClr val="tx1"/>
            </a:solidFill>
            <a:round/>
            <a:headEnd/>
            <a:tailEnd/>
          </a:ln>
        </p:spPr>
        <p:txBody>
          <a:bodyPr wrap="none" anchor="ctr"/>
          <a:lstStyle/>
          <a:p>
            <a:endParaRPr lang="en-US"/>
          </a:p>
        </p:txBody>
      </p:sp>
      <p:sp>
        <p:nvSpPr>
          <p:cNvPr id="26633" name="Oval 9"/>
          <p:cNvSpPr>
            <a:spLocks noChangeArrowheads="1"/>
          </p:cNvSpPr>
          <p:nvPr/>
        </p:nvSpPr>
        <p:spPr bwMode="auto">
          <a:xfrm>
            <a:off x="7924800" y="3810000"/>
            <a:ext cx="152400" cy="152400"/>
          </a:xfrm>
          <a:prstGeom prst="ellipse">
            <a:avLst/>
          </a:prstGeom>
          <a:solidFill>
            <a:srgbClr val="FFFF00"/>
          </a:solidFill>
          <a:ln w="9525">
            <a:solidFill>
              <a:schemeClr val="tx1"/>
            </a:solidFill>
            <a:round/>
            <a:headEnd/>
            <a:tailEnd/>
          </a:ln>
        </p:spPr>
        <p:txBody>
          <a:bodyPr wrap="none" anchor="ctr"/>
          <a:lstStyle/>
          <a:p>
            <a:endParaRPr lang="en-US"/>
          </a:p>
        </p:txBody>
      </p:sp>
      <p:sp>
        <p:nvSpPr>
          <p:cNvPr id="26634" name="Text Box 10"/>
          <p:cNvSpPr txBox="1">
            <a:spLocks noChangeArrowheads="1"/>
          </p:cNvSpPr>
          <p:nvPr/>
        </p:nvSpPr>
        <p:spPr bwMode="auto">
          <a:xfrm>
            <a:off x="6858000" y="4343400"/>
            <a:ext cx="819150" cy="366713"/>
          </a:xfrm>
          <a:prstGeom prst="rect">
            <a:avLst/>
          </a:prstGeom>
          <a:noFill/>
          <a:ln w="9525">
            <a:noFill/>
            <a:miter lim="800000"/>
            <a:headEnd/>
            <a:tailEnd/>
          </a:ln>
        </p:spPr>
        <p:txBody>
          <a:bodyPr wrap="none">
            <a:spAutoFit/>
          </a:bodyPr>
          <a:lstStyle/>
          <a:p>
            <a:pPr eaLnBrk="0" hangingPunct="0"/>
            <a:r>
              <a:rPr lang="en-US">
                <a:ea typeface="ＭＳ Ｐゴシック" charset="-128"/>
              </a:rPr>
              <a:t>Points</a:t>
            </a:r>
          </a:p>
        </p:txBody>
      </p:sp>
      <p:cxnSp>
        <p:nvCxnSpPr>
          <p:cNvPr id="15" name="Straight Connector 1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17" name="Rectangle 2"/>
          <p:cNvSpPr>
            <a:spLocks noGrp="1" noChangeArrowheads="1"/>
          </p:cNvSpPr>
          <p:nvPr>
            <p:ph type="title"/>
          </p:nvPr>
        </p:nvSpPr>
        <p:spPr>
          <a:xfrm>
            <a:off x="457200" y="274638"/>
            <a:ext cx="8229600" cy="1143000"/>
          </a:xfrm>
        </p:spPr>
        <p:txBody>
          <a:bodyPr/>
          <a:lstStyle/>
          <a:p>
            <a:pPr algn="l" eaLnBrk="1" hangingPunct="1"/>
            <a:r>
              <a:rPr lang="en-US" dirty="0">
                <a:solidFill>
                  <a:srgbClr val="900021"/>
                </a:solidFill>
              </a:rPr>
              <a:t>Points</a:t>
            </a:r>
          </a:p>
        </p:txBody>
      </p:sp>
      <p:pic>
        <p:nvPicPr>
          <p:cNvPr id="13"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738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sz="half" idx="1"/>
          </p:nvPr>
        </p:nvSpPr>
        <p:spPr>
          <a:xfrm>
            <a:off x="457200" y="1719263"/>
            <a:ext cx="4033838" cy="4411662"/>
          </a:xfrm>
        </p:spPr>
        <p:txBody>
          <a:bodyPr/>
          <a:lstStyle/>
          <a:p>
            <a:pPr eaLnBrk="1" hangingPunct="1">
              <a:buFont typeface="Arial" panose="020B0604020202020204" pitchFamily="34" charset="0"/>
              <a:buChar char="•"/>
            </a:pPr>
            <a:r>
              <a:rPr lang="en-US" sz="2500" dirty="0"/>
              <a:t>String of points joined together by line segments</a:t>
            </a:r>
          </a:p>
          <a:p>
            <a:pPr eaLnBrk="1" hangingPunct="1">
              <a:buFont typeface="Arial" panose="020B0604020202020204" pitchFamily="34" charset="0"/>
              <a:buChar char="•"/>
            </a:pPr>
            <a:r>
              <a:rPr lang="en-US" sz="2500" dirty="0"/>
              <a:t>Has length</a:t>
            </a:r>
          </a:p>
          <a:p>
            <a:pPr eaLnBrk="1" hangingPunct="1">
              <a:buFont typeface="Arial" panose="020B0604020202020204" pitchFamily="34" charset="0"/>
              <a:buChar char="•"/>
            </a:pPr>
            <a:r>
              <a:rPr lang="en-US" sz="2500" dirty="0"/>
              <a:t>Examples</a:t>
            </a:r>
          </a:p>
          <a:p>
            <a:pPr lvl="1" eaLnBrk="1" hangingPunct="1">
              <a:buFont typeface="Arial" panose="020B0604020202020204" pitchFamily="34" charset="0"/>
              <a:buChar char="•"/>
            </a:pPr>
            <a:r>
              <a:rPr lang="en-US" sz="2400" dirty="0"/>
              <a:t>Road</a:t>
            </a:r>
          </a:p>
          <a:p>
            <a:pPr lvl="1" eaLnBrk="1" hangingPunct="1">
              <a:buFont typeface="Arial" panose="020B0604020202020204" pitchFamily="34" charset="0"/>
              <a:buChar char="•"/>
            </a:pPr>
            <a:r>
              <a:rPr lang="en-US" sz="2400" dirty="0"/>
              <a:t>River</a:t>
            </a:r>
          </a:p>
          <a:p>
            <a:pPr lvl="1" eaLnBrk="1" hangingPunct="1">
              <a:buFont typeface="Arial" panose="020B0604020202020204" pitchFamily="34" charset="0"/>
              <a:buChar char="•"/>
            </a:pPr>
            <a:r>
              <a:rPr lang="en-US" sz="2400" dirty="0"/>
              <a:t>Bicycle trail</a:t>
            </a:r>
          </a:p>
        </p:txBody>
      </p:sp>
      <p:sp>
        <p:nvSpPr>
          <p:cNvPr id="27652" name="Rectangle 4"/>
          <p:cNvSpPr>
            <a:spLocks noChangeArrowheads="1"/>
          </p:cNvSpPr>
          <p:nvPr/>
        </p:nvSpPr>
        <p:spPr bwMode="auto">
          <a:xfrm>
            <a:off x="5181600" y="2590800"/>
            <a:ext cx="2209800" cy="2438400"/>
          </a:xfrm>
          <a:prstGeom prst="rect">
            <a:avLst/>
          </a:prstGeom>
          <a:noFill/>
          <a:ln w="9525">
            <a:solidFill>
              <a:schemeClr val="tx1"/>
            </a:solidFill>
            <a:miter lim="800000"/>
            <a:headEnd/>
            <a:tailEnd/>
          </a:ln>
        </p:spPr>
        <p:txBody>
          <a:bodyPr wrap="none" anchor="ctr"/>
          <a:lstStyle/>
          <a:p>
            <a:pPr algn="ctr"/>
            <a:endParaRPr lang="en-US">
              <a:solidFill>
                <a:schemeClr val="bg1"/>
              </a:solidFill>
            </a:endParaRPr>
          </a:p>
        </p:txBody>
      </p:sp>
      <p:sp>
        <p:nvSpPr>
          <p:cNvPr id="27653" name="Line 5"/>
          <p:cNvSpPr>
            <a:spLocks noChangeShapeType="1"/>
          </p:cNvSpPr>
          <p:nvPr/>
        </p:nvSpPr>
        <p:spPr bwMode="auto">
          <a:xfrm>
            <a:off x="5486400" y="2895600"/>
            <a:ext cx="1066800" cy="381000"/>
          </a:xfrm>
          <a:prstGeom prst="line">
            <a:avLst/>
          </a:prstGeom>
          <a:noFill/>
          <a:ln w="9525">
            <a:solidFill>
              <a:schemeClr val="tx1"/>
            </a:solidFill>
            <a:round/>
            <a:headEnd/>
            <a:tailEnd/>
          </a:ln>
        </p:spPr>
        <p:txBody>
          <a:bodyPr/>
          <a:lstStyle/>
          <a:p>
            <a:endParaRPr lang="en-US"/>
          </a:p>
        </p:txBody>
      </p:sp>
      <p:sp>
        <p:nvSpPr>
          <p:cNvPr id="27654" name="Line 6"/>
          <p:cNvSpPr>
            <a:spLocks noChangeShapeType="1"/>
          </p:cNvSpPr>
          <p:nvPr/>
        </p:nvSpPr>
        <p:spPr bwMode="auto">
          <a:xfrm flipH="1">
            <a:off x="6019800" y="3276600"/>
            <a:ext cx="533400" cy="533400"/>
          </a:xfrm>
          <a:prstGeom prst="line">
            <a:avLst/>
          </a:prstGeom>
          <a:noFill/>
          <a:ln w="9525">
            <a:solidFill>
              <a:schemeClr val="tx1"/>
            </a:solidFill>
            <a:round/>
            <a:headEnd/>
            <a:tailEnd/>
          </a:ln>
        </p:spPr>
        <p:txBody>
          <a:bodyPr/>
          <a:lstStyle/>
          <a:p>
            <a:endParaRPr lang="en-US"/>
          </a:p>
        </p:txBody>
      </p:sp>
      <p:sp>
        <p:nvSpPr>
          <p:cNvPr id="27655" name="Line 7"/>
          <p:cNvSpPr>
            <a:spLocks noChangeShapeType="1"/>
          </p:cNvSpPr>
          <p:nvPr/>
        </p:nvSpPr>
        <p:spPr bwMode="auto">
          <a:xfrm>
            <a:off x="6019800" y="3810000"/>
            <a:ext cx="685800" cy="685800"/>
          </a:xfrm>
          <a:prstGeom prst="line">
            <a:avLst/>
          </a:prstGeom>
          <a:noFill/>
          <a:ln w="9525">
            <a:solidFill>
              <a:schemeClr val="tx1"/>
            </a:solidFill>
            <a:round/>
            <a:headEnd/>
            <a:tailEnd/>
          </a:ln>
        </p:spPr>
        <p:txBody>
          <a:bodyPr/>
          <a:lstStyle/>
          <a:p>
            <a:endParaRPr lang="en-US"/>
          </a:p>
        </p:txBody>
      </p:sp>
      <p:sp>
        <p:nvSpPr>
          <p:cNvPr id="27656" name="Line 8"/>
          <p:cNvSpPr>
            <a:spLocks noChangeShapeType="1"/>
          </p:cNvSpPr>
          <p:nvPr/>
        </p:nvSpPr>
        <p:spPr bwMode="auto">
          <a:xfrm flipH="1">
            <a:off x="5638800" y="4495800"/>
            <a:ext cx="1066800" cy="0"/>
          </a:xfrm>
          <a:prstGeom prst="line">
            <a:avLst/>
          </a:prstGeom>
          <a:noFill/>
          <a:ln w="9525">
            <a:solidFill>
              <a:schemeClr val="tx1"/>
            </a:solidFill>
            <a:round/>
            <a:headEnd/>
            <a:tailEnd/>
          </a:ln>
        </p:spPr>
        <p:txBody>
          <a:bodyPr/>
          <a:lstStyle/>
          <a:p>
            <a:endParaRPr lang="en-US"/>
          </a:p>
        </p:txBody>
      </p:sp>
      <p:sp>
        <p:nvSpPr>
          <p:cNvPr id="27657" name="Text Box 9"/>
          <p:cNvSpPr txBox="1">
            <a:spLocks noChangeArrowheads="1"/>
          </p:cNvSpPr>
          <p:nvPr/>
        </p:nvSpPr>
        <p:spPr bwMode="auto">
          <a:xfrm>
            <a:off x="5791200" y="4572000"/>
            <a:ext cx="730250" cy="366713"/>
          </a:xfrm>
          <a:prstGeom prst="rect">
            <a:avLst/>
          </a:prstGeom>
          <a:noFill/>
          <a:ln w="9525">
            <a:noFill/>
            <a:miter lim="800000"/>
            <a:headEnd/>
            <a:tailEnd/>
          </a:ln>
        </p:spPr>
        <p:txBody>
          <a:bodyPr wrap="none">
            <a:spAutoFit/>
          </a:bodyPr>
          <a:lstStyle/>
          <a:p>
            <a:pPr eaLnBrk="0" hangingPunct="0"/>
            <a:r>
              <a:rPr lang="en-US">
                <a:ea typeface="ＭＳ Ｐゴシック" charset="-128"/>
              </a:rPr>
              <a:t>Lines</a:t>
            </a:r>
          </a:p>
        </p:txBody>
      </p:sp>
      <p:sp>
        <p:nvSpPr>
          <p:cNvPr id="27658" name="Oval 10"/>
          <p:cNvSpPr>
            <a:spLocks noChangeArrowheads="1"/>
          </p:cNvSpPr>
          <p:nvPr/>
        </p:nvSpPr>
        <p:spPr bwMode="auto">
          <a:xfrm>
            <a:off x="5410200" y="2819400"/>
            <a:ext cx="152400" cy="152400"/>
          </a:xfrm>
          <a:prstGeom prst="ellipse">
            <a:avLst/>
          </a:prstGeom>
          <a:solidFill>
            <a:schemeClr val="tx1"/>
          </a:solidFill>
          <a:ln w="9525">
            <a:solidFill>
              <a:schemeClr val="tx1"/>
            </a:solidFill>
            <a:round/>
            <a:headEnd/>
            <a:tailEnd/>
          </a:ln>
        </p:spPr>
        <p:txBody>
          <a:bodyPr wrap="none" anchor="ctr"/>
          <a:lstStyle/>
          <a:p>
            <a:endParaRPr lang="en-US"/>
          </a:p>
        </p:txBody>
      </p:sp>
      <p:sp>
        <p:nvSpPr>
          <p:cNvPr id="27659" name="Oval 11"/>
          <p:cNvSpPr>
            <a:spLocks noChangeArrowheads="1"/>
          </p:cNvSpPr>
          <p:nvPr/>
        </p:nvSpPr>
        <p:spPr bwMode="auto">
          <a:xfrm>
            <a:off x="6477000" y="3200400"/>
            <a:ext cx="152400" cy="152400"/>
          </a:xfrm>
          <a:prstGeom prst="ellipse">
            <a:avLst/>
          </a:prstGeom>
          <a:solidFill>
            <a:schemeClr val="tx1">
              <a:alpha val="89803"/>
            </a:schemeClr>
          </a:solidFill>
          <a:ln w="9525">
            <a:solidFill>
              <a:schemeClr val="tx1"/>
            </a:solidFill>
            <a:round/>
            <a:headEnd/>
            <a:tailEnd/>
          </a:ln>
        </p:spPr>
        <p:txBody>
          <a:bodyPr wrap="none" anchor="ctr"/>
          <a:lstStyle/>
          <a:p>
            <a:endParaRPr lang="en-US"/>
          </a:p>
        </p:txBody>
      </p:sp>
      <p:sp>
        <p:nvSpPr>
          <p:cNvPr id="27660" name="Oval 12"/>
          <p:cNvSpPr>
            <a:spLocks noChangeArrowheads="1"/>
          </p:cNvSpPr>
          <p:nvPr/>
        </p:nvSpPr>
        <p:spPr bwMode="auto">
          <a:xfrm>
            <a:off x="5943600" y="3733800"/>
            <a:ext cx="152400" cy="152400"/>
          </a:xfrm>
          <a:prstGeom prst="ellipse">
            <a:avLst/>
          </a:prstGeom>
          <a:solidFill>
            <a:schemeClr val="tx1"/>
          </a:solidFill>
          <a:ln w="9525">
            <a:solidFill>
              <a:schemeClr val="tx1"/>
            </a:solidFill>
            <a:round/>
            <a:headEnd/>
            <a:tailEnd/>
          </a:ln>
        </p:spPr>
        <p:txBody>
          <a:bodyPr wrap="none" anchor="ctr"/>
          <a:lstStyle/>
          <a:p>
            <a:endParaRPr lang="en-US"/>
          </a:p>
        </p:txBody>
      </p:sp>
      <p:sp>
        <p:nvSpPr>
          <p:cNvPr id="27661" name="Oval 13"/>
          <p:cNvSpPr>
            <a:spLocks noChangeArrowheads="1"/>
          </p:cNvSpPr>
          <p:nvPr/>
        </p:nvSpPr>
        <p:spPr bwMode="auto">
          <a:xfrm>
            <a:off x="6629400" y="4419600"/>
            <a:ext cx="152400" cy="152400"/>
          </a:xfrm>
          <a:prstGeom prst="ellipse">
            <a:avLst/>
          </a:prstGeom>
          <a:solidFill>
            <a:schemeClr val="tx1"/>
          </a:solidFill>
          <a:ln w="9525">
            <a:solidFill>
              <a:schemeClr val="tx1"/>
            </a:solidFill>
            <a:round/>
            <a:headEnd/>
            <a:tailEnd/>
          </a:ln>
        </p:spPr>
        <p:txBody>
          <a:bodyPr wrap="none" anchor="ctr"/>
          <a:lstStyle/>
          <a:p>
            <a:endParaRPr lang="en-US"/>
          </a:p>
        </p:txBody>
      </p:sp>
      <p:sp>
        <p:nvSpPr>
          <p:cNvPr id="27662" name="Oval 14"/>
          <p:cNvSpPr>
            <a:spLocks noChangeArrowheads="1"/>
          </p:cNvSpPr>
          <p:nvPr/>
        </p:nvSpPr>
        <p:spPr bwMode="auto">
          <a:xfrm>
            <a:off x="5562600" y="4419600"/>
            <a:ext cx="152400" cy="152400"/>
          </a:xfrm>
          <a:prstGeom prst="ellipse">
            <a:avLst/>
          </a:prstGeom>
          <a:solidFill>
            <a:schemeClr val="tx1"/>
          </a:solidFill>
          <a:ln w="9525">
            <a:solidFill>
              <a:schemeClr val="tx1"/>
            </a:solidFill>
            <a:round/>
            <a:headEnd/>
            <a:tailEnd/>
          </a:ln>
        </p:spPr>
        <p:txBody>
          <a:bodyPr wrap="none" anchor="ctr"/>
          <a:lstStyle/>
          <a:p>
            <a:endParaRPr lang="en-US"/>
          </a:p>
        </p:txBody>
      </p:sp>
      <p:cxnSp>
        <p:nvCxnSpPr>
          <p:cNvPr id="20" name="Straight Connector 19"/>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21" name="Rectangle 2"/>
          <p:cNvSpPr>
            <a:spLocks noGrp="1" noChangeArrowheads="1"/>
          </p:cNvSpPr>
          <p:nvPr>
            <p:ph type="title"/>
          </p:nvPr>
        </p:nvSpPr>
        <p:spPr>
          <a:xfrm>
            <a:off x="457200" y="274638"/>
            <a:ext cx="8229600" cy="1143000"/>
          </a:xfrm>
        </p:spPr>
        <p:txBody>
          <a:bodyPr/>
          <a:lstStyle/>
          <a:p>
            <a:pPr algn="l" eaLnBrk="1" hangingPunct="1"/>
            <a:r>
              <a:rPr lang="en-US" dirty="0">
                <a:solidFill>
                  <a:srgbClr val="900021"/>
                </a:solidFill>
              </a:rPr>
              <a:t>Lines</a:t>
            </a:r>
          </a:p>
        </p:txBody>
      </p:sp>
      <p:pic>
        <p:nvPicPr>
          <p:cNvPr id="17"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616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sz="half" idx="1"/>
          </p:nvPr>
        </p:nvSpPr>
        <p:spPr>
          <a:xfrm>
            <a:off x="381000" y="1676400"/>
            <a:ext cx="5483225" cy="4411663"/>
          </a:xfrm>
        </p:spPr>
        <p:txBody>
          <a:bodyPr/>
          <a:lstStyle/>
          <a:p>
            <a:pPr eaLnBrk="1" hangingPunct="1"/>
            <a:r>
              <a:rPr lang="en-US" sz="2500" dirty="0"/>
              <a:t>Closed line representing a defined area on the ground</a:t>
            </a:r>
          </a:p>
          <a:p>
            <a:pPr eaLnBrk="1" hangingPunct="1"/>
            <a:r>
              <a:rPr lang="en-US" sz="2500" dirty="0"/>
              <a:t>Has perimeter and area</a:t>
            </a:r>
          </a:p>
          <a:p>
            <a:pPr eaLnBrk="1" hangingPunct="1"/>
            <a:r>
              <a:rPr lang="en-US" sz="2500" dirty="0"/>
              <a:t>Examples</a:t>
            </a:r>
          </a:p>
          <a:p>
            <a:pPr lvl="1" eaLnBrk="1" hangingPunct="1">
              <a:buFont typeface="Arial" panose="020B0604020202020204" pitchFamily="34" charset="0"/>
              <a:buChar char="•"/>
            </a:pPr>
            <a:r>
              <a:rPr lang="en-US" sz="2400" dirty="0"/>
              <a:t>City </a:t>
            </a:r>
          </a:p>
          <a:p>
            <a:pPr lvl="1" eaLnBrk="1" hangingPunct="1">
              <a:buFont typeface="Arial" panose="020B0604020202020204" pitchFamily="34" charset="0"/>
              <a:buChar char="•"/>
            </a:pPr>
            <a:r>
              <a:rPr lang="en-US" sz="2400" dirty="0"/>
              <a:t>State</a:t>
            </a:r>
          </a:p>
          <a:p>
            <a:pPr lvl="1" eaLnBrk="1" hangingPunct="1">
              <a:buFont typeface="Arial" panose="020B0604020202020204" pitchFamily="34" charset="0"/>
              <a:buChar char="•"/>
            </a:pPr>
            <a:r>
              <a:rPr lang="en-US" sz="2400" dirty="0"/>
              <a:t>Watershed</a:t>
            </a:r>
          </a:p>
          <a:p>
            <a:pPr lvl="1" eaLnBrk="1" hangingPunct="1">
              <a:buFont typeface="Arial" panose="020B0604020202020204" pitchFamily="34" charset="0"/>
              <a:buChar char="•"/>
            </a:pPr>
            <a:r>
              <a:rPr lang="en-US" sz="2400" dirty="0"/>
              <a:t>Census tract</a:t>
            </a:r>
          </a:p>
        </p:txBody>
      </p:sp>
      <p:sp>
        <p:nvSpPr>
          <p:cNvPr id="28676" name="Rectangle 4"/>
          <p:cNvSpPr>
            <a:spLocks noChangeArrowheads="1"/>
          </p:cNvSpPr>
          <p:nvPr/>
        </p:nvSpPr>
        <p:spPr bwMode="auto">
          <a:xfrm>
            <a:off x="5715000" y="2514600"/>
            <a:ext cx="2209800" cy="2438400"/>
          </a:xfrm>
          <a:prstGeom prst="rect">
            <a:avLst/>
          </a:prstGeom>
          <a:noFill/>
          <a:ln w="9525">
            <a:solidFill>
              <a:schemeClr val="tx1"/>
            </a:solidFill>
            <a:miter lim="800000"/>
            <a:headEnd/>
            <a:tailEnd/>
          </a:ln>
        </p:spPr>
        <p:txBody>
          <a:bodyPr wrap="none" anchor="ctr"/>
          <a:lstStyle/>
          <a:p>
            <a:pPr algn="ctr"/>
            <a:endParaRPr lang="en-US"/>
          </a:p>
        </p:txBody>
      </p:sp>
      <p:sp>
        <p:nvSpPr>
          <p:cNvPr id="28677" name="Rectangle 5"/>
          <p:cNvSpPr>
            <a:spLocks noChangeArrowheads="1"/>
          </p:cNvSpPr>
          <p:nvPr/>
        </p:nvSpPr>
        <p:spPr bwMode="auto">
          <a:xfrm>
            <a:off x="6172200" y="2895600"/>
            <a:ext cx="457200" cy="304800"/>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8678" name="Rectangle 6"/>
          <p:cNvSpPr>
            <a:spLocks noChangeArrowheads="1"/>
          </p:cNvSpPr>
          <p:nvPr/>
        </p:nvSpPr>
        <p:spPr bwMode="auto">
          <a:xfrm>
            <a:off x="6629400" y="3200400"/>
            <a:ext cx="533400" cy="762000"/>
          </a:xfrm>
          <a:prstGeom prst="rect">
            <a:avLst/>
          </a:prstGeom>
          <a:solidFill>
            <a:srgbClr val="92D050"/>
          </a:solidFill>
          <a:ln w="9525">
            <a:solidFill>
              <a:schemeClr val="tx1"/>
            </a:solidFill>
            <a:miter lim="800000"/>
            <a:headEnd/>
            <a:tailEnd/>
          </a:ln>
        </p:spPr>
        <p:txBody>
          <a:bodyPr wrap="none" anchor="ctr"/>
          <a:lstStyle/>
          <a:p>
            <a:endParaRPr lang="en-US"/>
          </a:p>
        </p:txBody>
      </p:sp>
      <p:sp>
        <p:nvSpPr>
          <p:cNvPr id="28679" name="Rectangle 7"/>
          <p:cNvSpPr>
            <a:spLocks noChangeArrowheads="1"/>
          </p:cNvSpPr>
          <p:nvPr/>
        </p:nvSpPr>
        <p:spPr bwMode="auto">
          <a:xfrm>
            <a:off x="6096000" y="3200400"/>
            <a:ext cx="533400" cy="609600"/>
          </a:xfrm>
          <a:prstGeom prst="rect">
            <a:avLst/>
          </a:prstGeom>
          <a:solidFill>
            <a:srgbClr val="FFC000"/>
          </a:solidFill>
          <a:ln w="9525">
            <a:solidFill>
              <a:schemeClr val="tx1"/>
            </a:solidFill>
            <a:miter lim="800000"/>
            <a:headEnd/>
            <a:tailEnd/>
          </a:ln>
        </p:spPr>
        <p:txBody>
          <a:bodyPr wrap="none" anchor="ctr"/>
          <a:lstStyle/>
          <a:p>
            <a:endParaRPr lang="en-US"/>
          </a:p>
        </p:txBody>
      </p:sp>
      <p:sp>
        <p:nvSpPr>
          <p:cNvPr id="28680" name="Rectangle 8"/>
          <p:cNvSpPr>
            <a:spLocks noChangeArrowheads="1"/>
          </p:cNvSpPr>
          <p:nvPr/>
        </p:nvSpPr>
        <p:spPr bwMode="auto">
          <a:xfrm>
            <a:off x="7162800" y="3200400"/>
            <a:ext cx="457200" cy="228600"/>
          </a:xfrm>
          <a:prstGeom prst="rect">
            <a:avLst/>
          </a:prstGeom>
          <a:solidFill>
            <a:srgbClr val="00B0F0"/>
          </a:solidFill>
          <a:ln w="9525">
            <a:solidFill>
              <a:schemeClr val="tx1"/>
            </a:solidFill>
            <a:miter lim="800000"/>
            <a:headEnd/>
            <a:tailEnd/>
          </a:ln>
        </p:spPr>
        <p:txBody>
          <a:bodyPr wrap="none" anchor="ctr"/>
          <a:lstStyle/>
          <a:p>
            <a:endParaRPr lang="en-US"/>
          </a:p>
        </p:txBody>
      </p:sp>
      <p:sp>
        <p:nvSpPr>
          <p:cNvPr id="28681" name="Rectangle 9"/>
          <p:cNvSpPr>
            <a:spLocks noChangeArrowheads="1"/>
          </p:cNvSpPr>
          <p:nvPr/>
        </p:nvSpPr>
        <p:spPr bwMode="auto">
          <a:xfrm>
            <a:off x="7162800" y="3429000"/>
            <a:ext cx="457200" cy="1143000"/>
          </a:xfrm>
          <a:prstGeom prst="rect">
            <a:avLst/>
          </a:prstGeom>
          <a:solidFill>
            <a:srgbClr val="00B050"/>
          </a:solidFill>
          <a:ln w="9525">
            <a:solidFill>
              <a:schemeClr val="tx1"/>
            </a:solidFill>
            <a:miter lim="800000"/>
            <a:headEnd/>
            <a:tailEnd/>
          </a:ln>
        </p:spPr>
        <p:txBody>
          <a:bodyPr wrap="none" anchor="ctr"/>
          <a:lstStyle/>
          <a:p>
            <a:endParaRPr lang="en-US"/>
          </a:p>
        </p:txBody>
      </p:sp>
      <p:sp>
        <p:nvSpPr>
          <p:cNvPr id="28682" name="Rectangle 10"/>
          <p:cNvSpPr>
            <a:spLocks noChangeArrowheads="1"/>
          </p:cNvSpPr>
          <p:nvPr/>
        </p:nvSpPr>
        <p:spPr bwMode="auto">
          <a:xfrm>
            <a:off x="6096000" y="3810000"/>
            <a:ext cx="533400" cy="762000"/>
          </a:xfrm>
          <a:prstGeom prst="rect">
            <a:avLst/>
          </a:prstGeom>
          <a:solidFill>
            <a:srgbClr val="00B0F0"/>
          </a:solidFill>
          <a:ln w="9525">
            <a:solidFill>
              <a:schemeClr val="tx1"/>
            </a:solidFill>
            <a:miter lim="800000"/>
            <a:headEnd/>
            <a:tailEnd/>
          </a:ln>
        </p:spPr>
        <p:txBody>
          <a:bodyPr wrap="none" anchor="ctr"/>
          <a:lstStyle/>
          <a:p>
            <a:endParaRPr lang="en-US"/>
          </a:p>
        </p:txBody>
      </p:sp>
      <p:sp>
        <p:nvSpPr>
          <p:cNvPr id="28683" name="Rectangle 11"/>
          <p:cNvSpPr>
            <a:spLocks noChangeArrowheads="1"/>
          </p:cNvSpPr>
          <p:nvPr/>
        </p:nvSpPr>
        <p:spPr bwMode="auto">
          <a:xfrm>
            <a:off x="6629400" y="3962400"/>
            <a:ext cx="533400" cy="533400"/>
          </a:xfrm>
          <a:prstGeom prst="rect">
            <a:avLst/>
          </a:prstGeom>
          <a:solidFill>
            <a:srgbClr val="0070C0"/>
          </a:solidFill>
          <a:ln w="9525">
            <a:solidFill>
              <a:schemeClr val="tx1"/>
            </a:solidFill>
            <a:miter lim="800000"/>
            <a:headEnd/>
            <a:tailEnd/>
          </a:ln>
        </p:spPr>
        <p:txBody>
          <a:bodyPr wrap="none" anchor="ctr"/>
          <a:lstStyle/>
          <a:p>
            <a:endParaRPr lang="en-US"/>
          </a:p>
        </p:txBody>
      </p:sp>
      <p:sp>
        <p:nvSpPr>
          <p:cNvPr id="28684" name="Text Box 12"/>
          <p:cNvSpPr txBox="1">
            <a:spLocks noChangeArrowheads="1"/>
          </p:cNvSpPr>
          <p:nvPr/>
        </p:nvSpPr>
        <p:spPr bwMode="auto">
          <a:xfrm>
            <a:off x="6324600" y="4572000"/>
            <a:ext cx="1123950" cy="366713"/>
          </a:xfrm>
          <a:prstGeom prst="rect">
            <a:avLst/>
          </a:prstGeom>
          <a:noFill/>
          <a:ln w="9525">
            <a:noFill/>
            <a:miter lim="800000"/>
            <a:headEnd/>
            <a:tailEnd/>
          </a:ln>
        </p:spPr>
        <p:txBody>
          <a:bodyPr wrap="none">
            <a:spAutoFit/>
          </a:bodyPr>
          <a:lstStyle/>
          <a:p>
            <a:pPr eaLnBrk="0" hangingPunct="0"/>
            <a:r>
              <a:rPr lang="en-US">
                <a:ea typeface="ＭＳ Ｐゴシック" charset="-128"/>
              </a:rPr>
              <a:t>Polygons</a:t>
            </a:r>
          </a:p>
        </p:txBody>
      </p:sp>
      <p:sp>
        <p:nvSpPr>
          <p:cNvPr id="18" name="Rectangle 2"/>
          <p:cNvSpPr>
            <a:spLocks noGrp="1" noChangeArrowheads="1"/>
          </p:cNvSpPr>
          <p:nvPr>
            <p:ph type="title"/>
          </p:nvPr>
        </p:nvSpPr>
        <p:spPr>
          <a:xfrm>
            <a:off x="457200" y="274638"/>
            <a:ext cx="8229600" cy="1143000"/>
          </a:xfrm>
        </p:spPr>
        <p:txBody>
          <a:bodyPr/>
          <a:lstStyle/>
          <a:p>
            <a:pPr algn="l" eaLnBrk="1" hangingPunct="1"/>
            <a:r>
              <a:rPr lang="en-US" dirty="0">
                <a:solidFill>
                  <a:srgbClr val="900021"/>
                </a:solidFill>
              </a:rPr>
              <a:t>Polygons</a:t>
            </a:r>
          </a:p>
        </p:txBody>
      </p:sp>
      <p:cxnSp>
        <p:nvCxnSpPr>
          <p:cNvPr id="19" name="Straight Connector 18"/>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5"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037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algn="l" eaLnBrk="1" hangingPunct="1"/>
            <a:r>
              <a:rPr lang="en-US" dirty="0">
                <a:solidFill>
                  <a:srgbClr val="900021"/>
                </a:solidFill>
              </a:rPr>
              <a:t>Spatial Data</a:t>
            </a:r>
          </a:p>
        </p:txBody>
      </p:sp>
      <p:sp>
        <p:nvSpPr>
          <p:cNvPr id="17411" name="Rectangle 3"/>
          <p:cNvSpPr>
            <a:spLocks noGrp="1" noChangeArrowheads="1"/>
          </p:cNvSpPr>
          <p:nvPr>
            <p:ph idx="1"/>
          </p:nvPr>
        </p:nvSpPr>
        <p:spPr/>
        <p:txBody>
          <a:bodyPr/>
          <a:lstStyle/>
          <a:p>
            <a:pPr eaLnBrk="1" hangingPunct="1">
              <a:buFont typeface="Arial" panose="020B0604020202020204" pitchFamily="34" charset="0"/>
              <a:buChar char="•"/>
            </a:pPr>
            <a:r>
              <a:rPr lang="en-US" sz="2600" dirty="0"/>
              <a:t>Adds geometry to traditional data</a:t>
            </a:r>
          </a:p>
          <a:p>
            <a:pPr lvl="1" eaLnBrk="1" hangingPunct="1">
              <a:buFont typeface="Arial" panose="020B0604020202020204" pitchFamily="34" charset="0"/>
              <a:buChar char="•"/>
            </a:pPr>
            <a:r>
              <a:rPr lang="en-US" sz="2200" dirty="0"/>
              <a:t>Geometry: location and geometric characteristics of geographic (real-world) features</a:t>
            </a:r>
          </a:p>
          <a:p>
            <a:pPr lvl="1" eaLnBrk="1" hangingPunct="1">
              <a:buFont typeface="Arial" panose="020B0604020202020204" pitchFamily="34" charset="0"/>
              <a:buChar char="•"/>
            </a:pPr>
            <a:r>
              <a:rPr lang="en-US" sz="2200" dirty="0"/>
              <a:t>Attributes: data describing the characteristics of geographic features</a:t>
            </a:r>
          </a:p>
        </p:txBody>
      </p:sp>
      <p:cxnSp>
        <p:nvCxnSpPr>
          <p:cNvPr id="8" name="Straight Connector 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6"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373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900021"/>
                </a:solidFill>
                <a:cs typeface="Helvetica" pitchFamily="34" charset="0"/>
              </a:rPr>
              <a:t>Spatial and Tabular Data</a:t>
            </a:r>
          </a:p>
        </p:txBody>
      </p:sp>
      <p:grpSp>
        <p:nvGrpSpPr>
          <p:cNvPr id="16" name="Group 15"/>
          <p:cNvGrpSpPr/>
          <p:nvPr/>
        </p:nvGrpSpPr>
        <p:grpSpPr>
          <a:xfrm>
            <a:off x="457200" y="2892552"/>
            <a:ext cx="2209800" cy="2438400"/>
            <a:chOff x="536448" y="2892552"/>
            <a:chExt cx="2209800" cy="2438400"/>
          </a:xfrm>
        </p:grpSpPr>
        <p:sp>
          <p:nvSpPr>
            <p:cNvPr id="17" name="Rectangle 27"/>
            <p:cNvSpPr>
              <a:spLocks noChangeArrowheads="1"/>
            </p:cNvSpPr>
            <p:nvPr/>
          </p:nvSpPr>
          <p:spPr bwMode="auto">
            <a:xfrm>
              <a:off x="536448" y="2892552"/>
              <a:ext cx="2209800" cy="2438400"/>
            </a:xfrm>
            <a:prstGeom prst="rect">
              <a:avLst/>
            </a:prstGeom>
            <a:noFill/>
            <a:ln w="9525">
              <a:solidFill>
                <a:schemeClr val="tx1"/>
              </a:solidFill>
              <a:miter lim="800000"/>
              <a:headEnd/>
              <a:tailEnd/>
            </a:ln>
          </p:spPr>
          <p:txBody>
            <a:bodyPr wrap="none" anchor="ctr"/>
            <a:lstStyle/>
            <a:p>
              <a:endParaRPr lang="en-US">
                <a:latin typeface="Helvetica" pitchFamily="34" charset="0"/>
                <a:cs typeface="Helvetica" pitchFamily="34" charset="0"/>
              </a:endParaRPr>
            </a:p>
          </p:txBody>
        </p:sp>
        <p:sp>
          <p:nvSpPr>
            <p:cNvPr id="18" name="Oval 28"/>
            <p:cNvSpPr>
              <a:spLocks noChangeArrowheads="1"/>
            </p:cNvSpPr>
            <p:nvPr/>
          </p:nvSpPr>
          <p:spPr bwMode="auto">
            <a:xfrm>
              <a:off x="841248" y="3197352"/>
              <a:ext cx="152400" cy="152400"/>
            </a:xfrm>
            <a:prstGeom prst="ellipse">
              <a:avLst/>
            </a:prstGeom>
            <a:solidFill>
              <a:srgbClr val="0000FF"/>
            </a:solidFill>
            <a:ln w="9525">
              <a:solidFill>
                <a:schemeClr val="tx1"/>
              </a:solidFill>
              <a:round/>
              <a:headEnd/>
              <a:tailEnd/>
            </a:ln>
          </p:spPr>
          <p:txBody>
            <a:bodyPr wrap="none" anchor="ctr"/>
            <a:lstStyle/>
            <a:p>
              <a:endParaRPr lang="en-US">
                <a:latin typeface="Helvetica" pitchFamily="34" charset="0"/>
                <a:cs typeface="Helvetica" pitchFamily="34" charset="0"/>
              </a:endParaRPr>
            </a:p>
          </p:txBody>
        </p:sp>
        <p:sp>
          <p:nvSpPr>
            <p:cNvPr id="19" name="Oval 29"/>
            <p:cNvSpPr>
              <a:spLocks noChangeArrowheads="1"/>
            </p:cNvSpPr>
            <p:nvPr/>
          </p:nvSpPr>
          <p:spPr bwMode="auto">
            <a:xfrm>
              <a:off x="688848" y="4645152"/>
              <a:ext cx="152400" cy="152400"/>
            </a:xfrm>
            <a:prstGeom prst="ellipse">
              <a:avLst/>
            </a:prstGeom>
            <a:solidFill>
              <a:srgbClr val="008000"/>
            </a:solidFill>
            <a:ln w="9525">
              <a:solidFill>
                <a:schemeClr val="tx1"/>
              </a:solidFill>
              <a:round/>
              <a:headEnd/>
              <a:tailEnd/>
            </a:ln>
          </p:spPr>
          <p:txBody>
            <a:bodyPr wrap="none" anchor="ctr"/>
            <a:lstStyle/>
            <a:p>
              <a:endParaRPr lang="en-US">
                <a:latin typeface="Helvetica" pitchFamily="34" charset="0"/>
                <a:cs typeface="Helvetica" pitchFamily="34" charset="0"/>
              </a:endParaRPr>
            </a:p>
          </p:txBody>
        </p:sp>
        <p:sp>
          <p:nvSpPr>
            <p:cNvPr id="20" name="Oval 30"/>
            <p:cNvSpPr>
              <a:spLocks noChangeArrowheads="1"/>
            </p:cNvSpPr>
            <p:nvPr/>
          </p:nvSpPr>
          <p:spPr bwMode="auto">
            <a:xfrm>
              <a:off x="1679448" y="3959352"/>
              <a:ext cx="152400" cy="152400"/>
            </a:xfrm>
            <a:prstGeom prst="ellipse">
              <a:avLst/>
            </a:prstGeom>
            <a:solidFill>
              <a:srgbClr val="FFFF00"/>
            </a:solidFill>
            <a:ln w="9525">
              <a:solidFill>
                <a:schemeClr val="tx1"/>
              </a:solidFill>
              <a:round/>
              <a:headEnd/>
              <a:tailEnd/>
            </a:ln>
          </p:spPr>
          <p:txBody>
            <a:bodyPr wrap="none" anchor="ctr"/>
            <a:lstStyle/>
            <a:p>
              <a:endParaRPr lang="en-US">
                <a:latin typeface="Helvetica" pitchFamily="34" charset="0"/>
                <a:cs typeface="Helvetica" pitchFamily="34" charset="0"/>
              </a:endParaRPr>
            </a:p>
          </p:txBody>
        </p:sp>
        <p:sp>
          <p:nvSpPr>
            <p:cNvPr id="21" name="Oval 31"/>
            <p:cNvSpPr>
              <a:spLocks noChangeArrowheads="1"/>
            </p:cNvSpPr>
            <p:nvPr/>
          </p:nvSpPr>
          <p:spPr bwMode="auto">
            <a:xfrm>
              <a:off x="1984248" y="3197352"/>
              <a:ext cx="152400" cy="152400"/>
            </a:xfrm>
            <a:prstGeom prst="ellipse">
              <a:avLst/>
            </a:prstGeom>
            <a:solidFill>
              <a:srgbClr val="FF0000"/>
            </a:solidFill>
            <a:ln w="9525">
              <a:solidFill>
                <a:schemeClr val="tx1"/>
              </a:solidFill>
              <a:round/>
              <a:headEnd/>
              <a:tailEnd/>
            </a:ln>
          </p:spPr>
          <p:txBody>
            <a:bodyPr wrap="none" anchor="ctr"/>
            <a:lstStyle/>
            <a:p>
              <a:endParaRPr lang="en-US">
                <a:latin typeface="Helvetica" pitchFamily="34" charset="0"/>
                <a:cs typeface="Helvetica" pitchFamily="34" charset="0"/>
              </a:endParaRPr>
            </a:p>
          </p:txBody>
        </p:sp>
        <p:sp>
          <p:nvSpPr>
            <p:cNvPr id="22" name="Oval 32"/>
            <p:cNvSpPr>
              <a:spLocks noChangeArrowheads="1"/>
            </p:cNvSpPr>
            <p:nvPr/>
          </p:nvSpPr>
          <p:spPr bwMode="auto">
            <a:xfrm>
              <a:off x="2212848" y="4416552"/>
              <a:ext cx="152400" cy="152400"/>
            </a:xfrm>
            <a:prstGeom prst="ellipse">
              <a:avLst/>
            </a:prstGeom>
            <a:solidFill>
              <a:srgbClr val="000000"/>
            </a:solidFill>
            <a:ln w="9525">
              <a:solidFill>
                <a:schemeClr val="tx1"/>
              </a:solidFill>
              <a:round/>
              <a:headEnd/>
              <a:tailEnd/>
            </a:ln>
          </p:spPr>
          <p:txBody>
            <a:bodyPr wrap="none" anchor="ctr"/>
            <a:lstStyle/>
            <a:p>
              <a:endParaRPr lang="en-US">
                <a:latin typeface="Helvetica" pitchFamily="34" charset="0"/>
                <a:cs typeface="Helvetica" pitchFamily="34" charset="0"/>
              </a:endParaRPr>
            </a:p>
          </p:txBody>
        </p:sp>
        <p:sp>
          <p:nvSpPr>
            <p:cNvPr id="23" name="Text Box 33"/>
            <p:cNvSpPr txBox="1">
              <a:spLocks noChangeArrowheads="1"/>
            </p:cNvSpPr>
            <p:nvPr/>
          </p:nvSpPr>
          <p:spPr bwMode="auto">
            <a:xfrm>
              <a:off x="1146048" y="4949952"/>
              <a:ext cx="819150" cy="366713"/>
            </a:xfrm>
            <a:prstGeom prst="rect">
              <a:avLst/>
            </a:prstGeom>
            <a:noFill/>
            <a:ln w="9525">
              <a:noFill/>
              <a:miter lim="800000"/>
              <a:headEnd/>
              <a:tailEnd/>
            </a:ln>
          </p:spPr>
          <p:txBody>
            <a:bodyPr wrap="none">
              <a:spAutoFit/>
            </a:bodyPr>
            <a:lstStyle/>
            <a:p>
              <a:pPr eaLnBrk="0" hangingPunct="0"/>
              <a:r>
                <a:rPr lang="en-US" dirty="0">
                  <a:latin typeface="Helvetica" pitchFamily="34" charset="0"/>
                  <a:ea typeface="ＭＳ Ｐゴシック" charset="-128"/>
                  <a:cs typeface="Helvetica" pitchFamily="34" charset="0"/>
                </a:rPr>
                <a:t>Points</a:t>
              </a:r>
            </a:p>
          </p:txBody>
        </p:sp>
      </p:grpSp>
      <p:graphicFrame>
        <p:nvGraphicFramePr>
          <p:cNvPr id="24" name="Group 75"/>
          <p:cNvGraphicFramePr>
            <a:graphicFrameLocks noGrp="1"/>
          </p:cNvGraphicFramePr>
          <p:nvPr/>
        </p:nvGraphicFramePr>
        <p:xfrm>
          <a:off x="2895600" y="2819400"/>
          <a:ext cx="4038600" cy="2743200"/>
        </p:xfrm>
        <a:graphic>
          <a:graphicData uri="http://schemas.openxmlformats.org/drawingml/2006/table">
            <a:tbl>
              <a:tblPr/>
              <a:tblGrid>
                <a:gridCol w="2019300">
                  <a:extLst>
                    <a:ext uri="{9D8B030D-6E8A-4147-A177-3AD203B41FA5}">
                      <a16:colId xmlns:a16="http://schemas.microsoft.com/office/drawing/2014/main" val="20000"/>
                    </a:ext>
                  </a:extLst>
                </a:gridCol>
                <a:gridCol w="2019300">
                  <a:extLst>
                    <a:ext uri="{9D8B030D-6E8A-4147-A177-3AD203B41FA5}">
                      <a16:colId xmlns:a16="http://schemas.microsoft.com/office/drawing/2014/main" val="20001"/>
                    </a:ext>
                  </a:extLst>
                </a:gridCol>
              </a:tblGrid>
              <a:tr h="3683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400" b="1" i="0" u="none" strike="noStrike" cap="none" normalizeH="0" baseline="0" dirty="0">
                          <a:ln>
                            <a:noFill/>
                          </a:ln>
                          <a:solidFill>
                            <a:schemeClr val="tx1"/>
                          </a:solidFill>
                          <a:effectLst/>
                          <a:latin typeface="Helvetica" pitchFamily="34" charset="0"/>
                          <a:cs typeface="Helvetica" pitchFamily="34" charset="0"/>
                        </a:rPr>
                        <a:t>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400" b="1" i="0" u="none" strike="noStrike" cap="none" normalizeH="0" baseline="0" dirty="0">
                          <a:ln>
                            <a:noFill/>
                          </a:ln>
                          <a:solidFill>
                            <a:schemeClr val="tx1"/>
                          </a:solidFill>
                          <a:effectLst/>
                          <a:latin typeface="Helvetica" pitchFamily="34" charset="0"/>
                          <a:cs typeface="Helvetica" pitchFamily="34" charset="0"/>
                        </a:rPr>
                        <a:t>Color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683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400" b="0" i="0" u="none" strike="noStrike" cap="none" normalizeH="0" baseline="0" dirty="0">
                          <a:ln>
                            <a:noFill/>
                          </a:ln>
                          <a:solidFill>
                            <a:schemeClr val="tx1"/>
                          </a:solidFill>
                          <a:effectLst/>
                          <a:latin typeface="Helvetica" pitchFamily="34" charset="0"/>
                          <a:cs typeface="Helvetica"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400" b="0" i="0" u="none" strike="noStrike" cap="none" normalizeH="0" baseline="0" dirty="0">
                          <a:ln>
                            <a:noFill/>
                          </a:ln>
                          <a:solidFill>
                            <a:schemeClr val="tx1"/>
                          </a:solidFill>
                          <a:effectLst/>
                          <a:latin typeface="Helvetica" pitchFamily="34" charset="0"/>
                          <a:cs typeface="Helvetica" pitchFamily="34" charset="0"/>
                        </a:rPr>
                        <a:t>Blue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683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400" b="0" i="0" u="none" strike="noStrike" cap="none" normalizeH="0" baseline="0">
                          <a:ln>
                            <a:noFill/>
                          </a:ln>
                          <a:solidFill>
                            <a:schemeClr val="tx1"/>
                          </a:solidFill>
                          <a:effectLst/>
                          <a:latin typeface="Helvetica" pitchFamily="34" charset="0"/>
                          <a:cs typeface="Helvetica" pitchFamily="34"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400" b="0" i="0" u="none" strike="noStrike" cap="none" normalizeH="0" baseline="0" dirty="0">
                          <a:ln>
                            <a:noFill/>
                          </a:ln>
                          <a:solidFill>
                            <a:schemeClr val="tx1"/>
                          </a:solidFill>
                          <a:effectLst/>
                          <a:latin typeface="Helvetica" pitchFamily="34" charset="0"/>
                          <a:cs typeface="Helvetica" pitchFamily="34" charset="0"/>
                        </a:rPr>
                        <a:t>Red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683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400" b="0" i="0" u="none" strike="noStrike" cap="none" normalizeH="0" baseline="0">
                          <a:ln>
                            <a:noFill/>
                          </a:ln>
                          <a:solidFill>
                            <a:schemeClr val="tx1"/>
                          </a:solidFill>
                          <a:effectLst/>
                          <a:latin typeface="Helvetica" pitchFamily="34" charset="0"/>
                          <a:cs typeface="Helvetica" pitchFamily="34"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400" b="0" i="0" u="none" strike="noStrike" cap="none" normalizeH="0" baseline="0" dirty="0">
                          <a:ln>
                            <a:noFill/>
                          </a:ln>
                          <a:solidFill>
                            <a:schemeClr val="tx1"/>
                          </a:solidFill>
                          <a:effectLst/>
                          <a:latin typeface="Helvetica" pitchFamily="34" charset="0"/>
                          <a:cs typeface="Helvetica" pitchFamily="34" charset="0"/>
                        </a:rPr>
                        <a:t>Green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683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400" b="0" i="0" u="none" strike="noStrike" cap="none" normalizeH="0" baseline="0">
                          <a:ln>
                            <a:noFill/>
                          </a:ln>
                          <a:solidFill>
                            <a:schemeClr val="tx1"/>
                          </a:solidFill>
                          <a:effectLst/>
                          <a:latin typeface="Helvetica" pitchFamily="34" charset="0"/>
                          <a:cs typeface="Helvetica" pitchFamily="34"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400" b="0" i="0" u="none" strike="noStrike" cap="none" normalizeH="0" baseline="0" dirty="0">
                          <a:ln>
                            <a:noFill/>
                          </a:ln>
                          <a:solidFill>
                            <a:schemeClr val="tx1"/>
                          </a:solidFill>
                          <a:effectLst/>
                          <a:latin typeface="Helvetica" pitchFamily="34" charset="0"/>
                          <a:cs typeface="Helvetica" pitchFamily="34" charset="0"/>
                        </a:rPr>
                        <a:t>Yellow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683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400" b="0" i="0" u="none" strike="noStrike" cap="none" normalizeH="0" baseline="0" dirty="0">
                          <a:ln>
                            <a:noFill/>
                          </a:ln>
                          <a:solidFill>
                            <a:schemeClr val="tx1"/>
                          </a:solidFill>
                          <a:effectLst/>
                          <a:latin typeface="Helvetica" pitchFamily="34" charset="0"/>
                          <a:cs typeface="Helvetica" pitchFamily="34"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400" b="0" i="0" u="none" strike="noStrike" cap="none" normalizeH="0" baseline="0" dirty="0">
                          <a:ln>
                            <a:noFill/>
                          </a:ln>
                          <a:solidFill>
                            <a:schemeClr val="tx1"/>
                          </a:solidFill>
                          <a:effectLst/>
                          <a:latin typeface="Helvetica" pitchFamily="34" charset="0"/>
                          <a:cs typeface="Helvetica" pitchFamily="34" charset="0"/>
                        </a:rPr>
                        <a:t>Black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graphicFrame>
        <p:nvGraphicFramePr>
          <p:cNvPr id="25" name="Table 24"/>
          <p:cNvGraphicFramePr>
            <a:graphicFrameLocks noGrp="1"/>
          </p:cNvGraphicFramePr>
          <p:nvPr/>
        </p:nvGraphicFramePr>
        <p:xfrm>
          <a:off x="6934200" y="2819400"/>
          <a:ext cx="1752600" cy="2743200"/>
        </p:xfrm>
        <a:graphic>
          <a:graphicData uri="http://schemas.openxmlformats.org/drawingml/2006/table">
            <a:tbl>
              <a:tblPr firstRow="1" bandRow="1">
                <a:tableStyleId>{5940675A-B579-460E-94D1-54222C63F5DA}</a:tableStyleId>
              </a:tblPr>
              <a:tblGrid>
                <a:gridCol w="1752600">
                  <a:extLst>
                    <a:ext uri="{9D8B030D-6E8A-4147-A177-3AD203B41FA5}">
                      <a16:colId xmlns:a16="http://schemas.microsoft.com/office/drawing/2014/main" val="20000"/>
                    </a:ext>
                  </a:extLst>
                </a:gridCol>
              </a:tblGrid>
              <a:tr h="457200">
                <a:tc>
                  <a:txBody>
                    <a:bodyPr/>
                    <a:lstStyle/>
                    <a:p>
                      <a:r>
                        <a:rPr lang="en-US" sz="2400" b="1" dirty="0">
                          <a:latin typeface="Helvetica" pitchFamily="34" charset="0"/>
                          <a:cs typeface="Helvetica" pitchFamily="34" charset="0"/>
                        </a:rPr>
                        <a:t>Use</a:t>
                      </a:r>
                    </a:p>
                  </a:txBody>
                  <a:tcPr/>
                </a:tc>
                <a:extLst>
                  <a:ext uri="{0D108BD9-81ED-4DB2-BD59-A6C34878D82A}">
                    <a16:rowId xmlns:a16="http://schemas.microsoft.com/office/drawing/2014/main" val="10000"/>
                  </a:ext>
                </a:extLst>
              </a:tr>
              <a:tr h="457200">
                <a:tc>
                  <a:txBody>
                    <a:bodyPr/>
                    <a:lstStyle/>
                    <a:p>
                      <a:r>
                        <a:rPr lang="en-US" sz="2400" dirty="0">
                          <a:latin typeface="Helvetica" pitchFamily="34" charset="0"/>
                          <a:cs typeface="Helvetica" pitchFamily="34" charset="0"/>
                        </a:rPr>
                        <a:t>Hospital</a:t>
                      </a:r>
                    </a:p>
                  </a:txBody>
                  <a:tcPr/>
                </a:tc>
                <a:extLst>
                  <a:ext uri="{0D108BD9-81ED-4DB2-BD59-A6C34878D82A}">
                    <a16:rowId xmlns:a16="http://schemas.microsoft.com/office/drawing/2014/main" val="10001"/>
                  </a:ext>
                </a:extLst>
              </a:tr>
              <a:tr h="457200">
                <a:tc>
                  <a:txBody>
                    <a:bodyPr/>
                    <a:lstStyle/>
                    <a:p>
                      <a:r>
                        <a:rPr lang="en-US" sz="2400" dirty="0">
                          <a:latin typeface="Helvetica" pitchFamily="34" charset="0"/>
                          <a:cs typeface="Helvetica" pitchFamily="34" charset="0"/>
                        </a:rPr>
                        <a:t>Fire Dept.</a:t>
                      </a:r>
                    </a:p>
                  </a:txBody>
                  <a:tcPr/>
                </a:tc>
                <a:extLst>
                  <a:ext uri="{0D108BD9-81ED-4DB2-BD59-A6C34878D82A}">
                    <a16:rowId xmlns:a16="http://schemas.microsoft.com/office/drawing/2014/main" val="10002"/>
                  </a:ext>
                </a:extLst>
              </a:tr>
              <a:tr h="457200">
                <a:tc>
                  <a:txBody>
                    <a:bodyPr/>
                    <a:lstStyle/>
                    <a:p>
                      <a:r>
                        <a:rPr lang="en-US" sz="2400" dirty="0">
                          <a:latin typeface="Helvetica" pitchFamily="34" charset="0"/>
                          <a:cs typeface="Helvetica" pitchFamily="34" charset="0"/>
                        </a:rPr>
                        <a:t>Office</a:t>
                      </a:r>
                    </a:p>
                  </a:txBody>
                  <a:tcPr/>
                </a:tc>
                <a:extLst>
                  <a:ext uri="{0D108BD9-81ED-4DB2-BD59-A6C34878D82A}">
                    <a16:rowId xmlns:a16="http://schemas.microsoft.com/office/drawing/2014/main" val="10003"/>
                  </a:ext>
                </a:extLst>
              </a:tr>
              <a:tr h="457200">
                <a:tc>
                  <a:txBody>
                    <a:bodyPr/>
                    <a:lstStyle/>
                    <a:p>
                      <a:r>
                        <a:rPr lang="en-US" sz="2400" dirty="0">
                          <a:latin typeface="Helvetica" pitchFamily="34" charset="0"/>
                          <a:cs typeface="Helvetica" pitchFamily="34" charset="0"/>
                        </a:rPr>
                        <a:t>University</a:t>
                      </a:r>
                    </a:p>
                  </a:txBody>
                  <a:tcPr/>
                </a:tc>
                <a:extLst>
                  <a:ext uri="{0D108BD9-81ED-4DB2-BD59-A6C34878D82A}">
                    <a16:rowId xmlns:a16="http://schemas.microsoft.com/office/drawing/2014/main" val="10004"/>
                  </a:ext>
                </a:extLst>
              </a:tr>
              <a:tr h="457200">
                <a:tc>
                  <a:txBody>
                    <a:bodyPr/>
                    <a:lstStyle/>
                    <a:p>
                      <a:r>
                        <a:rPr lang="en-US" sz="2400" dirty="0">
                          <a:latin typeface="Helvetica" pitchFamily="34" charset="0"/>
                          <a:cs typeface="Helvetica" pitchFamily="34" charset="0"/>
                        </a:rPr>
                        <a:t>Retail</a:t>
                      </a:r>
                    </a:p>
                  </a:txBody>
                  <a:tcPr/>
                </a:tc>
                <a:extLst>
                  <a:ext uri="{0D108BD9-81ED-4DB2-BD59-A6C34878D82A}">
                    <a16:rowId xmlns:a16="http://schemas.microsoft.com/office/drawing/2014/main" val="10005"/>
                  </a:ext>
                </a:extLst>
              </a:tr>
            </a:tbl>
          </a:graphicData>
        </a:graphic>
      </p:graphicFrame>
      <p:sp>
        <p:nvSpPr>
          <p:cNvPr id="26" name="TextBox 25"/>
          <p:cNvSpPr txBox="1"/>
          <p:nvPr/>
        </p:nvSpPr>
        <p:spPr>
          <a:xfrm>
            <a:off x="457200" y="1600200"/>
            <a:ext cx="8153400" cy="784830"/>
          </a:xfrm>
          <a:prstGeom prst="rect">
            <a:avLst/>
          </a:prstGeom>
          <a:noFill/>
        </p:spPr>
        <p:txBody>
          <a:bodyPr wrap="square" rtlCol="0">
            <a:spAutoFit/>
          </a:bodyPr>
          <a:lstStyle/>
          <a:p>
            <a:pPr marL="0" lvl="1"/>
            <a:r>
              <a:rPr lang="en-US" sz="2700" b="1" dirty="0">
                <a:latin typeface="Helvetica" pitchFamily="34" charset="0"/>
                <a:cs typeface="Helvetica" pitchFamily="34" charset="0"/>
              </a:rPr>
              <a:t>Geometry + Attributes</a:t>
            </a:r>
          </a:p>
          <a:p>
            <a:endParaRPr lang="en-US" dirty="0">
              <a:latin typeface="Helvetica" pitchFamily="34" charset="0"/>
              <a:cs typeface="Helvetica" pitchFamily="34" charset="0"/>
            </a:endParaRPr>
          </a:p>
        </p:txBody>
      </p:sp>
      <p:cxnSp>
        <p:nvCxnSpPr>
          <p:cNvPr id="28" name="Straight Connector 2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29" name="Picture 7" descr="C:\Users\betch038\Downloads\U-Spatial_GraphicAccent_R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58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sz="half" idx="1"/>
          </p:nvPr>
        </p:nvSpPr>
        <p:spPr>
          <a:xfrm>
            <a:off x="228600" y="1981200"/>
            <a:ext cx="4267200" cy="4114800"/>
          </a:xfrm>
        </p:spPr>
        <p:txBody>
          <a:bodyPr/>
          <a:lstStyle/>
          <a:p>
            <a:pPr eaLnBrk="1" hangingPunct="1">
              <a:buFont typeface="Arial" panose="020B0604020202020204" pitchFamily="34" charset="0"/>
              <a:buChar char="•"/>
            </a:pPr>
            <a:r>
              <a:rPr lang="en-US" sz="2600" dirty="0"/>
              <a:t>Vector</a:t>
            </a:r>
          </a:p>
          <a:p>
            <a:pPr lvl="1" eaLnBrk="1" hangingPunct="1">
              <a:buFont typeface="Arial" panose="020B0604020202020204" pitchFamily="34" charset="0"/>
              <a:buChar char="•"/>
            </a:pPr>
            <a:r>
              <a:rPr lang="en-US" sz="2200" dirty="0"/>
              <a:t>Discrete entities defined by coordinate points</a:t>
            </a:r>
          </a:p>
          <a:p>
            <a:pPr lvl="1" eaLnBrk="1" hangingPunct="1">
              <a:buFont typeface="Arial" panose="020B0604020202020204" pitchFamily="34" charset="0"/>
              <a:buChar char="•"/>
            </a:pPr>
            <a:r>
              <a:rPr lang="en-US" sz="2200" dirty="0"/>
              <a:t>Three types of vector data</a:t>
            </a:r>
          </a:p>
          <a:p>
            <a:pPr lvl="2" eaLnBrk="1" hangingPunct="1">
              <a:buFont typeface="Arial" panose="020B0604020202020204" pitchFamily="34" charset="0"/>
              <a:buChar char="•"/>
            </a:pPr>
            <a:r>
              <a:rPr lang="en-US" sz="2100" dirty="0"/>
              <a:t>Point</a:t>
            </a:r>
          </a:p>
          <a:p>
            <a:pPr lvl="2" eaLnBrk="1" hangingPunct="1">
              <a:buFont typeface="Arial" panose="020B0604020202020204" pitchFamily="34" charset="0"/>
              <a:buChar char="•"/>
            </a:pPr>
            <a:r>
              <a:rPr lang="en-US" sz="2100" dirty="0"/>
              <a:t>Line</a:t>
            </a:r>
          </a:p>
          <a:p>
            <a:pPr lvl="2" eaLnBrk="1" hangingPunct="1">
              <a:buFont typeface="Arial" panose="020B0604020202020204" pitchFamily="34" charset="0"/>
              <a:buChar char="•"/>
            </a:pPr>
            <a:r>
              <a:rPr lang="en-US" sz="2100" dirty="0"/>
              <a:t>Polygon</a:t>
            </a:r>
          </a:p>
        </p:txBody>
      </p:sp>
      <p:pic>
        <p:nvPicPr>
          <p:cNvPr id="25604" name="Picture 4" descr="Vector data model example"/>
          <p:cNvPicPr>
            <a:picLocks noChangeAspect="1" noChangeArrowheads="1"/>
          </p:cNvPicPr>
          <p:nvPr/>
        </p:nvPicPr>
        <p:blipFill>
          <a:blip r:embed="rId3" cstate="print"/>
          <a:srcRect/>
          <a:stretch>
            <a:fillRect/>
          </a:stretch>
        </p:blipFill>
        <p:spPr bwMode="auto">
          <a:xfrm>
            <a:off x="5029200" y="2257425"/>
            <a:ext cx="3409950" cy="2619375"/>
          </a:xfrm>
          <a:prstGeom prst="rect">
            <a:avLst/>
          </a:prstGeom>
          <a:noFill/>
          <a:ln w="9525">
            <a:noFill/>
            <a:miter lim="800000"/>
            <a:headEnd/>
            <a:tailEnd/>
          </a:ln>
        </p:spPr>
      </p:pic>
      <p:sp>
        <p:nvSpPr>
          <p:cNvPr id="25605" name="Text Box 5"/>
          <p:cNvSpPr txBox="1">
            <a:spLocks noChangeArrowheads="1"/>
          </p:cNvSpPr>
          <p:nvPr/>
        </p:nvSpPr>
        <p:spPr bwMode="auto">
          <a:xfrm>
            <a:off x="6858000" y="5867400"/>
            <a:ext cx="2133600" cy="244475"/>
          </a:xfrm>
          <a:prstGeom prst="rect">
            <a:avLst/>
          </a:prstGeom>
          <a:noFill/>
          <a:ln w="9525">
            <a:noFill/>
            <a:miter lim="800000"/>
            <a:headEnd/>
            <a:tailEnd/>
          </a:ln>
        </p:spPr>
        <p:txBody>
          <a:bodyPr>
            <a:spAutoFit/>
          </a:bodyPr>
          <a:lstStyle/>
          <a:p>
            <a:pPr eaLnBrk="0" hangingPunct="0">
              <a:spcBef>
                <a:spcPct val="50000"/>
              </a:spcBef>
            </a:pPr>
            <a:r>
              <a:rPr lang="en-US" sz="1000" dirty="0">
                <a:latin typeface="+mn-lt"/>
                <a:ea typeface="ＭＳ Ｐゴシック" charset="-128"/>
              </a:rPr>
              <a:t>Source: ESRI Virtual Campus</a:t>
            </a:r>
          </a:p>
        </p:txBody>
      </p:sp>
      <p:cxnSp>
        <p:nvCxnSpPr>
          <p:cNvPr id="11" name="Straight Connector 10"/>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12" name="Title 1"/>
          <p:cNvSpPr>
            <a:spLocks noGrp="1"/>
          </p:cNvSpPr>
          <p:nvPr>
            <p:ph type="title"/>
          </p:nvPr>
        </p:nvSpPr>
        <p:spPr>
          <a:xfrm>
            <a:off x="457200" y="274638"/>
            <a:ext cx="8229600" cy="1143000"/>
          </a:xfrm>
        </p:spPr>
        <p:txBody>
          <a:bodyPr/>
          <a:lstStyle/>
          <a:p>
            <a:pPr algn="l"/>
            <a:r>
              <a:rPr lang="en-US" dirty="0">
                <a:solidFill>
                  <a:srgbClr val="900021"/>
                </a:solidFill>
                <a:cs typeface="Helvetica" pitchFamily="34" charset="0"/>
              </a:rPr>
              <a:t>Vector Model</a:t>
            </a:r>
          </a:p>
        </p:txBody>
      </p:sp>
      <p:pic>
        <p:nvPicPr>
          <p:cNvPr id="8"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081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p:txBody>
          <a:bodyPr/>
          <a:lstStyle/>
          <a:p>
            <a:pPr algn="l"/>
            <a:r>
              <a:rPr lang="en-US" dirty="0">
                <a:solidFill>
                  <a:srgbClr val="900021"/>
                </a:solidFill>
              </a:rPr>
              <a:t>Schedule</a:t>
            </a:r>
          </a:p>
        </p:txBody>
      </p:sp>
      <p:sp>
        <p:nvSpPr>
          <p:cNvPr id="5122" name="Rectangle 3"/>
          <p:cNvSpPr>
            <a:spLocks noGrp="1" noChangeArrowheads="1"/>
          </p:cNvSpPr>
          <p:nvPr>
            <p:ph idx="1"/>
          </p:nvPr>
        </p:nvSpPr>
        <p:spPr/>
        <p:txBody>
          <a:bodyPr>
            <a:normAutofit fontScale="85000" lnSpcReduction="20000"/>
          </a:bodyPr>
          <a:lstStyle/>
          <a:p>
            <a:pPr eaLnBrk="1" fontAlgn="auto" hangingPunct="1">
              <a:spcAft>
                <a:spcPts val="0"/>
              </a:spcAft>
              <a:buFont typeface="Arial" panose="020B0604020202020204" pitchFamily="34" charset="0"/>
              <a:buChar char="•"/>
              <a:defRPr/>
            </a:pPr>
            <a:r>
              <a:rPr lang="en-US" b="1" dirty="0"/>
              <a:t>Morning</a:t>
            </a:r>
          </a:p>
          <a:p>
            <a:pPr marL="822960" lvl="1" indent="-457200" eaLnBrk="1" fontAlgn="auto" hangingPunct="1">
              <a:spcAft>
                <a:spcPts val="0"/>
              </a:spcAft>
              <a:buFont typeface="Arial" panose="020B0604020202020204" pitchFamily="34" charset="0"/>
              <a:buChar char="•"/>
              <a:defRPr/>
            </a:pPr>
            <a:r>
              <a:rPr lang="en-US" dirty="0"/>
              <a:t>Introduction to GIS &amp; </a:t>
            </a:r>
            <a:r>
              <a:rPr lang="en-US" dirty="0" err="1"/>
              <a:t>ArcMap</a:t>
            </a:r>
            <a:endParaRPr lang="en-US" dirty="0"/>
          </a:p>
          <a:p>
            <a:pPr marL="822960" lvl="1" indent="-457200" eaLnBrk="1" fontAlgn="auto" hangingPunct="1">
              <a:spcAft>
                <a:spcPts val="0"/>
              </a:spcAft>
              <a:buFont typeface="Arial" panose="020B0604020202020204" pitchFamily="34" charset="0"/>
              <a:buChar char="•"/>
              <a:defRPr/>
            </a:pPr>
            <a:r>
              <a:rPr lang="en-US" dirty="0"/>
              <a:t>Preparing Data</a:t>
            </a:r>
          </a:p>
          <a:p>
            <a:pPr marL="822960" lvl="1" indent="-457200" eaLnBrk="1" fontAlgn="auto" hangingPunct="1">
              <a:spcAft>
                <a:spcPts val="0"/>
              </a:spcAft>
              <a:buFont typeface="Arial" panose="020B0604020202020204" pitchFamily="34" charset="0"/>
              <a:buChar char="•"/>
              <a:defRPr/>
            </a:pPr>
            <a:r>
              <a:rPr lang="en-US" dirty="0"/>
              <a:t>Creating a Thematic Map</a:t>
            </a:r>
          </a:p>
          <a:p>
            <a:pPr marL="365760" lvl="1" indent="0" eaLnBrk="1" fontAlgn="auto" hangingPunct="1">
              <a:spcAft>
                <a:spcPts val="0"/>
              </a:spcAft>
              <a:buNone/>
              <a:defRPr/>
            </a:pPr>
            <a:endParaRPr lang="en-US" dirty="0"/>
          </a:p>
          <a:p>
            <a:pPr eaLnBrk="1" fontAlgn="auto" hangingPunct="1">
              <a:spcAft>
                <a:spcPts val="0"/>
              </a:spcAft>
              <a:buFont typeface="Arial" panose="020B0604020202020204" pitchFamily="34" charset="0"/>
              <a:buChar char="•"/>
              <a:defRPr/>
            </a:pPr>
            <a:r>
              <a:rPr lang="en-US" b="1" dirty="0"/>
              <a:t>Lunch 12:00 – 1:00</a:t>
            </a:r>
          </a:p>
          <a:p>
            <a:pPr marL="0" indent="0" eaLnBrk="1" fontAlgn="auto" hangingPunct="1">
              <a:spcAft>
                <a:spcPts val="0"/>
              </a:spcAft>
              <a:buNone/>
              <a:defRPr/>
            </a:pPr>
            <a:endParaRPr lang="en-US" dirty="0"/>
          </a:p>
          <a:p>
            <a:pPr eaLnBrk="1" fontAlgn="auto" hangingPunct="1">
              <a:spcAft>
                <a:spcPts val="0"/>
              </a:spcAft>
              <a:buFont typeface="Arial" panose="020B0604020202020204" pitchFamily="34" charset="0"/>
              <a:buChar char="•"/>
              <a:defRPr/>
            </a:pPr>
            <a:r>
              <a:rPr lang="en-US" b="1" dirty="0"/>
              <a:t>Afternoon</a:t>
            </a:r>
          </a:p>
          <a:p>
            <a:pPr marL="822960" lvl="1" indent="-457200" eaLnBrk="1" fontAlgn="auto" hangingPunct="1">
              <a:spcAft>
                <a:spcPts val="0"/>
              </a:spcAft>
              <a:buFont typeface="Arial" panose="020B0604020202020204" pitchFamily="34" charset="0"/>
              <a:buChar char="•"/>
              <a:defRPr/>
            </a:pPr>
            <a:r>
              <a:rPr lang="en-US" dirty="0"/>
              <a:t>Map Elements</a:t>
            </a:r>
          </a:p>
          <a:p>
            <a:pPr marL="822960" lvl="1" indent="-457200" eaLnBrk="1" fontAlgn="auto" hangingPunct="1">
              <a:spcAft>
                <a:spcPts val="0"/>
              </a:spcAft>
              <a:buFont typeface="Arial" panose="020B0604020202020204" pitchFamily="34" charset="0"/>
              <a:buChar char="•"/>
              <a:defRPr/>
            </a:pPr>
            <a:r>
              <a:rPr lang="en-US" dirty="0" err="1"/>
              <a:t>Geocoding</a:t>
            </a:r>
            <a:endParaRPr lang="en-US" dirty="0"/>
          </a:p>
          <a:p>
            <a:pPr marL="822960" lvl="1" indent="-457200" eaLnBrk="1" fontAlgn="auto" hangingPunct="1">
              <a:spcAft>
                <a:spcPts val="0"/>
              </a:spcAft>
              <a:buFont typeface="Arial" panose="020B0604020202020204" pitchFamily="34" charset="0"/>
              <a:buChar char="•"/>
              <a:defRPr/>
            </a:pPr>
            <a:r>
              <a:rPr lang="en-US" dirty="0"/>
              <a:t>Basic Analysis</a:t>
            </a:r>
          </a:p>
          <a:p>
            <a:pPr marL="640080" lvl="1" indent="-274320" eaLnBrk="1" fontAlgn="auto" hangingPunct="1">
              <a:spcAft>
                <a:spcPts val="0"/>
              </a:spcAft>
              <a:buFont typeface="Wingdings 2"/>
              <a:buChar char=""/>
              <a:defRPr/>
            </a:pPr>
            <a:endParaRPr lang="en-US" dirty="0"/>
          </a:p>
        </p:txBody>
      </p:sp>
      <p:cxnSp>
        <p:nvCxnSpPr>
          <p:cNvPr id="9" name="Straight Connector 8"/>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6"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sz="half" idx="1"/>
          </p:nvPr>
        </p:nvSpPr>
        <p:spPr>
          <a:xfrm>
            <a:off x="685800" y="1524000"/>
            <a:ext cx="7239000" cy="4267200"/>
          </a:xfrm>
        </p:spPr>
        <p:txBody>
          <a:bodyPr>
            <a:normAutofit/>
          </a:bodyPr>
          <a:lstStyle/>
          <a:p>
            <a:pPr marL="502285" indent="-457200" eaLnBrk="1" fontAlgn="auto" hangingPunct="1">
              <a:spcAft>
                <a:spcPts val="0"/>
              </a:spcAft>
              <a:buFont typeface="Arial" panose="020B0604020202020204" pitchFamily="34" charset="0"/>
              <a:buChar char="•"/>
              <a:defRPr/>
            </a:pPr>
            <a:r>
              <a:rPr lang="en-US" sz="2600" dirty="0"/>
              <a:t>Composed of a regular grid of cells</a:t>
            </a:r>
          </a:p>
          <a:p>
            <a:pPr marL="502285" indent="-457200" eaLnBrk="1" fontAlgn="auto" hangingPunct="1">
              <a:spcAft>
                <a:spcPts val="0"/>
              </a:spcAft>
              <a:buFont typeface="Arial" panose="020B0604020202020204" pitchFamily="34" charset="0"/>
              <a:buChar char="•"/>
              <a:defRPr/>
            </a:pPr>
            <a:r>
              <a:rPr lang="en-US" sz="2600" dirty="0"/>
              <a:t>Every grid cell has a value</a:t>
            </a:r>
          </a:p>
          <a:p>
            <a:pPr marL="502285" indent="-457200" eaLnBrk="1" fontAlgn="auto" hangingPunct="1">
              <a:spcAft>
                <a:spcPts val="0"/>
              </a:spcAft>
              <a:buFont typeface="Arial" panose="020B0604020202020204" pitchFamily="34" charset="0"/>
              <a:buChar char="•"/>
              <a:defRPr/>
            </a:pPr>
            <a:r>
              <a:rPr lang="en-US" sz="2600" dirty="0"/>
              <a:t>Every point on ground belongs to a grid cell</a:t>
            </a:r>
          </a:p>
          <a:p>
            <a:pPr marL="45085" indent="0" eaLnBrk="1" fontAlgn="auto" hangingPunct="1">
              <a:spcAft>
                <a:spcPts val="0"/>
              </a:spcAft>
              <a:buNone/>
              <a:defRPr/>
            </a:pPr>
            <a:endParaRPr lang="en-US" sz="2600" dirty="0"/>
          </a:p>
          <a:p>
            <a:pPr marL="502285" indent="-457200" eaLnBrk="1" fontAlgn="auto" hangingPunct="1">
              <a:spcAft>
                <a:spcPts val="0"/>
              </a:spcAft>
              <a:buFont typeface="Arial" panose="020B0604020202020204" pitchFamily="34" charset="0"/>
              <a:buChar char="•"/>
              <a:defRPr/>
            </a:pPr>
            <a:r>
              <a:rPr lang="en-US" sz="2600" dirty="0"/>
              <a:t>Examples</a:t>
            </a:r>
          </a:p>
          <a:p>
            <a:pPr lvl="1" eaLnBrk="1" fontAlgn="auto" hangingPunct="1">
              <a:spcAft>
                <a:spcPts val="0"/>
              </a:spcAft>
              <a:buFont typeface="Arial" panose="020B0604020202020204" pitchFamily="34" charset="0"/>
              <a:buChar char="•"/>
              <a:defRPr/>
            </a:pPr>
            <a:r>
              <a:rPr lang="en-US" sz="2000" dirty="0"/>
              <a:t>Elevation</a:t>
            </a:r>
          </a:p>
          <a:p>
            <a:pPr lvl="1" eaLnBrk="1" fontAlgn="auto" hangingPunct="1">
              <a:spcAft>
                <a:spcPts val="0"/>
              </a:spcAft>
              <a:buFont typeface="Arial" panose="020B0604020202020204" pitchFamily="34" charset="0"/>
              <a:buChar char="•"/>
              <a:defRPr/>
            </a:pPr>
            <a:r>
              <a:rPr lang="en-US" sz="2000" dirty="0"/>
              <a:t>Crime hotspot</a:t>
            </a:r>
          </a:p>
          <a:p>
            <a:pPr lvl="1" eaLnBrk="1" fontAlgn="auto" hangingPunct="1">
              <a:spcAft>
                <a:spcPts val="0"/>
              </a:spcAft>
              <a:buFont typeface="Arial" panose="020B0604020202020204" pitchFamily="34" charset="0"/>
              <a:buChar char="•"/>
              <a:defRPr/>
            </a:pPr>
            <a:r>
              <a:rPr lang="en-US" sz="2000" dirty="0"/>
              <a:t>Temperature</a:t>
            </a:r>
          </a:p>
          <a:p>
            <a:pPr lvl="1" eaLnBrk="1" fontAlgn="auto" hangingPunct="1">
              <a:spcAft>
                <a:spcPts val="0"/>
              </a:spcAft>
              <a:buFont typeface="Arial" panose="020B0604020202020204" pitchFamily="34" charset="0"/>
              <a:buChar char="•"/>
              <a:defRPr/>
            </a:pPr>
            <a:r>
              <a:rPr lang="en-US" sz="2000" dirty="0"/>
              <a:t>Rainfall</a:t>
            </a:r>
          </a:p>
          <a:p>
            <a:pPr marL="640080" lvl="1" indent="-274320" eaLnBrk="1" fontAlgn="auto" hangingPunct="1">
              <a:spcAft>
                <a:spcPts val="0"/>
              </a:spcAft>
              <a:buFont typeface="Wingdings 2"/>
              <a:buChar char=""/>
              <a:defRPr/>
            </a:pPr>
            <a:endParaRPr lang="en-US" sz="2200" dirty="0"/>
          </a:p>
        </p:txBody>
      </p:sp>
      <p:pic>
        <p:nvPicPr>
          <p:cNvPr id="7" name="Picture 6" descr="Raster data model example"/>
          <p:cNvPicPr>
            <a:picLocks noChangeAspect="1" noChangeArrowheads="1"/>
          </p:cNvPicPr>
          <p:nvPr/>
        </p:nvPicPr>
        <p:blipFill>
          <a:blip r:embed="rId3" cstate="print"/>
          <a:srcRect/>
          <a:stretch>
            <a:fillRect/>
          </a:stretch>
        </p:blipFill>
        <p:spPr bwMode="auto">
          <a:xfrm>
            <a:off x="3581400" y="3048000"/>
            <a:ext cx="4953000" cy="2775857"/>
          </a:xfrm>
          <a:prstGeom prst="rect">
            <a:avLst/>
          </a:prstGeom>
          <a:noFill/>
          <a:ln w="9525">
            <a:noFill/>
            <a:miter lim="800000"/>
            <a:headEnd/>
            <a:tailEnd/>
          </a:ln>
        </p:spPr>
      </p:pic>
      <p:sp>
        <p:nvSpPr>
          <p:cNvPr id="2" name="TextBox 1"/>
          <p:cNvSpPr txBox="1"/>
          <p:nvPr/>
        </p:nvSpPr>
        <p:spPr>
          <a:xfrm>
            <a:off x="5181600" y="5867400"/>
            <a:ext cx="3810000" cy="246221"/>
          </a:xfrm>
          <a:prstGeom prst="rect">
            <a:avLst/>
          </a:prstGeom>
          <a:noFill/>
        </p:spPr>
        <p:txBody>
          <a:bodyPr wrap="square" rtlCol="0">
            <a:spAutoFit/>
          </a:bodyPr>
          <a:lstStyle/>
          <a:p>
            <a:r>
              <a:rPr lang="en-US" sz="1000" cap="small" dirty="0">
                <a:latin typeface="+mn-lt"/>
              </a:rPr>
              <a:t>Average elevation</a:t>
            </a:r>
          </a:p>
        </p:txBody>
      </p:sp>
      <p:cxnSp>
        <p:nvCxnSpPr>
          <p:cNvPr id="13" name="Straight Connector 12"/>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14" name="Title 1"/>
          <p:cNvSpPr>
            <a:spLocks noGrp="1"/>
          </p:cNvSpPr>
          <p:nvPr>
            <p:ph type="title"/>
          </p:nvPr>
        </p:nvSpPr>
        <p:spPr>
          <a:xfrm>
            <a:off x="457200" y="274638"/>
            <a:ext cx="8229600" cy="1143000"/>
          </a:xfrm>
        </p:spPr>
        <p:txBody>
          <a:bodyPr/>
          <a:lstStyle/>
          <a:p>
            <a:pPr algn="l"/>
            <a:r>
              <a:rPr lang="en-US" dirty="0">
                <a:solidFill>
                  <a:srgbClr val="900021"/>
                </a:solidFill>
                <a:cs typeface="Helvetica" pitchFamily="34" charset="0"/>
              </a:rPr>
              <a:t>Raster Model</a:t>
            </a:r>
          </a:p>
        </p:txBody>
      </p:sp>
      <p:pic>
        <p:nvPicPr>
          <p:cNvPr id="8"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3617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900021"/>
                </a:solidFill>
              </a:rPr>
              <a:t>Raster vs. Vector</a:t>
            </a:r>
          </a:p>
        </p:txBody>
      </p:sp>
      <p:sp>
        <p:nvSpPr>
          <p:cNvPr id="3" name="Content Placeholder 2"/>
          <p:cNvSpPr>
            <a:spLocks noGrp="1"/>
          </p:cNvSpPr>
          <p:nvPr>
            <p:ph idx="1"/>
          </p:nvPr>
        </p:nvSpPr>
        <p:spPr/>
        <p:txBody>
          <a:bodyPr/>
          <a:lstStyle/>
          <a:p>
            <a:r>
              <a:rPr lang="en-US" dirty="0"/>
              <a:t>Different ways of displaying the “real world”</a:t>
            </a:r>
          </a:p>
        </p:txBody>
      </p:sp>
      <p:grpSp>
        <p:nvGrpSpPr>
          <p:cNvPr id="6" name="Group 5"/>
          <p:cNvGrpSpPr/>
          <p:nvPr/>
        </p:nvGrpSpPr>
        <p:grpSpPr>
          <a:xfrm>
            <a:off x="3248683" y="2437928"/>
            <a:ext cx="5539001" cy="2972272"/>
            <a:chOff x="990600" y="2298122"/>
            <a:chExt cx="6685692" cy="3587596"/>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298122"/>
              <a:ext cx="6685692" cy="3112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19200" y="5410199"/>
              <a:ext cx="2819400" cy="461665"/>
            </a:xfrm>
            <a:prstGeom prst="rect">
              <a:avLst/>
            </a:prstGeom>
            <a:noFill/>
          </p:spPr>
          <p:txBody>
            <a:bodyPr wrap="square" rtlCol="0">
              <a:spAutoFit/>
            </a:bodyPr>
            <a:lstStyle/>
            <a:p>
              <a:pPr algn="ctr"/>
              <a:r>
                <a:rPr lang="en-US" sz="2400" dirty="0">
                  <a:latin typeface="+mn-lt"/>
                </a:rPr>
                <a:t>Raster</a:t>
              </a:r>
            </a:p>
          </p:txBody>
        </p:sp>
        <p:sp>
          <p:nvSpPr>
            <p:cNvPr id="8" name="TextBox 7"/>
            <p:cNvSpPr txBox="1"/>
            <p:nvPr/>
          </p:nvSpPr>
          <p:spPr>
            <a:xfrm>
              <a:off x="4648200" y="5424053"/>
              <a:ext cx="2819400" cy="461665"/>
            </a:xfrm>
            <a:prstGeom prst="rect">
              <a:avLst/>
            </a:prstGeom>
            <a:noFill/>
          </p:spPr>
          <p:txBody>
            <a:bodyPr wrap="square" rtlCol="0">
              <a:spAutoFit/>
            </a:bodyPr>
            <a:lstStyle/>
            <a:p>
              <a:pPr algn="ctr"/>
              <a:r>
                <a:rPr lang="en-US" sz="2400" dirty="0">
                  <a:latin typeface="+mn-lt"/>
                </a:rPr>
                <a:t>Vector</a:t>
              </a:r>
            </a:p>
          </p:txBody>
        </p:sp>
      </p:grpSp>
      <p:sp>
        <p:nvSpPr>
          <p:cNvPr id="9" name="TextBox 8"/>
          <p:cNvSpPr txBox="1"/>
          <p:nvPr/>
        </p:nvSpPr>
        <p:spPr>
          <a:xfrm>
            <a:off x="6668222" y="5791200"/>
            <a:ext cx="2323378" cy="246221"/>
          </a:xfrm>
          <a:prstGeom prst="rect">
            <a:avLst/>
          </a:prstGeom>
          <a:noFill/>
        </p:spPr>
        <p:txBody>
          <a:bodyPr wrap="square" rtlCol="0">
            <a:spAutoFit/>
          </a:bodyPr>
          <a:lstStyle/>
          <a:p>
            <a:r>
              <a:rPr lang="en-US" sz="1000" dirty="0">
                <a:latin typeface="+mn-lt"/>
              </a:rPr>
              <a:t>Source: University of Connecticut</a:t>
            </a:r>
          </a:p>
        </p:txBody>
      </p:sp>
      <p:pic>
        <p:nvPicPr>
          <p:cNvPr id="11" name="Picture 2" descr="raster d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393332"/>
            <a:ext cx="2971800" cy="378409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2"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761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0708" y="1676400"/>
            <a:ext cx="6171143" cy="4551218"/>
          </a:xfrm>
          <a:prstGeom prst="rect">
            <a:avLst/>
          </a:prstGeom>
        </p:spPr>
      </p:pic>
      <p:sp>
        <p:nvSpPr>
          <p:cNvPr id="7" name="TextBox 6"/>
          <p:cNvSpPr txBox="1"/>
          <p:nvPr/>
        </p:nvSpPr>
        <p:spPr>
          <a:xfrm>
            <a:off x="5562600" y="5867400"/>
            <a:ext cx="2331028" cy="246221"/>
          </a:xfrm>
          <a:prstGeom prst="rect">
            <a:avLst/>
          </a:prstGeom>
          <a:noFill/>
        </p:spPr>
        <p:txBody>
          <a:bodyPr wrap="square" rtlCol="0">
            <a:spAutoFit/>
          </a:bodyPr>
          <a:lstStyle/>
          <a:p>
            <a:r>
              <a:rPr lang="en-US" sz="1000" dirty="0">
                <a:latin typeface="+mn-lt"/>
              </a:rPr>
              <a:t>Source: Kansas Geological Survey</a:t>
            </a:r>
          </a:p>
        </p:txBody>
      </p:sp>
      <p:sp>
        <p:nvSpPr>
          <p:cNvPr id="11" name="Title 1"/>
          <p:cNvSpPr>
            <a:spLocks noGrp="1"/>
          </p:cNvSpPr>
          <p:nvPr>
            <p:ph type="title"/>
          </p:nvPr>
        </p:nvSpPr>
        <p:spPr>
          <a:xfrm>
            <a:off x="457200" y="274638"/>
            <a:ext cx="8229600" cy="1143000"/>
          </a:xfrm>
        </p:spPr>
        <p:txBody>
          <a:bodyPr/>
          <a:lstStyle/>
          <a:p>
            <a:pPr algn="l"/>
            <a:r>
              <a:rPr lang="en-US" dirty="0">
                <a:solidFill>
                  <a:srgbClr val="900021"/>
                </a:solidFill>
                <a:cs typeface="Helvetica" pitchFamily="34" charset="0"/>
              </a:rPr>
              <a:t>Raster and Vector</a:t>
            </a:r>
          </a:p>
        </p:txBody>
      </p:sp>
      <p:cxnSp>
        <p:nvCxnSpPr>
          <p:cNvPr id="13" name="Straight Connector 12"/>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8"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9515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l" eaLnBrk="1" hangingPunct="1"/>
            <a:r>
              <a:rPr lang="en-US" dirty="0">
                <a:solidFill>
                  <a:srgbClr val="900021"/>
                </a:solidFill>
              </a:rPr>
              <a:t>Review Key GIS Concepts</a:t>
            </a:r>
          </a:p>
        </p:txBody>
      </p:sp>
      <p:sp>
        <p:nvSpPr>
          <p:cNvPr id="18436" name="Rectangle 4"/>
          <p:cNvSpPr>
            <a:spLocks noChangeArrowheads="1"/>
          </p:cNvSpPr>
          <p:nvPr/>
        </p:nvSpPr>
        <p:spPr bwMode="auto">
          <a:xfrm>
            <a:off x="1066800" y="2514600"/>
            <a:ext cx="2209800" cy="2438400"/>
          </a:xfrm>
          <a:prstGeom prst="rect">
            <a:avLst/>
          </a:prstGeom>
          <a:noFill/>
          <a:ln w="9525">
            <a:solidFill>
              <a:schemeClr val="tx1"/>
            </a:solidFill>
            <a:miter lim="800000"/>
            <a:headEnd/>
            <a:tailEnd/>
          </a:ln>
        </p:spPr>
        <p:txBody>
          <a:bodyPr wrap="none" anchor="ctr"/>
          <a:lstStyle/>
          <a:p>
            <a:pPr algn="ctr"/>
            <a:endParaRPr lang="en-US">
              <a:solidFill>
                <a:schemeClr val="bg1"/>
              </a:solidFill>
            </a:endParaRPr>
          </a:p>
        </p:txBody>
      </p:sp>
      <p:sp>
        <p:nvSpPr>
          <p:cNvPr id="18437" name="Rectangle 5"/>
          <p:cNvSpPr>
            <a:spLocks noChangeArrowheads="1"/>
          </p:cNvSpPr>
          <p:nvPr/>
        </p:nvSpPr>
        <p:spPr bwMode="auto">
          <a:xfrm>
            <a:off x="3505200" y="2514600"/>
            <a:ext cx="2209800" cy="2438400"/>
          </a:xfrm>
          <a:prstGeom prst="rect">
            <a:avLst/>
          </a:prstGeom>
          <a:noFill/>
          <a:ln w="9525">
            <a:solidFill>
              <a:schemeClr val="tx1"/>
            </a:solidFill>
            <a:miter lim="800000"/>
            <a:headEnd/>
            <a:tailEnd/>
          </a:ln>
        </p:spPr>
        <p:txBody>
          <a:bodyPr wrap="none" anchor="ctr"/>
          <a:lstStyle/>
          <a:p>
            <a:endParaRPr lang="en-US"/>
          </a:p>
        </p:txBody>
      </p:sp>
      <p:sp>
        <p:nvSpPr>
          <p:cNvPr id="18438" name="Rectangle 6"/>
          <p:cNvSpPr>
            <a:spLocks noChangeArrowheads="1"/>
          </p:cNvSpPr>
          <p:nvPr/>
        </p:nvSpPr>
        <p:spPr bwMode="auto">
          <a:xfrm>
            <a:off x="5943600" y="2514600"/>
            <a:ext cx="2209800" cy="2438400"/>
          </a:xfrm>
          <a:prstGeom prst="rect">
            <a:avLst/>
          </a:prstGeom>
          <a:noFill/>
          <a:ln w="9525">
            <a:solidFill>
              <a:schemeClr val="tx1"/>
            </a:solidFill>
            <a:miter lim="800000"/>
            <a:headEnd/>
            <a:tailEnd/>
          </a:ln>
        </p:spPr>
        <p:txBody>
          <a:bodyPr wrap="none" anchor="ctr"/>
          <a:lstStyle/>
          <a:p>
            <a:endParaRPr lang="en-US"/>
          </a:p>
        </p:txBody>
      </p:sp>
      <p:sp>
        <p:nvSpPr>
          <p:cNvPr id="18439" name="Line 7"/>
          <p:cNvSpPr>
            <a:spLocks noChangeShapeType="1"/>
          </p:cNvSpPr>
          <p:nvPr/>
        </p:nvSpPr>
        <p:spPr bwMode="auto">
          <a:xfrm>
            <a:off x="3810000" y="2819400"/>
            <a:ext cx="1066800" cy="381000"/>
          </a:xfrm>
          <a:prstGeom prst="line">
            <a:avLst/>
          </a:prstGeom>
          <a:noFill/>
          <a:ln w="19050">
            <a:solidFill>
              <a:schemeClr val="tx1"/>
            </a:solidFill>
            <a:round/>
            <a:headEnd/>
            <a:tailEnd/>
          </a:ln>
        </p:spPr>
        <p:txBody>
          <a:bodyPr/>
          <a:lstStyle/>
          <a:p>
            <a:endParaRPr lang="en-US"/>
          </a:p>
        </p:txBody>
      </p:sp>
      <p:sp>
        <p:nvSpPr>
          <p:cNvPr id="18440" name="Line 8"/>
          <p:cNvSpPr>
            <a:spLocks noChangeShapeType="1"/>
          </p:cNvSpPr>
          <p:nvPr/>
        </p:nvSpPr>
        <p:spPr bwMode="auto">
          <a:xfrm flipH="1">
            <a:off x="4343400" y="3200400"/>
            <a:ext cx="533400" cy="533400"/>
          </a:xfrm>
          <a:prstGeom prst="line">
            <a:avLst/>
          </a:prstGeom>
          <a:noFill/>
          <a:ln w="19050">
            <a:solidFill>
              <a:schemeClr val="tx1"/>
            </a:solidFill>
            <a:round/>
            <a:headEnd/>
            <a:tailEnd/>
          </a:ln>
        </p:spPr>
        <p:txBody>
          <a:bodyPr/>
          <a:lstStyle/>
          <a:p>
            <a:endParaRPr lang="en-US"/>
          </a:p>
        </p:txBody>
      </p:sp>
      <p:sp>
        <p:nvSpPr>
          <p:cNvPr id="18441" name="Line 9"/>
          <p:cNvSpPr>
            <a:spLocks noChangeShapeType="1"/>
          </p:cNvSpPr>
          <p:nvPr/>
        </p:nvSpPr>
        <p:spPr bwMode="auto">
          <a:xfrm>
            <a:off x="4343400" y="3733800"/>
            <a:ext cx="685800" cy="685800"/>
          </a:xfrm>
          <a:prstGeom prst="line">
            <a:avLst/>
          </a:prstGeom>
          <a:noFill/>
          <a:ln w="19050">
            <a:solidFill>
              <a:schemeClr val="tx1"/>
            </a:solidFill>
            <a:round/>
            <a:headEnd/>
            <a:tailEnd/>
          </a:ln>
        </p:spPr>
        <p:txBody>
          <a:bodyPr/>
          <a:lstStyle/>
          <a:p>
            <a:endParaRPr lang="en-US"/>
          </a:p>
        </p:txBody>
      </p:sp>
      <p:sp>
        <p:nvSpPr>
          <p:cNvPr id="18442" name="Line 10"/>
          <p:cNvSpPr>
            <a:spLocks noChangeShapeType="1"/>
          </p:cNvSpPr>
          <p:nvPr/>
        </p:nvSpPr>
        <p:spPr bwMode="auto">
          <a:xfrm flipH="1">
            <a:off x="3962400" y="4419600"/>
            <a:ext cx="1066800" cy="0"/>
          </a:xfrm>
          <a:prstGeom prst="line">
            <a:avLst/>
          </a:prstGeom>
          <a:noFill/>
          <a:ln w="19050">
            <a:solidFill>
              <a:schemeClr val="tx1"/>
            </a:solidFill>
            <a:round/>
            <a:headEnd/>
            <a:tailEnd/>
          </a:ln>
        </p:spPr>
        <p:txBody>
          <a:bodyPr/>
          <a:lstStyle/>
          <a:p>
            <a:endParaRPr lang="en-US"/>
          </a:p>
        </p:txBody>
      </p:sp>
      <p:sp>
        <p:nvSpPr>
          <p:cNvPr id="18443" name="Rectangle 11"/>
          <p:cNvSpPr>
            <a:spLocks noChangeArrowheads="1"/>
          </p:cNvSpPr>
          <p:nvPr/>
        </p:nvSpPr>
        <p:spPr bwMode="auto">
          <a:xfrm>
            <a:off x="6324600" y="2895600"/>
            <a:ext cx="457200" cy="304800"/>
          </a:xfrm>
          <a:prstGeom prst="rect">
            <a:avLst/>
          </a:prstGeom>
          <a:solidFill>
            <a:srgbClr val="900021"/>
          </a:solidFill>
          <a:ln w="19050">
            <a:solidFill>
              <a:srgbClr val="FFB71E"/>
            </a:solidFill>
            <a:miter lim="800000"/>
            <a:headEnd/>
            <a:tailEnd/>
          </a:ln>
        </p:spPr>
        <p:txBody>
          <a:bodyPr wrap="none" anchor="ctr"/>
          <a:lstStyle/>
          <a:p>
            <a:endParaRPr lang="en-US"/>
          </a:p>
        </p:txBody>
      </p:sp>
      <p:sp>
        <p:nvSpPr>
          <p:cNvPr id="18444" name="Rectangle 12"/>
          <p:cNvSpPr>
            <a:spLocks noChangeArrowheads="1"/>
          </p:cNvSpPr>
          <p:nvPr/>
        </p:nvSpPr>
        <p:spPr bwMode="auto">
          <a:xfrm>
            <a:off x="6781800" y="3200400"/>
            <a:ext cx="533400" cy="762000"/>
          </a:xfrm>
          <a:prstGeom prst="rect">
            <a:avLst/>
          </a:prstGeom>
          <a:solidFill>
            <a:srgbClr val="900021"/>
          </a:solidFill>
          <a:ln w="19050">
            <a:solidFill>
              <a:srgbClr val="FFB71E"/>
            </a:solidFill>
            <a:miter lim="800000"/>
            <a:headEnd/>
            <a:tailEnd/>
          </a:ln>
        </p:spPr>
        <p:txBody>
          <a:bodyPr wrap="none" anchor="ctr"/>
          <a:lstStyle/>
          <a:p>
            <a:endParaRPr lang="en-US"/>
          </a:p>
        </p:txBody>
      </p:sp>
      <p:sp>
        <p:nvSpPr>
          <p:cNvPr id="18445" name="Rectangle 13"/>
          <p:cNvSpPr>
            <a:spLocks noChangeArrowheads="1"/>
          </p:cNvSpPr>
          <p:nvPr/>
        </p:nvSpPr>
        <p:spPr bwMode="auto">
          <a:xfrm>
            <a:off x="6248400" y="3200400"/>
            <a:ext cx="533400" cy="609600"/>
          </a:xfrm>
          <a:prstGeom prst="rect">
            <a:avLst/>
          </a:prstGeom>
          <a:solidFill>
            <a:srgbClr val="900021"/>
          </a:solidFill>
          <a:ln w="19050">
            <a:solidFill>
              <a:srgbClr val="FFB71E"/>
            </a:solidFill>
            <a:miter lim="800000"/>
            <a:headEnd/>
            <a:tailEnd/>
          </a:ln>
        </p:spPr>
        <p:txBody>
          <a:bodyPr wrap="none" anchor="ctr"/>
          <a:lstStyle/>
          <a:p>
            <a:endParaRPr lang="en-US"/>
          </a:p>
        </p:txBody>
      </p:sp>
      <p:sp>
        <p:nvSpPr>
          <p:cNvPr id="18446" name="Rectangle 14"/>
          <p:cNvSpPr>
            <a:spLocks noChangeArrowheads="1"/>
          </p:cNvSpPr>
          <p:nvPr/>
        </p:nvSpPr>
        <p:spPr bwMode="auto">
          <a:xfrm>
            <a:off x="7315200" y="3200400"/>
            <a:ext cx="457200" cy="228600"/>
          </a:xfrm>
          <a:prstGeom prst="rect">
            <a:avLst/>
          </a:prstGeom>
          <a:solidFill>
            <a:srgbClr val="900021"/>
          </a:solidFill>
          <a:ln w="19050">
            <a:solidFill>
              <a:srgbClr val="FFB71E"/>
            </a:solidFill>
            <a:miter lim="800000"/>
            <a:headEnd/>
            <a:tailEnd/>
          </a:ln>
        </p:spPr>
        <p:txBody>
          <a:bodyPr wrap="none" anchor="ctr"/>
          <a:lstStyle/>
          <a:p>
            <a:endParaRPr lang="en-US"/>
          </a:p>
        </p:txBody>
      </p:sp>
      <p:sp>
        <p:nvSpPr>
          <p:cNvPr id="18447" name="Rectangle 15"/>
          <p:cNvSpPr>
            <a:spLocks noChangeArrowheads="1"/>
          </p:cNvSpPr>
          <p:nvPr/>
        </p:nvSpPr>
        <p:spPr bwMode="auto">
          <a:xfrm>
            <a:off x="7315200" y="3429000"/>
            <a:ext cx="457200" cy="1143000"/>
          </a:xfrm>
          <a:prstGeom prst="rect">
            <a:avLst/>
          </a:prstGeom>
          <a:solidFill>
            <a:srgbClr val="900021"/>
          </a:solidFill>
          <a:ln w="19050">
            <a:solidFill>
              <a:srgbClr val="FFB71E"/>
            </a:solidFill>
            <a:miter lim="800000"/>
            <a:headEnd/>
            <a:tailEnd/>
          </a:ln>
        </p:spPr>
        <p:txBody>
          <a:bodyPr wrap="none" anchor="ctr"/>
          <a:lstStyle/>
          <a:p>
            <a:endParaRPr lang="en-US"/>
          </a:p>
        </p:txBody>
      </p:sp>
      <p:sp>
        <p:nvSpPr>
          <p:cNvPr id="18448" name="Oval 16"/>
          <p:cNvSpPr>
            <a:spLocks noChangeArrowheads="1"/>
          </p:cNvSpPr>
          <p:nvPr/>
        </p:nvSpPr>
        <p:spPr bwMode="auto">
          <a:xfrm>
            <a:off x="1371600" y="2819400"/>
            <a:ext cx="152400" cy="152400"/>
          </a:xfrm>
          <a:prstGeom prst="ellipse">
            <a:avLst/>
          </a:prstGeom>
          <a:solidFill>
            <a:srgbClr val="900021"/>
          </a:solidFill>
          <a:ln w="19050">
            <a:solidFill>
              <a:srgbClr val="FFB71E"/>
            </a:solidFill>
            <a:round/>
            <a:headEnd/>
            <a:tailEnd/>
          </a:ln>
        </p:spPr>
        <p:txBody>
          <a:bodyPr wrap="none" anchor="ctr"/>
          <a:lstStyle/>
          <a:p>
            <a:endParaRPr lang="en-US"/>
          </a:p>
        </p:txBody>
      </p:sp>
      <p:sp>
        <p:nvSpPr>
          <p:cNvPr id="18449" name="Oval 17"/>
          <p:cNvSpPr>
            <a:spLocks noChangeArrowheads="1"/>
          </p:cNvSpPr>
          <p:nvPr/>
        </p:nvSpPr>
        <p:spPr bwMode="auto">
          <a:xfrm>
            <a:off x="1219200" y="4267200"/>
            <a:ext cx="152400" cy="152400"/>
          </a:xfrm>
          <a:prstGeom prst="ellipse">
            <a:avLst/>
          </a:prstGeom>
          <a:solidFill>
            <a:srgbClr val="900021"/>
          </a:solidFill>
          <a:ln w="19050">
            <a:solidFill>
              <a:srgbClr val="FFB71E"/>
            </a:solidFill>
            <a:round/>
            <a:headEnd/>
            <a:tailEnd/>
          </a:ln>
        </p:spPr>
        <p:txBody>
          <a:bodyPr wrap="none" anchor="ctr"/>
          <a:lstStyle/>
          <a:p>
            <a:endParaRPr lang="en-US"/>
          </a:p>
        </p:txBody>
      </p:sp>
      <p:sp>
        <p:nvSpPr>
          <p:cNvPr id="18450" name="Oval 18"/>
          <p:cNvSpPr>
            <a:spLocks noChangeArrowheads="1"/>
          </p:cNvSpPr>
          <p:nvPr/>
        </p:nvSpPr>
        <p:spPr bwMode="auto">
          <a:xfrm>
            <a:off x="2209800" y="3581400"/>
            <a:ext cx="152400" cy="152400"/>
          </a:xfrm>
          <a:prstGeom prst="ellipse">
            <a:avLst/>
          </a:prstGeom>
          <a:solidFill>
            <a:srgbClr val="900021"/>
          </a:solidFill>
          <a:ln w="19050">
            <a:solidFill>
              <a:srgbClr val="FFB71E"/>
            </a:solidFill>
            <a:round/>
            <a:headEnd/>
            <a:tailEnd/>
          </a:ln>
        </p:spPr>
        <p:txBody>
          <a:bodyPr wrap="none" anchor="ctr"/>
          <a:lstStyle/>
          <a:p>
            <a:endParaRPr lang="en-US"/>
          </a:p>
        </p:txBody>
      </p:sp>
      <p:sp>
        <p:nvSpPr>
          <p:cNvPr id="18451" name="Oval 19"/>
          <p:cNvSpPr>
            <a:spLocks noChangeArrowheads="1"/>
          </p:cNvSpPr>
          <p:nvPr/>
        </p:nvSpPr>
        <p:spPr bwMode="auto">
          <a:xfrm>
            <a:off x="2514600" y="2819400"/>
            <a:ext cx="152400" cy="152400"/>
          </a:xfrm>
          <a:prstGeom prst="ellipse">
            <a:avLst/>
          </a:prstGeom>
          <a:solidFill>
            <a:srgbClr val="900021"/>
          </a:solidFill>
          <a:ln w="19050">
            <a:solidFill>
              <a:srgbClr val="FFB71E"/>
            </a:solidFill>
            <a:round/>
            <a:headEnd/>
            <a:tailEnd/>
          </a:ln>
        </p:spPr>
        <p:txBody>
          <a:bodyPr wrap="none" anchor="ctr"/>
          <a:lstStyle/>
          <a:p>
            <a:endParaRPr lang="en-US"/>
          </a:p>
        </p:txBody>
      </p:sp>
      <p:sp>
        <p:nvSpPr>
          <p:cNvPr id="18452" name="Oval 20"/>
          <p:cNvSpPr>
            <a:spLocks noChangeArrowheads="1"/>
          </p:cNvSpPr>
          <p:nvPr/>
        </p:nvSpPr>
        <p:spPr bwMode="auto">
          <a:xfrm>
            <a:off x="2743200" y="4038600"/>
            <a:ext cx="152400" cy="152400"/>
          </a:xfrm>
          <a:prstGeom prst="ellipse">
            <a:avLst/>
          </a:prstGeom>
          <a:solidFill>
            <a:srgbClr val="900021"/>
          </a:solidFill>
          <a:ln w="19050">
            <a:solidFill>
              <a:srgbClr val="FFB71E"/>
            </a:solidFill>
            <a:round/>
            <a:headEnd/>
            <a:tailEnd/>
          </a:ln>
        </p:spPr>
        <p:txBody>
          <a:bodyPr wrap="none" anchor="ctr"/>
          <a:lstStyle/>
          <a:p>
            <a:endParaRPr lang="en-US"/>
          </a:p>
        </p:txBody>
      </p:sp>
      <p:sp>
        <p:nvSpPr>
          <p:cNvPr id="18453" name="Rectangle 21"/>
          <p:cNvSpPr>
            <a:spLocks noChangeArrowheads="1"/>
          </p:cNvSpPr>
          <p:nvPr/>
        </p:nvSpPr>
        <p:spPr bwMode="auto">
          <a:xfrm>
            <a:off x="6248400" y="3810000"/>
            <a:ext cx="533400" cy="762000"/>
          </a:xfrm>
          <a:prstGeom prst="rect">
            <a:avLst/>
          </a:prstGeom>
          <a:solidFill>
            <a:srgbClr val="900021"/>
          </a:solidFill>
          <a:ln w="19050">
            <a:solidFill>
              <a:srgbClr val="FFB71E"/>
            </a:solidFill>
            <a:miter lim="800000"/>
            <a:headEnd/>
            <a:tailEnd/>
          </a:ln>
        </p:spPr>
        <p:txBody>
          <a:bodyPr wrap="none" anchor="ctr"/>
          <a:lstStyle/>
          <a:p>
            <a:endParaRPr lang="en-US"/>
          </a:p>
        </p:txBody>
      </p:sp>
      <p:sp>
        <p:nvSpPr>
          <p:cNvPr id="18454" name="Rectangle 22"/>
          <p:cNvSpPr>
            <a:spLocks noChangeArrowheads="1"/>
          </p:cNvSpPr>
          <p:nvPr/>
        </p:nvSpPr>
        <p:spPr bwMode="auto">
          <a:xfrm>
            <a:off x="6781800" y="3962400"/>
            <a:ext cx="533400" cy="533400"/>
          </a:xfrm>
          <a:prstGeom prst="rect">
            <a:avLst/>
          </a:prstGeom>
          <a:solidFill>
            <a:srgbClr val="900021"/>
          </a:solidFill>
          <a:ln w="19050">
            <a:solidFill>
              <a:srgbClr val="FFB71E"/>
            </a:solidFill>
            <a:miter lim="800000"/>
            <a:headEnd/>
            <a:tailEnd/>
          </a:ln>
        </p:spPr>
        <p:txBody>
          <a:bodyPr wrap="none" anchor="ctr"/>
          <a:lstStyle/>
          <a:p>
            <a:endParaRPr lang="en-US"/>
          </a:p>
        </p:txBody>
      </p:sp>
      <p:sp>
        <p:nvSpPr>
          <p:cNvPr id="18455" name="Text Box 23"/>
          <p:cNvSpPr txBox="1">
            <a:spLocks noChangeArrowheads="1"/>
          </p:cNvSpPr>
          <p:nvPr/>
        </p:nvSpPr>
        <p:spPr bwMode="auto">
          <a:xfrm>
            <a:off x="1676400" y="4586287"/>
            <a:ext cx="819150" cy="366713"/>
          </a:xfrm>
          <a:prstGeom prst="rect">
            <a:avLst/>
          </a:prstGeom>
          <a:noFill/>
          <a:ln w="9525">
            <a:noFill/>
            <a:miter lim="800000"/>
            <a:headEnd/>
            <a:tailEnd/>
          </a:ln>
        </p:spPr>
        <p:txBody>
          <a:bodyPr wrap="none">
            <a:spAutoFit/>
          </a:bodyPr>
          <a:lstStyle/>
          <a:p>
            <a:pPr eaLnBrk="0" hangingPunct="0"/>
            <a:r>
              <a:rPr lang="en-US" dirty="0">
                <a:ea typeface="ＭＳ Ｐゴシック" charset="-128"/>
              </a:rPr>
              <a:t>Points</a:t>
            </a:r>
          </a:p>
        </p:txBody>
      </p:sp>
      <p:sp>
        <p:nvSpPr>
          <p:cNvPr id="18456" name="Text Box 24"/>
          <p:cNvSpPr txBox="1">
            <a:spLocks noChangeArrowheads="1"/>
          </p:cNvSpPr>
          <p:nvPr/>
        </p:nvSpPr>
        <p:spPr bwMode="auto">
          <a:xfrm>
            <a:off x="4114800" y="4586287"/>
            <a:ext cx="730250" cy="366713"/>
          </a:xfrm>
          <a:prstGeom prst="rect">
            <a:avLst/>
          </a:prstGeom>
          <a:noFill/>
          <a:ln w="9525">
            <a:noFill/>
            <a:miter lim="800000"/>
            <a:headEnd/>
            <a:tailEnd/>
          </a:ln>
        </p:spPr>
        <p:txBody>
          <a:bodyPr wrap="none">
            <a:spAutoFit/>
          </a:bodyPr>
          <a:lstStyle/>
          <a:p>
            <a:pPr eaLnBrk="0" hangingPunct="0"/>
            <a:r>
              <a:rPr lang="en-US" dirty="0">
                <a:ea typeface="ＭＳ Ｐゴシック" charset="-128"/>
              </a:rPr>
              <a:t>Lines</a:t>
            </a:r>
          </a:p>
        </p:txBody>
      </p:sp>
      <p:sp>
        <p:nvSpPr>
          <p:cNvPr id="18457" name="Text Box 25"/>
          <p:cNvSpPr txBox="1">
            <a:spLocks noChangeArrowheads="1"/>
          </p:cNvSpPr>
          <p:nvPr/>
        </p:nvSpPr>
        <p:spPr bwMode="auto">
          <a:xfrm>
            <a:off x="6477000" y="4586287"/>
            <a:ext cx="1123950" cy="366713"/>
          </a:xfrm>
          <a:prstGeom prst="rect">
            <a:avLst/>
          </a:prstGeom>
          <a:noFill/>
          <a:ln w="9525">
            <a:noFill/>
            <a:miter lim="800000"/>
            <a:headEnd/>
            <a:tailEnd/>
          </a:ln>
        </p:spPr>
        <p:txBody>
          <a:bodyPr wrap="none">
            <a:spAutoFit/>
          </a:bodyPr>
          <a:lstStyle/>
          <a:p>
            <a:pPr eaLnBrk="0" hangingPunct="0"/>
            <a:r>
              <a:rPr lang="en-US">
                <a:ea typeface="ＭＳ Ｐゴシック" charset="-128"/>
              </a:rPr>
              <a:t>Polygons</a:t>
            </a:r>
          </a:p>
        </p:txBody>
      </p:sp>
      <p:cxnSp>
        <p:nvCxnSpPr>
          <p:cNvPr id="29" name="Straight Connector 28"/>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27"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653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lgn="l" eaLnBrk="1" hangingPunct="1"/>
            <a:r>
              <a:rPr lang="en-US" dirty="0">
                <a:solidFill>
                  <a:srgbClr val="900021"/>
                </a:solidFill>
              </a:rPr>
              <a:t>Review Key GIS Concepts</a:t>
            </a:r>
          </a:p>
        </p:txBody>
      </p:sp>
      <p:sp>
        <p:nvSpPr>
          <p:cNvPr id="13315" name="Rectangle 3"/>
          <p:cNvSpPr>
            <a:spLocks noGrp="1" noChangeArrowheads="1"/>
          </p:cNvSpPr>
          <p:nvPr>
            <p:ph idx="1"/>
          </p:nvPr>
        </p:nvSpPr>
        <p:spPr>
          <a:xfrm>
            <a:off x="533400" y="1657624"/>
            <a:ext cx="3963988" cy="4895576"/>
          </a:xfrm>
        </p:spPr>
        <p:txBody>
          <a:bodyPr>
            <a:normAutofit fontScale="92500" lnSpcReduction="20000"/>
          </a:bodyPr>
          <a:lstStyle/>
          <a:p>
            <a:pPr eaLnBrk="1" hangingPunct="1">
              <a:buFont typeface="Arial" panose="020B0604020202020204" pitchFamily="34" charset="0"/>
              <a:buChar char="•"/>
            </a:pPr>
            <a:r>
              <a:rPr lang="en-US" sz="2200" b="1" dirty="0"/>
              <a:t>Capturing data</a:t>
            </a:r>
          </a:p>
          <a:p>
            <a:pPr lvl="1" eaLnBrk="1" hangingPunct="1">
              <a:buFont typeface="Arial" panose="020B0604020202020204" pitchFamily="34" charset="0"/>
              <a:buChar char="•"/>
            </a:pPr>
            <a:r>
              <a:rPr lang="en-US" sz="2200" dirty="0"/>
              <a:t>GPS, Digitizing</a:t>
            </a:r>
          </a:p>
          <a:p>
            <a:pPr eaLnBrk="1" hangingPunct="1">
              <a:buFont typeface="Arial" panose="020B0604020202020204" pitchFamily="34" charset="0"/>
              <a:buChar char="•"/>
            </a:pPr>
            <a:r>
              <a:rPr lang="en-US" sz="2200" b="1" dirty="0"/>
              <a:t>Storing data</a:t>
            </a:r>
          </a:p>
          <a:p>
            <a:pPr lvl="1" eaLnBrk="1" hangingPunct="1">
              <a:buFont typeface="Arial" panose="020B0604020202020204" pitchFamily="34" charset="0"/>
              <a:buChar char="•"/>
            </a:pPr>
            <a:r>
              <a:rPr lang="en-US" sz="2200" dirty="0"/>
              <a:t>Points, lines &amp; polygons</a:t>
            </a:r>
          </a:p>
          <a:p>
            <a:pPr lvl="1" eaLnBrk="1" hangingPunct="1">
              <a:buFont typeface="Arial" panose="020B0604020202020204" pitchFamily="34" charset="0"/>
              <a:buChar char="•"/>
            </a:pPr>
            <a:r>
              <a:rPr lang="en-US" sz="2200" dirty="0"/>
              <a:t>Attributes</a:t>
            </a:r>
          </a:p>
          <a:p>
            <a:pPr eaLnBrk="1" hangingPunct="1">
              <a:buFont typeface="Arial" panose="020B0604020202020204" pitchFamily="34" charset="0"/>
              <a:buChar char="•"/>
            </a:pPr>
            <a:r>
              <a:rPr lang="en-US" sz="2200" b="1" dirty="0"/>
              <a:t>Querying data</a:t>
            </a:r>
          </a:p>
          <a:p>
            <a:pPr lvl="1" eaLnBrk="1" hangingPunct="1">
              <a:buFont typeface="Arial" panose="020B0604020202020204" pitchFamily="34" charset="0"/>
              <a:buChar char="•"/>
            </a:pPr>
            <a:r>
              <a:rPr lang="en-US" sz="2200" dirty="0"/>
              <a:t>How many “a” in “b”</a:t>
            </a:r>
          </a:p>
          <a:p>
            <a:pPr eaLnBrk="1" hangingPunct="1">
              <a:buFont typeface="Arial" panose="020B0604020202020204" pitchFamily="34" charset="0"/>
              <a:buChar char="•"/>
            </a:pPr>
            <a:r>
              <a:rPr lang="en-US" sz="2200" b="1" dirty="0"/>
              <a:t>Analyzing data</a:t>
            </a:r>
          </a:p>
          <a:p>
            <a:pPr lvl="1" eaLnBrk="1" hangingPunct="1">
              <a:buFont typeface="Arial" panose="020B0604020202020204" pitchFamily="34" charset="0"/>
              <a:buChar char="•"/>
            </a:pPr>
            <a:r>
              <a:rPr lang="en-US" sz="2200" dirty="0"/>
              <a:t>How far is “c” from “d”</a:t>
            </a:r>
          </a:p>
          <a:p>
            <a:pPr eaLnBrk="1" hangingPunct="1">
              <a:buFont typeface="Arial" panose="020B0604020202020204" pitchFamily="34" charset="0"/>
              <a:buChar char="•"/>
            </a:pPr>
            <a:r>
              <a:rPr lang="en-US" sz="2200" b="1" dirty="0"/>
              <a:t>Displaying data</a:t>
            </a:r>
          </a:p>
          <a:p>
            <a:pPr lvl="1" eaLnBrk="1" hangingPunct="1">
              <a:buFont typeface="Arial" panose="020B0604020202020204" pitchFamily="34" charset="0"/>
              <a:buChar char="•"/>
            </a:pPr>
            <a:r>
              <a:rPr lang="en-US" sz="2200" dirty="0"/>
              <a:t>Mapping</a:t>
            </a:r>
          </a:p>
          <a:p>
            <a:pPr lvl="1" eaLnBrk="1" hangingPunct="1">
              <a:buFont typeface="Arial" panose="020B0604020202020204" pitchFamily="34" charset="0"/>
              <a:buChar char="•"/>
            </a:pPr>
            <a:r>
              <a:rPr lang="en-US" sz="1900" dirty="0"/>
              <a:t>Output</a:t>
            </a:r>
          </a:p>
          <a:p>
            <a:pPr lvl="2" eaLnBrk="1" hangingPunct="1">
              <a:buFont typeface="Arial" panose="020B0604020202020204" pitchFamily="34" charset="0"/>
              <a:buChar char="•"/>
            </a:pPr>
            <a:r>
              <a:rPr lang="en-US" sz="1900" dirty="0"/>
              <a:t>Paper</a:t>
            </a:r>
          </a:p>
          <a:p>
            <a:pPr lvl="2" eaLnBrk="1" hangingPunct="1">
              <a:buFont typeface="Arial" panose="020B0604020202020204" pitchFamily="34" charset="0"/>
              <a:buChar char="•"/>
            </a:pPr>
            <a:r>
              <a:rPr lang="en-US" sz="1900" dirty="0"/>
              <a:t>Web</a:t>
            </a:r>
          </a:p>
          <a:p>
            <a:pPr lvl="2" eaLnBrk="1" hangingPunct="1">
              <a:buFont typeface="Arial" panose="020B0604020202020204" pitchFamily="34" charset="0"/>
              <a:buChar char="•"/>
            </a:pPr>
            <a:r>
              <a:rPr lang="en-US" sz="1900" dirty="0"/>
              <a:t>Table</a:t>
            </a:r>
          </a:p>
          <a:p>
            <a:pPr eaLnBrk="1" hangingPunct="1">
              <a:buFont typeface="Wingdings" pitchFamily="2" charset="2"/>
              <a:buNone/>
            </a:pPr>
            <a:r>
              <a:rPr lang="en-US" sz="2200" dirty="0"/>
              <a:t> </a:t>
            </a:r>
          </a:p>
        </p:txBody>
      </p:sp>
      <p:pic>
        <p:nvPicPr>
          <p:cNvPr id="6" name="Picture 4" descr="http://serc.carleton.edu/images/eyesinthesky2/week6/gis_layers_displaye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6280" y="1657624"/>
            <a:ext cx="3897984" cy="430337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816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a:xfrm>
            <a:off x="612648" y="1524000"/>
            <a:ext cx="8153400" cy="4495800"/>
          </a:xfrm>
        </p:spPr>
        <p:txBody>
          <a:bodyPr/>
          <a:lstStyle/>
          <a:p>
            <a:pPr>
              <a:buFont typeface="Arial" panose="020B0604020202020204" pitchFamily="34" charset="0"/>
              <a:buChar char="•"/>
            </a:pPr>
            <a:r>
              <a:rPr lang="en-US" sz="2800" b="1" dirty="0"/>
              <a:t>Open Google Maps (</a:t>
            </a:r>
            <a:r>
              <a:rPr lang="en-US" sz="2800" b="1" dirty="0">
                <a:hlinkClick r:id="rId2"/>
              </a:rPr>
              <a:t>https://maps.google.com</a:t>
            </a:r>
            <a:r>
              <a:rPr lang="en-US" sz="2800" b="1" dirty="0"/>
              <a:t>)</a:t>
            </a:r>
          </a:p>
          <a:p>
            <a:pPr lvl="1">
              <a:buFont typeface="Arial" panose="020B0604020202020204" pitchFamily="34" charset="0"/>
              <a:buChar char="•"/>
            </a:pPr>
            <a:r>
              <a:rPr lang="en-US" sz="2400" dirty="0"/>
              <a:t>Find your house</a:t>
            </a:r>
          </a:p>
          <a:p>
            <a:pPr marL="457200" lvl="1" indent="0">
              <a:buNone/>
            </a:pPr>
            <a:endParaRPr lang="en-US" sz="1400" dirty="0"/>
          </a:p>
          <a:p>
            <a:pPr>
              <a:buFont typeface="Arial" panose="020B0604020202020204" pitchFamily="34" charset="0"/>
              <a:buChar char="•"/>
            </a:pPr>
            <a:r>
              <a:rPr lang="en-US" sz="2400" i="1" dirty="0"/>
              <a:t>Objectives</a:t>
            </a:r>
          </a:p>
          <a:p>
            <a:pPr lvl="1">
              <a:buFont typeface="Arial" panose="020B0604020202020204" pitchFamily="34" charset="0"/>
              <a:buChar char="•"/>
            </a:pPr>
            <a:r>
              <a:rPr lang="en-US" sz="2400" dirty="0"/>
              <a:t>What layers do you see?</a:t>
            </a:r>
          </a:p>
          <a:p>
            <a:pPr lvl="1">
              <a:buFont typeface="Arial" panose="020B0604020202020204" pitchFamily="34" charset="0"/>
              <a:buChar char="•"/>
            </a:pPr>
            <a:r>
              <a:rPr lang="en-US" sz="2400" dirty="0"/>
              <a:t>What vector features can you identify</a:t>
            </a:r>
          </a:p>
          <a:p>
            <a:pPr marL="457200" lvl="1" indent="0">
              <a:buNone/>
            </a:pPr>
            <a:r>
              <a:rPr lang="en-US" sz="2400" dirty="0"/>
              <a:t>	(points, lines, polygons)?</a:t>
            </a:r>
          </a:p>
          <a:p>
            <a:pPr lvl="1">
              <a:buFont typeface="Arial" panose="020B0604020202020204" pitchFamily="34" charset="0"/>
              <a:buChar char="•"/>
            </a:pPr>
            <a:r>
              <a:rPr lang="en-US" sz="2400" dirty="0"/>
              <a:t>How does scale affect how the feature is represented?</a:t>
            </a:r>
          </a:p>
          <a:p>
            <a:pPr lvl="1">
              <a:buFont typeface="Arial" panose="020B0604020202020204" pitchFamily="34" charset="0"/>
              <a:buChar char="•"/>
            </a:pPr>
            <a:r>
              <a:rPr lang="en-US" sz="2400" dirty="0"/>
              <a:t>Be critical!</a:t>
            </a:r>
          </a:p>
          <a:p>
            <a:pPr lvl="1"/>
            <a:endParaRPr lang="en-US" sz="2400" dirty="0"/>
          </a:p>
        </p:txBody>
      </p:sp>
      <p:cxnSp>
        <p:nvCxnSpPr>
          <p:cNvPr id="9" name="Straight Connector 8"/>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12" name="Rectangle 2"/>
          <p:cNvSpPr txBox="1">
            <a:spLocks noChangeArrowheads="1"/>
          </p:cNvSpPr>
          <p:nvPr/>
        </p:nvSpPr>
        <p:spPr>
          <a:xfrm>
            <a:off x="457200" y="27432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b="1" dirty="0">
                <a:solidFill>
                  <a:srgbClr val="900021"/>
                </a:solidFill>
              </a:rPr>
              <a:t>Exercise 2</a:t>
            </a:r>
          </a:p>
        </p:txBody>
      </p:sp>
      <p:pic>
        <p:nvPicPr>
          <p:cNvPr id="7"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332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pPr algn="l" eaLnBrk="1" hangingPunct="1"/>
            <a:r>
              <a:rPr lang="en-US" dirty="0">
                <a:solidFill>
                  <a:srgbClr val="900021"/>
                </a:solidFill>
              </a:rPr>
              <a:t>Software &amp; GIS</a:t>
            </a:r>
          </a:p>
        </p:txBody>
      </p:sp>
      <p:sp>
        <p:nvSpPr>
          <p:cNvPr id="12291" name="Rectangle 3"/>
          <p:cNvSpPr>
            <a:spLocks noGrp="1" noChangeArrowheads="1"/>
          </p:cNvSpPr>
          <p:nvPr>
            <p:ph idx="1"/>
          </p:nvPr>
        </p:nvSpPr>
        <p:spPr/>
        <p:txBody>
          <a:bodyPr>
            <a:normAutofit lnSpcReduction="10000"/>
          </a:bodyPr>
          <a:lstStyle/>
          <a:p>
            <a:pPr eaLnBrk="1" fontAlgn="auto" hangingPunct="1">
              <a:spcAft>
                <a:spcPts val="0"/>
              </a:spcAft>
              <a:buFont typeface="Arial" panose="020B0604020202020204" pitchFamily="34" charset="0"/>
              <a:buChar char="•"/>
              <a:defRPr/>
            </a:pPr>
            <a:r>
              <a:rPr lang="en-US" sz="2600" dirty="0"/>
              <a:t>Commercial vendors</a:t>
            </a:r>
          </a:p>
          <a:p>
            <a:pPr marL="708660" lvl="1" indent="-342900" eaLnBrk="1" fontAlgn="auto" hangingPunct="1">
              <a:spcAft>
                <a:spcPts val="0"/>
              </a:spcAft>
              <a:buFont typeface="Arial" panose="020B0604020202020204" pitchFamily="34" charset="0"/>
              <a:buChar char="•"/>
              <a:defRPr/>
            </a:pPr>
            <a:r>
              <a:rPr lang="en-US" sz="2200" b="1" u="sng" dirty="0" err="1">
                <a:solidFill>
                  <a:srgbClr val="7A0019"/>
                </a:solidFill>
              </a:rPr>
              <a:t>esri</a:t>
            </a:r>
            <a:r>
              <a:rPr lang="en-US" sz="2200" b="1" dirty="0"/>
              <a:t> ($$$) </a:t>
            </a:r>
          </a:p>
          <a:p>
            <a:pPr marL="708660" lvl="1" indent="-342900" eaLnBrk="1" fontAlgn="auto" hangingPunct="1">
              <a:spcAft>
                <a:spcPts val="0"/>
              </a:spcAft>
              <a:buFont typeface="Arial" panose="020B0604020202020204" pitchFamily="34" charset="0"/>
              <a:buChar char="•"/>
              <a:defRPr/>
            </a:pPr>
            <a:r>
              <a:rPr lang="en-US" sz="2200" dirty="0" err="1">
                <a:hlinkClick r:id="rId3"/>
              </a:rPr>
              <a:t>Idrisi</a:t>
            </a:r>
            <a:endParaRPr lang="en-US" sz="2200" dirty="0"/>
          </a:p>
          <a:p>
            <a:pPr marL="708660" lvl="1" indent="-342900" eaLnBrk="1" fontAlgn="auto" hangingPunct="1">
              <a:spcAft>
                <a:spcPts val="0"/>
              </a:spcAft>
              <a:buFont typeface="Arial" panose="020B0604020202020204" pitchFamily="34" charset="0"/>
              <a:buChar char="•"/>
              <a:defRPr/>
            </a:pPr>
            <a:r>
              <a:rPr lang="en-US" sz="2200" dirty="0">
                <a:hlinkClick r:id="rId4"/>
              </a:rPr>
              <a:t>Intergraph</a:t>
            </a:r>
            <a:endParaRPr lang="en-US" sz="2200" dirty="0"/>
          </a:p>
          <a:p>
            <a:pPr marL="708660" lvl="1" indent="-342900" eaLnBrk="1" fontAlgn="auto" hangingPunct="1">
              <a:spcAft>
                <a:spcPts val="0"/>
              </a:spcAft>
              <a:buFont typeface="Arial" panose="020B0604020202020204" pitchFamily="34" charset="0"/>
              <a:buChar char="•"/>
              <a:defRPr/>
            </a:pPr>
            <a:r>
              <a:rPr lang="en-US" sz="2200" dirty="0">
                <a:hlinkClick r:id="rId5"/>
              </a:rPr>
              <a:t>MapInfo</a:t>
            </a:r>
            <a:endParaRPr lang="en-US" sz="2200" dirty="0"/>
          </a:p>
          <a:p>
            <a:pPr marL="708660" lvl="1" indent="-342900" eaLnBrk="1" fontAlgn="auto" hangingPunct="1">
              <a:spcAft>
                <a:spcPts val="0"/>
              </a:spcAft>
              <a:buFont typeface="Arial" panose="020B0604020202020204" pitchFamily="34" charset="0"/>
              <a:buChar char="•"/>
              <a:defRPr/>
            </a:pPr>
            <a:r>
              <a:rPr lang="en-US" sz="2200" dirty="0">
                <a:hlinkClick r:id="rId6"/>
              </a:rPr>
              <a:t>Manifold</a:t>
            </a:r>
            <a:r>
              <a:rPr lang="en-US" sz="2200" dirty="0"/>
              <a:t> ($)</a:t>
            </a:r>
          </a:p>
          <a:p>
            <a:pPr marL="708660" lvl="1" indent="-342900" eaLnBrk="1" fontAlgn="auto" hangingPunct="1">
              <a:spcAft>
                <a:spcPts val="0"/>
              </a:spcAft>
              <a:buFont typeface="Arial" panose="020B0604020202020204" pitchFamily="34" charset="0"/>
              <a:buChar char="•"/>
              <a:defRPr/>
            </a:pPr>
            <a:r>
              <a:rPr lang="en-US" sz="2200" dirty="0" err="1">
                <a:hlinkClick r:id="rId7"/>
              </a:rPr>
              <a:t>Maptitude</a:t>
            </a:r>
            <a:r>
              <a:rPr lang="en-US" sz="2200" dirty="0"/>
              <a:t> ($)</a:t>
            </a:r>
          </a:p>
          <a:p>
            <a:pPr eaLnBrk="1" fontAlgn="auto" hangingPunct="1">
              <a:spcAft>
                <a:spcPts val="0"/>
              </a:spcAft>
              <a:buFont typeface="Arial" panose="020B0604020202020204" pitchFamily="34" charset="0"/>
              <a:buChar char="•"/>
              <a:defRPr/>
            </a:pPr>
            <a:r>
              <a:rPr lang="en-US" sz="2600" dirty="0"/>
              <a:t>Free / open source software</a:t>
            </a:r>
          </a:p>
          <a:p>
            <a:pPr marL="708660" lvl="1" indent="-342900" eaLnBrk="1" fontAlgn="auto" hangingPunct="1">
              <a:spcAft>
                <a:spcPts val="0"/>
              </a:spcAft>
              <a:buFont typeface="Arial" panose="020B0604020202020204" pitchFamily="34" charset="0"/>
              <a:buChar char="•"/>
              <a:defRPr/>
            </a:pPr>
            <a:r>
              <a:rPr lang="en-US" sz="2200" b="1" dirty="0">
                <a:hlinkClick r:id="rId8"/>
              </a:rPr>
              <a:t>Quantum GIS </a:t>
            </a:r>
            <a:r>
              <a:rPr lang="en-US" sz="2200" b="1" dirty="0"/>
              <a:t>(QGIS)</a:t>
            </a:r>
          </a:p>
          <a:p>
            <a:pPr marL="708660" lvl="1" indent="-342900" eaLnBrk="1" fontAlgn="auto" hangingPunct="1">
              <a:spcAft>
                <a:spcPts val="0"/>
              </a:spcAft>
              <a:buFont typeface="Arial" panose="020B0604020202020204" pitchFamily="34" charset="0"/>
              <a:buChar char="•"/>
              <a:defRPr/>
            </a:pPr>
            <a:r>
              <a:rPr lang="en-US" sz="2200" dirty="0">
                <a:hlinkClick r:id="rId9"/>
              </a:rPr>
              <a:t>GRASS</a:t>
            </a:r>
            <a:endParaRPr lang="en-US" sz="2200" dirty="0"/>
          </a:p>
          <a:p>
            <a:pPr marL="708660" lvl="1" indent="-342900" eaLnBrk="1" fontAlgn="auto" hangingPunct="1">
              <a:spcAft>
                <a:spcPts val="0"/>
              </a:spcAft>
              <a:buFont typeface="Arial" panose="020B0604020202020204" pitchFamily="34" charset="0"/>
              <a:buChar char="•"/>
              <a:defRPr/>
            </a:pPr>
            <a:r>
              <a:rPr lang="en-US" sz="2200" dirty="0" err="1">
                <a:hlinkClick r:id="rId10"/>
              </a:rPr>
              <a:t>uDig</a:t>
            </a:r>
            <a:endParaRPr lang="en-US" sz="2200" dirty="0"/>
          </a:p>
        </p:txBody>
      </p:sp>
      <p:cxnSp>
        <p:nvCxnSpPr>
          <p:cNvPr id="9" name="Straight Connector 8"/>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2458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a:solidFill>
                  <a:srgbClr val="900021"/>
                </a:solidFill>
              </a:rPr>
              <a:t>esri</a:t>
            </a:r>
            <a:r>
              <a:rPr lang="en-US" dirty="0">
                <a:solidFill>
                  <a:srgbClr val="900021"/>
                </a:solidFill>
              </a:rPr>
              <a:t> ArcGIS Desktop</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a:t>Most popular GIS application</a:t>
            </a:r>
          </a:p>
          <a:p>
            <a:pPr>
              <a:buFont typeface="Arial" panose="020B0604020202020204" pitchFamily="34" charset="0"/>
              <a:buChar char="•"/>
            </a:pPr>
            <a:r>
              <a:rPr lang="en-US" sz="2800" dirty="0"/>
              <a:t>Powerful and expensive</a:t>
            </a:r>
          </a:p>
          <a:p>
            <a:pPr>
              <a:buFont typeface="Arial" panose="020B0604020202020204" pitchFamily="34" charset="0"/>
              <a:buChar char="•"/>
            </a:pPr>
            <a:r>
              <a:rPr lang="en-US" sz="2800" dirty="0"/>
              <a:t>University site license</a:t>
            </a:r>
          </a:p>
          <a:p>
            <a:pPr marL="0" indent="0">
              <a:buNone/>
            </a:pPr>
            <a:endParaRPr lang="en-US" dirty="0"/>
          </a:p>
          <a:p>
            <a:pPr>
              <a:buFont typeface="Arial" panose="020B0604020202020204" pitchFamily="34" charset="0"/>
              <a:buChar char="•"/>
            </a:pPr>
            <a:r>
              <a:rPr lang="en-US" sz="2800" dirty="0"/>
              <a:t>Part of a suite of tools</a:t>
            </a:r>
          </a:p>
          <a:p>
            <a:pPr lvl="1">
              <a:buFont typeface="Arial" panose="020B0604020202020204" pitchFamily="34" charset="0"/>
              <a:buChar char="•"/>
            </a:pPr>
            <a:r>
              <a:rPr lang="en-US" sz="2400" dirty="0"/>
              <a:t>ArcGIS Desktop</a:t>
            </a:r>
          </a:p>
          <a:p>
            <a:pPr lvl="1">
              <a:buFont typeface="Arial" panose="020B0604020202020204" pitchFamily="34" charset="0"/>
              <a:buChar char="•"/>
            </a:pPr>
            <a:r>
              <a:rPr lang="en-US" sz="2400" dirty="0"/>
              <a:t>ArcGIS Server</a:t>
            </a:r>
          </a:p>
          <a:p>
            <a:pPr lvl="1">
              <a:buFont typeface="Arial" panose="020B0604020202020204" pitchFamily="34" charset="0"/>
              <a:buChar char="•"/>
            </a:pPr>
            <a:r>
              <a:rPr lang="en-US" sz="2400" dirty="0"/>
              <a:t>ArcGIS Online</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0" y="285750"/>
            <a:ext cx="16383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9"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4055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p:txBody>
          <a:bodyPr/>
          <a:lstStyle/>
          <a:p>
            <a:pPr algn="l" eaLnBrk="1" hangingPunct="1"/>
            <a:r>
              <a:rPr lang="en-US" dirty="0" err="1">
                <a:solidFill>
                  <a:srgbClr val="900021"/>
                </a:solidFill>
              </a:rPr>
              <a:t>ArcMap</a:t>
            </a:r>
            <a:endParaRPr lang="en-US" dirty="0">
              <a:solidFill>
                <a:srgbClr val="900021"/>
              </a:solidFill>
            </a:endParaRPr>
          </a:p>
        </p:txBody>
      </p:sp>
      <p:sp>
        <p:nvSpPr>
          <p:cNvPr id="38915" name="Rectangle 3"/>
          <p:cNvSpPr>
            <a:spLocks noGrp="1" noChangeArrowheads="1"/>
          </p:cNvSpPr>
          <p:nvPr>
            <p:ph idx="1"/>
          </p:nvPr>
        </p:nvSpPr>
        <p:spPr>
          <a:xfrm>
            <a:off x="304800" y="2209800"/>
            <a:ext cx="8153400" cy="4495800"/>
          </a:xfrm>
        </p:spPr>
        <p:txBody>
          <a:bodyPr/>
          <a:lstStyle/>
          <a:p>
            <a:pPr eaLnBrk="1" hangingPunct="1"/>
            <a:r>
              <a:rPr lang="en-US" sz="2800" dirty="0"/>
              <a:t>Display GIS data</a:t>
            </a:r>
          </a:p>
          <a:p>
            <a:pPr eaLnBrk="1" hangingPunct="1"/>
            <a:r>
              <a:rPr lang="en-US" sz="2800" dirty="0"/>
              <a:t>Create maps</a:t>
            </a:r>
          </a:p>
          <a:p>
            <a:pPr eaLnBrk="1" hangingPunct="1"/>
            <a:r>
              <a:rPr lang="en-US" sz="2800" dirty="0"/>
              <a:t>Query data</a:t>
            </a:r>
          </a:p>
          <a:p>
            <a:pPr eaLnBrk="1" hangingPunct="1"/>
            <a:r>
              <a:rPr lang="en-US" sz="2800" dirty="0"/>
              <a:t>Analyze data</a:t>
            </a:r>
          </a:p>
          <a:p>
            <a:pPr eaLnBrk="1" hangingPunct="1"/>
            <a:r>
              <a:rPr lang="en-US" sz="2800" dirty="0"/>
              <a:t>Edit GIS data</a:t>
            </a:r>
          </a:p>
        </p:txBody>
      </p:sp>
      <p:cxnSp>
        <p:nvCxnSpPr>
          <p:cNvPr id="10" name="Straight Connector 9"/>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8"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600" y="2053508"/>
            <a:ext cx="5562600" cy="3356692"/>
          </a:xfrm>
          <a:prstGeom prst="rect">
            <a:avLst/>
          </a:prstGeom>
        </p:spPr>
      </p:pic>
    </p:spTree>
    <p:extLst>
      <p:ext uri="{BB962C8B-B14F-4D97-AF65-F5344CB8AC3E}">
        <p14:creationId xmlns:p14="http://schemas.microsoft.com/office/powerpoint/2010/main" val="9016223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algn="l" eaLnBrk="1" hangingPunct="1"/>
            <a:r>
              <a:rPr lang="en-US" dirty="0">
                <a:solidFill>
                  <a:srgbClr val="900021"/>
                </a:solidFill>
              </a:rPr>
              <a:t>Icons</a:t>
            </a:r>
          </a:p>
        </p:txBody>
      </p:sp>
      <p:sp>
        <p:nvSpPr>
          <p:cNvPr id="44035" name="Rectangle 3"/>
          <p:cNvSpPr>
            <a:spLocks noGrp="1" noChangeArrowheads="1"/>
          </p:cNvSpPr>
          <p:nvPr>
            <p:ph idx="1"/>
          </p:nvPr>
        </p:nvSpPr>
        <p:spPr>
          <a:xfrm>
            <a:off x="609600" y="1600200"/>
            <a:ext cx="8153400" cy="4495800"/>
          </a:xfrm>
        </p:spPr>
        <p:txBody>
          <a:bodyPr/>
          <a:lstStyle/>
          <a:p>
            <a:pPr eaLnBrk="1" hangingPunct="1"/>
            <a:r>
              <a:rPr lang="en-US" dirty="0"/>
              <a:t>ArcGIS Desktop uses icons to differentiate among file types. Common ones:</a:t>
            </a:r>
          </a:p>
          <a:p>
            <a:pPr marL="457200" lvl="1" indent="0" eaLnBrk="1" hangingPunct="1">
              <a:buNone/>
            </a:pPr>
            <a:endParaRPr lang="en-US" dirty="0"/>
          </a:p>
        </p:txBody>
      </p:sp>
      <p:sp>
        <p:nvSpPr>
          <p:cNvPr id="44039" name="Text Box 11"/>
          <p:cNvSpPr txBox="1">
            <a:spLocks noChangeArrowheads="1"/>
          </p:cNvSpPr>
          <p:nvPr/>
        </p:nvSpPr>
        <p:spPr bwMode="auto">
          <a:xfrm>
            <a:off x="2438400" y="3509249"/>
            <a:ext cx="1992313" cy="369887"/>
          </a:xfrm>
          <a:prstGeom prst="rect">
            <a:avLst/>
          </a:prstGeom>
          <a:noFill/>
          <a:ln w="9525">
            <a:noFill/>
            <a:miter lim="800000"/>
            <a:headEnd/>
            <a:tailEnd/>
          </a:ln>
        </p:spPr>
        <p:txBody>
          <a:bodyPr wrap="none">
            <a:spAutoFit/>
          </a:bodyPr>
          <a:lstStyle/>
          <a:p>
            <a:pPr eaLnBrk="0" hangingPunct="0"/>
            <a:r>
              <a:rPr lang="en-US">
                <a:ea typeface="ＭＳ Ｐゴシック" charset="-128"/>
              </a:rPr>
              <a:t>Line feature class</a:t>
            </a:r>
          </a:p>
        </p:txBody>
      </p:sp>
      <p:sp>
        <p:nvSpPr>
          <p:cNvPr id="44040" name="Text Box 12"/>
          <p:cNvSpPr txBox="1">
            <a:spLocks noChangeArrowheads="1"/>
          </p:cNvSpPr>
          <p:nvPr/>
        </p:nvSpPr>
        <p:spPr bwMode="auto">
          <a:xfrm>
            <a:off x="2438400" y="2971800"/>
            <a:ext cx="2082800" cy="369888"/>
          </a:xfrm>
          <a:prstGeom prst="rect">
            <a:avLst/>
          </a:prstGeom>
          <a:noFill/>
          <a:ln w="9525">
            <a:noFill/>
            <a:miter lim="800000"/>
            <a:headEnd/>
            <a:tailEnd/>
          </a:ln>
        </p:spPr>
        <p:txBody>
          <a:bodyPr wrap="none">
            <a:spAutoFit/>
          </a:bodyPr>
          <a:lstStyle/>
          <a:p>
            <a:pPr eaLnBrk="0" hangingPunct="0"/>
            <a:r>
              <a:rPr lang="en-US" dirty="0">
                <a:ea typeface="ＭＳ Ｐゴシック" charset="-128"/>
              </a:rPr>
              <a:t>Point feature class</a:t>
            </a:r>
          </a:p>
        </p:txBody>
      </p:sp>
      <p:sp>
        <p:nvSpPr>
          <p:cNvPr id="44041" name="Text Box 13"/>
          <p:cNvSpPr txBox="1">
            <a:spLocks noChangeArrowheads="1"/>
          </p:cNvSpPr>
          <p:nvPr/>
        </p:nvSpPr>
        <p:spPr bwMode="auto">
          <a:xfrm>
            <a:off x="2438400" y="4046697"/>
            <a:ext cx="2390775" cy="369887"/>
          </a:xfrm>
          <a:prstGeom prst="rect">
            <a:avLst/>
          </a:prstGeom>
          <a:noFill/>
          <a:ln w="9525">
            <a:noFill/>
            <a:miter lim="800000"/>
            <a:headEnd/>
            <a:tailEnd/>
          </a:ln>
        </p:spPr>
        <p:txBody>
          <a:bodyPr wrap="none">
            <a:spAutoFit/>
          </a:bodyPr>
          <a:lstStyle/>
          <a:p>
            <a:pPr eaLnBrk="0" hangingPunct="0"/>
            <a:r>
              <a:rPr lang="en-US" dirty="0">
                <a:ea typeface="ＭＳ Ｐゴシック" charset="-128"/>
              </a:rPr>
              <a:t>Polygon feature class</a:t>
            </a:r>
          </a:p>
        </p:txBody>
      </p:sp>
      <p:sp>
        <p:nvSpPr>
          <p:cNvPr id="44042" name="Text Box 14"/>
          <p:cNvSpPr txBox="1">
            <a:spLocks noChangeArrowheads="1"/>
          </p:cNvSpPr>
          <p:nvPr/>
        </p:nvSpPr>
        <p:spPr bwMode="auto">
          <a:xfrm>
            <a:off x="2438400" y="5121038"/>
            <a:ext cx="755650" cy="366713"/>
          </a:xfrm>
          <a:prstGeom prst="rect">
            <a:avLst/>
          </a:prstGeom>
          <a:noFill/>
          <a:ln w="9525">
            <a:noFill/>
            <a:miter lim="800000"/>
            <a:headEnd/>
            <a:tailEnd/>
          </a:ln>
        </p:spPr>
        <p:txBody>
          <a:bodyPr wrap="none">
            <a:spAutoFit/>
          </a:bodyPr>
          <a:lstStyle/>
          <a:p>
            <a:pPr eaLnBrk="0" hangingPunct="0"/>
            <a:r>
              <a:rPr lang="en-US">
                <a:ea typeface="ＭＳ Ｐゴシック" charset="-128"/>
              </a:rPr>
              <a:t>Table</a:t>
            </a:r>
          </a:p>
        </p:txBody>
      </p:sp>
      <p:sp>
        <p:nvSpPr>
          <p:cNvPr id="44043" name="Text Box 15"/>
          <p:cNvSpPr txBox="1">
            <a:spLocks noChangeArrowheads="1"/>
          </p:cNvSpPr>
          <p:nvPr/>
        </p:nvSpPr>
        <p:spPr bwMode="auto">
          <a:xfrm>
            <a:off x="6842125" y="2970847"/>
            <a:ext cx="984250" cy="366713"/>
          </a:xfrm>
          <a:prstGeom prst="rect">
            <a:avLst/>
          </a:prstGeom>
          <a:noFill/>
          <a:ln w="9525">
            <a:noFill/>
            <a:miter lim="800000"/>
            <a:headEnd/>
            <a:tailEnd/>
          </a:ln>
        </p:spPr>
        <p:txBody>
          <a:bodyPr wrap="none">
            <a:spAutoFit/>
          </a:bodyPr>
          <a:lstStyle/>
          <a:p>
            <a:pPr eaLnBrk="0" hangingPunct="0"/>
            <a:r>
              <a:rPr lang="en-US" dirty="0">
                <a:ea typeface="ＭＳ Ｐゴシック" charset="-128"/>
              </a:rPr>
              <a:t>Text file</a:t>
            </a:r>
          </a:p>
        </p:txBody>
      </p:sp>
      <p:sp>
        <p:nvSpPr>
          <p:cNvPr id="44044" name="Text Box 16"/>
          <p:cNvSpPr txBox="1">
            <a:spLocks noChangeArrowheads="1"/>
          </p:cNvSpPr>
          <p:nvPr/>
        </p:nvSpPr>
        <p:spPr bwMode="auto">
          <a:xfrm>
            <a:off x="6556375" y="4035486"/>
            <a:ext cx="1555750" cy="366713"/>
          </a:xfrm>
          <a:prstGeom prst="rect">
            <a:avLst/>
          </a:prstGeom>
          <a:noFill/>
          <a:ln w="9525">
            <a:noFill/>
            <a:miter lim="800000"/>
            <a:headEnd/>
            <a:tailEnd/>
          </a:ln>
        </p:spPr>
        <p:txBody>
          <a:bodyPr wrap="none">
            <a:spAutoFit/>
          </a:bodyPr>
          <a:lstStyle/>
          <a:p>
            <a:pPr eaLnBrk="0" hangingPunct="0"/>
            <a:r>
              <a:rPr lang="en-US" dirty="0" err="1">
                <a:ea typeface="ＭＳ Ｐゴシック" charset="-128"/>
              </a:rPr>
              <a:t>Geodatabase</a:t>
            </a:r>
            <a:endParaRPr lang="en-US" dirty="0">
              <a:ea typeface="ＭＳ Ｐゴシック" charset="-128"/>
            </a:endParaRPr>
          </a:p>
        </p:txBody>
      </p:sp>
      <p:sp>
        <p:nvSpPr>
          <p:cNvPr id="44045" name="Text Box 17"/>
          <p:cNvSpPr txBox="1">
            <a:spLocks noChangeArrowheads="1"/>
          </p:cNvSpPr>
          <p:nvPr/>
        </p:nvSpPr>
        <p:spPr bwMode="auto">
          <a:xfrm>
            <a:off x="6556375" y="4584145"/>
            <a:ext cx="1733550" cy="366713"/>
          </a:xfrm>
          <a:prstGeom prst="rect">
            <a:avLst/>
          </a:prstGeom>
          <a:noFill/>
          <a:ln w="9525">
            <a:noFill/>
            <a:miter lim="800000"/>
            <a:headEnd/>
            <a:tailEnd/>
          </a:ln>
        </p:spPr>
        <p:txBody>
          <a:bodyPr wrap="none">
            <a:spAutoFit/>
          </a:bodyPr>
          <a:lstStyle/>
          <a:p>
            <a:pPr eaLnBrk="0" hangingPunct="0"/>
            <a:r>
              <a:rPr lang="en-US" dirty="0">
                <a:ea typeface="ＭＳ Ｐゴシック" charset="-128"/>
              </a:rPr>
              <a:t>Map Document</a:t>
            </a:r>
          </a:p>
        </p:txBody>
      </p:sp>
      <p:sp>
        <p:nvSpPr>
          <p:cNvPr id="44051" name="Text Box 17"/>
          <p:cNvSpPr txBox="1">
            <a:spLocks noChangeArrowheads="1"/>
          </p:cNvSpPr>
          <p:nvPr/>
        </p:nvSpPr>
        <p:spPr bwMode="auto">
          <a:xfrm>
            <a:off x="6556375" y="3483653"/>
            <a:ext cx="1825625" cy="369887"/>
          </a:xfrm>
          <a:prstGeom prst="rect">
            <a:avLst/>
          </a:prstGeom>
          <a:noFill/>
          <a:ln w="9525">
            <a:noFill/>
            <a:miter lim="800000"/>
            <a:headEnd/>
            <a:tailEnd/>
          </a:ln>
        </p:spPr>
        <p:txBody>
          <a:bodyPr wrap="none">
            <a:spAutoFit/>
          </a:bodyPr>
          <a:lstStyle/>
          <a:p>
            <a:pPr eaLnBrk="0" hangingPunct="0"/>
            <a:r>
              <a:rPr lang="en-US" dirty="0">
                <a:ea typeface="ＭＳ Ｐゴシック" charset="-128"/>
              </a:rPr>
              <a:t>Raster/grid data</a:t>
            </a:r>
          </a:p>
        </p:txBody>
      </p:sp>
      <p:sp>
        <p:nvSpPr>
          <p:cNvPr id="22" name="Text Box 13"/>
          <p:cNvSpPr txBox="1">
            <a:spLocks noChangeArrowheads="1"/>
          </p:cNvSpPr>
          <p:nvPr/>
        </p:nvSpPr>
        <p:spPr bwMode="auto">
          <a:xfrm>
            <a:off x="2438400" y="4584145"/>
            <a:ext cx="2659702" cy="369332"/>
          </a:xfrm>
          <a:prstGeom prst="rect">
            <a:avLst/>
          </a:prstGeom>
          <a:noFill/>
          <a:ln w="9525">
            <a:noFill/>
            <a:miter lim="800000"/>
            <a:headEnd/>
            <a:tailEnd/>
          </a:ln>
        </p:spPr>
        <p:txBody>
          <a:bodyPr wrap="none">
            <a:spAutoFit/>
          </a:bodyPr>
          <a:lstStyle/>
          <a:p>
            <a:pPr eaLnBrk="0" hangingPunct="0"/>
            <a:r>
              <a:rPr lang="en-US" dirty="0">
                <a:ea typeface="ＭＳ Ｐゴシック" charset="-128"/>
              </a:rPr>
              <a:t>Annotation feature class</a:t>
            </a:r>
          </a:p>
        </p:txBody>
      </p:sp>
      <p:pic>
        <p:nvPicPr>
          <p:cNvPr id="3" name="Picture 2" descr="C:\Program Files (x86)\ArcGIS\Desktop10.2\bin\Icons\Geodatabase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0003" y="4064575"/>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Program Files (x86)\ArcGIS\Desktop10.2\bin\Icons\GeodatabaseFeatureClassPoint3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3601" y="2971800"/>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Program Files (x86)\ArcGIS\Desktop10.2\bin\Icons\GeodatabaseFeatureClassPolygon3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3601" y="4038600"/>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Program Files (x86)\ArcGIS\Desktop10.2\bin\Icons\GeodatabaseFeatureClassLine3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3601" y="3505200"/>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Program Files (x86)\ArcGIS\Desktop10.2\bin\Icons\GeodatabaseFeatureClassAnnotation3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3601" y="4572000"/>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Program Files (x86)\ArcGIS\Desktop10.2\bin\Icons\ArcMap_MXD_File3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15501" y="4613234"/>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Program Files (x86)\ArcGIS\Desktop10.2\bin\Icons\TableVPF3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83601" y="5105400"/>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Program Files (x86)\ArcGIS\Desktop10.2\bin\Icons\Text_File3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20003" y="2970847"/>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Program Files (x86)\ArcGIS\Desktop10.2\bin\Icons\GeodatabaseRasterGrid32.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15501" y="3518298"/>
            <a:ext cx="365760" cy="36576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24" name="Picture 7" descr="C:\Users\betch038\Downloads\U-Spatial_GraphicAccent_RC.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860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lgn="l"/>
            <a:r>
              <a:rPr lang="en-US" dirty="0">
                <a:solidFill>
                  <a:srgbClr val="900021"/>
                </a:solidFill>
              </a:rPr>
              <a:t>Introductions</a:t>
            </a:r>
          </a:p>
        </p:txBody>
      </p:sp>
      <p:sp>
        <p:nvSpPr>
          <p:cNvPr id="13315" name="Rectangle 3"/>
          <p:cNvSpPr>
            <a:spLocks noGrp="1" noChangeArrowheads="1"/>
          </p:cNvSpPr>
          <p:nvPr>
            <p:ph idx="1"/>
          </p:nvPr>
        </p:nvSpPr>
        <p:spPr/>
        <p:txBody>
          <a:bodyPr>
            <a:normAutofit/>
          </a:bodyPr>
          <a:lstStyle/>
          <a:p>
            <a:pPr eaLnBrk="1" hangingPunct="1"/>
            <a:r>
              <a:rPr lang="en-US" dirty="0"/>
              <a:t>Name &amp; Affiliation </a:t>
            </a:r>
          </a:p>
          <a:p>
            <a:pPr marL="0" indent="0" eaLnBrk="1" hangingPunct="1">
              <a:buNone/>
            </a:pPr>
            <a:endParaRPr lang="en-US" dirty="0"/>
          </a:p>
          <a:p>
            <a:pPr eaLnBrk="1" hangingPunct="1"/>
            <a:r>
              <a:rPr lang="en-US" dirty="0"/>
              <a:t>Any experience with GIS?</a:t>
            </a:r>
          </a:p>
          <a:p>
            <a:pPr marL="0" indent="0" eaLnBrk="1" hangingPunct="1">
              <a:buNone/>
            </a:pPr>
            <a:endParaRPr lang="en-US" dirty="0"/>
          </a:p>
          <a:p>
            <a:pPr eaLnBrk="1" hangingPunct="1"/>
            <a:r>
              <a:rPr lang="en-US" dirty="0"/>
              <a:t>What do you want to map?</a:t>
            </a:r>
          </a:p>
          <a:p>
            <a:pPr eaLnBrk="1" hangingPunct="1"/>
            <a:endParaRPr lang="en-US" dirty="0"/>
          </a:p>
          <a:p>
            <a:pPr eaLnBrk="1" hangingPunct="1"/>
            <a:r>
              <a:rPr lang="en-US" dirty="0"/>
              <a:t>One hobby or interest</a:t>
            </a:r>
          </a:p>
        </p:txBody>
      </p:sp>
      <p:cxnSp>
        <p:nvCxnSpPr>
          <p:cNvPr id="8" name="Straight Connector 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6"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p:cNvPicPr>
            <a:picLocks noChangeAspect="1" noChangeArrowheads="1"/>
          </p:cNvPicPr>
          <p:nvPr/>
        </p:nvPicPr>
        <p:blipFill rotWithShape="1">
          <a:blip r:embed="rId3" cstate="print"/>
          <a:srcRect b="9424"/>
          <a:stretch/>
        </p:blipFill>
        <p:spPr bwMode="auto">
          <a:xfrm>
            <a:off x="1409700" y="1600200"/>
            <a:ext cx="6324600" cy="4578301"/>
          </a:xfrm>
          <a:prstGeom prst="rect">
            <a:avLst/>
          </a:prstGeom>
          <a:noFill/>
          <a:ln w="9525">
            <a:noFill/>
            <a:miter lim="800000"/>
            <a:headEnd/>
            <a:tailEnd/>
          </a:ln>
        </p:spPr>
      </p:pic>
      <p:sp>
        <p:nvSpPr>
          <p:cNvPr id="5" name="Oval 4"/>
          <p:cNvSpPr/>
          <p:nvPr/>
        </p:nvSpPr>
        <p:spPr>
          <a:xfrm>
            <a:off x="7445905" y="2314056"/>
            <a:ext cx="278004" cy="947569"/>
          </a:xfrm>
          <a:prstGeom prst="ellipse">
            <a:avLst/>
          </a:prstGeom>
          <a:noFill/>
          <a:ln w="38100">
            <a:solidFill>
              <a:srgbClr val="90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5068423" y="2622376"/>
            <a:ext cx="2293536" cy="3606455"/>
          </a:xfrm>
          <a:prstGeom prst="rect">
            <a:avLst/>
          </a:prstGeom>
          <a:noFill/>
          <a:ln w="38100">
            <a:solidFill>
              <a:srgbClr val="90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a:off x="5476875" y="1914006"/>
            <a:ext cx="278004" cy="430713"/>
          </a:xfrm>
          <a:prstGeom prst="ellipse">
            <a:avLst/>
          </a:prstGeom>
          <a:noFill/>
          <a:ln w="38100">
            <a:solidFill>
              <a:srgbClr val="90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14" name="Rectangle 2"/>
          <p:cNvSpPr txBox="1">
            <a:spLocks noChangeArrowheads="1"/>
          </p:cNvSpPr>
          <p:nvPr/>
        </p:nvSpPr>
        <p:spPr>
          <a:xfrm>
            <a:off x="457200" y="274638"/>
            <a:ext cx="8229600" cy="11430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dirty="0">
                <a:solidFill>
                  <a:srgbClr val="900021"/>
                </a:solidFill>
              </a:rPr>
              <a:t>Icons</a:t>
            </a:r>
          </a:p>
        </p:txBody>
      </p:sp>
      <p:pic>
        <p:nvPicPr>
          <p:cNvPr id="9"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6453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6"/>
          <p:cNvPicPr>
            <a:picLocks noChangeAspect="1" noChangeArrowheads="1"/>
          </p:cNvPicPr>
          <p:nvPr/>
        </p:nvPicPr>
        <p:blipFill rotWithShape="1">
          <a:blip r:embed="rId3" cstate="print"/>
          <a:srcRect b="12175"/>
          <a:stretch/>
        </p:blipFill>
        <p:spPr bwMode="auto">
          <a:xfrm>
            <a:off x="1374774" y="1597622"/>
            <a:ext cx="6615113" cy="4643273"/>
          </a:xfrm>
          <a:prstGeom prst="rect">
            <a:avLst/>
          </a:prstGeom>
          <a:noFill/>
          <a:ln w="9525">
            <a:noFill/>
            <a:miter lim="800000"/>
            <a:headEnd/>
            <a:tailEnd/>
          </a:ln>
        </p:spPr>
      </p:pic>
      <p:sp>
        <p:nvSpPr>
          <p:cNvPr id="7" name="Oval 6"/>
          <p:cNvSpPr/>
          <p:nvPr/>
        </p:nvSpPr>
        <p:spPr>
          <a:xfrm>
            <a:off x="7663144" y="2336579"/>
            <a:ext cx="350556" cy="911446"/>
          </a:xfrm>
          <a:prstGeom prst="ellipse">
            <a:avLst/>
          </a:prstGeom>
          <a:noFill/>
          <a:ln w="38100">
            <a:solidFill>
              <a:srgbClr val="90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1438398" y="2521067"/>
            <a:ext cx="2524002" cy="3803533"/>
          </a:xfrm>
          <a:prstGeom prst="rect">
            <a:avLst/>
          </a:prstGeom>
          <a:noFill/>
          <a:ln w="38100">
            <a:solidFill>
              <a:srgbClr val="90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a:off x="1374774" y="2400300"/>
            <a:ext cx="280445" cy="981558"/>
          </a:xfrm>
          <a:prstGeom prst="ellipse">
            <a:avLst/>
          </a:prstGeom>
          <a:noFill/>
          <a:ln w="38100">
            <a:solidFill>
              <a:srgbClr val="90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3746382" y="1773519"/>
            <a:ext cx="1121779" cy="350556"/>
          </a:xfrm>
          <a:prstGeom prst="ellipse">
            <a:avLst/>
          </a:prstGeom>
          <a:noFill/>
          <a:ln w="38100">
            <a:solidFill>
              <a:srgbClr val="90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160" name="TextBox 11"/>
          <p:cNvSpPr txBox="1">
            <a:spLocks noChangeArrowheads="1"/>
          </p:cNvSpPr>
          <p:nvPr/>
        </p:nvSpPr>
        <p:spPr bwMode="auto">
          <a:xfrm>
            <a:off x="5058117" y="3066871"/>
            <a:ext cx="1732322" cy="1200329"/>
          </a:xfrm>
          <a:prstGeom prst="rect">
            <a:avLst/>
          </a:prstGeom>
          <a:noFill/>
          <a:ln w="19050">
            <a:solidFill>
              <a:srgbClr val="900021"/>
            </a:solidFill>
            <a:miter lim="800000"/>
            <a:headEnd/>
            <a:tailEnd/>
          </a:ln>
        </p:spPr>
        <p:txBody>
          <a:bodyPr wrap="square">
            <a:spAutoFit/>
          </a:bodyPr>
          <a:lstStyle/>
          <a:p>
            <a:pPr algn="ctr"/>
            <a:r>
              <a:rPr lang="en-US" dirty="0"/>
              <a:t>Common tools available in </a:t>
            </a:r>
            <a:r>
              <a:rPr lang="en-US" dirty="0" err="1"/>
              <a:t>Geoprocessing</a:t>
            </a:r>
            <a:r>
              <a:rPr lang="en-US" dirty="0"/>
              <a:t> dropdown</a:t>
            </a:r>
          </a:p>
        </p:txBody>
      </p:sp>
      <p:cxnSp>
        <p:nvCxnSpPr>
          <p:cNvPr id="14" name="Straight Arrow Connector 13"/>
          <p:cNvCxnSpPr/>
          <p:nvPr/>
        </p:nvCxnSpPr>
        <p:spPr>
          <a:xfrm rot="16200000" flipV="1">
            <a:off x="4343400" y="2329047"/>
            <a:ext cx="838200" cy="533400"/>
          </a:xfrm>
          <a:prstGeom prst="straightConnector1">
            <a:avLst/>
          </a:prstGeom>
          <a:ln w="31750">
            <a:solidFill>
              <a:srgbClr val="900021"/>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795591" y="1934386"/>
            <a:ext cx="350556" cy="420667"/>
          </a:xfrm>
          <a:prstGeom prst="ellipse">
            <a:avLst/>
          </a:prstGeom>
          <a:noFill/>
          <a:ln w="38100">
            <a:solidFill>
              <a:srgbClr val="90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8" name="Straight Connector 1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20" name="Rectangle 2"/>
          <p:cNvSpPr txBox="1">
            <a:spLocks noChangeArrowheads="1"/>
          </p:cNvSpPr>
          <p:nvPr/>
        </p:nvSpPr>
        <p:spPr>
          <a:xfrm>
            <a:off x="457200" y="274638"/>
            <a:ext cx="8229600" cy="11430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dirty="0">
                <a:solidFill>
                  <a:srgbClr val="900021"/>
                </a:solidFill>
              </a:rPr>
              <a:t>Icons</a:t>
            </a:r>
          </a:p>
        </p:txBody>
      </p:sp>
      <p:pic>
        <p:nvPicPr>
          <p:cNvPr id="13"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5780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p:txBody>
          <a:bodyPr/>
          <a:lstStyle/>
          <a:p>
            <a:pPr algn="l" eaLnBrk="1" hangingPunct="1"/>
            <a:r>
              <a:rPr lang="en-US" dirty="0">
                <a:solidFill>
                  <a:srgbClr val="900021"/>
                </a:solidFill>
              </a:rPr>
              <a:t>Help</a:t>
            </a:r>
          </a:p>
        </p:txBody>
      </p:sp>
      <p:sp>
        <p:nvSpPr>
          <p:cNvPr id="50179" name="Rectangle 3"/>
          <p:cNvSpPr>
            <a:spLocks noGrp="1" noChangeArrowheads="1"/>
          </p:cNvSpPr>
          <p:nvPr>
            <p:ph idx="1"/>
          </p:nvPr>
        </p:nvSpPr>
        <p:spPr>
          <a:xfrm>
            <a:off x="838200" y="1600200"/>
            <a:ext cx="7620000" cy="4343400"/>
          </a:xfrm>
        </p:spPr>
        <p:txBody>
          <a:bodyPr>
            <a:normAutofit lnSpcReduction="10000"/>
          </a:bodyPr>
          <a:lstStyle/>
          <a:p>
            <a:pPr eaLnBrk="1" hangingPunct="1">
              <a:buFont typeface="Arial" panose="020B0604020202020204" pitchFamily="34" charset="0"/>
              <a:buChar char="•"/>
            </a:pPr>
            <a:r>
              <a:rPr lang="en-US" dirty="0"/>
              <a:t>Help in ArcGIS</a:t>
            </a:r>
          </a:p>
          <a:p>
            <a:pPr lvl="1" eaLnBrk="1" hangingPunct="1">
              <a:buFont typeface="Arial" panose="020B0604020202020204" pitchFamily="34" charset="0"/>
              <a:buChar char="•"/>
            </a:pPr>
            <a:r>
              <a:rPr lang="en-US" dirty="0"/>
              <a:t>Desktop Help</a:t>
            </a:r>
          </a:p>
          <a:p>
            <a:pPr lvl="2" eaLnBrk="1" hangingPunct="1">
              <a:buFont typeface="Arial" panose="020B0604020202020204" pitchFamily="34" charset="0"/>
              <a:buChar char="•"/>
            </a:pPr>
            <a:r>
              <a:rPr lang="en-US" dirty="0"/>
              <a:t>Contents</a:t>
            </a:r>
          </a:p>
          <a:p>
            <a:pPr lvl="2" eaLnBrk="1" hangingPunct="1">
              <a:buFont typeface="Arial" panose="020B0604020202020204" pitchFamily="34" charset="0"/>
              <a:buChar char="•"/>
            </a:pPr>
            <a:r>
              <a:rPr lang="en-US" dirty="0"/>
              <a:t>Favorites</a:t>
            </a:r>
          </a:p>
          <a:p>
            <a:pPr lvl="2" eaLnBrk="1" hangingPunct="1">
              <a:buFont typeface="Arial" panose="020B0604020202020204" pitchFamily="34" charset="0"/>
              <a:buChar char="•"/>
            </a:pPr>
            <a:r>
              <a:rPr lang="en-US" dirty="0"/>
              <a:t>Search</a:t>
            </a:r>
          </a:p>
          <a:p>
            <a:pPr marL="914400" lvl="2" indent="0" eaLnBrk="1" hangingPunct="1">
              <a:buNone/>
            </a:pPr>
            <a:endParaRPr lang="en-US" dirty="0"/>
          </a:p>
          <a:p>
            <a:pPr lvl="1" eaLnBrk="1" hangingPunct="1">
              <a:buFont typeface="Arial" panose="020B0604020202020204" pitchFamily="34" charset="0"/>
              <a:buChar char="•"/>
            </a:pPr>
            <a:r>
              <a:rPr lang="en-US" dirty="0"/>
              <a:t>Tool tips and context-sensitive help</a:t>
            </a:r>
          </a:p>
          <a:p>
            <a:pPr lvl="2" eaLnBrk="1" hangingPunct="1">
              <a:buFont typeface="Arial" panose="020B0604020202020204" pitchFamily="34" charset="0"/>
              <a:buChar char="•"/>
            </a:pPr>
            <a:r>
              <a:rPr lang="en-US" dirty="0"/>
              <a:t>Tool names appear when the mouse is moved over them</a:t>
            </a:r>
          </a:p>
          <a:p>
            <a:pPr lvl="2" eaLnBrk="1" hangingPunct="1">
              <a:buFont typeface="Arial" panose="020B0604020202020204" pitchFamily="34" charset="0"/>
              <a:buChar char="•"/>
            </a:pPr>
            <a:r>
              <a:rPr lang="en-US" dirty="0"/>
              <a:t>Click the “What’s this?” button</a:t>
            </a:r>
          </a:p>
        </p:txBody>
      </p:sp>
      <p:pic>
        <p:nvPicPr>
          <p:cNvPr id="50180" name="Picture 11"/>
          <p:cNvPicPr>
            <a:picLocks noChangeAspect="1" noChangeArrowheads="1"/>
          </p:cNvPicPr>
          <p:nvPr/>
        </p:nvPicPr>
        <p:blipFill>
          <a:blip r:embed="rId3" cstate="print"/>
          <a:srcRect l="55263" b="42564"/>
          <a:stretch>
            <a:fillRect/>
          </a:stretch>
        </p:blipFill>
        <p:spPr bwMode="auto">
          <a:xfrm>
            <a:off x="3962400" y="2133600"/>
            <a:ext cx="3700463" cy="1524000"/>
          </a:xfrm>
          <a:prstGeom prst="rect">
            <a:avLst/>
          </a:prstGeom>
          <a:noFill/>
          <a:ln w="9525">
            <a:noFill/>
            <a:miter lim="800000"/>
            <a:headEnd/>
            <a:tailEnd/>
          </a:ln>
        </p:spPr>
      </p:pic>
      <p:sp>
        <p:nvSpPr>
          <p:cNvPr id="12" name="Oval 11"/>
          <p:cNvSpPr/>
          <p:nvPr/>
        </p:nvSpPr>
        <p:spPr>
          <a:xfrm>
            <a:off x="5562600" y="2438400"/>
            <a:ext cx="533400" cy="381000"/>
          </a:xfrm>
          <a:prstGeom prst="ellipse">
            <a:avLst/>
          </a:prstGeom>
          <a:noFill/>
          <a:ln w="38100">
            <a:solidFill>
              <a:srgbClr val="90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6477000" y="2743200"/>
            <a:ext cx="457200" cy="381000"/>
          </a:xfrm>
          <a:prstGeom prst="ellipse">
            <a:avLst/>
          </a:prstGeom>
          <a:noFill/>
          <a:ln w="38100">
            <a:solidFill>
              <a:srgbClr val="90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0"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1032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7A001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048000"/>
            <a:ext cx="7772400" cy="1362075"/>
          </a:xfrm>
        </p:spPr>
        <p:txBody>
          <a:bodyPr/>
          <a:lstStyle/>
          <a:p>
            <a:pPr eaLnBrk="1" hangingPunct="1">
              <a:defRPr/>
            </a:pPr>
            <a:r>
              <a:rPr lang="en-US" dirty="0">
                <a:solidFill>
                  <a:schemeClr val="bg1"/>
                </a:solidFill>
              </a:rPr>
              <a:t>Demonstration</a:t>
            </a:r>
            <a:br>
              <a:rPr lang="en-US" dirty="0"/>
            </a:br>
            <a:r>
              <a:rPr lang="en-US" sz="3200" dirty="0">
                <a:solidFill>
                  <a:srgbClr val="FFCC33"/>
                </a:solidFill>
              </a:rPr>
              <a:t>U</a:t>
            </a:r>
            <a:r>
              <a:rPr lang="en-US" sz="3200" cap="none" dirty="0">
                <a:solidFill>
                  <a:srgbClr val="FFCC33"/>
                </a:solidFill>
              </a:rPr>
              <a:t>sing</a:t>
            </a:r>
            <a:r>
              <a:rPr lang="en-US" sz="3200" dirty="0">
                <a:solidFill>
                  <a:srgbClr val="FFCC33"/>
                </a:solidFill>
              </a:rPr>
              <a:t> </a:t>
            </a:r>
            <a:r>
              <a:rPr lang="en-US" sz="3200" dirty="0" err="1">
                <a:solidFill>
                  <a:srgbClr val="FFCC33"/>
                </a:solidFill>
              </a:rPr>
              <a:t>A</a:t>
            </a:r>
            <a:r>
              <a:rPr lang="en-US" sz="3200" cap="none" dirty="0" err="1">
                <a:solidFill>
                  <a:srgbClr val="FFCC33"/>
                </a:solidFill>
              </a:rPr>
              <a:t>rc</a:t>
            </a:r>
            <a:r>
              <a:rPr lang="en-US" sz="3200" dirty="0" err="1">
                <a:solidFill>
                  <a:srgbClr val="FFCC33"/>
                </a:solidFill>
              </a:rPr>
              <a:t>M</a:t>
            </a:r>
            <a:r>
              <a:rPr lang="en-US" sz="3200" cap="none" dirty="0" err="1">
                <a:solidFill>
                  <a:srgbClr val="FFCC33"/>
                </a:solidFill>
              </a:rPr>
              <a:t>ap</a:t>
            </a:r>
            <a:endParaRPr lang="en-US" sz="3200" cap="none" dirty="0">
              <a:solidFill>
                <a:srgbClr val="FFCC33"/>
              </a:solidFill>
            </a:endParaRPr>
          </a:p>
        </p:txBody>
      </p:sp>
      <p:pic>
        <p:nvPicPr>
          <p:cNvPr id="6" name="Picture 2" descr="U:\Shared\Branding\U-Spatial Graphic Accent NEW\U-Spatial_WEB_RectC.pn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345936"/>
            <a:ext cx="1508760" cy="402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7075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algn="l" eaLnBrk="1" fontAlgn="auto" hangingPunct="1">
              <a:spcAft>
                <a:spcPts val="0"/>
              </a:spcAft>
              <a:defRPr/>
            </a:pPr>
            <a:r>
              <a:rPr lang="en-US" b="1" dirty="0">
                <a:solidFill>
                  <a:srgbClr val="7A0019"/>
                </a:solidFill>
              </a:rPr>
              <a:t>Exercise 3</a:t>
            </a:r>
          </a:p>
        </p:txBody>
      </p:sp>
      <p:sp>
        <p:nvSpPr>
          <p:cNvPr id="51203" name="Rectangle 3"/>
          <p:cNvSpPr>
            <a:spLocks noGrp="1" noChangeArrowheads="1"/>
          </p:cNvSpPr>
          <p:nvPr>
            <p:ph idx="1"/>
          </p:nvPr>
        </p:nvSpPr>
        <p:spPr>
          <a:xfrm>
            <a:off x="381000" y="1905000"/>
            <a:ext cx="8382000" cy="4114800"/>
          </a:xfrm>
        </p:spPr>
        <p:txBody>
          <a:bodyPr/>
          <a:lstStyle/>
          <a:p>
            <a:pPr marL="0" indent="0" eaLnBrk="1" hangingPunct="1">
              <a:buNone/>
            </a:pPr>
            <a:r>
              <a:rPr lang="en-US" dirty="0">
                <a:solidFill>
                  <a:srgbClr val="7A0019"/>
                </a:solidFill>
              </a:rPr>
              <a:t>1. </a:t>
            </a:r>
            <a:r>
              <a:rPr lang="en-US" dirty="0"/>
              <a:t>Navigate to GIS101 Folder, then open map 	document located at:</a:t>
            </a:r>
          </a:p>
          <a:p>
            <a:pPr lvl="1" eaLnBrk="1" hangingPunct="1">
              <a:buFont typeface="Arial" panose="020B0604020202020204" pitchFamily="34" charset="0"/>
              <a:buChar char="•"/>
            </a:pPr>
            <a:r>
              <a:rPr lang="en-US" sz="2400" dirty="0"/>
              <a:t>C:\ &gt; GIS 101 &gt; Exercise Data &gt; </a:t>
            </a:r>
            <a:r>
              <a:rPr lang="en-US" sz="3200" b="1" dirty="0" err="1"/>
              <a:t>ArcMapPractice.mxd</a:t>
            </a:r>
            <a:endParaRPr lang="en-US" sz="3200" b="1" dirty="0"/>
          </a:p>
          <a:p>
            <a:pPr lvl="1" eaLnBrk="1" hangingPunct="1"/>
            <a:endParaRPr lang="en-US" sz="3200" b="1" dirty="0"/>
          </a:p>
          <a:p>
            <a:pPr marL="0" indent="0" eaLnBrk="1" hangingPunct="1">
              <a:buNone/>
            </a:pPr>
            <a:r>
              <a:rPr lang="en-US" dirty="0">
                <a:solidFill>
                  <a:srgbClr val="7A0019"/>
                </a:solidFill>
              </a:rPr>
              <a:t>2.  </a:t>
            </a:r>
            <a:r>
              <a:rPr lang="en-US" dirty="0"/>
              <a:t>Explore </a:t>
            </a:r>
            <a:r>
              <a:rPr lang="en-US" dirty="0" err="1"/>
              <a:t>ArcMap’s</a:t>
            </a:r>
            <a:r>
              <a:rPr lang="en-US" dirty="0"/>
              <a:t> features, buttons, 	toolbars</a:t>
            </a:r>
          </a:p>
        </p:txBody>
      </p:sp>
      <p:cxnSp>
        <p:nvCxnSpPr>
          <p:cNvPr id="8" name="Straight Connector 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6"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4276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7A0019"/>
                </a:solidFill>
              </a:rPr>
              <a:t>Spatial data management</a:t>
            </a:r>
          </a:p>
        </p:txBody>
      </p:sp>
      <p:sp>
        <p:nvSpPr>
          <p:cNvPr id="3" name="Content Placeholder 2"/>
          <p:cNvSpPr>
            <a:spLocks noGrp="1"/>
          </p:cNvSpPr>
          <p:nvPr>
            <p:ph idx="1"/>
          </p:nvPr>
        </p:nvSpPr>
        <p:spPr>
          <a:xfrm>
            <a:off x="609600" y="1447800"/>
            <a:ext cx="8305800" cy="4648200"/>
          </a:xfrm>
        </p:spPr>
        <p:txBody>
          <a:bodyPr/>
          <a:lstStyle/>
          <a:p>
            <a:r>
              <a:rPr lang="en-US" dirty="0" err="1"/>
              <a:t>Shapefiles</a:t>
            </a:r>
            <a:endParaRPr lang="en-US" dirty="0"/>
          </a:p>
          <a:p>
            <a:endParaRPr lang="en-US" dirty="0"/>
          </a:p>
          <a:p>
            <a:r>
              <a:rPr lang="en-US" dirty="0" err="1"/>
              <a:t>Geodatabases</a:t>
            </a:r>
            <a:endParaRPr lang="en-US" dirty="0"/>
          </a:p>
          <a:p>
            <a:endParaRPr lang="en-US" dirty="0"/>
          </a:p>
          <a:p>
            <a:r>
              <a:rPr lang="en-US" dirty="0" err="1"/>
              <a:t>ArcCatalog</a:t>
            </a:r>
            <a:endParaRPr lang="en-US" dirty="0"/>
          </a:p>
          <a:p>
            <a:endParaRPr lang="en-US" dirty="0"/>
          </a:p>
          <a:p>
            <a:r>
              <a:rPr lang="en-US" dirty="0"/>
              <a:t>Metadata</a:t>
            </a:r>
          </a:p>
          <a:p>
            <a:endParaRPr lang="en-US" dirty="0"/>
          </a:p>
        </p:txBody>
      </p:sp>
      <p:cxnSp>
        <p:nvCxnSpPr>
          <p:cNvPr id="8" name="Straight Connector 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6" name="Picture 7" descr="C:\Users\betch038\Downloads\U-Spatial_GraphicAccent_R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8198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lgn="l" eaLnBrk="1" hangingPunct="1"/>
            <a:r>
              <a:rPr lang="en-US" dirty="0" err="1">
                <a:solidFill>
                  <a:srgbClr val="7A0019"/>
                </a:solidFill>
              </a:rPr>
              <a:t>Shapefile</a:t>
            </a:r>
            <a:endParaRPr lang="en-US" dirty="0">
              <a:solidFill>
                <a:srgbClr val="7A0019"/>
              </a:solidFill>
            </a:endParaRPr>
          </a:p>
        </p:txBody>
      </p:sp>
      <p:sp>
        <p:nvSpPr>
          <p:cNvPr id="35843" name="Rectangle 3"/>
          <p:cNvSpPr>
            <a:spLocks noGrp="1" noChangeArrowheads="1"/>
          </p:cNvSpPr>
          <p:nvPr>
            <p:ph idx="1"/>
          </p:nvPr>
        </p:nvSpPr>
        <p:spPr>
          <a:xfrm>
            <a:off x="228600" y="1524000"/>
            <a:ext cx="8686800" cy="4876800"/>
          </a:xfrm>
        </p:spPr>
        <p:txBody>
          <a:bodyPr>
            <a:normAutofit fontScale="92500" lnSpcReduction="20000"/>
          </a:bodyPr>
          <a:lstStyle/>
          <a:p>
            <a:pPr marL="387985" eaLnBrk="1" fontAlgn="auto" hangingPunct="1">
              <a:spcAft>
                <a:spcPts val="0"/>
              </a:spcAft>
              <a:buFont typeface="Arial" panose="020B0604020202020204" pitchFamily="34" charset="0"/>
              <a:buChar char="•"/>
              <a:defRPr/>
            </a:pPr>
            <a:r>
              <a:rPr lang="en-US" sz="2500" dirty="0"/>
              <a:t>Vector only data</a:t>
            </a:r>
          </a:p>
          <a:p>
            <a:pPr marL="387985" eaLnBrk="1" fontAlgn="auto" hangingPunct="1">
              <a:spcAft>
                <a:spcPts val="0"/>
              </a:spcAft>
              <a:buFont typeface="Arial" panose="020B0604020202020204" pitchFamily="34" charset="0"/>
              <a:buChar char="•"/>
              <a:defRPr/>
            </a:pPr>
            <a:r>
              <a:rPr lang="en-US" sz="2500" dirty="0"/>
              <a:t>Most common spatial data format</a:t>
            </a:r>
          </a:p>
          <a:p>
            <a:pPr marL="387985" eaLnBrk="1" fontAlgn="auto" hangingPunct="1">
              <a:spcAft>
                <a:spcPts val="0"/>
              </a:spcAft>
              <a:buFont typeface="Arial" panose="020B0604020202020204" pitchFamily="34" charset="0"/>
              <a:buChar char="•"/>
              <a:defRPr/>
            </a:pPr>
            <a:r>
              <a:rPr lang="en-US" sz="2500" dirty="0"/>
              <a:t>All GIS software will read </a:t>
            </a:r>
            <a:r>
              <a:rPr lang="en-US" sz="2500" dirty="0" err="1"/>
              <a:t>shapefiles</a:t>
            </a:r>
            <a:endParaRPr lang="en-US" sz="2500" dirty="0"/>
          </a:p>
          <a:p>
            <a:pPr marL="45085" indent="0" eaLnBrk="1" fontAlgn="auto" hangingPunct="1">
              <a:spcAft>
                <a:spcPts val="0"/>
              </a:spcAft>
              <a:buNone/>
              <a:defRPr/>
            </a:pPr>
            <a:endParaRPr lang="en-US" sz="2500" dirty="0"/>
          </a:p>
          <a:p>
            <a:pPr marL="387985" eaLnBrk="1" fontAlgn="auto" hangingPunct="1">
              <a:spcAft>
                <a:spcPts val="0"/>
              </a:spcAft>
              <a:buFont typeface="Arial" panose="020B0604020202020204" pitchFamily="34" charset="0"/>
              <a:buChar char="•"/>
              <a:defRPr/>
            </a:pPr>
            <a:r>
              <a:rPr lang="en-US" sz="2500" dirty="0"/>
              <a:t>Single </a:t>
            </a:r>
            <a:r>
              <a:rPr lang="en-US" sz="2500" dirty="0" err="1"/>
              <a:t>shapefile</a:t>
            </a:r>
            <a:r>
              <a:rPr lang="en-US" sz="2500" dirty="0"/>
              <a:t> actually consists of multiple files</a:t>
            </a:r>
          </a:p>
          <a:p>
            <a:pPr lvl="1" eaLnBrk="1" fontAlgn="auto" hangingPunct="1">
              <a:spcAft>
                <a:spcPts val="0"/>
              </a:spcAft>
              <a:buFont typeface="Arial" panose="020B0604020202020204" pitchFamily="34" charset="0"/>
              <a:buChar char="•"/>
              <a:defRPr/>
            </a:pPr>
            <a:r>
              <a:rPr lang="en-US" u="sng" dirty="0"/>
              <a:t>.</a:t>
            </a:r>
            <a:r>
              <a:rPr lang="en-US" u="sng" dirty="0" err="1"/>
              <a:t>shp</a:t>
            </a:r>
            <a:r>
              <a:rPr lang="en-US" dirty="0"/>
              <a:t> – stores geometry </a:t>
            </a:r>
          </a:p>
          <a:p>
            <a:pPr lvl="1" eaLnBrk="1" fontAlgn="auto" hangingPunct="1">
              <a:spcAft>
                <a:spcPts val="0"/>
              </a:spcAft>
              <a:buFont typeface="Arial" panose="020B0604020202020204" pitchFamily="34" charset="0"/>
              <a:buChar char="•"/>
              <a:defRPr/>
            </a:pPr>
            <a:r>
              <a:rPr lang="en-US" u="sng" dirty="0"/>
              <a:t>.dbf</a:t>
            </a:r>
            <a:r>
              <a:rPr lang="en-US" dirty="0"/>
              <a:t> – stores attributes</a:t>
            </a:r>
          </a:p>
          <a:p>
            <a:pPr lvl="1" eaLnBrk="1" fontAlgn="auto" hangingPunct="1">
              <a:spcAft>
                <a:spcPts val="0"/>
              </a:spcAft>
              <a:buFont typeface="Arial" panose="020B0604020202020204" pitchFamily="34" charset="0"/>
              <a:buChar char="•"/>
              <a:defRPr/>
            </a:pPr>
            <a:r>
              <a:rPr lang="en-US" u="sng" dirty="0"/>
              <a:t>.</a:t>
            </a:r>
            <a:r>
              <a:rPr lang="en-US" u="sng" dirty="0" err="1"/>
              <a:t>shx</a:t>
            </a:r>
            <a:r>
              <a:rPr lang="en-US" dirty="0"/>
              <a:t> – index file</a:t>
            </a:r>
          </a:p>
          <a:p>
            <a:pPr lvl="1" eaLnBrk="1" fontAlgn="auto" hangingPunct="1">
              <a:spcAft>
                <a:spcPts val="0"/>
              </a:spcAft>
              <a:buFont typeface="Arial" panose="020B0604020202020204" pitchFamily="34" charset="0"/>
              <a:buChar char="•"/>
              <a:defRPr/>
            </a:pPr>
            <a:r>
              <a:rPr lang="en-US" dirty="0"/>
              <a:t>.</a:t>
            </a:r>
            <a:r>
              <a:rPr lang="en-US" dirty="0" err="1"/>
              <a:t>prj</a:t>
            </a:r>
            <a:r>
              <a:rPr lang="en-US" dirty="0"/>
              <a:t> – projection file</a:t>
            </a:r>
          </a:p>
          <a:p>
            <a:pPr lvl="1" eaLnBrk="1" fontAlgn="auto" hangingPunct="1">
              <a:spcAft>
                <a:spcPts val="0"/>
              </a:spcAft>
              <a:buFont typeface="Arial" panose="020B0604020202020204" pitchFamily="34" charset="0"/>
              <a:buChar char="•"/>
              <a:defRPr/>
            </a:pPr>
            <a:r>
              <a:rPr lang="en-US" dirty="0"/>
              <a:t>.xml – metadata file</a:t>
            </a:r>
          </a:p>
          <a:p>
            <a:pPr marL="457200" lvl="1" indent="0" eaLnBrk="1" fontAlgn="auto" hangingPunct="1">
              <a:spcAft>
                <a:spcPts val="0"/>
              </a:spcAft>
              <a:buNone/>
              <a:defRPr/>
            </a:pPr>
            <a:endParaRPr lang="en-US" dirty="0"/>
          </a:p>
          <a:p>
            <a:pPr marL="387985" eaLnBrk="1" fontAlgn="auto" hangingPunct="1">
              <a:spcAft>
                <a:spcPts val="0"/>
              </a:spcAft>
              <a:buFont typeface="Arial" panose="020B0604020202020204" pitchFamily="34" charset="0"/>
              <a:buChar char="•"/>
              <a:defRPr/>
            </a:pPr>
            <a:r>
              <a:rPr lang="en-US" sz="2500" dirty="0"/>
              <a:t>Must keep all files together in same directory for software to recognize the shapefile (more on that in a minute)</a:t>
            </a:r>
          </a:p>
          <a:p>
            <a:pPr marL="320040" indent="-320040" eaLnBrk="1" fontAlgn="auto" hangingPunct="1">
              <a:spcAft>
                <a:spcPts val="0"/>
              </a:spcAft>
              <a:buFont typeface="Wingdings"/>
              <a:buChar char=""/>
              <a:defRPr/>
            </a:pPr>
            <a:endParaRPr lang="en-US" sz="2100" dirty="0"/>
          </a:p>
        </p:txBody>
      </p:sp>
      <p:cxnSp>
        <p:nvCxnSpPr>
          <p:cNvPr id="8" name="Straight Connector 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6"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7724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algn="l"/>
            <a:r>
              <a:rPr lang="en-US" dirty="0" err="1">
                <a:solidFill>
                  <a:srgbClr val="7A0019"/>
                </a:solidFill>
              </a:rPr>
              <a:t>Geodatabase</a:t>
            </a:r>
            <a:endParaRPr lang="en-US" dirty="0">
              <a:solidFill>
                <a:srgbClr val="7A0019"/>
              </a:solidFill>
            </a:endParaRPr>
          </a:p>
        </p:txBody>
      </p:sp>
      <p:sp>
        <p:nvSpPr>
          <p:cNvPr id="45059" name="Content Placeholder 2"/>
          <p:cNvSpPr>
            <a:spLocks noGrp="1"/>
          </p:cNvSpPr>
          <p:nvPr>
            <p:ph idx="1"/>
          </p:nvPr>
        </p:nvSpPr>
        <p:spPr/>
        <p:txBody>
          <a:bodyPr/>
          <a:lstStyle/>
          <a:p>
            <a:r>
              <a:rPr lang="en-US" dirty="0"/>
              <a:t>Stores a set of files</a:t>
            </a:r>
          </a:p>
          <a:p>
            <a:r>
              <a:rPr lang="en-US" dirty="0"/>
              <a:t>Also allows for data query, data management</a:t>
            </a:r>
          </a:p>
        </p:txBody>
      </p:sp>
      <p:pic>
        <p:nvPicPr>
          <p:cNvPr id="10242" name="Picture 2" descr="http://awesomegis.files.wordpress.com/2012/02/geodatabas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895600"/>
            <a:ext cx="3733800" cy="316462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830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algn="l"/>
            <a:r>
              <a:rPr lang="en-US" dirty="0">
                <a:solidFill>
                  <a:srgbClr val="7A0019"/>
                </a:solidFill>
              </a:rPr>
              <a:t>Feature Class</a:t>
            </a:r>
          </a:p>
        </p:txBody>
      </p:sp>
      <p:sp>
        <p:nvSpPr>
          <p:cNvPr id="32771" name="Content Placeholder 2"/>
          <p:cNvSpPr>
            <a:spLocks noGrp="1"/>
          </p:cNvSpPr>
          <p:nvPr>
            <p:ph idx="1"/>
          </p:nvPr>
        </p:nvSpPr>
        <p:spPr>
          <a:xfrm>
            <a:off x="612775" y="1600199"/>
            <a:ext cx="8226425" cy="4810125"/>
          </a:xfrm>
        </p:spPr>
        <p:txBody>
          <a:bodyPr/>
          <a:lstStyle/>
          <a:p>
            <a:r>
              <a:rPr lang="en-US" dirty="0"/>
              <a:t>Layer</a:t>
            </a:r>
          </a:p>
          <a:p>
            <a:r>
              <a:rPr lang="en-US" dirty="0"/>
              <a:t>Grouping of one type of feature </a:t>
            </a:r>
          </a:p>
          <a:p>
            <a:pPr marL="457200" lvl="1" indent="0">
              <a:buNone/>
            </a:pPr>
            <a:r>
              <a:rPr lang="en-US" dirty="0"/>
              <a:t>(i.e. points, lines, polygons)</a:t>
            </a:r>
          </a:p>
          <a:p>
            <a:r>
              <a:rPr lang="en-US" dirty="0"/>
              <a:t>With spatial and attribute information for each feature</a:t>
            </a:r>
          </a:p>
          <a:p>
            <a:r>
              <a:rPr lang="en-US" dirty="0"/>
              <a:t>A “</a:t>
            </a:r>
            <a:r>
              <a:rPr lang="en-US" dirty="0" err="1"/>
              <a:t>shapefile</a:t>
            </a:r>
            <a:r>
              <a:rPr lang="en-US" dirty="0"/>
              <a:t>” stored within a </a:t>
            </a:r>
            <a:r>
              <a:rPr lang="en-US" dirty="0" err="1"/>
              <a:t>Geodatabase</a:t>
            </a:r>
            <a:endParaRPr lang="en-US" dirty="0"/>
          </a:p>
        </p:txBody>
      </p:sp>
      <p:cxnSp>
        <p:nvCxnSpPr>
          <p:cNvPr id="8" name="Straight Connector 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6"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7597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a:solidFill>
                  <a:srgbClr val="7A0019"/>
                </a:solidFill>
              </a:rPr>
              <a:t>ArcCatalog</a:t>
            </a:r>
            <a:endParaRPr lang="en-US" dirty="0">
              <a:solidFill>
                <a:srgbClr val="7A0019"/>
              </a:solidFill>
            </a:endParaRPr>
          </a:p>
        </p:txBody>
      </p:sp>
      <p:sp>
        <p:nvSpPr>
          <p:cNvPr id="40963" name="Rectangle 3"/>
          <p:cNvSpPr>
            <a:spLocks noGrp="1" noChangeArrowheads="1"/>
          </p:cNvSpPr>
          <p:nvPr>
            <p:ph idx="1"/>
          </p:nvPr>
        </p:nvSpPr>
        <p:spPr/>
        <p:txBody>
          <a:bodyPr/>
          <a:lstStyle/>
          <a:p>
            <a:pPr eaLnBrk="1" hangingPunct="1">
              <a:buFont typeface="Arial" pitchFamily="34" charset="0"/>
              <a:buChar char="•"/>
            </a:pPr>
            <a:r>
              <a:rPr lang="en-US" dirty="0"/>
              <a:t>Primarily for data management </a:t>
            </a:r>
          </a:p>
          <a:p>
            <a:pPr lvl="1" eaLnBrk="1" hangingPunct="1">
              <a:buFont typeface="Arial" pitchFamily="34" charset="0"/>
              <a:buChar char="•"/>
            </a:pPr>
            <a:r>
              <a:rPr lang="en-US" dirty="0"/>
              <a:t>Browse GIS data</a:t>
            </a:r>
          </a:p>
          <a:p>
            <a:pPr lvl="2" eaLnBrk="1" hangingPunct="1">
              <a:buFont typeface="Arial" pitchFamily="34" charset="0"/>
              <a:buChar char="•"/>
            </a:pPr>
            <a:r>
              <a:rPr lang="en-US" dirty="0"/>
              <a:t>View geography, attributes, and metadata</a:t>
            </a:r>
          </a:p>
          <a:p>
            <a:pPr lvl="1" eaLnBrk="1" hangingPunct="1">
              <a:buFont typeface="Arial" pitchFamily="34" charset="0"/>
              <a:buChar char="•"/>
            </a:pPr>
            <a:r>
              <a:rPr lang="en-US" dirty="0"/>
              <a:t>Import/export GIS data</a:t>
            </a:r>
          </a:p>
        </p:txBody>
      </p:sp>
      <p:pic>
        <p:nvPicPr>
          <p:cNvPr id="5" name="Picture 2"/>
          <p:cNvPicPr>
            <a:picLocks noChangeAspect="1" noChangeArrowheads="1"/>
          </p:cNvPicPr>
          <p:nvPr/>
        </p:nvPicPr>
        <p:blipFill>
          <a:blip r:embed="rId3" cstate="print"/>
          <a:srcRect b="34091"/>
          <a:stretch>
            <a:fillRect/>
          </a:stretch>
        </p:blipFill>
        <p:spPr bwMode="auto">
          <a:xfrm>
            <a:off x="3810000" y="3686175"/>
            <a:ext cx="4808592" cy="2436237"/>
          </a:xfrm>
          <a:prstGeom prst="rect">
            <a:avLst/>
          </a:prstGeom>
          <a:noFill/>
          <a:ln w="9525">
            <a:noFill/>
            <a:miter lim="800000"/>
            <a:headEnd/>
            <a:tailEnd/>
          </a:ln>
        </p:spPr>
      </p:pic>
      <p:cxnSp>
        <p:nvCxnSpPr>
          <p:cNvPr id="9" name="Straight Connector 8"/>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315200" y="3962400"/>
            <a:ext cx="1435608" cy="228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0044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900021"/>
                </a:solidFill>
              </a:rPr>
              <a:t>Accessing the data</a:t>
            </a:r>
          </a:p>
        </p:txBody>
      </p:sp>
      <p:sp>
        <p:nvSpPr>
          <p:cNvPr id="3" name="Content Placeholder 2"/>
          <p:cNvSpPr>
            <a:spLocks noGrp="1"/>
          </p:cNvSpPr>
          <p:nvPr>
            <p:ph idx="1"/>
          </p:nvPr>
        </p:nvSpPr>
        <p:spPr/>
        <p:txBody>
          <a:bodyPr>
            <a:normAutofit lnSpcReduction="10000"/>
          </a:bodyPr>
          <a:lstStyle/>
          <a:p>
            <a:pPr>
              <a:buFont typeface="Arial" pitchFamily="34" charset="0"/>
              <a:buChar char="•"/>
            </a:pPr>
            <a:r>
              <a:rPr lang="en-US" sz="3200" dirty="0"/>
              <a:t>Navigate to U-Spatial home page (</a:t>
            </a:r>
            <a:r>
              <a:rPr lang="en-US" sz="3200" dirty="0">
                <a:solidFill>
                  <a:srgbClr val="C00000"/>
                </a:solidFill>
                <a:hlinkClick r:id="rId2"/>
              </a:rPr>
              <a:t>http://uspatial.umn.edu/training</a:t>
            </a:r>
            <a:r>
              <a:rPr lang="en-US" sz="3200" dirty="0"/>
              <a:t>)</a:t>
            </a:r>
          </a:p>
          <a:p>
            <a:pPr marL="0" indent="0">
              <a:buNone/>
            </a:pPr>
            <a:endParaRPr lang="en-US" sz="1200" dirty="0"/>
          </a:p>
          <a:p>
            <a:pPr lvl="1">
              <a:buFont typeface="Arial" pitchFamily="34" charset="0"/>
              <a:buChar char="•"/>
            </a:pPr>
            <a:r>
              <a:rPr lang="en-US" dirty="0"/>
              <a:t>Under </a:t>
            </a:r>
            <a:r>
              <a:rPr lang="en-US" i="1" dirty="0"/>
              <a:t>Workshops</a:t>
            </a:r>
            <a:r>
              <a:rPr lang="en-US" dirty="0"/>
              <a:t>, </a:t>
            </a:r>
            <a:r>
              <a:rPr lang="en-US" i="1" dirty="0"/>
              <a:t>GIS 101</a:t>
            </a:r>
            <a:r>
              <a:rPr lang="en-US" dirty="0"/>
              <a:t>, click on </a:t>
            </a:r>
            <a:r>
              <a:rPr lang="en-US" b="1" dirty="0"/>
              <a:t>Download Workshop Materials </a:t>
            </a:r>
            <a:r>
              <a:rPr lang="en-US" dirty="0"/>
              <a:t>to download data</a:t>
            </a:r>
          </a:p>
          <a:p>
            <a:pPr lvl="2">
              <a:buFont typeface="Arial" pitchFamily="34" charset="0"/>
              <a:buChar char="•"/>
            </a:pPr>
            <a:r>
              <a:rPr lang="en-US" dirty="0"/>
              <a:t>(</a:t>
            </a:r>
            <a:r>
              <a:rPr lang="en-US" dirty="0">
                <a:hlinkClick r:id="rId3"/>
              </a:rPr>
              <a:t>https://netfiles.umn.edu/u-spatial/public/GIS101.zip</a:t>
            </a:r>
            <a:r>
              <a:rPr lang="en-US" dirty="0"/>
              <a:t>)</a:t>
            </a:r>
          </a:p>
          <a:p>
            <a:pPr marL="0" indent="0">
              <a:buNone/>
            </a:pPr>
            <a:endParaRPr lang="en-US" sz="2000" dirty="0"/>
          </a:p>
          <a:p>
            <a:pPr>
              <a:buFont typeface="Arial" pitchFamily="34" charset="0"/>
              <a:buChar char="•"/>
            </a:pPr>
            <a:r>
              <a:rPr lang="en-US" dirty="0"/>
              <a:t>Copy to “C:\GIS101\”</a:t>
            </a:r>
          </a:p>
          <a:p>
            <a:pPr marL="0" indent="0">
              <a:buNone/>
            </a:pPr>
            <a:endParaRPr lang="en-US" sz="2000" dirty="0"/>
          </a:p>
          <a:p>
            <a:pPr>
              <a:buFont typeface="Arial" pitchFamily="34" charset="0"/>
              <a:buChar char="•"/>
            </a:pPr>
            <a:r>
              <a:rPr lang="en-US" dirty="0"/>
              <a:t>Instructions in handout</a:t>
            </a:r>
          </a:p>
        </p:txBody>
      </p:sp>
      <p:cxnSp>
        <p:nvCxnSpPr>
          <p:cNvPr id="8" name="Straight Connector 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6"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0191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a:solidFill>
                  <a:srgbClr val="7A0019"/>
                </a:solidFill>
              </a:rPr>
              <a:t>ArcCatalog</a:t>
            </a:r>
            <a:r>
              <a:rPr lang="en-US" dirty="0">
                <a:solidFill>
                  <a:srgbClr val="7A0019"/>
                </a:solidFill>
              </a:rPr>
              <a:t>: File Management</a:t>
            </a:r>
          </a:p>
        </p:txBody>
      </p:sp>
      <p:pic>
        <p:nvPicPr>
          <p:cNvPr id="95234" name="Picture 2"/>
          <p:cNvPicPr>
            <a:picLocks noChangeAspect="1" noChangeArrowheads="1"/>
          </p:cNvPicPr>
          <p:nvPr/>
        </p:nvPicPr>
        <p:blipFill>
          <a:blip r:embed="rId3" cstate="print"/>
          <a:srcRect l="73750" t="12195" r="1875" b="70732"/>
          <a:stretch>
            <a:fillRect/>
          </a:stretch>
        </p:blipFill>
        <p:spPr bwMode="auto">
          <a:xfrm>
            <a:off x="457199" y="1628775"/>
            <a:ext cx="3396343" cy="1828800"/>
          </a:xfrm>
          <a:prstGeom prst="rect">
            <a:avLst/>
          </a:prstGeom>
          <a:noFill/>
          <a:ln w="9525">
            <a:noFill/>
            <a:miter lim="800000"/>
            <a:headEnd/>
            <a:tailEnd/>
          </a:ln>
        </p:spPr>
      </p:pic>
      <p:pic>
        <p:nvPicPr>
          <p:cNvPr id="95235" name="Picture 3"/>
          <p:cNvPicPr>
            <a:picLocks noChangeAspect="1" noChangeArrowheads="1"/>
          </p:cNvPicPr>
          <p:nvPr/>
        </p:nvPicPr>
        <p:blipFill>
          <a:blip r:embed="rId4" cstate="print"/>
          <a:srcRect l="41558" t="12925" r="2715" b="7619"/>
          <a:stretch>
            <a:fillRect/>
          </a:stretch>
        </p:blipFill>
        <p:spPr bwMode="auto">
          <a:xfrm>
            <a:off x="4526280" y="1554352"/>
            <a:ext cx="3669082" cy="4539711"/>
          </a:xfrm>
          <a:prstGeom prst="rect">
            <a:avLst/>
          </a:prstGeom>
          <a:noFill/>
          <a:ln w="9525">
            <a:noFill/>
            <a:miter lim="800000"/>
            <a:headEnd/>
            <a:tailEnd/>
          </a:ln>
        </p:spPr>
      </p:pic>
      <p:sp>
        <p:nvSpPr>
          <p:cNvPr id="6" name="Content Placeholder 2"/>
          <p:cNvSpPr txBox="1">
            <a:spLocks/>
          </p:cNvSpPr>
          <p:nvPr/>
        </p:nvSpPr>
        <p:spPr>
          <a:xfrm>
            <a:off x="612775" y="3962400"/>
            <a:ext cx="3273425" cy="2438400"/>
          </a:xfrm>
          <a:prstGeom prst="rect">
            <a:avLst/>
          </a:prstGeom>
        </p:spPr>
        <p:txBody>
          <a:bodyPr/>
          <a:lstStyle/>
          <a:p>
            <a:pPr marL="319088" marR="0" lvl="0" indent="-319088" algn="ctr" defTabSz="914400" rtl="0" eaLnBrk="0" fontAlgn="base" latinLnBrk="0" hangingPunct="0">
              <a:lnSpc>
                <a:spcPct val="100000"/>
              </a:lnSpc>
              <a:spcBef>
                <a:spcPts val="700"/>
              </a:spcBef>
              <a:spcAft>
                <a:spcPct val="0"/>
              </a:spcAft>
              <a:buClr>
                <a:schemeClr val="accent2"/>
              </a:buClr>
              <a:buSzPct val="60000"/>
              <a:tabLst/>
              <a:defRPr/>
            </a:pPr>
            <a:r>
              <a:rPr kumimoji="0" lang="en-US" sz="2900" b="0" i="0" u="none" strike="noStrike" kern="1200" cap="none" spc="0" normalizeH="0" baseline="0" noProof="0" dirty="0" err="1">
                <a:ln>
                  <a:noFill/>
                </a:ln>
                <a:solidFill>
                  <a:schemeClr val="tx1"/>
                </a:solidFill>
                <a:effectLst/>
                <a:uLnTx/>
                <a:uFillTx/>
                <a:latin typeface="+mn-lt"/>
                <a:ea typeface="+mn-ea"/>
                <a:cs typeface="+mn-cs"/>
              </a:rPr>
              <a:t>ArcCatalog</a:t>
            </a:r>
            <a:r>
              <a:rPr kumimoji="0" lang="en-US" sz="2900" b="0" i="0" u="none" strike="noStrike" kern="1200" cap="none" spc="0" normalizeH="0" baseline="0" noProof="0" dirty="0">
                <a:ln>
                  <a:noFill/>
                </a:ln>
                <a:solidFill>
                  <a:schemeClr val="tx1"/>
                </a:solidFill>
                <a:effectLst/>
                <a:uLnTx/>
                <a:uFillTx/>
                <a:latin typeface="+mn-lt"/>
                <a:ea typeface="+mn-ea"/>
                <a:cs typeface="+mn-cs"/>
              </a:rPr>
              <a:t> </a:t>
            </a:r>
          </a:p>
          <a:p>
            <a:pPr marL="319088" marR="0" lvl="0" indent="-319088" algn="ctr" defTabSz="914400" rtl="0" eaLnBrk="0" fontAlgn="base" latinLnBrk="0" hangingPunct="0">
              <a:lnSpc>
                <a:spcPct val="100000"/>
              </a:lnSpc>
              <a:spcBef>
                <a:spcPts val="700"/>
              </a:spcBef>
              <a:spcAft>
                <a:spcPct val="0"/>
              </a:spcAft>
              <a:buClr>
                <a:schemeClr val="accent2"/>
              </a:buClr>
              <a:buSzPct val="60000"/>
              <a:tabLst/>
              <a:defRPr/>
            </a:pPr>
            <a:r>
              <a:rPr lang="en-US" sz="2900" dirty="0">
                <a:latin typeface="+mn-lt"/>
              </a:rPr>
              <a:t>v</a:t>
            </a:r>
            <a:r>
              <a:rPr kumimoji="0" lang="en-US" sz="2900" b="0" i="0" u="none" strike="noStrike" kern="1200" cap="none" spc="0" normalizeH="0" baseline="0" noProof="0" dirty="0">
                <a:ln>
                  <a:noFill/>
                </a:ln>
                <a:solidFill>
                  <a:schemeClr val="tx1"/>
                </a:solidFill>
                <a:effectLst/>
                <a:uLnTx/>
                <a:uFillTx/>
                <a:latin typeface="+mn-lt"/>
                <a:ea typeface="+mn-ea"/>
                <a:cs typeface="+mn-cs"/>
              </a:rPr>
              <a:t>s.</a:t>
            </a:r>
          </a:p>
          <a:p>
            <a:pPr marL="319088" marR="0" lvl="0" indent="-319088" algn="ctr" defTabSz="914400" rtl="0" eaLnBrk="0" fontAlgn="base" latinLnBrk="0" hangingPunct="0">
              <a:lnSpc>
                <a:spcPct val="100000"/>
              </a:lnSpc>
              <a:spcBef>
                <a:spcPts val="700"/>
              </a:spcBef>
              <a:spcAft>
                <a:spcPct val="0"/>
              </a:spcAft>
              <a:buClr>
                <a:schemeClr val="accent2"/>
              </a:buClr>
              <a:buSzPct val="60000"/>
              <a:tabLst/>
              <a:defRPr/>
            </a:pPr>
            <a:r>
              <a:rPr lang="en-US" sz="2900" dirty="0">
                <a:latin typeface="+mn-lt"/>
              </a:rPr>
              <a:t>Windows Explorer</a:t>
            </a:r>
            <a:endParaRPr kumimoji="0" lang="en-US" sz="2900" b="0" i="0" u="none" strike="noStrike" kern="1200" cap="none" spc="0" normalizeH="0" baseline="0" noProof="0" dirty="0">
              <a:ln>
                <a:noFill/>
              </a:ln>
              <a:solidFill>
                <a:schemeClr val="tx1"/>
              </a:solidFill>
              <a:effectLst/>
              <a:uLnTx/>
              <a:uFillTx/>
              <a:latin typeface="+mn-lt"/>
              <a:ea typeface="+mn-ea"/>
              <a:cs typeface="+mn-cs"/>
            </a:endParaRPr>
          </a:p>
        </p:txBody>
      </p:sp>
      <p:cxnSp>
        <p:nvCxnSpPr>
          <p:cNvPr id="8" name="Straight Arrow Connector 7"/>
          <p:cNvCxnSpPr/>
          <p:nvPr/>
        </p:nvCxnSpPr>
        <p:spPr>
          <a:xfrm rot="5400000" flipH="1" flipV="1">
            <a:off x="1883727" y="3718560"/>
            <a:ext cx="731520" cy="1"/>
          </a:xfrm>
          <a:prstGeom prst="straightConnector1">
            <a:avLst/>
          </a:prstGeom>
          <a:ln w="38100">
            <a:solidFill>
              <a:srgbClr val="7A0019"/>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3695700" y="4381500"/>
            <a:ext cx="838994" cy="762794"/>
          </a:xfrm>
          <a:prstGeom prst="straightConnector1">
            <a:avLst/>
          </a:prstGeom>
          <a:ln w="38100">
            <a:solidFill>
              <a:srgbClr val="7A0019"/>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1" name="Picture 7" descr="C:\Users\betch038\Downloads\U-Spatial_GraphicAccent_R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3708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lgn="l" eaLnBrk="1" hangingPunct="1"/>
            <a:r>
              <a:rPr lang="en-US" dirty="0">
                <a:solidFill>
                  <a:srgbClr val="7A0019"/>
                </a:solidFill>
              </a:rPr>
              <a:t>Metadata</a:t>
            </a:r>
          </a:p>
        </p:txBody>
      </p:sp>
      <p:sp>
        <p:nvSpPr>
          <p:cNvPr id="34819" name="Rectangle 3"/>
          <p:cNvSpPr>
            <a:spLocks noGrp="1" noChangeArrowheads="1"/>
          </p:cNvSpPr>
          <p:nvPr>
            <p:ph idx="1"/>
          </p:nvPr>
        </p:nvSpPr>
        <p:spPr/>
        <p:txBody>
          <a:bodyPr>
            <a:normAutofit lnSpcReduction="10000"/>
          </a:bodyPr>
          <a:lstStyle/>
          <a:p>
            <a:pPr lvl="1" eaLnBrk="1" hangingPunct="1">
              <a:buFont typeface="Arial" pitchFamily="34" charset="0"/>
              <a:buChar char="•"/>
            </a:pPr>
            <a:r>
              <a:rPr lang="en-US" dirty="0"/>
              <a:t>Data about data</a:t>
            </a:r>
          </a:p>
          <a:p>
            <a:pPr lvl="1" eaLnBrk="1" hangingPunct="1">
              <a:buFont typeface="Arial" pitchFamily="34" charset="0"/>
              <a:buChar char="•"/>
            </a:pPr>
            <a:r>
              <a:rPr lang="en-US" dirty="0"/>
              <a:t>Describes the content, lineage, creator, distributor, processing steps, and spatial reference of the spatial data</a:t>
            </a:r>
          </a:p>
          <a:p>
            <a:pPr lvl="1" eaLnBrk="1" hangingPunct="1">
              <a:buFont typeface="Arial" pitchFamily="34" charset="0"/>
              <a:buChar char="•"/>
            </a:pPr>
            <a:r>
              <a:rPr lang="en-US" dirty="0"/>
              <a:t>Helps users determine the availability and access requirements for data</a:t>
            </a:r>
          </a:p>
          <a:p>
            <a:pPr lvl="1" eaLnBrk="1" hangingPunct="1">
              <a:buFont typeface="Arial" pitchFamily="34" charset="0"/>
              <a:buChar char="•"/>
            </a:pPr>
            <a:r>
              <a:rPr lang="en-US" dirty="0"/>
              <a:t>Helps users judge the quality and “fitness-for-use” of the data for their particular application</a:t>
            </a:r>
          </a:p>
          <a:p>
            <a:pPr lvl="1" eaLnBrk="1" hangingPunct="1">
              <a:buFont typeface="Arial" pitchFamily="34" charset="0"/>
              <a:buChar char="•"/>
            </a:pPr>
            <a:r>
              <a:rPr lang="en-US" dirty="0"/>
              <a:t>Results only as good as input data!</a:t>
            </a:r>
          </a:p>
          <a:p>
            <a:pPr lvl="1" eaLnBrk="1" hangingPunct="1">
              <a:buFont typeface="Arial" pitchFamily="34" charset="0"/>
              <a:buChar char="•"/>
            </a:pPr>
            <a:r>
              <a:rPr lang="en-US" dirty="0"/>
              <a:t>“</a:t>
            </a:r>
            <a:r>
              <a:rPr lang="en-US" b="1" dirty="0"/>
              <a:t>Item Description</a:t>
            </a:r>
            <a:r>
              <a:rPr lang="en-US" dirty="0"/>
              <a:t>” in ArcGIS 10.x</a:t>
            </a:r>
          </a:p>
          <a:p>
            <a:pPr eaLnBrk="1" hangingPunct="1"/>
            <a:endParaRPr lang="en-US" dirty="0"/>
          </a:p>
        </p:txBody>
      </p:sp>
      <p:cxnSp>
        <p:nvCxnSpPr>
          <p:cNvPr id="8" name="Straight Connector 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6"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8672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390374" y="1600200"/>
            <a:ext cx="3955975" cy="4419600"/>
          </a:xfrm>
          <a:prstGeom prst="rect">
            <a:avLst/>
          </a:prstGeom>
          <a:noFill/>
          <a:ln w="9525">
            <a:noFill/>
            <a:miter lim="800000"/>
            <a:headEnd/>
            <a:tailEnd/>
          </a:ln>
        </p:spPr>
      </p:pic>
      <p:pic>
        <p:nvPicPr>
          <p:cNvPr id="43010" name="Picture 2"/>
          <p:cNvPicPr>
            <a:picLocks noChangeAspect="1" noChangeArrowheads="1"/>
          </p:cNvPicPr>
          <p:nvPr/>
        </p:nvPicPr>
        <p:blipFill>
          <a:blip r:embed="rId4" cstate="print"/>
          <a:srcRect b="19917"/>
          <a:stretch>
            <a:fillRect/>
          </a:stretch>
        </p:blipFill>
        <p:spPr bwMode="auto">
          <a:xfrm>
            <a:off x="3962400" y="2209800"/>
            <a:ext cx="4514105" cy="4038600"/>
          </a:xfrm>
          <a:prstGeom prst="rect">
            <a:avLst/>
          </a:prstGeom>
          <a:noFill/>
          <a:ln w="9525">
            <a:noFill/>
            <a:miter lim="800000"/>
            <a:headEnd/>
            <a:tailEnd/>
          </a:ln>
        </p:spPr>
      </p:pic>
      <p:cxnSp>
        <p:nvCxnSpPr>
          <p:cNvPr id="9" name="Straight Connector 8"/>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10" name="Rectangle 2"/>
          <p:cNvSpPr txBox="1">
            <a:spLocks noChangeArrowheads="1"/>
          </p:cNvSpPr>
          <p:nvPr/>
        </p:nvSpPr>
        <p:spPr>
          <a:xfrm>
            <a:off x="457200" y="274638"/>
            <a:ext cx="8229600" cy="11430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dirty="0">
                <a:solidFill>
                  <a:srgbClr val="7A0019"/>
                </a:solidFill>
              </a:rPr>
              <a:t>Catalog Window &gt; Item Description</a:t>
            </a:r>
          </a:p>
        </p:txBody>
      </p:sp>
      <p:pic>
        <p:nvPicPr>
          <p:cNvPr id="7" name="Picture 7" descr="C:\Users\betch038\Downloads\U-Spatial_GraphicAccent_R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1170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7A001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048000"/>
            <a:ext cx="7772400" cy="1362075"/>
          </a:xfrm>
        </p:spPr>
        <p:txBody>
          <a:bodyPr/>
          <a:lstStyle/>
          <a:p>
            <a:pPr eaLnBrk="1" hangingPunct="1">
              <a:defRPr/>
            </a:pPr>
            <a:r>
              <a:rPr lang="en-US" dirty="0">
                <a:solidFill>
                  <a:schemeClr val="bg1"/>
                </a:solidFill>
              </a:rPr>
              <a:t>Demonstration</a:t>
            </a:r>
            <a:br>
              <a:rPr lang="en-US" dirty="0"/>
            </a:br>
            <a:r>
              <a:rPr lang="en-US" sz="3200" dirty="0">
                <a:solidFill>
                  <a:srgbClr val="FFCC33"/>
                </a:solidFill>
              </a:rPr>
              <a:t>U</a:t>
            </a:r>
            <a:r>
              <a:rPr lang="en-US" sz="3200" cap="none" dirty="0">
                <a:solidFill>
                  <a:srgbClr val="FFCC33"/>
                </a:solidFill>
              </a:rPr>
              <a:t>sing</a:t>
            </a:r>
            <a:r>
              <a:rPr lang="en-US" sz="3200" dirty="0">
                <a:solidFill>
                  <a:srgbClr val="FFCC33"/>
                </a:solidFill>
              </a:rPr>
              <a:t> </a:t>
            </a:r>
            <a:r>
              <a:rPr lang="en-US" sz="3200" dirty="0" err="1">
                <a:solidFill>
                  <a:srgbClr val="FFCC33"/>
                </a:solidFill>
              </a:rPr>
              <a:t>A</a:t>
            </a:r>
            <a:r>
              <a:rPr lang="en-US" sz="3200" cap="none" dirty="0" err="1">
                <a:solidFill>
                  <a:srgbClr val="FFCC33"/>
                </a:solidFill>
              </a:rPr>
              <a:t>rc</a:t>
            </a:r>
            <a:r>
              <a:rPr lang="en-US" sz="3200" dirty="0" err="1">
                <a:solidFill>
                  <a:srgbClr val="FFCC33"/>
                </a:solidFill>
              </a:rPr>
              <a:t>C</a:t>
            </a:r>
            <a:r>
              <a:rPr lang="en-US" sz="3200" cap="none" dirty="0" err="1">
                <a:solidFill>
                  <a:srgbClr val="FFCC33"/>
                </a:solidFill>
              </a:rPr>
              <a:t>atalog</a:t>
            </a:r>
            <a:endParaRPr lang="en-US" sz="3200" cap="none" dirty="0">
              <a:solidFill>
                <a:srgbClr val="FFCC33"/>
              </a:solidFill>
            </a:endParaRPr>
          </a:p>
        </p:txBody>
      </p:sp>
      <p:pic>
        <p:nvPicPr>
          <p:cNvPr id="6" name="Picture 2" descr="U:\Shared\Branding\U-Spatial Graphic Accent NEW\U-Spatial_WEB_RectC.pn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345936"/>
            <a:ext cx="1508760" cy="402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5984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7A0019"/>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457200" y="3048000"/>
            <a:ext cx="8305800" cy="1362075"/>
          </a:xfrm>
        </p:spPr>
        <p:txBody>
          <a:bodyPr/>
          <a:lstStyle/>
          <a:p>
            <a:pPr eaLnBrk="1" hangingPunct="1">
              <a:defRPr/>
            </a:pPr>
            <a:r>
              <a:rPr lang="en-US" sz="3800" dirty="0">
                <a:solidFill>
                  <a:schemeClr val="bg1"/>
                </a:solidFill>
              </a:rPr>
              <a:t>P</a:t>
            </a:r>
            <a:r>
              <a:rPr lang="en-US" sz="3800" cap="none" dirty="0">
                <a:solidFill>
                  <a:schemeClr val="bg1"/>
                </a:solidFill>
              </a:rPr>
              <a:t>reparing</a:t>
            </a:r>
            <a:r>
              <a:rPr lang="en-US" sz="3800" dirty="0">
                <a:solidFill>
                  <a:schemeClr val="bg1"/>
                </a:solidFill>
              </a:rPr>
              <a:t> D</a:t>
            </a:r>
            <a:r>
              <a:rPr lang="en-US" sz="3800" cap="none" dirty="0">
                <a:solidFill>
                  <a:schemeClr val="bg1"/>
                </a:solidFill>
              </a:rPr>
              <a:t>ata</a:t>
            </a:r>
            <a:r>
              <a:rPr lang="en-US" sz="3800" dirty="0">
                <a:solidFill>
                  <a:schemeClr val="bg1"/>
                </a:solidFill>
              </a:rPr>
              <a:t> </a:t>
            </a:r>
            <a:r>
              <a:rPr lang="en-US" sz="3800" cap="none" dirty="0">
                <a:solidFill>
                  <a:schemeClr val="bg1"/>
                </a:solidFill>
              </a:rPr>
              <a:t>for</a:t>
            </a:r>
            <a:r>
              <a:rPr lang="en-US" sz="3800" dirty="0">
                <a:solidFill>
                  <a:schemeClr val="bg1"/>
                </a:solidFill>
              </a:rPr>
              <a:t> u</a:t>
            </a:r>
            <a:r>
              <a:rPr lang="en-US" sz="3800" cap="none" dirty="0">
                <a:solidFill>
                  <a:schemeClr val="bg1"/>
                </a:solidFill>
              </a:rPr>
              <a:t>se</a:t>
            </a:r>
            <a:r>
              <a:rPr lang="en-US" sz="3800" dirty="0">
                <a:solidFill>
                  <a:schemeClr val="bg1"/>
                </a:solidFill>
              </a:rPr>
              <a:t> </a:t>
            </a:r>
            <a:r>
              <a:rPr lang="en-US" sz="3800" cap="none" dirty="0">
                <a:solidFill>
                  <a:schemeClr val="bg1"/>
                </a:solidFill>
              </a:rPr>
              <a:t>in</a:t>
            </a:r>
            <a:r>
              <a:rPr lang="en-US" sz="3800" dirty="0">
                <a:solidFill>
                  <a:schemeClr val="bg1"/>
                </a:solidFill>
              </a:rPr>
              <a:t> GIS</a:t>
            </a:r>
          </a:p>
        </p:txBody>
      </p:sp>
      <p:sp>
        <p:nvSpPr>
          <p:cNvPr id="6" name="Rectangle 3"/>
          <p:cNvSpPr txBox="1">
            <a:spLocks noChangeArrowheads="1"/>
          </p:cNvSpPr>
          <p:nvPr/>
        </p:nvSpPr>
        <p:spPr bwMode="auto">
          <a:xfrm>
            <a:off x="447675" y="3457575"/>
            <a:ext cx="64008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Clr>
                <a:srgbClr val="7A0019"/>
              </a:buClr>
              <a:buNone/>
              <a:defRPr sz="2000">
                <a:solidFill>
                  <a:schemeClr val="tx1"/>
                </a:solidFill>
                <a:latin typeface="+mn-lt"/>
                <a:ea typeface="+mn-ea"/>
                <a:cs typeface="+mn-cs"/>
              </a:defRPr>
            </a:lvl1pPr>
            <a:lvl2pPr marL="457200" indent="0" algn="l" rtl="0" eaLnBrk="1" fontAlgn="base" hangingPunct="1">
              <a:spcBef>
                <a:spcPct val="20000"/>
              </a:spcBef>
              <a:spcAft>
                <a:spcPct val="0"/>
              </a:spcAft>
              <a:buClr>
                <a:srgbClr val="7A0019"/>
              </a:buClr>
              <a:buNone/>
              <a:defRPr sz="1800">
                <a:solidFill>
                  <a:schemeClr val="tx1"/>
                </a:solidFill>
                <a:latin typeface="+mn-lt"/>
                <a:ea typeface="+mn-ea"/>
              </a:defRPr>
            </a:lvl2pPr>
            <a:lvl3pPr marL="914400" indent="0" algn="l" rtl="0" eaLnBrk="1" fontAlgn="base" hangingPunct="1">
              <a:spcBef>
                <a:spcPct val="20000"/>
              </a:spcBef>
              <a:spcAft>
                <a:spcPct val="0"/>
              </a:spcAft>
              <a:buClr>
                <a:srgbClr val="7A0019"/>
              </a:buClr>
              <a:buNone/>
              <a:defRPr sz="1600">
                <a:solidFill>
                  <a:schemeClr val="tx1"/>
                </a:solidFill>
                <a:latin typeface="+mn-lt"/>
                <a:ea typeface="+mn-ea"/>
              </a:defRPr>
            </a:lvl3pPr>
            <a:lvl4pPr marL="1371600" indent="0" algn="l" rtl="0" eaLnBrk="1" fontAlgn="base" hangingPunct="1">
              <a:spcBef>
                <a:spcPct val="20000"/>
              </a:spcBef>
              <a:spcAft>
                <a:spcPct val="0"/>
              </a:spcAft>
              <a:buClr>
                <a:srgbClr val="7A0019"/>
              </a:buClr>
              <a:buNone/>
              <a:defRPr sz="1400">
                <a:solidFill>
                  <a:schemeClr val="tx1"/>
                </a:solidFill>
                <a:latin typeface="+mn-lt"/>
                <a:ea typeface="+mn-ea"/>
              </a:defRPr>
            </a:lvl4pPr>
            <a:lvl5pPr marL="1828800" indent="0" algn="l" rtl="0" eaLnBrk="1" fontAlgn="base" hangingPunct="1">
              <a:spcBef>
                <a:spcPct val="20000"/>
              </a:spcBef>
              <a:spcAft>
                <a:spcPct val="0"/>
              </a:spcAft>
              <a:buClr>
                <a:srgbClr val="7A0019"/>
              </a:buClr>
              <a:buNone/>
              <a:defRPr sz="1400">
                <a:solidFill>
                  <a:schemeClr val="tx1"/>
                </a:solidFill>
                <a:latin typeface="+mn-lt"/>
                <a:ea typeface="+mn-ea"/>
              </a:defRPr>
            </a:lvl5pPr>
            <a:lvl6pPr marL="2286000" indent="0" algn="l" rtl="0" eaLnBrk="1" fontAlgn="base" hangingPunct="1">
              <a:spcBef>
                <a:spcPct val="20000"/>
              </a:spcBef>
              <a:spcAft>
                <a:spcPct val="0"/>
              </a:spcAft>
              <a:buClr>
                <a:srgbClr val="7A0019"/>
              </a:buClr>
              <a:buNone/>
              <a:defRPr sz="1400">
                <a:solidFill>
                  <a:schemeClr val="tx1"/>
                </a:solidFill>
                <a:latin typeface="+mn-lt"/>
                <a:ea typeface="+mn-ea"/>
              </a:defRPr>
            </a:lvl6pPr>
            <a:lvl7pPr marL="2743200" indent="0" algn="l" rtl="0" eaLnBrk="1" fontAlgn="base" hangingPunct="1">
              <a:spcBef>
                <a:spcPct val="20000"/>
              </a:spcBef>
              <a:spcAft>
                <a:spcPct val="0"/>
              </a:spcAft>
              <a:buClr>
                <a:srgbClr val="7A0019"/>
              </a:buClr>
              <a:buNone/>
              <a:defRPr sz="1400">
                <a:solidFill>
                  <a:schemeClr val="tx1"/>
                </a:solidFill>
                <a:latin typeface="+mn-lt"/>
                <a:ea typeface="+mn-ea"/>
              </a:defRPr>
            </a:lvl7pPr>
            <a:lvl8pPr marL="3200400" indent="0" algn="l" rtl="0" eaLnBrk="1" fontAlgn="base" hangingPunct="1">
              <a:spcBef>
                <a:spcPct val="20000"/>
              </a:spcBef>
              <a:spcAft>
                <a:spcPct val="0"/>
              </a:spcAft>
              <a:buClr>
                <a:srgbClr val="7A0019"/>
              </a:buClr>
              <a:buNone/>
              <a:defRPr sz="1400">
                <a:solidFill>
                  <a:schemeClr val="tx1"/>
                </a:solidFill>
                <a:latin typeface="+mn-lt"/>
                <a:ea typeface="+mn-ea"/>
              </a:defRPr>
            </a:lvl8pPr>
            <a:lvl9pPr marL="3657600" indent="0" algn="l" rtl="0" eaLnBrk="1" fontAlgn="base" hangingPunct="1">
              <a:spcBef>
                <a:spcPct val="20000"/>
              </a:spcBef>
              <a:spcAft>
                <a:spcPct val="0"/>
              </a:spcAft>
              <a:buClr>
                <a:srgbClr val="7A0019"/>
              </a:buClr>
              <a:buNone/>
              <a:defRPr sz="1400">
                <a:solidFill>
                  <a:schemeClr val="tx1"/>
                </a:solidFill>
                <a:latin typeface="+mn-lt"/>
                <a:ea typeface="+mn-ea"/>
              </a:defRPr>
            </a:lvl9pPr>
          </a:lstStyle>
          <a:p>
            <a:r>
              <a:rPr lang="en-US" sz="2800" kern="0" dirty="0">
                <a:solidFill>
                  <a:srgbClr val="FFCC33"/>
                </a:solidFill>
              </a:rPr>
              <a:t>Section 3</a:t>
            </a:r>
          </a:p>
        </p:txBody>
      </p:sp>
      <p:pic>
        <p:nvPicPr>
          <p:cNvPr id="10" name="Picture 2" descr="U:\Shared\Branding\U-Spatial Graphic Accent NEW\U-Spatial_WEB_RectC.pn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345936"/>
            <a:ext cx="1508760" cy="402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0616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2"/>
          <p:cNvSpPr>
            <a:spLocks noGrp="1" noChangeArrowheads="1"/>
          </p:cNvSpPr>
          <p:nvPr>
            <p:ph type="title"/>
          </p:nvPr>
        </p:nvSpPr>
        <p:spPr/>
        <p:txBody>
          <a:bodyPr/>
          <a:lstStyle/>
          <a:p>
            <a:pPr algn="l" eaLnBrk="1" hangingPunct="1"/>
            <a:r>
              <a:rPr lang="en-US" dirty="0">
                <a:solidFill>
                  <a:srgbClr val="7A0019"/>
                </a:solidFill>
              </a:rPr>
              <a:t>Preparing Data for Use in GIS</a:t>
            </a:r>
          </a:p>
        </p:txBody>
      </p:sp>
      <p:sp>
        <p:nvSpPr>
          <p:cNvPr id="3075" name="Rectangle 3"/>
          <p:cNvSpPr>
            <a:spLocks noGrp="1" noChangeArrowheads="1"/>
          </p:cNvSpPr>
          <p:nvPr>
            <p:ph idx="1"/>
          </p:nvPr>
        </p:nvSpPr>
        <p:spPr>
          <a:xfrm>
            <a:off x="457200" y="1608138"/>
            <a:ext cx="8229600" cy="4411662"/>
          </a:xfrm>
        </p:spPr>
        <p:txBody>
          <a:bodyPr>
            <a:normAutofit/>
          </a:bodyPr>
          <a:lstStyle/>
          <a:p>
            <a:pPr eaLnBrk="1" fontAlgn="auto" hangingPunct="1">
              <a:spcAft>
                <a:spcPts val="0"/>
              </a:spcAft>
              <a:buFont typeface="Arial" pitchFamily="34" charset="0"/>
              <a:buChar char="•"/>
              <a:defRPr/>
            </a:pPr>
            <a:r>
              <a:rPr lang="en-US" dirty="0"/>
              <a:t>Data Sources</a:t>
            </a:r>
          </a:p>
          <a:p>
            <a:pPr marL="822960" lvl="1" indent="-457200" eaLnBrk="1" fontAlgn="auto" hangingPunct="1">
              <a:spcAft>
                <a:spcPts val="0"/>
              </a:spcAft>
              <a:buFont typeface="Arial" pitchFamily="34" charset="0"/>
              <a:buChar char="•"/>
              <a:defRPr/>
            </a:pPr>
            <a:endParaRPr lang="en-US" dirty="0"/>
          </a:p>
          <a:p>
            <a:pPr eaLnBrk="1" fontAlgn="auto" hangingPunct="1">
              <a:spcAft>
                <a:spcPts val="0"/>
              </a:spcAft>
              <a:buFont typeface="Arial" pitchFamily="34" charset="0"/>
              <a:buChar char="•"/>
              <a:defRPr/>
            </a:pPr>
            <a:r>
              <a:rPr lang="en-US" dirty="0"/>
              <a:t>Joining Data</a:t>
            </a:r>
          </a:p>
          <a:p>
            <a:pPr marL="320040" indent="-320040" eaLnBrk="1" fontAlgn="auto" hangingPunct="1">
              <a:spcAft>
                <a:spcPts val="0"/>
              </a:spcAft>
              <a:buFont typeface="Wingdings"/>
              <a:buChar char=""/>
              <a:defRPr/>
            </a:pPr>
            <a:endParaRPr lang="en-US" dirty="0"/>
          </a:p>
        </p:txBody>
      </p:sp>
      <p:cxnSp>
        <p:nvCxnSpPr>
          <p:cNvPr id="10" name="Straight Connector 9"/>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6"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5034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2"/>
          <p:cNvSpPr>
            <a:spLocks noGrp="1" noChangeArrowheads="1"/>
          </p:cNvSpPr>
          <p:nvPr>
            <p:ph type="title"/>
          </p:nvPr>
        </p:nvSpPr>
        <p:spPr/>
        <p:txBody>
          <a:bodyPr/>
          <a:lstStyle/>
          <a:p>
            <a:pPr algn="l" eaLnBrk="1" hangingPunct="1"/>
            <a:r>
              <a:rPr lang="en-US" dirty="0">
                <a:solidFill>
                  <a:srgbClr val="7A0019"/>
                </a:solidFill>
              </a:rPr>
              <a:t>Data Sources</a:t>
            </a:r>
          </a:p>
        </p:txBody>
      </p:sp>
      <p:sp>
        <p:nvSpPr>
          <p:cNvPr id="3075" name="Rectangle 3"/>
          <p:cNvSpPr>
            <a:spLocks noGrp="1" noChangeArrowheads="1"/>
          </p:cNvSpPr>
          <p:nvPr>
            <p:ph idx="1"/>
          </p:nvPr>
        </p:nvSpPr>
        <p:spPr>
          <a:xfrm>
            <a:off x="457200" y="1608138"/>
            <a:ext cx="8229600" cy="4411662"/>
          </a:xfrm>
        </p:spPr>
        <p:txBody>
          <a:bodyPr>
            <a:normAutofit fontScale="77500" lnSpcReduction="20000"/>
          </a:bodyPr>
          <a:lstStyle/>
          <a:p>
            <a:pPr marL="502285" indent="-457200" eaLnBrk="1" fontAlgn="auto" hangingPunct="1">
              <a:spcAft>
                <a:spcPts val="0"/>
              </a:spcAft>
              <a:buFont typeface="Arial" pitchFamily="34" charset="0"/>
              <a:buChar char="•"/>
              <a:defRPr/>
            </a:pPr>
            <a:r>
              <a:rPr lang="en-US" b="1" dirty="0"/>
              <a:t>NHGIS</a:t>
            </a:r>
          </a:p>
          <a:p>
            <a:pPr marL="502285" indent="-457200" eaLnBrk="1" fontAlgn="auto" hangingPunct="1">
              <a:spcAft>
                <a:spcPts val="0"/>
              </a:spcAft>
              <a:buFont typeface="Arial" pitchFamily="34" charset="0"/>
              <a:buChar char="•"/>
              <a:defRPr/>
            </a:pPr>
            <a:r>
              <a:rPr lang="en-US" b="1" dirty="0"/>
              <a:t>Minnesota Geospatial Commons</a:t>
            </a:r>
          </a:p>
          <a:p>
            <a:pPr marL="502285" indent="-457200" eaLnBrk="1" fontAlgn="auto" hangingPunct="1">
              <a:spcAft>
                <a:spcPts val="0"/>
              </a:spcAft>
              <a:buFont typeface="Arial" pitchFamily="34" charset="0"/>
              <a:buChar char="•"/>
              <a:defRPr/>
            </a:pPr>
            <a:r>
              <a:rPr lang="en-US" b="1" dirty="0"/>
              <a:t>CDC - WISQARS</a:t>
            </a:r>
          </a:p>
          <a:p>
            <a:pPr marL="502285" indent="-457200" eaLnBrk="1" fontAlgn="auto" hangingPunct="1">
              <a:spcAft>
                <a:spcPts val="0"/>
              </a:spcAft>
              <a:buFont typeface="Arial" pitchFamily="34" charset="0"/>
              <a:buChar char="•"/>
              <a:defRPr/>
            </a:pPr>
            <a:r>
              <a:rPr lang="en-US" b="1" dirty="0" err="1"/>
              <a:t>esri</a:t>
            </a:r>
            <a:endParaRPr lang="en-US" b="1" dirty="0"/>
          </a:p>
          <a:p>
            <a:pPr marL="502285" indent="-457200" eaLnBrk="1" fontAlgn="auto" hangingPunct="1">
              <a:spcAft>
                <a:spcPts val="0"/>
              </a:spcAft>
              <a:buFont typeface="Arial" pitchFamily="34" charset="0"/>
              <a:buChar char="•"/>
              <a:defRPr/>
            </a:pPr>
            <a:r>
              <a:rPr lang="en-US" dirty="0" err="1"/>
              <a:t>Borchert</a:t>
            </a:r>
            <a:r>
              <a:rPr lang="en-US" dirty="0"/>
              <a:t> Map Library</a:t>
            </a:r>
          </a:p>
          <a:p>
            <a:pPr marL="502285" indent="-457200" eaLnBrk="1" fontAlgn="auto" hangingPunct="1">
              <a:spcAft>
                <a:spcPts val="0"/>
              </a:spcAft>
              <a:buFont typeface="Arial" pitchFamily="34" charset="0"/>
              <a:buChar char="•"/>
              <a:defRPr/>
            </a:pPr>
            <a:r>
              <a:rPr lang="en-US" dirty="0"/>
              <a:t>Colleagues</a:t>
            </a:r>
          </a:p>
          <a:p>
            <a:pPr marL="502285" indent="-457200" eaLnBrk="1" fontAlgn="auto" hangingPunct="1">
              <a:spcAft>
                <a:spcPts val="0"/>
              </a:spcAft>
              <a:buFont typeface="Arial" pitchFamily="34" charset="0"/>
              <a:buChar char="•"/>
              <a:defRPr/>
            </a:pPr>
            <a:r>
              <a:rPr lang="en-US" dirty="0"/>
              <a:t>Tufts </a:t>
            </a:r>
            <a:r>
              <a:rPr lang="en-US" dirty="0" err="1"/>
              <a:t>GeoData</a:t>
            </a:r>
            <a:endParaRPr lang="en-US" dirty="0"/>
          </a:p>
          <a:p>
            <a:pPr marL="502285" indent="-457200" eaLnBrk="1" fontAlgn="auto" hangingPunct="1">
              <a:spcAft>
                <a:spcPts val="0"/>
              </a:spcAft>
              <a:buFont typeface="Arial" pitchFamily="34" charset="0"/>
              <a:buChar char="•"/>
              <a:defRPr/>
            </a:pPr>
            <a:r>
              <a:rPr lang="en-US" dirty="0"/>
              <a:t>Harvard World map</a:t>
            </a:r>
          </a:p>
          <a:p>
            <a:pPr marL="502285" indent="-457200" eaLnBrk="1" fontAlgn="auto" hangingPunct="1">
              <a:spcAft>
                <a:spcPts val="0"/>
              </a:spcAft>
              <a:buFont typeface="Arial" pitchFamily="34" charset="0"/>
              <a:buChar char="•"/>
              <a:defRPr/>
            </a:pPr>
            <a:r>
              <a:rPr lang="en-US" dirty="0"/>
              <a:t>Natural Earth</a:t>
            </a:r>
          </a:p>
          <a:p>
            <a:pPr marL="502285" indent="-457200" eaLnBrk="1" fontAlgn="auto" hangingPunct="1">
              <a:spcAft>
                <a:spcPts val="0"/>
              </a:spcAft>
              <a:buFont typeface="Arial" pitchFamily="34" charset="0"/>
              <a:buChar char="•"/>
              <a:defRPr/>
            </a:pPr>
            <a:r>
              <a:rPr lang="en-US" dirty="0"/>
              <a:t>USGS</a:t>
            </a:r>
          </a:p>
          <a:p>
            <a:pPr marL="502285" indent="-457200" eaLnBrk="1" fontAlgn="auto" hangingPunct="1">
              <a:spcAft>
                <a:spcPts val="0"/>
              </a:spcAft>
              <a:buFont typeface="Arial" pitchFamily="34" charset="0"/>
              <a:buChar char="•"/>
              <a:defRPr/>
            </a:pPr>
            <a:r>
              <a:rPr lang="en-US" dirty="0"/>
              <a:t>Google</a:t>
            </a:r>
          </a:p>
          <a:p>
            <a:pPr marL="320040" indent="-320040" eaLnBrk="1" fontAlgn="auto" hangingPunct="1">
              <a:spcAft>
                <a:spcPts val="0"/>
              </a:spcAft>
              <a:buFont typeface="Wingdings"/>
              <a:buChar char=""/>
              <a:defRPr/>
            </a:pPr>
            <a:endParaRPr lang="en-US" dirty="0"/>
          </a:p>
        </p:txBody>
      </p:sp>
      <p:sp>
        <p:nvSpPr>
          <p:cNvPr id="10244" name="Text Box 14"/>
          <p:cNvSpPr txBox="1">
            <a:spLocks noChangeArrowheads="1"/>
          </p:cNvSpPr>
          <p:nvPr/>
        </p:nvSpPr>
        <p:spPr bwMode="auto">
          <a:xfrm>
            <a:off x="228600" y="1219200"/>
            <a:ext cx="8702675" cy="366713"/>
          </a:xfrm>
          <a:prstGeom prst="rect">
            <a:avLst/>
          </a:prstGeom>
          <a:noFill/>
          <a:ln w="9525">
            <a:noFill/>
            <a:miter lim="800000"/>
            <a:headEnd/>
            <a:tailEnd/>
          </a:ln>
        </p:spPr>
        <p:txBody>
          <a:bodyPr>
            <a:spAutoFit/>
          </a:bodyPr>
          <a:lstStyle/>
          <a:p>
            <a:endParaRPr lang="en-US"/>
          </a:p>
        </p:txBody>
      </p:sp>
      <p:cxnSp>
        <p:nvCxnSpPr>
          <p:cNvPr id="9" name="Straight Connector 8"/>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1358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7A0019"/>
                </a:solidFill>
              </a:rPr>
              <a:t>NHGIS</a:t>
            </a:r>
          </a:p>
        </p:txBody>
      </p:sp>
      <p:sp>
        <p:nvSpPr>
          <p:cNvPr id="3" name="Content Placeholder 2"/>
          <p:cNvSpPr>
            <a:spLocks noGrp="1"/>
          </p:cNvSpPr>
          <p:nvPr>
            <p:ph idx="1"/>
          </p:nvPr>
        </p:nvSpPr>
        <p:spPr/>
        <p:txBody>
          <a:bodyPr/>
          <a:lstStyle/>
          <a:p>
            <a:pPr>
              <a:buFont typeface="Arial" pitchFamily="34" charset="0"/>
              <a:buChar char="•"/>
            </a:pPr>
            <a:r>
              <a:rPr lang="en-US" dirty="0"/>
              <a:t>National Historical Geographic Information System</a:t>
            </a:r>
          </a:p>
          <a:p>
            <a:pPr lvl="1">
              <a:buFont typeface="Arial" pitchFamily="34" charset="0"/>
              <a:buChar char="•"/>
            </a:pPr>
            <a:r>
              <a:rPr lang="en-US" dirty="0"/>
              <a:t>Provides, free of charge, </a:t>
            </a:r>
            <a:r>
              <a:rPr lang="en-US" b="1" dirty="0"/>
              <a:t>aggregate</a:t>
            </a:r>
            <a:r>
              <a:rPr lang="en-US" dirty="0"/>
              <a:t> census data and GIS-compatible </a:t>
            </a:r>
            <a:r>
              <a:rPr lang="en-US" b="1" dirty="0"/>
              <a:t>boundary files</a:t>
            </a:r>
            <a:r>
              <a:rPr lang="en-US" dirty="0"/>
              <a:t> for the United States between 1790 and 2014.</a:t>
            </a:r>
          </a:p>
          <a:p>
            <a:pPr lvl="1">
              <a:buFont typeface="Arial" pitchFamily="34" charset="0"/>
              <a:buChar char="•"/>
            </a:pPr>
            <a:r>
              <a:rPr lang="en-US" dirty="0">
                <a:hlinkClick r:id="rId2"/>
              </a:rPr>
              <a:t>http://nhgis.org</a:t>
            </a:r>
            <a:endParaRPr lang="en-US" dirty="0"/>
          </a:p>
          <a:p>
            <a:pPr lvl="1">
              <a:buFont typeface="Arial" pitchFamily="34" charset="0"/>
              <a:buChar char="•"/>
            </a:pPr>
            <a:endParaRPr lang="en-US" sz="1800" dirty="0"/>
          </a:p>
          <a:p>
            <a:pPr lvl="1">
              <a:buFont typeface="Arial" pitchFamily="34" charset="0"/>
              <a:buChar char="•"/>
            </a:pPr>
            <a:endParaRPr lang="en-US" sz="1800"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395693387"/>
              </p:ext>
            </p:extLst>
          </p:nvPr>
        </p:nvGraphicFramePr>
        <p:xfrm>
          <a:off x="838200" y="4572000"/>
          <a:ext cx="7848600" cy="1188720"/>
        </p:xfrm>
        <a:graphic>
          <a:graphicData uri="http://schemas.openxmlformats.org/drawingml/2006/table">
            <a:tbl>
              <a:tblPr firstRow="1" bandRow="1">
                <a:tableStyleId>{5C22544A-7EE6-4342-B048-85BDC9FD1C3A}</a:tableStyleId>
              </a:tblPr>
              <a:tblGrid>
                <a:gridCol w="3610356">
                  <a:extLst>
                    <a:ext uri="{9D8B030D-6E8A-4147-A177-3AD203B41FA5}">
                      <a16:colId xmlns:a16="http://schemas.microsoft.com/office/drawing/2014/main" val="20000"/>
                    </a:ext>
                  </a:extLst>
                </a:gridCol>
                <a:gridCol w="4238244">
                  <a:extLst>
                    <a:ext uri="{9D8B030D-6E8A-4147-A177-3AD203B41FA5}">
                      <a16:colId xmlns:a16="http://schemas.microsoft.com/office/drawing/2014/main" val="20001"/>
                    </a:ext>
                  </a:extLst>
                </a:gridCol>
              </a:tblGrid>
              <a:tr h="370840">
                <a:tc>
                  <a:txBody>
                    <a:bodyPr/>
                    <a:lstStyle/>
                    <a:p>
                      <a:pPr>
                        <a:buClr>
                          <a:srgbClr val="7A0019"/>
                        </a:buClr>
                        <a:buFont typeface="Arial" pitchFamily="34" charset="0"/>
                        <a:buChar char="•"/>
                      </a:pPr>
                      <a:r>
                        <a:rPr lang="en-US" sz="1800" b="0" dirty="0">
                          <a:solidFill>
                            <a:sysClr val="windowText" lastClr="000000"/>
                          </a:solidFill>
                        </a:rPr>
                        <a:t>  Pre-1970 – Derived from Print</a:t>
                      </a:r>
                    </a:p>
                    <a:p>
                      <a:pPr lvl="1">
                        <a:buClr>
                          <a:srgbClr val="7A0019"/>
                        </a:buClr>
                        <a:buFont typeface="Arial" pitchFamily="34" charset="0"/>
                        <a:buChar char="•"/>
                      </a:pPr>
                      <a:r>
                        <a:rPr lang="en-US" sz="1800" b="0" dirty="0">
                          <a:solidFill>
                            <a:sysClr val="windowText" lastClr="000000"/>
                          </a:solidFill>
                        </a:rPr>
                        <a:t>  Select Tables</a:t>
                      </a:r>
                    </a:p>
                    <a:p>
                      <a:pPr lvl="1">
                        <a:buClr>
                          <a:srgbClr val="7A0019"/>
                        </a:buClr>
                        <a:buFont typeface="Arial" pitchFamily="34" charset="0"/>
                        <a:buChar char="•"/>
                      </a:pPr>
                      <a:r>
                        <a:rPr lang="en-US" sz="1800" b="0" dirty="0">
                          <a:solidFill>
                            <a:sysClr val="windowText" lastClr="000000"/>
                          </a:solidFill>
                        </a:rPr>
                        <a:t>  Select Geographies</a:t>
                      </a:r>
                    </a:p>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alpha val="0"/>
                      </a:srgbClr>
                    </a:solidFill>
                  </a:tcPr>
                </a:tc>
                <a:tc>
                  <a:txBody>
                    <a:bodyPr/>
                    <a:lstStyle/>
                    <a:p>
                      <a:pPr>
                        <a:buClr>
                          <a:srgbClr val="7A0019"/>
                        </a:buClr>
                        <a:buFont typeface="Arial" pitchFamily="34" charset="0"/>
                        <a:buChar char="•"/>
                      </a:pPr>
                      <a:r>
                        <a:rPr lang="en-US" sz="1800" b="0" dirty="0">
                          <a:solidFill>
                            <a:sysClr val="windowText" lastClr="000000"/>
                          </a:solidFill>
                        </a:rPr>
                        <a:t>  1970-2014 - Electronically Available</a:t>
                      </a:r>
                    </a:p>
                    <a:p>
                      <a:pPr lvl="1">
                        <a:buClr>
                          <a:srgbClr val="7A0019"/>
                        </a:buClr>
                        <a:buFont typeface="Arial" pitchFamily="34" charset="0"/>
                        <a:buChar char="•"/>
                      </a:pPr>
                      <a:r>
                        <a:rPr lang="en-US" sz="1800" b="0" dirty="0">
                          <a:solidFill>
                            <a:sysClr val="windowText" lastClr="000000"/>
                          </a:solidFill>
                        </a:rPr>
                        <a:t>  All Tabulations</a:t>
                      </a:r>
                    </a:p>
                    <a:p>
                      <a:pPr lvl="1">
                        <a:buClr>
                          <a:srgbClr val="7A0019"/>
                        </a:buClr>
                        <a:buFont typeface="Arial" pitchFamily="34" charset="0"/>
                        <a:buChar char="•"/>
                      </a:pPr>
                      <a:r>
                        <a:rPr lang="en-US" sz="1800" b="0" dirty="0">
                          <a:solidFill>
                            <a:sysClr val="windowText" lastClr="000000"/>
                          </a:solidFill>
                        </a:rPr>
                        <a:t>  All Geographies</a:t>
                      </a:r>
                    </a:p>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00"/>
                  </a:ext>
                </a:extLst>
              </a:tr>
            </a:tbl>
          </a:graphicData>
        </a:graphic>
      </p:graphicFrame>
      <p:cxnSp>
        <p:nvCxnSpPr>
          <p:cNvPr id="8" name="Straight Connector 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9"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7555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algn="l" eaLnBrk="1" hangingPunct="1"/>
            <a:r>
              <a:rPr lang="en-US" dirty="0">
                <a:solidFill>
                  <a:srgbClr val="7A0019"/>
                </a:solidFill>
              </a:rPr>
              <a:t>Natural Resources</a:t>
            </a:r>
          </a:p>
        </p:txBody>
      </p:sp>
      <p:sp>
        <p:nvSpPr>
          <p:cNvPr id="60419" name="Rectangle 3"/>
          <p:cNvSpPr>
            <a:spLocks noGrp="1" noChangeArrowheads="1"/>
          </p:cNvSpPr>
          <p:nvPr>
            <p:ph idx="1"/>
          </p:nvPr>
        </p:nvSpPr>
        <p:spPr/>
        <p:txBody>
          <a:bodyPr>
            <a:normAutofit lnSpcReduction="10000"/>
          </a:bodyPr>
          <a:lstStyle/>
          <a:p>
            <a:pPr eaLnBrk="1" fontAlgn="auto" hangingPunct="1">
              <a:spcAft>
                <a:spcPts val="0"/>
              </a:spcAft>
              <a:buFont typeface="Arial" pitchFamily="34" charset="0"/>
              <a:buChar char="•"/>
              <a:defRPr/>
            </a:pPr>
            <a:r>
              <a:rPr lang="en-US" dirty="0"/>
              <a:t>Watersheds</a:t>
            </a:r>
          </a:p>
          <a:p>
            <a:pPr eaLnBrk="1" fontAlgn="auto" hangingPunct="1">
              <a:spcAft>
                <a:spcPts val="0"/>
              </a:spcAft>
              <a:buFont typeface="Arial" pitchFamily="34" charset="0"/>
              <a:buChar char="•"/>
              <a:defRPr/>
            </a:pPr>
            <a:r>
              <a:rPr lang="en-US" dirty="0"/>
              <a:t>Soils</a:t>
            </a:r>
          </a:p>
          <a:p>
            <a:pPr eaLnBrk="1" fontAlgn="auto" hangingPunct="1">
              <a:spcAft>
                <a:spcPts val="0"/>
              </a:spcAft>
              <a:buFont typeface="Arial" pitchFamily="34" charset="0"/>
              <a:buChar char="•"/>
              <a:defRPr/>
            </a:pPr>
            <a:r>
              <a:rPr lang="en-US" dirty="0"/>
              <a:t>Elevation</a:t>
            </a:r>
          </a:p>
          <a:p>
            <a:pPr eaLnBrk="1" fontAlgn="auto" hangingPunct="1">
              <a:spcAft>
                <a:spcPts val="0"/>
              </a:spcAft>
              <a:buFont typeface="Arial" pitchFamily="34" charset="0"/>
              <a:buChar char="•"/>
              <a:defRPr/>
            </a:pPr>
            <a:r>
              <a:rPr lang="en-US" dirty="0" err="1"/>
              <a:t>Landcover</a:t>
            </a:r>
            <a:endParaRPr lang="en-US" dirty="0"/>
          </a:p>
          <a:p>
            <a:pPr eaLnBrk="1" fontAlgn="auto" hangingPunct="1">
              <a:spcAft>
                <a:spcPts val="0"/>
              </a:spcAft>
              <a:buFont typeface="Arial" pitchFamily="34" charset="0"/>
              <a:buChar char="•"/>
              <a:defRPr/>
            </a:pPr>
            <a:r>
              <a:rPr lang="en-US" dirty="0"/>
              <a:t>Aerial photographs</a:t>
            </a:r>
          </a:p>
          <a:p>
            <a:pPr eaLnBrk="1" fontAlgn="auto" hangingPunct="1">
              <a:spcAft>
                <a:spcPts val="0"/>
              </a:spcAft>
              <a:buFont typeface="Arial" pitchFamily="34" charset="0"/>
              <a:buChar char="•"/>
              <a:defRPr/>
            </a:pPr>
            <a:r>
              <a:rPr lang="en-US" dirty="0"/>
              <a:t>Water quality</a:t>
            </a:r>
          </a:p>
          <a:p>
            <a:pPr eaLnBrk="1" fontAlgn="auto" hangingPunct="1">
              <a:spcAft>
                <a:spcPts val="0"/>
              </a:spcAft>
              <a:buFont typeface="Arial" pitchFamily="34" charset="0"/>
              <a:buChar char="•"/>
              <a:defRPr/>
            </a:pPr>
            <a:endParaRPr lang="en-US" dirty="0"/>
          </a:p>
          <a:p>
            <a:pPr marL="365760" lvl="1" indent="0" eaLnBrk="1" fontAlgn="auto" hangingPunct="1">
              <a:spcAft>
                <a:spcPts val="0"/>
              </a:spcAft>
              <a:buNone/>
              <a:defRPr/>
            </a:pPr>
            <a:r>
              <a:rPr lang="en-US" dirty="0"/>
              <a:t>Source Example: MN Geospatial Commons</a:t>
            </a:r>
          </a:p>
        </p:txBody>
      </p:sp>
      <p:cxnSp>
        <p:nvCxnSpPr>
          <p:cNvPr id="8" name="Straight Connector 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6" name="Picture 7" descr="C:\Users\betch038\Downloads\U-Spatial_GraphicAccent_R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9112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algn="l" eaLnBrk="1" hangingPunct="1"/>
            <a:r>
              <a:rPr lang="en-US" dirty="0">
                <a:solidFill>
                  <a:srgbClr val="7A0019"/>
                </a:solidFill>
              </a:rPr>
              <a:t>Natural Resources</a:t>
            </a:r>
          </a:p>
        </p:txBody>
      </p:sp>
      <p:sp>
        <p:nvSpPr>
          <p:cNvPr id="15363" name="Rectangle 3"/>
          <p:cNvSpPr>
            <a:spLocks noGrp="1" noChangeArrowheads="1"/>
          </p:cNvSpPr>
          <p:nvPr>
            <p:ph idx="1"/>
          </p:nvPr>
        </p:nvSpPr>
        <p:spPr/>
        <p:txBody>
          <a:bodyPr>
            <a:normAutofit/>
          </a:bodyPr>
          <a:lstStyle/>
          <a:p>
            <a:pPr marL="0" indent="0" eaLnBrk="1" hangingPunct="1">
              <a:buNone/>
            </a:pPr>
            <a:r>
              <a:rPr lang="en-US" sz="2800" dirty="0"/>
              <a:t>Example: Wildfires in 2003 through October 27, 2003. </a:t>
            </a:r>
          </a:p>
        </p:txBody>
      </p:sp>
      <p:pic>
        <p:nvPicPr>
          <p:cNvPr id="15364" name="Picture 4"/>
          <p:cNvPicPr>
            <a:picLocks noChangeAspect="1" noChangeArrowheads="1"/>
          </p:cNvPicPr>
          <p:nvPr/>
        </p:nvPicPr>
        <p:blipFill>
          <a:blip r:embed="rId3" cstate="print"/>
          <a:srcRect l="13249" t="28915" r="50157" b="30923"/>
          <a:stretch>
            <a:fillRect/>
          </a:stretch>
        </p:blipFill>
        <p:spPr bwMode="auto">
          <a:xfrm>
            <a:off x="2476500" y="2438400"/>
            <a:ext cx="4419600" cy="3810000"/>
          </a:xfrm>
          <a:prstGeom prst="rect">
            <a:avLst/>
          </a:prstGeom>
          <a:noFill/>
          <a:ln w="9525">
            <a:noFill/>
            <a:miter lim="800000"/>
            <a:headEnd/>
            <a:tailEnd/>
          </a:ln>
        </p:spPr>
      </p:pic>
      <p:sp>
        <p:nvSpPr>
          <p:cNvPr id="6" name="Text Box 6"/>
          <p:cNvSpPr txBox="1">
            <a:spLocks noChangeArrowheads="1"/>
          </p:cNvSpPr>
          <p:nvPr/>
        </p:nvSpPr>
        <p:spPr bwMode="auto">
          <a:xfrm>
            <a:off x="4953000" y="5791200"/>
            <a:ext cx="2289048" cy="253916"/>
          </a:xfrm>
          <a:prstGeom prst="rect">
            <a:avLst/>
          </a:prstGeom>
          <a:noFill/>
          <a:ln w="9525">
            <a:noFill/>
            <a:miter lim="800000"/>
            <a:headEnd/>
            <a:tailEnd/>
          </a:ln>
        </p:spPr>
        <p:txBody>
          <a:bodyPr wrap="square">
            <a:spAutoFit/>
          </a:bodyPr>
          <a:lstStyle/>
          <a:p>
            <a:r>
              <a:rPr lang="en-US" sz="1050" dirty="0"/>
              <a:t> Source: MN Geospatial Commons</a:t>
            </a:r>
          </a:p>
        </p:txBody>
      </p:sp>
      <p:cxnSp>
        <p:nvCxnSpPr>
          <p:cNvPr id="10" name="Straight Connector 9"/>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8"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316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A0019"/>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457200" y="3048000"/>
            <a:ext cx="8305800" cy="1362075"/>
          </a:xfrm>
        </p:spPr>
        <p:txBody>
          <a:bodyPr/>
          <a:lstStyle/>
          <a:p>
            <a:pPr eaLnBrk="1" hangingPunct="1">
              <a:defRPr/>
            </a:pPr>
            <a:r>
              <a:rPr lang="en-US" sz="3800" cap="none" dirty="0">
                <a:solidFill>
                  <a:schemeClr val="bg1"/>
                </a:solidFill>
              </a:rPr>
              <a:t>Introduction to </a:t>
            </a:r>
            <a:r>
              <a:rPr lang="en-US" sz="3800" dirty="0">
                <a:solidFill>
                  <a:schemeClr val="bg1"/>
                </a:solidFill>
              </a:rPr>
              <a:t>GIS &amp; A</a:t>
            </a:r>
            <a:r>
              <a:rPr lang="en-US" sz="3800" cap="none" dirty="0">
                <a:solidFill>
                  <a:schemeClr val="bg1"/>
                </a:solidFill>
              </a:rPr>
              <a:t>rc</a:t>
            </a:r>
            <a:r>
              <a:rPr lang="en-US" sz="3800" dirty="0">
                <a:solidFill>
                  <a:schemeClr val="bg1"/>
                </a:solidFill>
              </a:rPr>
              <a:t>GIS</a:t>
            </a:r>
          </a:p>
        </p:txBody>
      </p:sp>
      <p:sp>
        <p:nvSpPr>
          <p:cNvPr id="6" name="Rectangle 3"/>
          <p:cNvSpPr txBox="1">
            <a:spLocks noChangeArrowheads="1"/>
          </p:cNvSpPr>
          <p:nvPr/>
        </p:nvSpPr>
        <p:spPr bwMode="auto">
          <a:xfrm>
            <a:off x="438150" y="3429000"/>
            <a:ext cx="64008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Clr>
                <a:srgbClr val="7A0019"/>
              </a:buClr>
              <a:buNone/>
              <a:defRPr sz="2000">
                <a:solidFill>
                  <a:schemeClr val="tx1"/>
                </a:solidFill>
                <a:latin typeface="+mn-lt"/>
                <a:ea typeface="+mn-ea"/>
                <a:cs typeface="+mn-cs"/>
              </a:defRPr>
            </a:lvl1pPr>
            <a:lvl2pPr marL="457200" indent="0" algn="l" rtl="0" eaLnBrk="1" fontAlgn="base" hangingPunct="1">
              <a:spcBef>
                <a:spcPct val="20000"/>
              </a:spcBef>
              <a:spcAft>
                <a:spcPct val="0"/>
              </a:spcAft>
              <a:buClr>
                <a:srgbClr val="7A0019"/>
              </a:buClr>
              <a:buNone/>
              <a:defRPr sz="1800">
                <a:solidFill>
                  <a:schemeClr val="tx1"/>
                </a:solidFill>
                <a:latin typeface="+mn-lt"/>
                <a:ea typeface="+mn-ea"/>
              </a:defRPr>
            </a:lvl2pPr>
            <a:lvl3pPr marL="914400" indent="0" algn="l" rtl="0" eaLnBrk="1" fontAlgn="base" hangingPunct="1">
              <a:spcBef>
                <a:spcPct val="20000"/>
              </a:spcBef>
              <a:spcAft>
                <a:spcPct val="0"/>
              </a:spcAft>
              <a:buClr>
                <a:srgbClr val="7A0019"/>
              </a:buClr>
              <a:buNone/>
              <a:defRPr sz="1600">
                <a:solidFill>
                  <a:schemeClr val="tx1"/>
                </a:solidFill>
                <a:latin typeface="+mn-lt"/>
                <a:ea typeface="+mn-ea"/>
              </a:defRPr>
            </a:lvl3pPr>
            <a:lvl4pPr marL="1371600" indent="0" algn="l" rtl="0" eaLnBrk="1" fontAlgn="base" hangingPunct="1">
              <a:spcBef>
                <a:spcPct val="20000"/>
              </a:spcBef>
              <a:spcAft>
                <a:spcPct val="0"/>
              </a:spcAft>
              <a:buClr>
                <a:srgbClr val="7A0019"/>
              </a:buClr>
              <a:buNone/>
              <a:defRPr sz="1400">
                <a:solidFill>
                  <a:schemeClr val="tx1"/>
                </a:solidFill>
                <a:latin typeface="+mn-lt"/>
                <a:ea typeface="+mn-ea"/>
              </a:defRPr>
            </a:lvl4pPr>
            <a:lvl5pPr marL="1828800" indent="0" algn="l" rtl="0" eaLnBrk="1" fontAlgn="base" hangingPunct="1">
              <a:spcBef>
                <a:spcPct val="20000"/>
              </a:spcBef>
              <a:spcAft>
                <a:spcPct val="0"/>
              </a:spcAft>
              <a:buClr>
                <a:srgbClr val="7A0019"/>
              </a:buClr>
              <a:buNone/>
              <a:defRPr sz="1400">
                <a:solidFill>
                  <a:schemeClr val="tx1"/>
                </a:solidFill>
                <a:latin typeface="+mn-lt"/>
                <a:ea typeface="+mn-ea"/>
              </a:defRPr>
            </a:lvl5pPr>
            <a:lvl6pPr marL="2286000" indent="0" algn="l" rtl="0" eaLnBrk="1" fontAlgn="base" hangingPunct="1">
              <a:spcBef>
                <a:spcPct val="20000"/>
              </a:spcBef>
              <a:spcAft>
                <a:spcPct val="0"/>
              </a:spcAft>
              <a:buClr>
                <a:srgbClr val="7A0019"/>
              </a:buClr>
              <a:buNone/>
              <a:defRPr sz="1400">
                <a:solidFill>
                  <a:schemeClr val="tx1"/>
                </a:solidFill>
                <a:latin typeface="+mn-lt"/>
                <a:ea typeface="+mn-ea"/>
              </a:defRPr>
            </a:lvl6pPr>
            <a:lvl7pPr marL="2743200" indent="0" algn="l" rtl="0" eaLnBrk="1" fontAlgn="base" hangingPunct="1">
              <a:spcBef>
                <a:spcPct val="20000"/>
              </a:spcBef>
              <a:spcAft>
                <a:spcPct val="0"/>
              </a:spcAft>
              <a:buClr>
                <a:srgbClr val="7A0019"/>
              </a:buClr>
              <a:buNone/>
              <a:defRPr sz="1400">
                <a:solidFill>
                  <a:schemeClr val="tx1"/>
                </a:solidFill>
                <a:latin typeface="+mn-lt"/>
                <a:ea typeface="+mn-ea"/>
              </a:defRPr>
            </a:lvl7pPr>
            <a:lvl8pPr marL="3200400" indent="0" algn="l" rtl="0" eaLnBrk="1" fontAlgn="base" hangingPunct="1">
              <a:spcBef>
                <a:spcPct val="20000"/>
              </a:spcBef>
              <a:spcAft>
                <a:spcPct val="0"/>
              </a:spcAft>
              <a:buClr>
                <a:srgbClr val="7A0019"/>
              </a:buClr>
              <a:buNone/>
              <a:defRPr sz="1400">
                <a:solidFill>
                  <a:schemeClr val="tx1"/>
                </a:solidFill>
                <a:latin typeface="+mn-lt"/>
                <a:ea typeface="+mn-ea"/>
              </a:defRPr>
            </a:lvl8pPr>
            <a:lvl9pPr marL="3657600" indent="0" algn="l" rtl="0" eaLnBrk="1" fontAlgn="base" hangingPunct="1">
              <a:spcBef>
                <a:spcPct val="20000"/>
              </a:spcBef>
              <a:spcAft>
                <a:spcPct val="0"/>
              </a:spcAft>
              <a:buClr>
                <a:srgbClr val="7A0019"/>
              </a:buClr>
              <a:buNone/>
              <a:defRPr sz="1400">
                <a:solidFill>
                  <a:schemeClr val="tx1"/>
                </a:solidFill>
                <a:latin typeface="+mn-lt"/>
                <a:ea typeface="+mn-ea"/>
              </a:defRPr>
            </a:lvl9pPr>
          </a:lstStyle>
          <a:p>
            <a:r>
              <a:rPr lang="en-US" sz="2800" kern="0" dirty="0">
                <a:solidFill>
                  <a:srgbClr val="FFCC33"/>
                </a:solidFill>
              </a:rPr>
              <a:t>Section 2</a:t>
            </a:r>
          </a:p>
        </p:txBody>
      </p:sp>
      <p:pic>
        <p:nvPicPr>
          <p:cNvPr id="4098" name="Picture 2" descr="U:\Shared\Branding\U-Spatial Graphic Accent NEW\U-Spatial_WEB_RectC.pn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345936"/>
            <a:ext cx="1508760" cy="402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967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lgn="l" eaLnBrk="1" hangingPunct="1"/>
            <a:r>
              <a:rPr lang="en-US" dirty="0">
                <a:solidFill>
                  <a:srgbClr val="7A0019"/>
                </a:solidFill>
              </a:rPr>
              <a:t>Public Health</a:t>
            </a:r>
          </a:p>
        </p:txBody>
      </p:sp>
      <p:sp>
        <p:nvSpPr>
          <p:cNvPr id="16387" name="Rectangle 3"/>
          <p:cNvSpPr>
            <a:spLocks noGrp="1" noChangeArrowheads="1"/>
          </p:cNvSpPr>
          <p:nvPr>
            <p:ph idx="1"/>
          </p:nvPr>
        </p:nvSpPr>
        <p:spPr/>
        <p:txBody>
          <a:bodyPr/>
          <a:lstStyle/>
          <a:p>
            <a:pPr eaLnBrk="1" hangingPunct="1">
              <a:buFont typeface="Arial" pitchFamily="34" charset="0"/>
              <a:buChar char="•"/>
            </a:pPr>
            <a:r>
              <a:rPr lang="en-US" dirty="0"/>
              <a:t>Hospitals</a:t>
            </a:r>
          </a:p>
          <a:p>
            <a:pPr eaLnBrk="1" hangingPunct="1">
              <a:buFont typeface="Arial" pitchFamily="34" charset="0"/>
              <a:buChar char="•"/>
            </a:pPr>
            <a:r>
              <a:rPr lang="en-US" dirty="0"/>
              <a:t>Hospital Catchment areas</a:t>
            </a:r>
          </a:p>
          <a:p>
            <a:pPr eaLnBrk="1" hangingPunct="1">
              <a:buFont typeface="Arial" pitchFamily="34" charset="0"/>
              <a:buChar char="•"/>
            </a:pPr>
            <a:r>
              <a:rPr lang="en-US" dirty="0"/>
              <a:t>Locations of cancer patients</a:t>
            </a:r>
          </a:p>
          <a:p>
            <a:pPr eaLnBrk="1" hangingPunct="1">
              <a:buFont typeface="Arial" pitchFamily="34" charset="0"/>
              <a:buChar char="•"/>
            </a:pPr>
            <a:r>
              <a:rPr lang="en-US" dirty="0"/>
              <a:t>Toxic Release Inventory Sites</a:t>
            </a:r>
          </a:p>
          <a:p>
            <a:pPr eaLnBrk="1" hangingPunct="1">
              <a:buFont typeface="Arial" pitchFamily="34" charset="0"/>
              <a:buChar char="•"/>
            </a:pPr>
            <a:r>
              <a:rPr lang="en-US" dirty="0"/>
              <a:t>Superfund Sites</a:t>
            </a:r>
          </a:p>
          <a:p>
            <a:pPr lvl="1" eaLnBrk="1" hangingPunct="1">
              <a:buFont typeface="Arial" pitchFamily="34" charset="0"/>
              <a:buChar char="•"/>
            </a:pPr>
            <a:r>
              <a:rPr lang="en-US" dirty="0"/>
              <a:t>National Center for Health Statistics</a:t>
            </a:r>
          </a:p>
          <a:p>
            <a:pPr lvl="1" eaLnBrk="1" hangingPunct="1">
              <a:buFont typeface="Arial" pitchFamily="34" charset="0"/>
              <a:buChar char="•"/>
            </a:pPr>
            <a:r>
              <a:rPr lang="en-US" dirty="0"/>
              <a:t>Example Source: CDC WISQARS</a:t>
            </a:r>
          </a:p>
        </p:txBody>
      </p:sp>
      <p:cxnSp>
        <p:nvCxnSpPr>
          <p:cNvPr id="8" name="Straight Connector 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6" name="Picture 7" descr="C:\Users\betch038\Downloads\U-Spatial_GraphicAccent_R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7981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algn="l" eaLnBrk="1" hangingPunct="1"/>
            <a:r>
              <a:rPr lang="en-US" dirty="0">
                <a:solidFill>
                  <a:srgbClr val="7A0019"/>
                </a:solidFill>
              </a:rPr>
              <a:t>Public Health</a:t>
            </a:r>
          </a:p>
        </p:txBody>
      </p:sp>
      <p:pic>
        <p:nvPicPr>
          <p:cNvPr id="17411" name="Picture 4"/>
          <p:cNvPicPr>
            <a:picLocks noChangeAspect="1" noChangeArrowheads="1"/>
          </p:cNvPicPr>
          <p:nvPr/>
        </p:nvPicPr>
        <p:blipFill>
          <a:blip r:embed="rId2" cstate="print"/>
          <a:srcRect l="29907" t="24219" r="8411" b="17969"/>
          <a:stretch>
            <a:fillRect/>
          </a:stretch>
        </p:blipFill>
        <p:spPr bwMode="auto">
          <a:xfrm>
            <a:off x="304800" y="1666875"/>
            <a:ext cx="6019800" cy="4500563"/>
          </a:xfrm>
          <a:prstGeom prst="rect">
            <a:avLst/>
          </a:prstGeom>
          <a:noFill/>
          <a:ln w="9525">
            <a:noFill/>
            <a:miter lim="800000"/>
            <a:headEnd/>
            <a:tailEnd/>
          </a:ln>
        </p:spPr>
      </p:pic>
      <p:pic>
        <p:nvPicPr>
          <p:cNvPr id="17412" name="Picture 5"/>
          <p:cNvPicPr>
            <a:picLocks noChangeAspect="1" noChangeArrowheads="1"/>
          </p:cNvPicPr>
          <p:nvPr/>
        </p:nvPicPr>
        <p:blipFill>
          <a:blip r:embed="rId3" cstate="print"/>
          <a:srcRect/>
          <a:stretch>
            <a:fillRect/>
          </a:stretch>
        </p:blipFill>
        <p:spPr bwMode="auto">
          <a:xfrm>
            <a:off x="6467475" y="4000500"/>
            <a:ext cx="2349500" cy="1474788"/>
          </a:xfrm>
          <a:prstGeom prst="rect">
            <a:avLst/>
          </a:prstGeom>
          <a:solidFill>
            <a:schemeClr val="bg1"/>
          </a:solidFill>
          <a:ln w="9525">
            <a:noFill/>
            <a:miter lim="800000"/>
            <a:headEnd/>
            <a:tailEnd/>
          </a:ln>
        </p:spPr>
      </p:pic>
      <p:sp>
        <p:nvSpPr>
          <p:cNvPr id="17413" name="Text Box 6"/>
          <p:cNvSpPr txBox="1">
            <a:spLocks noChangeArrowheads="1"/>
          </p:cNvSpPr>
          <p:nvPr/>
        </p:nvSpPr>
        <p:spPr bwMode="auto">
          <a:xfrm>
            <a:off x="2667000" y="1981200"/>
            <a:ext cx="2954338" cy="369888"/>
          </a:xfrm>
          <a:prstGeom prst="rect">
            <a:avLst/>
          </a:prstGeom>
          <a:noFill/>
          <a:ln w="9525">
            <a:noFill/>
            <a:miter lim="800000"/>
            <a:headEnd/>
            <a:tailEnd/>
          </a:ln>
        </p:spPr>
        <p:txBody>
          <a:bodyPr wrap="none">
            <a:spAutoFit/>
          </a:bodyPr>
          <a:lstStyle/>
          <a:p>
            <a:r>
              <a:rPr lang="en-US" b="1" dirty="0"/>
              <a:t>Homicides by State, 2005</a:t>
            </a:r>
          </a:p>
        </p:txBody>
      </p:sp>
      <p:sp>
        <p:nvSpPr>
          <p:cNvPr id="17414" name="Text Box 7"/>
          <p:cNvSpPr txBox="1">
            <a:spLocks noChangeArrowheads="1"/>
          </p:cNvSpPr>
          <p:nvPr/>
        </p:nvSpPr>
        <p:spPr bwMode="auto">
          <a:xfrm>
            <a:off x="339725" y="5770564"/>
            <a:ext cx="1859805" cy="276999"/>
          </a:xfrm>
          <a:prstGeom prst="rect">
            <a:avLst/>
          </a:prstGeom>
          <a:noFill/>
          <a:ln w="9525">
            <a:noFill/>
            <a:miter lim="800000"/>
            <a:headEnd/>
            <a:tailEnd/>
          </a:ln>
        </p:spPr>
        <p:txBody>
          <a:bodyPr wrap="none">
            <a:spAutoFit/>
          </a:bodyPr>
          <a:lstStyle/>
          <a:p>
            <a:r>
              <a:rPr lang="en-US" sz="1200" dirty="0"/>
              <a:t>Source: CDC WISQARS</a:t>
            </a:r>
          </a:p>
        </p:txBody>
      </p:sp>
      <p:sp>
        <p:nvSpPr>
          <p:cNvPr id="17415" name="Text Box 8"/>
          <p:cNvSpPr txBox="1">
            <a:spLocks noChangeArrowheads="1"/>
          </p:cNvSpPr>
          <p:nvPr/>
        </p:nvSpPr>
        <p:spPr bwMode="auto">
          <a:xfrm>
            <a:off x="466725" y="1447800"/>
            <a:ext cx="7042150" cy="366713"/>
          </a:xfrm>
          <a:prstGeom prst="rect">
            <a:avLst/>
          </a:prstGeom>
          <a:noFill/>
          <a:ln w="9525">
            <a:noFill/>
            <a:miter lim="800000"/>
            <a:headEnd/>
            <a:tailEnd/>
          </a:ln>
        </p:spPr>
        <p:txBody>
          <a:bodyPr wrap="none">
            <a:spAutoFit/>
          </a:bodyPr>
          <a:lstStyle/>
          <a:p>
            <a:r>
              <a:rPr lang="en-US" dirty="0"/>
              <a:t>Homicide data from CDC WISQARS had to be joined to spatial data</a:t>
            </a:r>
          </a:p>
        </p:txBody>
      </p:sp>
      <p:cxnSp>
        <p:nvCxnSpPr>
          <p:cNvPr id="12" name="Straight Connector 11"/>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0"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6246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l" eaLnBrk="1" hangingPunct="1"/>
            <a:r>
              <a:rPr lang="en-US" dirty="0">
                <a:solidFill>
                  <a:srgbClr val="7A0019"/>
                </a:solidFill>
              </a:rPr>
              <a:t>Planning</a:t>
            </a:r>
          </a:p>
        </p:txBody>
      </p:sp>
      <p:sp>
        <p:nvSpPr>
          <p:cNvPr id="18435" name="Rectangle 3"/>
          <p:cNvSpPr>
            <a:spLocks noGrp="1" noChangeArrowheads="1"/>
          </p:cNvSpPr>
          <p:nvPr>
            <p:ph idx="1"/>
          </p:nvPr>
        </p:nvSpPr>
        <p:spPr/>
        <p:txBody>
          <a:bodyPr/>
          <a:lstStyle/>
          <a:p>
            <a:pPr eaLnBrk="1" hangingPunct="1"/>
            <a:r>
              <a:rPr lang="en-US" dirty="0"/>
              <a:t>Zoning</a:t>
            </a:r>
          </a:p>
          <a:p>
            <a:pPr eaLnBrk="1" hangingPunct="1"/>
            <a:r>
              <a:rPr lang="en-US" dirty="0" err="1"/>
              <a:t>Landuse</a:t>
            </a:r>
            <a:r>
              <a:rPr lang="en-US" dirty="0"/>
              <a:t> </a:t>
            </a:r>
            <a:r>
              <a:rPr lang="en-US" sz="2800" dirty="0"/>
              <a:t>(Commercial, Residential, Industrial)</a:t>
            </a:r>
          </a:p>
          <a:p>
            <a:pPr eaLnBrk="1" hangingPunct="1"/>
            <a:r>
              <a:rPr lang="en-US" dirty="0"/>
              <a:t>Parks</a:t>
            </a:r>
          </a:p>
          <a:p>
            <a:pPr eaLnBrk="1" hangingPunct="1"/>
            <a:r>
              <a:rPr lang="en-US" dirty="0"/>
              <a:t>Roads</a:t>
            </a:r>
          </a:p>
          <a:p>
            <a:pPr marL="0" indent="0" eaLnBrk="1" hangingPunct="1">
              <a:buNone/>
            </a:pPr>
            <a:endParaRPr lang="en-US" dirty="0"/>
          </a:p>
          <a:p>
            <a:pPr marL="457200" lvl="1" indent="0" eaLnBrk="1" hangingPunct="1">
              <a:buNone/>
            </a:pPr>
            <a:r>
              <a:rPr lang="en-US" dirty="0"/>
              <a:t>Example Source: MN Geospatial Commons</a:t>
            </a:r>
          </a:p>
        </p:txBody>
      </p:sp>
      <p:cxnSp>
        <p:nvCxnSpPr>
          <p:cNvPr id="8" name="Straight Connector 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6"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4030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623650"/>
            <a:ext cx="6019800" cy="462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pPr algn="l"/>
            <a:r>
              <a:rPr lang="en-US" dirty="0">
                <a:solidFill>
                  <a:srgbClr val="7A0019"/>
                </a:solidFill>
              </a:rPr>
              <a:t>Planning</a:t>
            </a:r>
          </a:p>
        </p:txBody>
      </p:sp>
      <p:cxnSp>
        <p:nvCxnSpPr>
          <p:cNvPr id="8" name="Straight Connector 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6"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8211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7A001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048000"/>
            <a:ext cx="7772400" cy="1362075"/>
          </a:xfrm>
        </p:spPr>
        <p:txBody>
          <a:bodyPr/>
          <a:lstStyle/>
          <a:p>
            <a:pPr eaLnBrk="1" hangingPunct="1">
              <a:defRPr/>
            </a:pPr>
            <a:r>
              <a:rPr lang="en-US" dirty="0">
                <a:solidFill>
                  <a:schemeClr val="bg1"/>
                </a:solidFill>
              </a:rPr>
              <a:t>Demonstration</a:t>
            </a:r>
            <a:br>
              <a:rPr lang="en-US" dirty="0"/>
            </a:br>
            <a:r>
              <a:rPr lang="en-US" sz="3200" cap="none" dirty="0" err="1">
                <a:solidFill>
                  <a:srgbClr val="FFCC33"/>
                </a:solidFill>
              </a:rPr>
              <a:t>esri</a:t>
            </a:r>
            <a:r>
              <a:rPr lang="en-US" sz="3200" dirty="0">
                <a:solidFill>
                  <a:srgbClr val="FFCC33"/>
                </a:solidFill>
              </a:rPr>
              <a:t> D</a:t>
            </a:r>
            <a:r>
              <a:rPr lang="en-US" sz="3200" cap="none" dirty="0">
                <a:solidFill>
                  <a:srgbClr val="FFCC33"/>
                </a:solidFill>
              </a:rPr>
              <a:t>ata</a:t>
            </a:r>
            <a:r>
              <a:rPr lang="en-US" sz="3200" dirty="0">
                <a:solidFill>
                  <a:srgbClr val="FFCC33"/>
                </a:solidFill>
              </a:rPr>
              <a:t> S</a:t>
            </a:r>
            <a:r>
              <a:rPr lang="en-US" sz="3200" cap="none" dirty="0">
                <a:solidFill>
                  <a:srgbClr val="FFCC33"/>
                </a:solidFill>
              </a:rPr>
              <a:t>earch</a:t>
            </a:r>
          </a:p>
        </p:txBody>
      </p:sp>
      <p:pic>
        <p:nvPicPr>
          <p:cNvPr id="6" name="Picture 2" descr="U:\Shared\Branding\U-Spatial Graphic Accent NEW\U-Spatial_WEB_RectC.pn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345936"/>
            <a:ext cx="1508760" cy="402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3058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algn="l" eaLnBrk="1" hangingPunct="1"/>
            <a:r>
              <a:rPr lang="en-US" dirty="0">
                <a:solidFill>
                  <a:srgbClr val="7A0019"/>
                </a:solidFill>
              </a:rPr>
              <a:t>Joining Data</a:t>
            </a:r>
          </a:p>
        </p:txBody>
      </p:sp>
      <p:sp>
        <p:nvSpPr>
          <p:cNvPr id="21507" name="Content Placeholder 2"/>
          <p:cNvSpPr>
            <a:spLocks noGrp="1"/>
          </p:cNvSpPr>
          <p:nvPr>
            <p:ph idx="1"/>
          </p:nvPr>
        </p:nvSpPr>
        <p:spPr/>
        <p:txBody>
          <a:bodyPr/>
          <a:lstStyle/>
          <a:p>
            <a:pPr marL="69850" indent="0" eaLnBrk="1" hangingPunct="1">
              <a:buNone/>
            </a:pPr>
            <a:endParaRPr lang="en-US" dirty="0"/>
          </a:p>
          <a:p>
            <a:pPr marL="527050" indent="-457200" eaLnBrk="1" hangingPunct="1">
              <a:buFont typeface="Arial" pitchFamily="34" charset="0"/>
              <a:buChar char="•"/>
            </a:pPr>
            <a:r>
              <a:rPr lang="en-US" dirty="0"/>
              <a:t>Attribute Tables</a:t>
            </a:r>
          </a:p>
          <a:p>
            <a:pPr marL="69850" indent="0" eaLnBrk="1" hangingPunct="1">
              <a:buNone/>
            </a:pPr>
            <a:endParaRPr lang="en-US" dirty="0"/>
          </a:p>
          <a:p>
            <a:pPr marL="527050" indent="-457200" eaLnBrk="1" hangingPunct="1">
              <a:buFont typeface="Arial" pitchFamily="34" charset="0"/>
              <a:buChar char="•"/>
            </a:pPr>
            <a:r>
              <a:rPr lang="en-US" dirty="0"/>
              <a:t>Primary Key/Joining Attribute</a:t>
            </a:r>
          </a:p>
          <a:p>
            <a:pPr marL="69850" indent="0" eaLnBrk="1" hangingPunct="1">
              <a:buNone/>
            </a:pPr>
            <a:endParaRPr lang="en-US" dirty="0"/>
          </a:p>
          <a:p>
            <a:pPr marL="527050" indent="-457200" eaLnBrk="1" hangingPunct="1">
              <a:buFont typeface="Arial" pitchFamily="34" charset="0"/>
              <a:buChar char="•"/>
            </a:pPr>
            <a:r>
              <a:rPr lang="en-US" dirty="0"/>
              <a:t>Joining</a:t>
            </a:r>
          </a:p>
        </p:txBody>
      </p:sp>
      <p:cxnSp>
        <p:nvCxnSpPr>
          <p:cNvPr id="8" name="Straight Connector 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6"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4382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l" eaLnBrk="1" hangingPunct="1"/>
            <a:r>
              <a:rPr lang="en-US" dirty="0">
                <a:solidFill>
                  <a:srgbClr val="7A0019"/>
                </a:solidFill>
              </a:rPr>
              <a:t>Question?</a:t>
            </a:r>
          </a:p>
        </p:txBody>
      </p:sp>
      <p:sp>
        <p:nvSpPr>
          <p:cNvPr id="20483" name="Rectangle 3"/>
          <p:cNvSpPr>
            <a:spLocks noGrp="1" noChangeArrowheads="1"/>
          </p:cNvSpPr>
          <p:nvPr>
            <p:ph idx="1"/>
          </p:nvPr>
        </p:nvSpPr>
        <p:spPr/>
        <p:txBody>
          <a:bodyPr/>
          <a:lstStyle/>
          <a:p>
            <a:pPr eaLnBrk="1" hangingPunct="1"/>
            <a:r>
              <a:rPr lang="en-US" dirty="0"/>
              <a:t>The research question I want to map is: </a:t>
            </a:r>
            <a:r>
              <a:rPr lang="en-US" sz="2800" dirty="0"/>
              <a:t>“What is the </a:t>
            </a:r>
            <a:r>
              <a:rPr lang="en-US" sz="2800" b="1" dirty="0"/>
              <a:t>Homicide Rate </a:t>
            </a:r>
            <a:r>
              <a:rPr lang="en-US" sz="2800" dirty="0"/>
              <a:t>per </a:t>
            </a:r>
            <a:r>
              <a:rPr lang="en-US" sz="2800" b="1" dirty="0"/>
              <a:t>State</a:t>
            </a:r>
            <a:r>
              <a:rPr lang="en-US" sz="2800" dirty="0"/>
              <a:t> during </a:t>
            </a:r>
          </a:p>
          <a:p>
            <a:pPr marL="0" indent="0" eaLnBrk="1" hangingPunct="1">
              <a:buNone/>
            </a:pPr>
            <a:r>
              <a:rPr lang="en-US" sz="2800" b="1" dirty="0"/>
              <a:t>	2003-2005</a:t>
            </a:r>
            <a:r>
              <a:rPr lang="en-US" sz="2800" dirty="0"/>
              <a:t>?”</a:t>
            </a:r>
          </a:p>
          <a:p>
            <a:pPr marL="0" indent="0" eaLnBrk="1" hangingPunct="1">
              <a:buNone/>
            </a:pPr>
            <a:endParaRPr lang="en-US" sz="2800" dirty="0"/>
          </a:p>
          <a:p>
            <a:pPr eaLnBrk="1" hangingPunct="1"/>
            <a:r>
              <a:rPr lang="en-US" sz="2800" dirty="0"/>
              <a:t>It is rare to find a geographic file with this information already included. </a:t>
            </a:r>
          </a:p>
          <a:p>
            <a:pPr marL="0" indent="0" eaLnBrk="1" hangingPunct="1">
              <a:buNone/>
            </a:pPr>
            <a:endParaRPr lang="en-US" sz="2800" dirty="0"/>
          </a:p>
          <a:p>
            <a:pPr eaLnBrk="1" hangingPunct="1"/>
            <a:r>
              <a:rPr lang="en-US" sz="2800" b="1" dirty="0"/>
              <a:t>You must find a </a:t>
            </a:r>
            <a:r>
              <a:rPr lang="en-US" sz="2800" b="1" u="sng" dirty="0"/>
              <a:t>table of homicides per state </a:t>
            </a:r>
            <a:r>
              <a:rPr lang="en-US" sz="2800" b="1" dirty="0"/>
              <a:t>and a </a:t>
            </a:r>
            <a:r>
              <a:rPr lang="en-US" sz="2800" b="1" u="sng" dirty="0"/>
              <a:t>geographic file of states</a:t>
            </a:r>
            <a:r>
              <a:rPr lang="en-US" sz="2800" b="1" dirty="0"/>
              <a:t> in order to combine them.</a:t>
            </a:r>
          </a:p>
        </p:txBody>
      </p:sp>
      <p:cxnSp>
        <p:nvCxnSpPr>
          <p:cNvPr id="8" name="Straight Connector 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6" name="Picture 7" descr="C:\Users\betch038\Downloads\U-Spatial_GraphicAccent_R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9157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l" eaLnBrk="1" hangingPunct="1"/>
            <a:r>
              <a:rPr lang="en-US" dirty="0">
                <a:solidFill>
                  <a:srgbClr val="7A0019"/>
                </a:solidFill>
              </a:rPr>
              <a:t>Attribute Tables</a:t>
            </a:r>
          </a:p>
        </p:txBody>
      </p:sp>
      <p:sp>
        <p:nvSpPr>
          <p:cNvPr id="22532" name="Rectangle 3"/>
          <p:cNvSpPr>
            <a:spLocks noGrp="1" noChangeArrowheads="1"/>
          </p:cNvSpPr>
          <p:nvPr>
            <p:ph idx="1"/>
          </p:nvPr>
        </p:nvSpPr>
        <p:spPr>
          <a:xfrm>
            <a:off x="304800" y="1600200"/>
            <a:ext cx="4572001" cy="4495800"/>
          </a:xfrm>
        </p:spPr>
        <p:txBody>
          <a:bodyPr/>
          <a:lstStyle/>
          <a:p>
            <a:pPr eaLnBrk="1" hangingPunct="1">
              <a:buFont typeface="Arial" pitchFamily="34" charset="0"/>
              <a:buChar char="•"/>
            </a:pPr>
            <a:r>
              <a:rPr lang="en-US" sz="2800" dirty="0"/>
              <a:t>Download homicide data from CDC </a:t>
            </a:r>
            <a:r>
              <a:rPr lang="en-US" sz="2800" dirty="0">
                <a:hlinkClick r:id="rId3"/>
              </a:rPr>
              <a:t>WISQARS</a:t>
            </a:r>
            <a:endParaRPr lang="en-US" sz="2800" dirty="0"/>
          </a:p>
          <a:p>
            <a:pPr eaLnBrk="1" hangingPunct="1">
              <a:buFont typeface="Arial" pitchFamily="34" charset="0"/>
              <a:buChar char="•"/>
            </a:pPr>
            <a:endParaRPr lang="en-US" sz="1600" dirty="0"/>
          </a:p>
          <a:p>
            <a:pPr eaLnBrk="1" hangingPunct="1">
              <a:buFont typeface="Arial" pitchFamily="34" charset="0"/>
              <a:buChar char="•"/>
            </a:pPr>
            <a:r>
              <a:rPr lang="en-US" sz="2800" dirty="0"/>
              <a:t>Add .</a:t>
            </a:r>
            <a:r>
              <a:rPr lang="en-US" sz="2800" dirty="0" err="1"/>
              <a:t>csv</a:t>
            </a:r>
            <a:r>
              <a:rPr lang="en-US" sz="2800" dirty="0"/>
              <a:t> file into </a:t>
            </a:r>
            <a:r>
              <a:rPr lang="en-US" sz="2800" dirty="0" err="1"/>
              <a:t>ArcMap</a:t>
            </a:r>
            <a:endParaRPr lang="en-US" sz="2800" dirty="0"/>
          </a:p>
          <a:p>
            <a:pPr marL="0" indent="0" eaLnBrk="1" hangingPunct="1">
              <a:buNone/>
            </a:pPr>
            <a:endParaRPr lang="en-US" sz="1600" dirty="0"/>
          </a:p>
          <a:p>
            <a:pPr eaLnBrk="1" hangingPunct="1">
              <a:buFont typeface="Arial" pitchFamily="34" charset="0"/>
              <a:buChar char="•"/>
            </a:pPr>
            <a:r>
              <a:rPr lang="en-US" sz="2800" dirty="0"/>
              <a:t>File appears in Table of Contents</a:t>
            </a:r>
          </a:p>
          <a:p>
            <a:pPr marL="0" indent="0" eaLnBrk="1" hangingPunct="1">
              <a:buNone/>
            </a:pPr>
            <a:endParaRPr lang="en-US" sz="1600" dirty="0"/>
          </a:p>
          <a:p>
            <a:pPr eaLnBrk="1" hangingPunct="1">
              <a:buFont typeface="Arial" pitchFamily="34" charset="0"/>
              <a:buChar char="•"/>
            </a:pPr>
            <a:r>
              <a:rPr lang="en-US" sz="2800" dirty="0"/>
              <a:t>To view attribute table:</a:t>
            </a:r>
          </a:p>
          <a:p>
            <a:pPr lvl="1" eaLnBrk="1" hangingPunct="1">
              <a:buFont typeface="Arial" pitchFamily="34" charset="0"/>
              <a:buChar char="•"/>
            </a:pPr>
            <a:r>
              <a:rPr lang="en-US" dirty="0"/>
              <a:t>Right-click &gt; Open</a:t>
            </a:r>
          </a:p>
        </p:txBody>
      </p:sp>
      <p:cxnSp>
        <p:nvCxnSpPr>
          <p:cNvPr id="9" name="Straight Connector 8"/>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22531" name="Picture 6"/>
          <p:cNvPicPr>
            <a:picLocks noChangeAspect="1" noChangeArrowheads="1"/>
          </p:cNvPicPr>
          <p:nvPr/>
        </p:nvPicPr>
        <p:blipFill>
          <a:blip r:embed="rId4" cstate="print"/>
          <a:srcRect r="52512"/>
          <a:stretch>
            <a:fillRect/>
          </a:stretch>
        </p:blipFill>
        <p:spPr bwMode="auto">
          <a:xfrm>
            <a:off x="5791201" y="1571625"/>
            <a:ext cx="2959100" cy="4680499"/>
          </a:xfrm>
          <a:prstGeom prst="rect">
            <a:avLst/>
          </a:prstGeom>
          <a:noFill/>
          <a:ln w="9525">
            <a:noFill/>
            <a:miter lim="800000"/>
            <a:headEnd/>
            <a:tailEnd/>
          </a:ln>
        </p:spPr>
      </p:pic>
      <p:pic>
        <p:nvPicPr>
          <p:cNvPr id="7" name="Picture 7" descr="C:\Users\betch038\Downloads\U-Spatial_GraphicAccent_R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8137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lgn="l" eaLnBrk="1" hangingPunct="1"/>
            <a:r>
              <a:rPr lang="en-US" dirty="0">
                <a:solidFill>
                  <a:srgbClr val="7A0019"/>
                </a:solidFill>
              </a:rPr>
              <a:t>Attribute Tables</a:t>
            </a:r>
          </a:p>
        </p:txBody>
      </p:sp>
      <p:sp>
        <p:nvSpPr>
          <p:cNvPr id="23555" name="Text Box 6"/>
          <p:cNvSpPr txBox="1">
            <a:spLocks noChangeArrowheads="1"/>
          </p:cNvSpPr>
          <p:nvPr/>
        </p:nvSpPr>
        <p:spPr bwMode="auto">
          <a:xfrm>
            <a:off x="1559719" y="1442244"/>
            <a:ext cx="6172200" cy="461665"/>
          </a:xfrm>
          <a:prstGeom prst="rect">
            <a:avLst/>
          </a:prstGeom>
          <a:noFill/>
          <a:ln w="9525">
            <a:noFill/>
            <a:miter lim="800000"/>
            <a:headEnd/>
            <a:tailEnd/>
          </a:ln>
        </p:spPr>
        <p:txBody>
          <a:bodyPr wrap="square">
            <a:spAutoFit/>
          </a:bodyPr>
          <a:lstStyle/>
          <a:p>
            <a:r>
              <a:rPr lang="en-US" sz="2400" dirty="0"/>
              <a:t>Attribute table for US States geography file</a:t>
            </a:r>
          </a:p>
        </p:txBody>
      </p:sp>
      <p:pic>
        <p:nvPicPr>
          <p:cNvPr id="23556" name="Picture 5"/>
          <p:cNvPicPr>
            <a:picLocks noChangeAspect="1" noChangeArrowheads="1"/>
          </p:cNvPicPr>
          <p:nvPr/>
        </p:nvPicPr>
        <p:blipFill>
          <a:blip r:embed="rId3" cstate="print"/>
          <a:srcRect/>
          <a:stretch>
            <a:fillRect/>
          </a:stretch>
        </p:blipFill>
        <p:spPr bwMode="auto">
          <a:xfrm>
            <a:off x="685800" y="1981200"/>
            <a:ext cx="7920038" cy="4191000"/>
          </a:xfrm>
          <a:prstGeom prst="rect">
            <a:avLst/>
          </a:prstGeom>
          <a:noFill/>
          <a:ln w="9525">
            <a:noFill/>
            <a:miter lim="800000"/>
            <a:headEnd/>
            <a:tailEnd/>
          </a:ln>
        </p:spPr>
      </p:pic>
      <p:cxnSp>
        <p:nvCxnSpPr>
          <p:cNvPr id="6" name="Straight Connector 5"/>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5085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7"/>
          <p:cNvSpPr txBox="1">
            <a:spLocks noChangeArrowheads="1"/>
          </p:cNvSpPr>
          <p:nvPr/>
        </p:nvSpPr>
        <p:spPr bwMode="auto">
          <a:xfrm>
            <a:off x="3983672" y="1639887"/>
            <a:ext cx="4840288" cy="646113"/>
          </a:xfrm>
          <a:prstGeom prst="rect">
            <a:avLst/>
          </a:prstGeom>
          <a:noFill/>
          <a:ln w="9525">
            <a:noFill/>
            <a:miter lim="800000"/>
            <a:headEnd/>
            <a:tailEnd/>
          </a:ln>
        </p:spPr>
        <p:txBody>
          <a:bodyPr wrap="none">
            <a:spAutoFit/>
          </a:bodyPr>
          <a:lstStyle/>
          <a:p>
            <a:r>
              <a:rPr lang="en-US" dirty="0"/>
              <a:t>Homicide Excel File + States geography file =</a:t>
            </a:r>
          </a:p>
          <a:p>
            <a:r>
              <a:rPr lang="en-US" dirty="0"/>
              <a:t>Homicides per State Map</a:t>
            </a:r>
          </a:p>
        </p:txBody>
      </p:sp>
      <p:pic>
        <p:nvPicPr>
          <p:cNvPr id="24579" name="Picture 7"/>
          <p:cNvPicPr>
            <a:picLocks noChangeAspect="1" noChangeArrowheads="1"/>
          </p:cNvPicPr>
          <p:nvPr/>
        </p:nvPicPr>
        <p:blipFill>
          <a:blip r:embed="rId3" cstate="print"/>
          <a:srcRect l="1250" t="47154" r="71875" b="1627"/>
          <a:stretch>
            <a:fillRect/>
          </a:stretch>
        </p:blipFill>
        <p:spPr bwMode="auto">
          <a:xfrm>
            <a:off x="381000" y="1801812"/>
            <a:ext cx="3016552" cy="4419600"/>
          </a:xfrm>
          <a:prstGeom prst="rect">
            <a:avLst/>
          </a:prstGeom>
          <a:noFill/>
          <a:ln w="9525">
            <a:noFill/>
            <a:miter lim="800000"/>
            <a:headEnd/>
            <a:tailEnd/>
          </a:ln>
        </p:spPr>
      </p:pic>
      <p:pic>
        <p:nvPicPr>
          <p:cNvPr id="24580" name="Picture 5"/>
          <p:cNvPicPr>
            <a:picLocks noChangeAspect="1" noChangeArrowheads="1"/>
          </p:cNvPicPr>
          <p:nvPr/>
        </p:nvPicPr>
        <p:blipFill>
          <a:blip r:embed="rId4" cstate="print"/>
          <a:srcRect/>
          <a:stretch>
            <a:fillRect/>
          </a:stretch>
        </p:blipFill>
        <p:spPr bwMode="auto">
          <a:xfrm>
            <a:off x="1889276" y="2425454"/>
            <a:ext cx="6430962" cy="3403051"/>
          </a:xfrm>
          <a:prstGeom prst="rect">
            <a:avLst/>
          </a:prstGeom>
          <a:noFill/>
          <a:ln w="9525">
            <a:noFill/>
            <a:miter lim="800000"/>
            <a:headEnd/>
            <a:tailEnd/>
          </a:ln>
        </p:spPr>
      </p:pic>
      <p:pic>
        <p:nvPicPr>
          <p:cNvPr id="9" name="Picture 8" descr="Join.emf"/>
          <p:cNvPicPr>
            <a:picLocks noChangeAspect="1"/>
          </p:cNvPicPr>
          <p:nvPr/>
        </p:nvPicPr>
        <p:blipFill>
          <a:blip r:embed="rId5" cstate="print"/>
          <a:srcRect l="8621" t="24138" r="8615" b="17241"/>
          <a:stretch>
            <a:fillRect/>
          </a:stretch>
        </p:blipFill>
        <p:spPr>
          <a:xfrm>
            <a:off x="3996588" y="3581400"/>
            <a:ext cx="4827372" cy="2563812"/>
          </a:xfrm>
          <a:prstGeom prst="rect">
            <a:avLst/>
          </a:prstGeom>
          <a:solidFill>
            <a:schemeClr val="accent1">
              <a:lumMod val="40000"/>
              <a:lumOff val="60000"/>
            </a:schemeClr>
          </a:solidFill>
        </p:spPr>
      </p:pic>
      <p:sp>
        <p:nvSpPr>
          <p:cNvPr id="24582" name="Rectangle 2"/>
          <p:cNvSpPr>
            <a:spLocks noGrp="1" noChangeArrowheads="1"/>
          </p:cNvSpPr>
          <p:nvPr>
            <p:ph type="title"/>
          </p:nvPr>
        </p:nvSpPr>
        <p:spPr/>
        <p:txBody>
          <a:bodyPr/>
          <a:lstStyle/>
          <a:p>
            <a:pPr algn="l" eaLnBrk="1" hangingPunct="1"/>
            <a:r>
              <a:rPr lang="en-US" dirty="0">
                <a:solidFill>
                  <a:srgbClr val="7A0019"/>
                </a:solidFill>
              </a:rPr>
              <a:t>Attribute Tables</a:t>
            </a:r>
          </a:p>
        </p:txBody>
      </p:sp>
      <p:cxnSp>
        <p:nvCxnSpPr>
          <p:cNvPr id="8" name="Straight Connector 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0" name="Picture 7" descr="C:\Users\betch038\Downloads\U-Spatial_GraphicAccent_R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464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lgn="l" eaLnBrk="1" hangingPunct="1"/>
            <a:r>
              <a:rPr lang="en-US" dirty="0">
                <a:solidFill>
                  <a:srgbClr val="900021"/>
                </a:solidFill>
              </a:rPr>
              <a:t>Outline</a:t>
            </a:r>
          </a:p>
        </p:txBody>
      </p:sp>
      <p:sp>
        <p:nvSpPr>
          <p:cNvPr id="11267" name="Rectangle 3"/>
          <p:cNvSpPr>
            <a:spLocks noGrp="1" noChangeArrowheads="1"/>
          </p:cNvSpPr>
          <p:nvPr>
            <p:ph idx="1"/>
          </p:nvPr>
        </p:nvSpPr>
        <p:spPr>
          <a:xfrm>
            <a:off x="457200" y="1524000"/>
            <a:ext cx="8229600" cy="4411663"/>
          </a:xfrm>
        </p:spPr>
        <p:txBody>
          <a:bodyPr/>
          <a:lstStyle/>
          <a:p>
            <a:pPr eaLnBrk="1" hangingPunct="1">
              <a:buFont typeface="Arial" pitchFamily="34" charset="0"/>
              <a:buChar char="•"/>
            </a:pPr>
            <a:r>
              <a:rPr lang="en-US" b="1" dirty="0"/>
              <a:t>Geographic Information System (GIS)</a:t>
            </a:r>
          </a:p>
          <a:p>
            <a:pPr lvl="1" eaLnBrk="1" hangingPunct="1">
              <a:buFont typeface="Arial" pitchFamily="34" charset="0"/>
              <a:buChar char="•"/>
            </a:pPr>
            <a:r>
              <a:rPr lang="en-US" dirty="0"/>
              <a:t>Functions</a:t>
            </a:r>
          </a:p>
          <a:p>
            <a:pPr lvl="1" eaLnBrk="1" hangingPunct="1">
              <a:buFont typeface="Arial" pitchFamily="34" charset="0"/>
              <a:buChar char="•"/>
            </a:pPr>
            <a:r>
              <a:rPr lang="en-US" dirty="0"/>
              <a:t>Software</a:t>
            </a:r>
          </a:p>
          <a:p>
            <a:pPr lvl="1" eaLnBrk="1" hangingPunct="1">
              <a:buFont typeface="Arial" pitchFamily="34" charset="0"/>
              <a:buChar char="•"/>
            </a:pPr>
            <a:r>
              <a:rPr lang="en-US" dirty="0"/>
              <a:t>Geographic/Spatial Data</a:t>
            </a:r>
          </a:p>
          <a:p>
            <a:pPr lvl="1" eaLnBrk="1" hangingPunct="1">
              <a:buFont typeface="Arial" pitchFamily="34" charset="0"/>
              <a:buChar char="•"/>
            </a:pPr>
            <a:endParaRPr lang="en-US" dirty="0"/>
          </a:p>
          <a:p>
            <a:pPr eaLnBrk="1" hangingPunct="1">
              <a:buFont typeface="Arial" pitchFamily="34" charset="0"/>
              <a:buChar char="•"/>
            </a:pPr>
            <a:r>
              <a:rPr lang="en-US" b="1" dirty="0" err="1"/>
              <a:t>Esri</a:t>
            </a:r>
            <a:r>
              <a:rPr lang="en-US" b="1" dirty="0"/>
              <a:t> ArcGIS</a:t>
            </a:r>
          </a:p>
          <a:p>
            <a:pPr lvl="1" eaLnBrk="1" hangingPunct="1">
              <a:buFont typeface="Arial" pitchFamily="34" charset="0"/>
              <a:buChar char="•"/>
            </a:pPr>
            <a:r>
              <a:rPr lang="en-US" dirty="0" err="1"/>
              <a:t>ArcMap</a:t>
            </a:r>
            <a:endParaRPr lang="en-US" dirty="0"/>
          </a:p>
          <a:p>
            <a:pPr lvl="1" eaLnBrk="1" hangingPunct="1">
              <a:buFont typeface="Arial" pitchFamily="34" charset="0"/>
              <a:buChar char="•"/>
            </a:pPr>
            <a:r>
              <a:rPr lang="en-US" dirty="0" err="1"/>
              <a:t>ArcCatalog</a:t>
            </a:r>
            <a:endParaRPr lang="en-US" dirty="0"/>
          </a:p>
          <a:p>
            <a:pPr lvl="1" eaLnBrk="1" hangingPunct="1"/>
            <a:endParaRPr lang="en-US" dirty="0"/>
          </a:p>
        </p:txBody>
      </p:sp>
      <p:cxnSp>
        <p:nvCxnSpPr>
          <p:cNvPr id="8" name="Straight Connector 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6"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1463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1"/>
          <p:cNvPicPr>
            <a:picLocks noChangeAspect="1" noChangeArrowheads="1"/>
          </p:cNvPicPr>
          <p:nvPr/>
        </p:nvPicPr>
        <p:blipFill>
          <a:blip r:embed="rId3" cstate="print"/>
          <a:srcRect l="1250" t="64227" r="65158" b="2438"/>
          <a:stretch>
            <a:fillRect/>
          </a:stretch>
        </p:blipFill>
        <p:spPr bwMode="auto">
          <a:xfrm>
            <a:off x="2895600" y="1600200"/>
            <a:ext cx="4429125" cy="3379788"/>
          </a:xfrm>
          <a:prstGeom prst="rect">
            <a:avLst/>
          </a:prstGeom>
          <a:noFill/>
          <a:ln w="9525">
            <a:noFill/>
            <a:miter lim="800000"/>
            <a:headEnd/>
            <a:tailEnd/>
          </a:ln>
        </p:spPr>
      </p:pic>
      <p:sp>
        <p:nvSpPr>
          <p:cNvPr id="25603" name="Rectangle 2"/>
          <p:cNvSpPr>
            <a:spLocks noGrp="1" noChangeArrowheads="1"/>
          </p:cNvSpPr>
          <p:nvPr>
            <p:ph type="title"/>
          </p:nvPr>
        </p:nvSpPr>
        <p:spPr/>
        <p:txBody>
          <a:bodyPr/>
          <a:lstStyle/>
          <a:p>
            <a:pPr algn="l" eaLnBrk="1" hangingPunct="1"/>
            <a:r>
              <a:rPr lang="en-US" dirty="0">
                <a:solidFill>
                  <a:srgbClr val="7A0019"/>
                </a:solidFill>
              </a:rPr>
              <a:t>Primary Keys</a:t>
            </a:r>
          </a:p>
        </p:txBody>
      </p:sp>
      <p:sp>
        <p:nvSpPr>
          <p:cNvPr id="25604" name="Text Box 9"/>
          <p:cNvSpPr txBox="1">
            <a:spLocks noChangeArrowheads="1"/>
          </p:cNvSpPr>
          <p:nvPr/>
        </p:nvSpPr>
        <p:spPr bwMode="auto">
          <a:xfrm>
            <a:off x="533400" y="5172670"/>
            <a:ext cx="8305800" cy="923330"/>
          </a:xfrm>
          <a:prstGeom prst="rect">
            <a:avLst/>
          </a:prstGeom>
          <a:noFill/>
          <a:ln w="9525">
            <a:noFill/>
            <a:miter lim="800000"/>
            <a:headEnd/>
            <a:tailEnd/>
          </a:ln>
        </p:spPr>
        <p:txBody>
          <a:bodyPr wrap="square">
            <a:spAutoFit/>
          </a:bodyPr>
          <a:lstStyle/>
          <a:p>
            <a:r>
              <a:rPr lang="en-US" u="sng" dirty="0"/>
              <a:t>Primary Key</a:t>
            </a:r>
            <a:r>
              <a:rPr lang="en-US" dirty="0"/>
              <a:t> or </a:t>
            </a:r>
            <a:r>
              <a:rPr lang="en-US" u="sng" dirty="0"/>
              <a:t>Common Field </a:t>
            </a:r>
            <a:r>
              <a:rPr lang="en-US" dirty="0"/>
              <a:t>is the column that matches in both sets of data. These keys are used to join the data together based on the common field. Each row of that common field must be unique.</a:t>
            </a:r>
          </a:p>
        </p:txBody>
      </p:sp>
      <p:sp>
        <p:nvSpPr>
          <p:cNvPr id="25605" name="Text Box 12"/>
          <p:cNvSpPr txBox="1">
            <a:spLocks noChangeArrowheads="1"/>
          </p:cNvSpPr>
          <p:nvPr/>
        </p:nvSpPr>
        <p:spPr bwMode="auto">
          <a:xfrm>
            <a:off x="457200" y="2133600"/>
            <a:ext cx="2249488" cy="369888"/>
          </a:xfrm>
          <a:prstGeom prst="rect">
            <a:avLst/>
          </a:prstGeom>
          <a:noFill/>
          <a:ln w="9525">
            <a:noFill/>
            <a:miter lim="800000"/>
            <a:headEnd/>
            <a:tailEnd/>
          </a:ln>
        </p:spPr>
        <p:txBody>
          <a:bodyPr wrap="none">
            <a:spAutoFit/>
          </a:bodyPr>
          <a:lstStyle/>
          <a:p>
            <a:r>
              <a:rPr lang="en-US" dirty="0"/>
              <a:t>Homicides Excel file</a:t>
            </a:r>
          </a:p>
        </p:txBody>
      </p:sp>
      <p:sp>
        <p:nvSpPr>
          <p:cNvPr id="25606" name="Text Box 13"/>
          <p:cNvSpPr txBox="1">
            <a:spLocks noChangeArrowheads="1"/>
          </p:cNvSpPr>
          <p:nvPr/>
        </p:nvSpPr>
        <p:spPr bwMode="auto">
          <a:xfrm>
            <a:off x="457200" y="3581400"/>
            <a:ext cx="2352675" cy="369888"/>
          </a:xfrm>
          <a:prstGeom prst="rect">
            <a:avLst/>
          </a:prstGeom>
          <a:noFill/>
          <a:ln w="9525">
            <a:noFill/>
            <a:miter lim="800000"/>
            <a:headEnd/>
            <a:tailEnd/>
          </a:ln>
        </p:spPr>
        <p:txBody>
          <a:bodyPr wrap="none">
            <a:spAutoFit/>
          </a:bodyPr>
          <a:lstStyle/>
          <a:p>
            <a:r>
              <a:rPr lang="en-US" dirty="0"/>
              <a:t>States geography file</a:t>
            </a:r>
          </a:p>
        </p:txBody>
      </p:sp>
      <p:sp>
        <p:nvSpPr>
          <p:cNvPr id="25607" name="Oval 15"/>
          <p:cNvSpPr>
            <a:spLocks noChangeArrowheads="1"/>
          </p:cNvSpPr>
          <p:nvPr/>
        </p:nvSpPr>
        <p:spPr bwMode="auto">
          <a:xfrm>
            <a:off x="2886075" y="2305050"/>
            <a:ext cx="838200" cy="228600"/>
          </a:xfrm>
          <a:prstGeom prst="ellipse">
            <a:avLst/>
          </a:prstGeom>
          <a:noFill/>
          <a:ln w="38100">
            <a:solidFill>
              <a:srgbClr val="7A0019"/>
            </a:solidFill>
            <a:round/>
            <a:headEnd/>
            <a:tailEnd/>
          </a:ln>
        </p:spPr>
        <p:txBody>
          <a:bodyPr wrap="none" anchor="ctr"/>
          <a:lstStyle/>
          <a:p>
            <a:endParaRPr lang="en-US"/>
          </a:p>
        </p:txBody>
      </p:sp>
      <p:sp>
        <p:nvSpPr>
          <p:cNvPr id="25608" name="Oval 15"/>
          <p:cNvSpPr>
            <a:spLocks noChangeArrowheads="1"/>
          </p:cNvSpPr>
          <p:nvPr/>
        </p:nvSpPr>
        <p:spPr bwMode="auto">
          <a:xfrm>
            <a:off x="6105525" y="3733800"/>
            <a:ext cx="1295400" cy="304800"/>
          </a:xfrm>
          <a:prstGeom prst="ellipse">
            <a:avLst/>
          </a:prstGeom>
          <a:noFill/>
          <a:ln w="38100">
            <a:solidFill>
              <a:srgbClr val="7A0019"/>
            </a:solidFill>
            <a:round/>
            <a:headEnd/>
            <a:tailEnd/>
          </a:ln>
        </p:spPr>
        <p:txBody>
          <a:bodyPr wrap="none" anchor="ctr"/>
          <a:lstStyle/>
          <a:p>
            <a:endParaRPr lang="en-US"/>
          </a:p>
        </p:txBody>
      </p:sp>
      <p:cxnSp>
        <p:nvCxnSpPr>
          <p:cNvPr id="10" name="Straight Connector 9"/>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1"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6786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l" eaLnBrk="1" hangingPunct="1"/>
            <a:r>
              <a:rPr lang="en-US" dirty="0">
                <a:solidFill>
                  <a:srgbClr val="7A0019"/>
                </a:solidFill>
              </a:rPr>
              <a:t>Joining Tables</a:t>
            </a:r>
          </a:p>
        </p:txBody>
      </p:sp>
      <p:sp>
        <p:nvSpPr>
          <p:cNvPr id="26627" name="Rectangle 3"/>
          <p:cNvSpPr>
            <a:spLocks noGrp="1" noChangeArrowheads="1"/>
          </p:cNvSpPr>
          <p:nvPr>
            <p:ph idx="1"/>
          </p:nvPr>
        </p:nvSpPr>
        <p:spPr>
          <a:xfrm>
            <a:off x="4267200" y="1600200"/>
            <a:ext cx="4495800" cy="4876800"/>
          </a:xfrm>
        </p:spPr>
        <p:txBody>
          <a:bodyPr/>
          <a:lstStyle/>
          <a:p>
            <a:pPr eaLnBrk="1" hangingPunct="1">
              <a:buFont typeface="Arial" pitchFamily="34" charset="0"/>
              <a:buChar char="•"/>
            </a:pPr>
            <a:r>
              <a:rPr lang="en-US" sz="2800" dirty="0"/>
              <a:t>Join tabular data to spatial data. </a:t>
            </a:r>
          </a:p>
          <a:p>
            <a:pPr marL="0" indent="0" eaLnBrk="1" hangingPunct="1">
              <a:buNone/>
            </a:pPr>
            <a:endParaRPr lang="en-US" sz="2800" dirty="0"/>
          </a:p>
          <a:p>
            <a:pPr eaLnBrk="1" hangingPunct="1">
              <a:buFont typeface="Arial" pitchFamily="34" charset="0"/>
              <a:buChar char="•"/>
            </a:pPr>
            <a:r>
              <a:rPr lang="en-US" sz="2800" dirty="0"/>
              <a:t>Primary key in this case is ST and STATE_ABBR</a:t>
            </a:r>
          </a:p>
          <a:p>
            <a:pPr lvl="1" eaLnBrk="1" hangingPunct="1">
              <a:buFont typeface="Arial" pitchFamily="34" charset="0"/>
              <a:buChar char="•"/>
            </a:pPr>
            <a:r>
              <a:rPr lang="en-US" sz="2400" dirty="0"/>
              <a:t>They don’t necessarily need to have the same field name, as long as the data matches.</a:t>
            </a:r>
          </a:p>
        </p:txBody>
      </p:sp>
      <p:pic>
        <p:nvPicPr>
          <p:cNvPr id="26628" name="Picture 5"/>
          <p:cNvPicPr>
            <a:picLocks noChangeAspect="1" noChangeArrowheads="1"/>
          </p:cNvPicPr>
          <p:nvPr/>
        </p:nvPicPr>
        <p:blipFill>
          <a:blip r:embed="rId2" cstate="print"/>
          <a:srcRect/>
          <a:stretch>
            <a:fillRect/>
          </a:stretch>
        </p:blipFill>
        <p:spPr bwMode="auto">
          <a:xfrm>
            <a:off x="533400" y="1600200"/>
            <a:ext cx="3402291" cy="4648200"/>
          </a:xfrm>
          <a:prstGeom prst="rect">
            <a:avLst/>
          </a:prstGeom>
          <a:noFill/>
          <a:ln w="9525">
            <a:noFill/>
            <a:miter lim="800000"/>
            <a:headEnd/>
            <a:tailEnd/>
          </a:ln>
        </p:spPr>
      </p:pic>
      <p:cxnSp>
        <p:nvCxnSpPr>
          <p:cNvPr id="6" name="Straight Connector 5"/>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1669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l" eaLnBrk="1" hangingPunct="1"/>
            <a:r>
              <a:rPr lang="en-US" dirty="0">
                <a:solidFill>
                  <a:srgbClr val="7A0019"/>
                </a:solidFill>
              </a:rPr>
              <a:t>Joining Tables</a:t>
            </a:r>
          </a:p>
        </p:txBody>
      </p:sp>
      <p:sp>
        <p:nvSpPr>
          <p:cNvPr id="27652" name="Rectangle 3"/>
          <p:cNvSpPr>
            <a:spLocks noGrp="1" noChangeArrowheads="1"/>
          </p:cNvSpPr>
          <p:nvPr>
            <p:ph idx="1"/>
          </p:nvPr>
        </p:nvSpPr>
        <p:spPr>
          <a:xfrm>
            <a:off x="990600" y="1447800"/>
            <a:ext cx="6629400" cy="685800"/>
          </a:xfrm>
        </p:spPr>
        <p:txBody>
          <a:bodyPr/>
          <a:lstStyle/>
          <a:p>
            <a:pPr eaLnBrk="1" hangingPunct="1">
              <a:buFont typeface="Wingdings" pitchFamily="2" charset="2"/>
              <a:buNone/>
            </a:pPr>
            <a:r>
              <a:rPr lang="en-US" dirty="0"/>
              <a:t>Data from .</a:t>
            </a:r>
            <a:r>
              <a:rPr lang="en-US" dirty="0" err="1"/>
              <a:t>csv</a:t>
            </a:r>
            <a:r>
              <a:rPr lang="en-US" dirty="0"/>
              <a:t> file added to far right</a:t>
            </a:r>
          </a:p>
        </p:txBody>
      </p:sp>
      <p:pic>
        <p:nvPicPr>
          <p:cNvPr id="27651" name="Picture 4"/>
          <p:cNvPicPr>
            <a:picLocks noChangeAspect="1" noChangeArrowheads="1"/>
          </p:cNvPicPr>
          <p:nvPr/>
        </p:nvPicPr>
        <p:blipFill>
          <a:blip r:embed="rId3" cstate="print"/>
          <a:srcRect/>
          <a:stretch>
            <a:fillRect/>
          </a:stretch>
        </p:blipFill>
        <p:spPr bwMode="auto">
          <a:xfrm>
            <a:off x="533400" y="2019299"/>
            <a:ext cx="8020050" cy="4151127"/>
          </a:xfrm>
          <a:prstGeom prst="rect">
            <a:avLst/>
          </a:prstGeom>
          <a:noFill/>
          <a:ln w="9525">
            <a:noFill/>
            <a:miter lim="800000"/>
            <a:headEnd/>
            <a:tailEnd/>
          </a:ln>
        </p:spPr>
      </p:pic>
      <p:cxnSp>
        <p:nvCxnSpPr>
          <p:cNvPr id="7" name="Straight Arrow Connector 6"/>
          <p:cNvCxnSpPr/>
          <p:nvPr/>
        </p:nvCxnSpPr>
        <p:spPr>
          <a:xfrm>
            <a:off x="5581650" y="1933575"/>
            <a:ext cx="457200" cy="838200"/>
          </a:xfrm>
          <a:prstGeom prst="straightConnector1">
            <a:avLst/>
          </a:prstGeom>
          <a:ln w="38100">
            <a:solidFill>
              <a:srgbClr val="7A0019"/>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9"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1552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algn="l" eaLnBrk="1" hangingPunct="1"/>
            <a:r>
              <a:rPr lang="en-US" dirty="0">
                <a:solidFill>
                  <a:srgbClr val="7A0019"/>
                </a:solidFill>
              </a:rPr>
              <a:t>Joining Tables</a:t>
            </a:r>
          </a:p>
        </p:txBody>
      </p:sp>
      <p:sp>
        <p:nvSpPr>
          <p:cNvPr id="28675" name="Rectangle 3"/>
          <p:cNvSpPr>
            <a:spLocks noGrp="1" noChangeArrowheads="1"/>
          </p:cNvSpPr>
          <p:nvPr>
            <p:ph idx="1"/>
          </p:nvPr>
        </p:nvSpPr>
        <p:spPr/>
        <p:txBody>
          <a:bodyPr/>
          <a:lstStyle/>
          <a:p>
            <a:pPr eaLnBrk="1" hangingPunct="1"/>
            <a:endParaRPr lang="en-US" dirty="0"/>
          </a:p>
          <a:p>
            <a:pPr eaLnBrk="1" hangingPunct="1"/>
            <a:r>
              <a:rPr lang="en-US" sz="2800" dirty="0"/>
              <a:t>Look at Attribute tables to make sure that they are joined.</a:t>
            </a:r>
          </a:p>
          <a:p>
            <a:pPr eaLnBrk="1" hangingPunct="1"/>
            <a:endParaRPr lang="en-US" dirty="0"/>
          </a:p>
          <a:p>
            <a:pPr eaLnBrk="1" hangingPunct="1"/>
            <a:r>
              <a:rPr lang="en-US" sz="2800" dirty="0"/>
              <a:t>Export the layer with the joined data as a </a:t>
            </a:r>
            <a:r>
              <a:rPr lang="en-US" sz="2800" b="1" u="sng" dirty="0"/>
              <a:t>New layer</a:t>
            </a:r>
            <a:r>
              <a:rPr lang="en-US" sz="2800" b="1" dirty="0"/>
              <a:t> </a:t>
            </a:r>
            <a:r>
              <a:rPr lang="en-US" sz="2800" dirty="0"/>
              <a:t>to preserve the join for future use.</a:t>
            </a:r>
          </a:p>
        </p:txBody>
      </p:sp>
      <p:cxnSp>
        <p:nvCxnSpPr>
          <p:cNvPr id="5" name="Straight Connector 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6"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3574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l" eaLnBrk="1" hangingPunct="1"/>
            <a:r>
              <a:rPr lang="en-US" dirty="0">
                <a:solidFill>
                  <a:srgbClr val="7A0019"/>
                </a:solidFill>
              </a:rPr>
              <a:t>Joining Tables</a:t>
            </a:r>
          </a:p>
        </p:txBody>
      </p:sp>
      <p:pic>
        <p:nvPicPr>
          <p:cNvPr id="29699" name="Content Placeholder 6" descr="Join.emf"/>
          <p:cNvPicPr>
            <a:picLocks noGrp="1" noChangeAspect="1"/>
          </p:cNvPicPr>
          <p:nvPr>
            <p:ph idx="1"/>
          </p:nvPr>
        </p:nvPicPr>
        <p:blipFill>
          <a:blip r:embed="rId3" cstate="print"/>
          <a:srcRect l="3751" t="18750" r="6244" b="11250"/>
          <a:stretch>
            <a:fillRect/>
          </a:stretch>
        </p:blipFill>
        <p:spPr>
          <a:xfrm>
            <a:off x="304800" y="1524000"/>
            <a:ext cx="8491538" cy="4953000"/>
          </a:xfrm>
        </p:spPr>
      </p:pic>
      <p:sp>
        <p:nvSpPr>
          <p:cNvPr id="29700" name="Text Box 6"/>
          <p:cNvSpPr txBox="1">
            <a:spLocks noChangeArrowheads="1"/>
          </p:cNvSpPr>
          <p:nvPr/>
        </p:nvSpPr>
        <p:spPr bwMode="auto">
          <a:xfrm>
            <a:off x="1295400" y="1538287"/>
            <a:ext cx="6915150" cy="366713"/>
          </a:xfrm>
          <a:prstGeom prst="rect">
            <a:avLst/>
          </a:prstGeom>
          <a:noFill/>
          <a:ln w="9525">
            <a:noFill/>
            <a:miter lim="800000"/>
            <a:headEnd/>
            <a:tailEnd/>
          </a:ln>
        </p:spPr>
        <p:txBody>
          <a:bodyPr wrap="none">
            <a:spAutoFit/>
          </a:bodyPr>
          <a:lstStyle/>
          <a:p>
            <a:r>
              <a:rPr lang="en-US" dirty="0"/>
              <a:t>Age Adjusted Homicide Rates per 100,000 People in the US, 2000</a:t>
            </a:r>
          </a:p>
        </p:txBody>
      </p:sp>
      <p:cxnSp>
        <p:nvCxnSpPr>
          <p:cNvPr id="6" name="Straight Connector 5"/>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5207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lgn="l" eaLnBrk="1" hangingPunct="1"/>
            <a:r>
              <a:rPr lang="en-US" b="1" dirty="0">
                <a:solidFill>
                  <a:srgbClr val="7A0019"/>
                </a:solidFill>
              </a:rPr>
              <a:t>Exercise 4</a:t>
            </a:r>
          </a:p>
        </p:txBody>
      </p:sp>
      <p:sp>
        <p:nvSpPr>
          <p:cNvPr id="32771" name="Rectangle 3"/>
          <p:cNvSpPr>
            <a:spLocks noGrp="1" noChangeArrowheads="1"/>
          </p:cNvSpPr>
          <p:nvPr>
            <p:ph idx="1"/>
          </p:nvPr>
        </p:nvSpPr>
        <p:spPr>
          <a:xfrm>
            <a:off x="457200" y="1524000"/>
            <a:ext cx="8229600" cy="4602163"/>
          </a:xfrm>
        </p:spPr>
        <p:txBody>
          <a:bodyPr/>
          <a:lstStyle/>
          <a:p>
            <a:pPr eaLnBrk="1" hangingPunct="1"/>
            <a:endParaRPr lang="en-US" sz="2800" dirty="0"/>
          </a:p>
          <a:p>
            <a:pPr eaLnBrk="1" hangingPunct="1"/>
            <a:r>
              <a:rPr lang="en-US" sz="2800" dirty="0"/>
              <a:t>Join traditional tabular data to spatial data</a:t>
            </a:r>
          </a:p>
        </p:txBody>
      </p:sp>
      <p:cxnSp>
        <p:nvCxnSpPr>
          <p:cNvPr id="5" name="Straight Connector 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8" name="Picture 7" descr="C:\Users\betch038\Downloads\U-Spatial_GraphicAccent_R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7772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7A0019"/>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457200" y="3048000"/>
            <a:ext cx="8305800" cy="1362075"/>
          </a:xfrm>
        </p:spPr>
        <p:txBody>
          <a:bodyPr/>
          <a:lstStyle/>
          <a:p>
            <a:pPr eaLnBrk="1" hangingPunct="1">
              <a:defRPr/>
            </a:pPr>
            <a:r>
              <a:rPr lang="en-US" sz="3800" cap="none" dirty="0">
                <a:solidFill>
                  <a:schemeClr val="bg1"/>
                </a:solidFill>
              </a:rPr>
              <a:t>Thematic Mapping</a:t>
            </a:r>
          </a:p>
        </p:txBody>
      </p:sp>
      <p:sp>
        <p:nvSpPr>
          <p:cNvPr id="6" name="Rectangle 3"/>
          <p:cNvSpPr txBox="1">
            <a:spLocks noChangeArrowheads="1"/>
          </p:cNvSpPr>
          <p:nvPr/>
        </p:nvSpPr>
        <p:spPr bwMode="auto">
          <a:xfrm>
            <a:off x="476250" y="3457575"/>
            <a:ext cx="64008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Clr>
                <a:srgbClr val="7A0019"/>
              </a:buClr>
              <a:buNone/>
              <a:defRPr sz="2000">
                <a:solidFill>
                  <a:schemeClr val="tx1"/>
                </a:solidFill>
                <a:latin typeface="+mn-lt"/>
                <a:ea typeface="+mn-ea"/>
                <a:cs typeface="+mn-cs"/>
              </a:defRPr>
            </a:lvl1pPr>
            <a:lvl2pPr marL="457200" indent="0" algn="l" rtl="0" eaLnBrk="1" fontAlgn="base" hangingPunct="1">
              <a:spcBef>
                <a:spcPct val="20000"/>
              </a:spcBef>
              <a:spcAft>
                <a:spcPct val="0"/>
              </a:spcAft>
              <a:buClr>
                <a:srgbClr val="7A0019"/>
              </a:buClr>
              <a:buNone/>
              <a:defRPr sz="1800">
                <a:solidFill>
                  <a:schemeClr val="tx1"/>
                </a:solidFill>
                <a:latin typeface="+mn-lt"/>
                <a:ea typeface="+mn-ea"/>
              </a:defRPr>
            </a:lvl2pPr>
            <a:lvl3pPr marL="914400" indent="0" algn="l" rtl="0" eaLnBrk="1" fontAlgn="base" hangingPunct="1">
              <a:spcBef>
                <a:spcPct val="20000"/>
              </a:spcBef>
              <a:spcAft>
                <a:spcPct val="0"/>
              </a:spcAft>
              <a:buClr>
                <a:srgbClr val="7A0019"/>
              </a:buClr>
              <a:buNone/>
              <a:defRPr sz="1600">
                <a:solidFill>
                  <a:schemeClr val="tx1"/>
                </a:solidFill>
                <a:latin typeface="+mn-lt"/>
                <a:ea typeface="+mn-ea"/>
              </a:defRPr>
            </a:lvl3pPr>
            <a:lvl4pPr marL="1371600" indent="0" algn="l" rtl="0" eaLnBrk="1" fontAlgn="base" hangingPunct="1">
              <a:spcBef>
                <a:spcPct val="20000"/>
              </a:spcBef>
              <a:spcAft>
                <a:spcPct val="0"/>
              </a:spcAft>
              <a:buClr>
                <a:srgbClr val="7A0019"/>
              </a:buClr>
              <a:buNone/>
              <a:defRPr sz="1400">
                <a:solidFill>
                  <a:schemeClr val="tx1"/>
                </a:solidFill>
                <a:latin typeface="+mn-lt"/>
                <a:ea typeface="+mn-ea"/>
              </a:defRPr>
            </a:lvl4pPr>
            <a:lvl5pPr marL="1828800" indent="0" algn="l" rtl="0" eaLnBrk="1" fontAlgn="base" hangingPunct="1">
              <a:spcBef>
                <a:spcPct val="20000"/>
              </a:spcBef>
              <a:spcAft>
                <a:spcPct val="0"/>
              </a:spcAft>
              <a:buClr>
                <a:srgbClr val="7A0019"/>
              </a:buClr>
              <a:buNone/>
              <a:defRPr sz="1400">
                <a:solidFill>
                  <a:schemeClr val="tx1"/>
                </a:solidFill>
                <a:latin typeface="+mn-lt"/>
                <a:ea typeface="+mn-ea"/>
              </a:defRPr>
            </a:lvl5pPr>
            <a:lvl6pPr marL="2286000" indent="0" algn="l" rtl="0" eaLnBrk="1" fontAlgn="base" hangingPunct="1">
              <a:spcBef>
                <a:spcPct val="20000"/>
              </a:spcBef>
              <a:spcAft>
                <a:spcPct val="0"/>
              </a:spcAft>
              <a:buClr>
                <a:srgbClr val="7A0019"/>
              </a:buClr>
              <a:buNone/>
              <a:defRPr sz="1400">
                <a:solidFill>
                  <a:schemeClr val="tx1"/>
                </a:solidFill>
                <a:latin typeface="+mn-lt"/>
                <a:ea typeface="+mn-ea"/>
              </a:defRPr>
            </a:lvl6pPr>
            <a:lvl7pPr marL="2743200" indent="0" algn="l" rtl="0" eaLnBrk="1" fontAlgn="base" hangingPunct="1">
              <a:spcBef>
                <a:spcPct val="20000"/>
              </a:spcBef>
              <a:spcAft>
                <a:spcPct val="0"/>
              </a:spcAft>
              <a:buClr>
                <a:srgbClr val="7A0019"/>
              </a:buClr>
              <a:buNone/>
              <a:defRPr sz="1400">
                <a:solidFill>
                  <a:schemeClr val="tx1"/>
                </a:solidFill>
                <a:latin typeface="+mn-lt"/>
                <a:ea typeface="+mn-ea"/>
              </a:defRPr>
            </a:lvl7pPr>
            <a:lvl8pPr marL="3200400" indent="0" algn="l" rtl="0" eaLnBrk="1" fontAlgn="base" hangingPunct="1">
              <a:spcBef>
                <a:spcPct val="20000"/>
              </a:spcBef>
              <a:spcAft>
                <a:spcPct val="0"/>
              </a:spcAft>
              <a:buClr>
                <a:srgbClr val="7A0019"/>
              </a:buClr>
              <a:buNone/>
              <a:defRPr sz="1400">
                <a:solidFill>
                  <a:schemeClr val="tx1"/>
                </a:solidFill>
                <a:latin typeface="+mn-lt"/>
                <a:ea typeface="+mn-ea"/>
              </a:defRPr>
            </a:lvl8pPr>
            <a:lvl9pPr marL="3657600" indent="0" algn="l" rtl="0" eaLnBrk="1" fontAlgn="base" hangingPunct="1">
              <a:spcBef>
                <a:spcPct val="20000"/>
              </a:spcBef>
              <a:spcAft>
                <a:spcPct val="0"/>
              </a:spcAft>
              <a:buClr>
                <a:srgbClr val="7A0019"/>
              </a:buClr>
              <a:buNone/>
              <a:defRPr sz="1400">
                <a:solidFill>
                  <a:schemeClr val="tx1"/>
                </a:solidFill>
                <a:latin typeface="+mn-lt"/>
                <a:ea typeface="+mn-ea"/>
              </a:defRPr>
            </a:lvl9pPr>
          </a:lstStyle>
          <a:p>
            <a:r>
              <a:rPr lang="en-US" sz="2800" kern="0" dirty="0">
                <a:solidFill>
                  <a:srgbClr val="FFCC33"/>
                </a:solidFill>
              </a:rPr>
              <a:t>Section 4</a:t>
            </a:r>
          </a:p>
        </p:txBody>
      </p:sp>
      <p:pic>
        <p:nvPicPr>
          <p:cNvPr id="8" name="Picture 2" descr="U:\Shared\Branding\U-Spatial Graphic Accent NEW\U-Spatial_WEB_RectInLn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342888"/>
            <a:ext cx="1511300" cy="3627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U:\Shared\Branding\U-Spatial Graphic Accent NEW\U-Spatial_WEB_RectC.pn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6345936"/>
            <a:ext cx="1508760" cy="402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7040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l" eaLnBrk="1" hangingPunct="1"/>
            <a:r>
              <a:rPr lang="en-US" dirty="0">
                <a:solidFill>
                  <a:srgbClr val="7A0019"/>
                </a:solidFill>
              </a:rPr>
              <a:t>Outline</a:t>
            </a:r>
          </a:p>
        </p:txBody>
      </p:sp>
      <p:sp>
        <p:nvSpPr>
          <p:cNvPr id="12291" name="Rectangle 3"/>
          <p:cNvSpPr>
            <a:spLocks noGrp="1" noChangeArrowheads="1"/>
          </p:cNvSpPr>
          <p:nvPr>
            <p:ph idx="1"/>
          </p:nvPr>
        </p:nvSpPr>
        <p:spPr>
          <a:xfrm>
            <a:off x="457200" y="1524000"/>
            <a:ext cx="8229600" cy="5181600"/>
          </a:xfrm>
        </p:spPr>
        <p:txBody>
          <a:bodyPr/>
          <a:lstStyle/>
          <a:p>
            <a:pPr eaLnBrk="1" hangingPunct="1">
              <a:buFont typeface="Arial" pitchFamily="34" charset="0"/>
              <a:buChar char="•"/>
            </a:pPr>
            <a:r>
              <a:rPr lang="en-US" sz="2800" dirty="0"/>
              <a:t>Types of Thematic Maps</a:t>
            </a:r>
          </a:p>
          <a:p>
            <a:pPr eaLnBrk="1" hangingPunct="1">
              <a:buFont typeface="Arial" pitchFamily="34" charset="0"/>
              <a:buChar char="•"/>
            </a:pPr>
            <a:r>
              <a:rPr lang="en-US" sz="2800" dirty="0"/>
              <a:t>Standardizing Data</a:t>
            </a:r>
          </a:p>
          <a:p>
            <a:pPr lvl="1" eaLnBrk="1" hangingPunct="1">
              <a:buFont typeface="Arial" pitchFamily="34" charset="0"/>
              <a:buChar char="•"/>
            </a:pPr>
            <a:r>
              <a:rPr lang="en-US" sz="2400" dirty="0"/>
              <a:t>By Population</a:t>
            </a:r>
          </a:p>
          <a:p>
            <a:pPr lvl="1" eaLnBrk="1" hangingPunct="1">
              <a:buFont typeface="Arial" pitchFamily="34" charset="0"/>
              <a:buChar char="•"/>
            </a:pPr>
            <a:r>
              <a:rPr lang="en-US" sz="2400" dirty="0"/>
              <a:t>By Area</a:t>
            </a:r>
          </a:p>
          <a:p>
            <a:pPr marL="457200" lvl="1" indent="0" eaLnBrk="1" hangingPunct="1">
              <a:buNone/>
            </a:pPr>
            <a:endParaRPr lang="en-US" sz="2400" dirty="0"/>
          </a:p>
          <a:p>
            <a:pPr eaLnBrk="1" hangingPunct="1">
              <a:buFont typeface="Arial" pitchFamily="34" charset="0"/>
              <a:buChar char="•"/>
            </a:pPr>
            <a:r>
              <a:rPr lang="en-US" sz="2800" dirty="0"/>
              <a:t>Classifications</a:t>
            </a:r>
          </a:p>
          <a:p>
            <a:pPr lvl="1" eaLnBrk="1" hangingPunct="1">
              <a:buFont typeface="Arial" pitchFamily="34" charset="0"/>
              <a:buChar char="•"/>
            </a:pPr>
            <a:r>
              <a:rPr lang="en-US" sz="2400" dirty="0"/>
              <a:t>Natural Breaks/Jenks</a:t>
            </a:r>
          </a:p>
          <a:p>
            <a:pPr lvl="1" eaLnBrk="1" hangingPunct="1">
              <a:buFont typeface="Arial" pitchFamily="34" charset="0"/>
              <a:buChar char="•"/>
            </a:pPr>
            <a:r>
              <a:rPr lang="en-US" sz="2400" dirty="0" err="1"/>
              <a:t>Quantile</a:t>
            </a:r>
            <a:r>
              <a:rPr lang="en-US" sz="2400" dirty="0"/>
              <a:t> (Quintile)</a:t>
            </a:r>
          </a:p>
          <a:p>
            <a:pPr lvl="1" eaLnBrk="1" hangingPunct="1">
              <a:buFont typeface="Arial" pitchFamily="34" charset="0"/>
              <a:buChar char="•"/>
            </a:pPr>
            <a:r>
              <a:rPr lang="en-US" sz="2400" dirty="0"/>
              <a:t>Equal Interval (Based on Range)</a:t>
            </a:r>
          </a:p>
          <a:p>
            <a:pPr lvl="1" eaLnBrk="1" hangingPunct="1">
              <a:buFont typeface="Arial" pitchFamily="34" charset="0"/>
              <a:buChar char="•"/>
            </a:pPr>
            <a:r>
              <a:rPr lang="en-US" sz="2400" dirty="0"/>
              <a:t>Equal Interval (Based on a Defined Interval)</a:t>
            </a:r>
          </a:p>
          <a:p>
            <a:pPr eaLnBrk="1" hangingPunct="1"/>
            <a:endParaRPr lang="en-US" dirty="0"/>
          </a:p>
        </p:txBody>
      </p:sp>
      <p:cxnSp>
        <p:nvCxnSpPr>
          <p:cNvPr id="5" name="Straight Connector 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6"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7725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lgn="l" eaLnBrk="1" hangingPunct="1"/>
            <a:r>
              <a:rPr lang="en-US" dirty="0">
                <a:solidFill>
                  <a:srgbClr val="7A0019"/>
                </a:solidFill>
              </a:rPr>
              <a:t>Types of Thematic Maps</a:t>
            </a:r>
          </a:p>
        </p:txBody>
      </p:sp>
      <p:sp>
        <p:nvSpPr>
          <p:cNvPr id="13315" name="Rectangle 3"/>
          <p:cNvSpPr>
            <a:spLocks noGrp="1" noChangeArrowheads="1"/>
          </p:cNvSpPr>
          <p:nvPr>
            <p:ph idx="1"/>
          </p:nvPr>
        </p:nvSpPr>
        <p:spPr/>
        <p:txBody>
          <a:bodyPr/>
          <a:lstStyle/>
          <a:p>
            <a:pPr eaLnBrk="1" hangingPunct="1"/>
            <a:r>
              <a:rPr lang="en-US" sz="2800" dirty="0" err="1"/>
              <a:t>Choropleth</a:t>
            </a:r>
            <a:endParaRPr lang="en-US" sz="2800" dirty="0"/>
          </a:p>
          <a:p>
            <a:pPr eaLnBrk="1" hangingPunct="1"/>
            <a:r>
              <a:rPr lang="en-US" sz="2800" dirty="0"/>
              <a:t>Dot Density</a:t>
            </a:r>
          </a:p>
          <a:p>
            <a:pPr eaLnBrk="1" hangingPunct="1"/>
            <a:r>
              <a:rPr lang="en-US" sz="2800" dirty="0"/>
              <a:t>Graduated Symbol</a:t>
            </a:r>
          </a:p>
          <a:p>
            <a:pPr eaLnBrk="1" hangingPunct="1"/>
            <a:r>
              <a:rPr lang="en-US" sz="2800" dirty="0" err="1"/>
              <a:t>Isarithmic</a:t>
            </a:r>
            <a:r>
              <a:rPr lang="en-US" sz="2800" dirty="0"/>
              <a:t> </a:t>
            </a:r>
          </a:p>
        </p:txBody>
      </p:sp>
      <p:cxnSp>
        <p:nvCxnSpPr>
          <p:cNvPr id="5" name="Straight Connector 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6"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6770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4"/>
          <p:cNvPicPr>
            <a:picLocks noChangeAspect="1" noChangeArrowheads="1"/>
          </p:cNvPicPr>
          <p:nvPr/>
        </p:nvPicPr>
        <p:blipFill>
          <a:blip r:embed="rId2" cstate="print"/>
          <a:srcRect l="6818" t="17506" r="31819" b="23853"/>
          <a:stretch>
            <a:fillRect/>
          </a:stretch>
        </p:blipFill>
        <p:spPr bwMode="auto">
          <a:xfrm>
            <a:off x="1887555" y="1977263"/>
            <a:ext cx="5277450" cy="4365625"/>
          </a:xfrm>
          <a:prstGeom prst="rect">
            <a:avLst/>
          </a:prstGeom>
          <a:noFill/>
          <a:ln w="9525">
            <a:noFill/>
            <a:miter lim="800000"/>
            <a:headEnd/>
            <a:tailEnd/>
          </a:ln>
        </p:spPr>
      </p:pic>
      <p:sp>
        <p:nvSpPr>
          <p:cNvPr id="14340" name="Text Box 5"/>
          <p:cNvSpPr txBox="1">
            <a:spLocks noChangeArrowheads="1"/>
          </p:cNvSpPr>
          <p:nvPr/>
        </p:nvSpPr>
        <p:spPr bwMode="auto">
          <a:xfrm>
            <a:off x="304800" y="1492250"/>
            <a:ext cx="8305800" cy="641350"/>
          </a:xfrm>
          <a:prstGeom prst="rect">
            <a:avLst/>
          </a:prstGeom>
          <a:noFill/>
          <a:ln w="9525">
            <a:noFill/>
            <a:miter lim="800000"/>
            <a:headEnd/>
            <a:tailEnd/>
          </a:ln>
        </p:spPr>
        <p:txBody>
          <a:bodyPr>
            <a:spAutoFit/>
          </a:bodyPr>
          <a:lstStyle/>
          <a:p>
            <a:r>
              <a:rPr lang="en-US" dirty="0"/>
              <a:t>Shows value per unit using colors. Use these for comparing relative numbers</a:t>
            </a:r>
          </a:p>
          <a:p>
            <a:r>
              <a:rPr lang="en-US" dirty="0"/>
              <a:t>across space.</a:t>
            </a:r>
          </a:p>
        </p:txBody>
      </p:sp>
      <p:sp>
        <p:nvSpPr>
          <p:cNvPr id="2" name="Title 1"/>
          <p:cNvSpPr>
            <a:spLocks noGrp="1"/>
          </p:cNvSpPr>
          <p:nvPr>
            <p:ph type="title"/>
          </p:nvPr>
        </p:nvSpPr>
        <p:spPr/>
        <p:txBody>
          <a:bodyPr/>
          <a:lstStyle/>
          <a:p>
            <a:pPr algn="l"/>
            <a:r>
              <a:rPr lang="en-US" dirty="0" err="1">
                <a:solidFill>
                  <a:srgbClr val="7A0019"/>
                </a:solidFill>
              </a:rPr>
              <a:t>Choropleth</a:t>
            </a:r>
            <a:r>
              <a:rPr lang="en-US" dirty="0">
                <a:solidFill>
                  <a:srgbClr val="7A0019"/>
                </a:solidFill>
              </a:rPr>
              <a:t> Map</a:t>
            </a:r>
          </a:p>
        </p:txBody>
      </p:sp>
      <p:cxnSp>
        <p:nvCxnSpPr>
          <p:cNvPr id="6" name="Straight Connector 5"/>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5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algn="l" eaLnBrk="1" hangingPunct="1"/>
            <a:r>
              <a:rPr lang="en-US" b="1" dirty="0">
                <a:solidFill>
                  <a:srgbClr val="900021"/>
                </a:solidFill>
              </a:rPr>
              <a:t>Exercise 1</a:t>
            </a:r>
          </a:p>
        </p:txBody>
      </p:sp>
      <p:sp>
        <p:nvSpPr>
          <p:cNvPr id="2" name="TextBox 1"/>
          <p:cNvSpPr txBox="1"/>
          <p:nvPr/>
        </p:nvSpPr>
        <p:spPr>
          <a:xfrm>
            <a:off x="737755" y="3657600"/>
            <a:ext cx="7696200" cy="1815882"/>
          </a:xfrm>
          <a:prstGeom prst="rect">
            <a:avLst/>
          </a:prstGeom>
          <a:noFill/>
        </p:spPr>
        <p:txBody>
          <a:bodyPr wrap="square" rtlCol="0">
            <a:spAutoFit/>
          </a:bodyPr>
          <a:lstStyle/>
          <a:p>
            <a:r>
              <a:rPr lang="en-US" sz="2800" dirty="0">
                <a:latin typeface="+mn-lt"/>
              </a:rPr>
              <a:t>Now that we’re thinking spatially… create a hand drawn map of your house and places near your house.</a:t>
            </a:r>
          </a:p>
          <a:p>
            <a:endParaRPr lang="en-US" sz="2800" dirty="0"/>
          </a:p>
        </p:txBody>
      </p:sp>
      <p:sp>
        <p:nvSpPr>
          <p:cNvPr id="3" name="TextBox 2"/>
          <p:cNvSpPr txBox="1"/>
          <p:nvPr/>
        </p:nvSpPr>
        <p:spPr>
          <a:xfrm>
            <a:off x="737755" y="1676400"/>
            <a:ext cx="7110845" cy="1384995"/>
          </a:xfrm>
          <a:prstGeom prst="rect">
            <a:avLst/>
          </a:prstGeom>
          <a:noFill/>
        </p:spPr>
        <p:txBody>
          <a:bodyPr wrap="square" rtlCol="0">
            <a:spAutoFit/>
          </a:bodyPr>
          <a:lstStyle/>
          <a:p>
            <a:r>
              <a:rPr lang="en-US" sz="2800" dirty="0">
                <a:latin typeface="+mn-lt"/>
              </a:rPr>
              <a:t>How many windows were on the first floor of the home you lived in when you were 12 years old?</a:t>
            </a:r>
          </a:p>
        </p:txBody>
      </p:sp>
      <p:cxnSp>
        <p:nvCxnSpPr>
          <p:cNvPr id="9" name="Straight Connector 8"/>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19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4"/>
          <p:cNvPicPr>
            <a:picLocks noChangeAspect="1" noChangeArrowheads="1"/>
          </p:cNvPicPr>
          <p:nvPr/>
        </p:nvPicPr>
        <p:blipFill>
          <a:blip r:embed="rId3" cstate="print"/>
          <a:srcRect l="6819" t="17505" r="30302" b="23851"/>
          <a:stretch>
            <a:fillRect/>
          </a:stretch>
        </p:blipFill>
        <p:spPr bwMode="auto">
          <a:xfrm>
            <a:off x="1907752" y="1978131"/>
            <a:ext cx="5407448" cy="4364757"/>
          </a:xfrm>
          <a:prstGeom prst="rect">
            <a:avLst/>
          </a:prstGeom>
          <a:noFill/>
          <a:ln w="9525">
            <a:noFill/>
            <a:miter lim="800000"/>
            <a:headEnd/>
            <a:tailEnd/>
          </a:ln>
        </p:spPr>
      </p:pic>
      <p:sp>
        <p:nvSpPr>
          <p:cNvPr id="15364" name="Text Box 5"/>
          <p:cNvSpPr txBox="1">
            <a:spLocks noChangeArrowheads="1"/>
          </p:cNvSpPr>
          <p:nvPr/>
        </p:nvSpPr>
        <p:spPr bwMode="auto">
          <a:xfrm>
            <a:off x="517525" y="950913"/>
            <a:ext cx="184150" cy="366712"/>
          </a:xfrm>
          <a:prstGeom prst="rect">
            <a:avLst/>
          </a:prstGeom>
          <a:noFill/>
          <a:ln w="9525">
            <a:noFill/>
            <a:miter lim="800000"/>
            <a:headEnd/>
            <a:tailEnd/>
          </a:ln>
        </p:spPr>
        <p:txBody>
          <a:bodyPr wrap="none">
            <a:spAutoFit/>
          </a:bodyPr>
          <a:lstStyle/>
          <a:p>
            <a:endParaRPr lang="en-US"/>
          </a:p>
        </p:txBody>
      </p:sp>
      <p:sp>
        <p:nvSpPr>
          <p:cNvPr id="15365" name="Text Box 6"/>
          <p:cNvSpPr txBox="1">
            <a:spLocks noChangeArrowheads="1"/>
          </p:cNvSpPr>
          <p:nvPr/>
        </p:nvSpPr>
        <p:spPr bwMode="auto">
          <a:xfrm>
            <a:off x="304800" y="1492250"/>
            <a:ext cx="7727950" cy="641350"/>
          </a:xfrm>
          <a:prstGeom prst="rect">
            <a:avLst/>
          </a:prstGeom>
          <a:noFill/>
          <a:ln w="9525">
            <a:noFill/>
            <a:miter lim="800000"/>
            <a:headEnd/>
            <a:tailEnd/>
          </a:ln>
        </p:spPr>
        <p:txBody>
          <a:bodyPr wrap="none">
            <a:spAutoFit/>
          </a:bodyPr>
          <a:lstStyle/>
          <a:p>
            <a:r>
              <a:rPr lang="en-US" dirty="0"/>
              <a:t>Shows density of phenomenon using dot (or representational dot). Use for </a:t>
            </a:r>
          </a:p>
          <a:p>
            <a:r>
              <a:rPr lang="en-US" dirty="0"/>
              <a:t>raw counts.</a:t>
            </a:r>
          </a:p>
        </p:txBody>
      </p:sp>
      <p:sp>
        <p:nvSpPr>
          <p:cNvPr id="2" name="Title 1"/>
          <p:cNvSpPr>
            <a:spLocks noGrp="1"/>
          </p:cNvSpPr>
          <p:nvPr>
            <p:ph type="title"/>
          </p:nvPr>
        </p:nvSpPr>
        <p:spPr/>
        <p:txBody>
          <a:bodyPr/>
          <a:lstStyle/>
          <a:p>
            <a:pPr algn="l"/>
            <a:r>
              <a:rPr lang="en-US" dirty="0">
                <a:solidFill>
                  <a:srgbClr val="7A0019"/>
                </a:solidFill>
              </a:rPr>
              <a:t>Dot Density</a:t>
            </a:r>
          </a:p>
        </p:txBody>
      </p:sp>
      <p:cxnSp>
        <p:nvCxnSpPr>
          <p:cNvPr id="7" name="Straight Connector 6"/>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8"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7485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4"/>
          <p:cNvPicPr>
            <a:picLocks noChangeAspect="1" noChangeArrowheads="1"/>
          </p:cNvPicPr>
          <p:nvPr/>
        </p:nvPicPr>
        <p:blipFill>
          <a:blip r:embed="rId2" cstate="print"/>
          <a:srcRect l="1265" t="9109" r="1265" b="5495"/>
          <a:stretch>
            <a:fillRect/>
          </a:stretch>
        </p:blipFill>
        <p:spPr bwMode="auto">
          <a:xfrm>
            <a:off x="3124199" y="1447800"/>
            <a:ext cx="5026025" cy="4816490"/>
          </a:xfrm>
          <a:prstGeom prst="rect">
            <a:avLst/>
          </a:prstGeom>
          <a:noFill/>
          <a:ln w="9525">
            <a:noFill/>
            <a:miter lim="800000"/>
            <a:headEnd/>
            <a:tailEnd/>
          </a:ln>
        </p:spPr>
      </p:pic>
      <p:sp>
        <p:nvSpPr>
          <p:cNvPr id="16388" name="Text Box 5"/>
          <p:cNvSpPr txBox="1">
            <a:spLocks noChangeArrowheads="1"/>
          </p:cNvSpPr>
          <p:nvPr/>
        </p:nvSpPr>
        <p:spPr bwMode="auto">
          <a:xfrm>
            <a:off x="457200" y="2514600"/>
            <a:ext cx="2133600" cy="2031325"/>
          </a:xfrm>
          <a:prstGeom prst="rect">
            <a:avLst/>
          </a:prstGeom>
          <a:noFill/>
          <a:ln w="9525">
            <a:noFill/>
            <a:miter lim="800000"/>
            <a:headEnd/>
            <a:tailEnd/>
          </a:ln>
        </p:spPr>
        <p:txBody>
          <a:bodyPr>
            <a:spAutoFit/>
          </a:bodyPr>
          <a:lstStyle/>
          <a:p>
            <a:r>
              <a:rPr lang="en-US" dirty="0"/>
              <a:t>The size of the symbol is representative of the value of the variable. </a:t>
            </a:r>
          </a:p>
          <a:p>
            <a:endParaRPr lang="en-US" dirty="0"/>
          </a:p>
          <a:p>
            <a:r>
              <a:rPr lang="en-US" dirty="0"/>
              <a:t>Difficult use well.</a:t>
            </a:r>
          </a:p>
        </p:txBody>
      </p:sp>
      <p:sp>
        <p:nvSpPr>
          <p:cNvPr id="2" name="Title 1"/>
          <p:cNvSpPr>
            <a:spLocks noGrp="1"/>
          </p:cNvSpPr>
          <p:nvPr>
            <p:ph type="title"/>
          </p:nvPr>
        </p:nvSpPr>
        <p:spPr/>
        <p:txBody>
          <a:bodyPr/>
          <a:lstStyle/>
          <a:p>
            <a:pPr algn="l"/>
            <a:r>
              <a:rPr lang="en-US" dirty="0">
                <a:solidFill>
                  <a:srgbClr val="7A0019"/>
                </a:solidFill>
              </a:rPr>
              <a:t>Graduated Symbol Map</a:t>
            </a:r>
          </a:p>
        </p:txBody>
      </p:sp>
      <p:cxnSp>
        <p:nvCxnSpPr>
          <p:cNvPr id="6" name="Straight Connector 5"/>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2424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19"/>
          <p:cNvPicPr>
            <a:picLocks noChangeAspect="1" noChangeArrowheads="1"/>
          </p:cNvPicPr>
          <p:nvPr/>
        </p:nvPicPr>
        <p:blipFill>
          <a:blip r:embed="rId3" cstate="print"/>
          <a:srcRect l="34848" t="49890" r="23483" b="12473"/>
          <a:stretch>
            <a:fillRect/>
          </a:stretch>
        </p:blipFill>
        <p:spPr bwMode="auto">
          <a:xfrm>
            <a:off x="3200400" y="1600200"/>
            <a:ext cx="5562600" cy="4349750"/>
          </a:xfrm>
          <a:prstGeom prst="rect">
            <a:avLst/>
          </a:prstGeom>
          <a:noFill/>
          <a:ln w="9525">
            <a:noFill/>
            <a:miter lim="800000"/>
            <a:headEnd/>
            <a:tailEnd/>
          </a:ln>
        </p:spPr>
      </p:pic>
      <p:sp>
        <p:nvSpPr>
          <p:cNvPr id="17412" name="Text Box 20"/>
          <p:cNvSpPr txBox="1">
            <a:spLocks noChangeArrowheads="1"/>
          </p:cNvSpPr>
          <p:nvPr/>
        </p:nvSpPr>
        <p:spPr bwMode="auto">
          <a:xfrm>
            <a:off x="533400" y="2133600"/>
            <a:ext cx="2362200" cy="923925"/>
          </a:xfrm>
          <a:prstGeom prst="rect">
            <a:avLst/>
          </a:prstGeom>
          <a:noFill/>
          <a:ln w="9525">
            <a:noFill/>
            <a:miter lim="800000"/>
            <a:headEnd/>
            <a:tailEnd/>
          </a:ln>
        </p:spPr>
        <p:txBody>
          <a:bodyPr>
            <a:spAutoFit/>
          </a:bodyPr>
          <a:lstStyle/>
          <a:p>
            <a:r>
              <a:rPr lang="en-US"/>
              <a:t>Change in value is shown through intervals across map.</a:t>
            </a:r>
          </a:p>
        </p:txBody>
      </p:sp>
      <p:sp>
        <p:nvSpPr>
          <p:cNvPr id="6"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dirty="0" err="1">
                <a:solidFill>
                  <a:srgbClr val="7A0019"/>
                </a:solidFill>
              </a:rPr>
              <a:t>Isarithmic</a:t>
            </a:r>
            <a:r>
              <a:rPr lang="en-US" dirty="0">
                <a:solidFill>
                  <a:srgbClr val="7A0019"/>
                </a:solidFill>
              </a:rPr>
              <a:t> Map</a:t>
            </a:r>
          </a:p>
        </p:txBody>
      </p:sp>
      <p:cxnSp>
        <p:nvCxnSpPr>
          <p:cNvPr id="10" name="Straight Connector 9"/>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2481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algn="l" eaLnBrk="1" hangingPunct="1"/>
            <a:r>
              <a:rPr lang="en-US" dirty="0">
                <a:solidFill>
                  <a:srgbClr val="7A0019"/>
                </a:solidFill>
              </a:rPr>
              <a:t>WWII Vets-- Three Maps</a:t>
            </a:r>
          </a:p>
        </p:txBody>
      </p:sp>
      <p:pic>
        <p:nvPicPr>
          <p:cNvPr id="18436" name="Picture 6"/>
          <p:cNvPicPr>
            <a:picLocks noChangeAspect="1" noChangeArrowheads="1"/>
          </p:cNvPicPr>
          <p:nvPr/>
        </p:nvPicPr>
        <p:blipFill rotWithShape="1">
          <a:blip r:embed="rId3" cstate="print"/>
          <a:srcRect l="51570" t="26891" r="10744" b="20578"/>
          <a:stretch/>
        </p:blipFill>
        <p:spPr bwMode="auto">
          <a:xfrm>
            <a:off x="104775" y="1522384"/>
            <a:ext cx="2917825" cy="3200400"/>
          </a:xfrm>
          <a:prstGeom prst="rect">
            <a:avLst/>
          </a:prstGeom>
          <a:noFill/>
          <a:ln w="9525">
            <a:noFill/>
            <a:miter lim="800000"/>
            <a:headEnd/>
            <a:tailEnd/>
          </a:ln>
        </p:spPr>
      </p:pic>
      <p:pic>
        <p:nvPicPr>
          <p:cNvPr id="18437" name="Picture 7"/>
          <p:cNvPicPr>
            <a:picLocks noChangeAspect="1" noChangeArrowheads="1"/>
          </p:cNvPicPr>
          <p:nvPr/>
        </p:nvPicPr>
        <p:blipFill>
          <a:blip r:embed="rId4" cstate="print"/>
          <a:srcRect/>
          <a:stretch>
            <a:fillRect/>
          </a:stretch>
        </p:blipFill>
        <p:spPr bwMode="auto">
          <a:xfrm>
            <a:off x="971550" y="5038725"/>
            <a:ext cx="1184275" cy="1295400"/>
          </a:xfrm>
          <a:prstGeom prst="rect">
            <a:avLst/>
          </a:prstGeom>
          <a:noFill/>
          <a:ln w="9525">
            <a:noFill/>
            <a:miter lim="800000"/>
            <a:headEnd/>
            <a:tailEnd/>
          </a:ln>
        </p:spPr>
      </p:pic>
      <p:sp>
        <p:nvSpPr>
          <p:cNvPr id="18440" name="Text Box 10"/>
          <p:cNvSpPr txBox="1">
            <a:spLocks noChangeArrowheads="1"/>
          </p:cNvSpPr>
          <p:nvPr/>
        </p:nvSpPr>
        <p:spPr bwMode="auto">
          <a:xfrm>
            <a:off x="200024" y="4711643"/>
            <a:ext cx="2924175" cy="369332"/>
          </a:xfrm>
          <a:prstGeom prst="rect">
            <a:avLst/>
          </a:prstGeom>
          <a:noFill/>
          <a:ln w="9525">
            <a:noFill/>
            <a:miter lim="800000"/>
            <a:headEnd/>
            <a:tailEnd/>
          </a:ln>
        </p:spPr>
        <p:txBody>
          <a:bodyPr wrap="square">
            <a:spAutoFit/>
          </a:bodyPr>
          <a:lstStyle/>
          <a:p>
            <a:r>
              <a:rPr lang="en-US" dirty="0" err="1"/>
              <a:t>Choropleth</a:t>
            </a:r>
            <a:r>
              <a:rPr lang="en-US" dirty="0"/>
              <a:t> Map </a:t>
            </a:r>
            <a:r>
              <a:rPr lang="en-US" sz="1400" dirty="0">
                <a:solidFill>
                  <a:srgbClr val="7A0019"/>
                </a:solidFill>
              </a:rPr>
              <a:t>(Normalized)</a:t>
            </a:r>
          </a:p>
        </p:txBody>
      </p:sp>
      <p:pic>
        <p:nvPicPr>
          <p:cNvPr id="18441" name="Picture 13"/>
          <p:cNvPicPr>
            <a:picLocks noChangeAspect="1" noChangeArrowheads="1"/>
          </p:cNvPicPr>
          <p:nvPr/>
        </p:nvPicPr>
        <p:blipFill>
          <a:blip r:embed="rId5" cstate="print"/>
          <a:srcRect l="52893" t="26891" r="11404" b="20168"/>
          <a:stretch>
            <a:fillRect/>
          </a:stretch>
        </p:blipFill>
        <p:spPr bwMode="auto">
          <a:xfrm>
            <a:off x="3225800" y="1522384"/>
            <a:ext cx="2743200" cy="3200400"/>
          </a:xfrm>
          <a:prstGeom prst="rect">
            <a:avLst/>
          </a:prstGeom>
          <a:noFill/>
          <a:ln w="9525">
            <a:noFill/>
            <a:miter lim="800000"/>
            <a:headEnd/>
            <a:tailEnd/>
          </a:ln>
        </p:spPr>
      </p:pic>
      <p:sp>
        <p:nvSpPr>
          <p:cNvPr id="18442" name="Text Box 14"/>
          <p:cNvSpPr txBox="1">
            <a:spLocks noChangeArrowheads="1"/>
          </p:cNvSpPr>
          <p:nvPr/>
        </p:nvSpPr>
        <p:spPr bwMode="auto">
          <a:xfrm>
            <a:off x="3450632" y="4711643"/>
            <a:ext cx="2223686" cy="369332"/>
          </a:xfrm>
          <a:prstGeom prst="rect">
            <a:avLst/>
          </a:prstGeom>
          <a:noFill/>
          <a:ln w="9525">
            <a:noFill/>
            <a:miter lim="800000"/>
            <a:headEnd/>
            <a:tailEnd/>
          </a:ln>
        </p:spPr>
        <p:txBody>
          <a:bodyPr wrap="none">
            <a:spAutoFit/>
          </a:bodyPr>
          <a:lstStyle/>
          <a:p>
            <a:r>
              <a:rPr lang="en-US" dirty="0"/>
              <a:t>Graduated Symbols</a:t>
            </a:r>
          </a:p>
        </p:txBody>
      </p:sp>
      <p:pic>
        <p:nvPicPr>
          <p:cNvPr id="18443" name="Picture 15"/>
          <p:cNvPicPr>
            <a:picLocks noChangeAspect="1" noChangeArrowheads="1"/>
          </p:cNvPicPr>
          <p:nvPr/>
        </p:nvPicPr>
        <p:blipFill>
          <a:blip r:embed="rId6" cstate="print"/>
          <a:srcRect/>
          <a:stretch>
            <a:fillRect/>
          </a:stretch>
        </p:blipFill>
        <p:spPr bwMode="auto">
          <a:xfrm>
            <a:off x="3944144" y="5038725"/>
            <a:ext cx="1236663" cy="1678016"/>
          </a:xfrm>
          <a:prstGeom prst="rect">
            <a:avLst/>
          </a:prstGeom>
          <a:noFill/>
          <a:ln w="9525">
            <a:noFill/>
            <a:miter lim="800000"/>
            <a:headEnd/>
            <a:tailEnd/>
          </a:ln>
        </p:spPr>
      </p:pic>
      <p:pic>
        <p:nvPicPr>
          <p:cNvPr id="14" name="Picture 5"/>
          <p:cNvPicPr>
            <a:picLocks noChangeAspect="1" noChangeArrowheads="1"/>
          </p:cNvPicPr>
          <p:nvPr/>
        </p:nvPicPr>
        <p:blipFill rotWithShape="1">
          <a:blip r:embed="rId7" cstate="print"/>
          <a:srcRect l="52893" t="26891" r="10744" b="20936"/>
          <a:stretch/>
        </p:blipFill>
        <p:spPr bwMode="auto">
          <a:xfrm>
            <a:off x="6172200" y="1522384"/>
            <a:ext cx="2835275" cy="3200400"/>
          </a:xfrm>
          <a:prstGeom prst="rect">
            <a:avLst/>
          </a:prstGeom>
          <a:noFill/>
          <a:ln w="9525">
            <a:noFill/>
            <a:miter lim="800000"/>
            <a:headEnd/>
            <a:tailEnd/>
          </a:ln>
        </p:spPr>
      </p:pic>
      <p:pic>
        <p:nvPicPr>
          <p:cNvPr id="15" name="Picture 8"/>
          <p:cNvPicPr>
            <a:picLocks noChangeAspect="1" noChangeArrowheads="1"/>
          </p:cNvPicPr>
          <p:nvPr/>
        </p:nvPicPr>
        <p:blipFill>
          <a:blip r:embed="rId8" cstate="print"/>
          <a:srcRect/>
          <a:stretch>
            <a:fillRect/>
          </a:stretch>
        </p:blipFill>
        <p:spPr bwMode="auto">
          <a:xfrm>
            <a:off x="7004050" y="5114925"/>
            <a:ext cx="1171575" cy="449263"/>
          </a:xfrm>
          <a:prstGeom prst="rect">
            <a:avLst/>
          </a:prstGeom>
          <a:noFill/>
          <a:ln w="9525">
            <a:noFill/>
            <a:miter lim="800000"/>
            <a:headEnd/>
            <a:tailEnd/>
          </a:ln>
        </p:spPr>
      </p:pic>
      <p:sp>
        <p:nvSpPr>
          <p:cNvPr id="16" name="Text Box 9"/>
          <p:cNvSpPr txBox="1">
            <a:spLocks noChangeArrowheads="1"/>
          </p:cNvSpPr>
          <p:nvPr/>
        </p:nvSpPr>
        <p:spPr bwMode="auto">
          <a:xfrm>
            <a:off x="6653212" y="4712952"/>
            <a:ext cx="1873250" cy="366713"/>
          </a:xfrm>
          <a:prstGeom prst="rect">
            <a:avLst/>
          </a:prstGeom>
          <a:noFill/>
          <a:ln w="9525">
            <a:noFill/>
            <a:miter lim="800000"/>
            <a:headEnd/>
            <a:tailEnd/>
          </a:ln>
        </p:spPr>
        <p:txBody>
          <a:bodyPr wrap="none">
            <a:spAutoFit/>
          </a:bodyPr>
          <a:lstStyle/>
          <a:p>
            <a:r>
              <a:rPr lang="en-US" dirty="0"/>
              <a:t>Dot Density Map</a:t>
            </a:r>
          </a:p>
        </p:txBody>
      </p:sp>
      <p:cxnSp>
        <p:nvCxnSpPr>
          <p:cNvPr id="13" name="Straight Connector 12"/>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7" name="Picture 7" descr="C:\Users\betch038\Downloads\U-Spatial_GraphicAccent_R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8557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l" eaLnBrk="1" hangingPunct="1"/>
            <a:r>
              <a:rPr lang="en-US" dirty="0">
                <a:solidFill>
                  <a:srgbClr val="7A0019"/>
                </a:solidFill>
              </a:rPr>
              <a:t>Data Standardization</a:t>
            </a:r>
          </a:p>
        </p:txBody>
      </p:sp>
      <p:sp>
        <p:nvSpPr>
          <p:cNvPr id="19459" name="Rectangle 3"/>
          <p:cNvSpPr>
            <a:spLocks noGrp="1" noChangeArrowheads="1"/>
          </p:cNvSpPr>
          <p:nvPr>
            <p:ph idx="1"/>
          </p:nvPr>
        </p:nvSpPr>
        <p:spPr/>
        <p:txBody>
          <a:bodyPr/>
          <a:lstStyle/>
          <a:p>
            <a:pPr eaLnBrk="1" hangingPunct="1">
              <a:buFont typeface="Arial" pitchFamily="34" charset="0"/>
              <a:buChar char="•"/>
            </a:pPr>
            <a:r>
              <a:rPr lang="en-US" dirty="0"/>
              <a:t>Data should usually be standardized</a:t>
            </a:r>
          </a:p>
          <a:p>
            <a:pPr lvl="1" eaLnBrk="1" hangingPunct="1">
              <a:buFont typeface="Arial" pitchFamily="34" charset="0"/>
              <a:buChar char="•"/>
            </a:pPr>
            <a:r>
              <a:rPr lang="en-US" dirty="0"/>
              <a:t>Ability to compare areas</a:t>
            </a:r>
          </a:p>
          <a:p>
            <a:pPr lvl="1" eaLnBrk="1" hangingPunct="1">
              <a:buFont typeface="Arial" pitchFamily="34" charset="0"/>
              <a:buChar char="•"/>
            </a:pPr>
            <a:endParaRPr lang="en-US" dirty="0"/>
          </a:p>
          <a:p>
            <a:pPr eaLnBrk="1" hangingPunct="1">
              <a:buFont typeface="Arial" pitchFamily="34" charset="0"/>
              <a:buChar char="•"/>
            </a:pPr>
            <a:r>
              <a:rPr lang="en-US" dirty="0"/>
              <a:t>By Population</a:t>
            </a:r>
          </a:p>
          <a:p>
            <a:pPr lvl="1" eaLnBrk="1" hangingPunct="1">
              <a:buFont typeface="Arial" pitchFamily="34" charset="0"/>
              <a:buChar char="•"/>
            </a:pPr>
            <a:r>
              <a:rPr lang="en-US" dirty="0"/>
              <a:t>Per person, Percentages</a:t>
            </a:r>
          </a:p>
          <a:p>
            <a:pPr lvl="1" eaLnBrk="1" hangingPunct="1">
              <a:buFont typeface="Arial" pitchFamily="34" charset="0"/>
              <a:buChar char="•"/>
            </a:pPr>
            <a:endParaRPr lang="en-US" dirty="0"/>
          </a:p>
          <a:p>
            <a:pPr eaLnBrk="1" hangingPunct="1">
              <a:buFont typeface="Arial" pitchFamily="34" charset="0"/>
              <a:buChar char="•"/>
            </a:pPr>
            <a:r>
              <a:rPr lang="en-US" dirty="0"/>
              <a:t>By Area</a:t>
            </a:r>
          </a:p>
          <a:p>
            <a:pPr lvl="1" eaLnBrk="1" hangingPunct="1">
              <a:buFont typeface="Arial" pitchFamily="34" charset="0"/>
              <a:buChar char="•"/>
            </a:pPr>
            <a:r>
              <a:rPr lang="en-US" dirty="0"/>
              <a:t>Density</a:t>
            </a:r>
          </a:p>
        </p:txBody>
      </p:sp>
      <p:cxnSp>
        <p:nvCxnSpPr>
          <p:cNvPr id="5" name="Straight Connector 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6" name="Picture 7" descr="C:\Users\betch038\Downloads\U-Spatial_GraphicAccent_R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7492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4"/>
          <p:cNvPicPr>
            <a:picLocks noChangeAspect="1" noChangeArrowheads="1"/>
          </p:cNvPicPr>
          <p:nvPr/>
        </p:nvPicPr>
        <p:blipFill rotWithShape="1">
          <a:blip r:embed="rId3" cstate="print"/>
          <a:srcRect l="41116" t="27627" r="20259" b="14044"/>
          <a:stretch/>
        </p:blipFill>
        <p:spPr bwMode="auto">
          <a:xfrm>
            <a:off x="152400" y="1976437"/>
            <a:ext cx="3546475" cy="4271963"/>
          </a:xfrm>
          <a:prstGeom prst="rect">
            <a:avLst/>
          </a:prstGeom>
          <a:noFill/>
          <a:ln w="9525">
            <a:noFill/>
            <a:miter lim="800000"/>
            <a:headEnd/>
            <a:tailEnd/>
          </a:ln>
        </p:spPr>
      </p:pic>
      <p:pic>
        <p:nvPicPr>
          <p:cNvPr id="22532" name="Picture 5"/>
          <p:cNvPicPr>
            <a:picLocks noChangeAspect="1" noChangeArrowheads="1"/>
          </p:cNvPicPr>
          <p:nvPr/>
        </p:nvPicPr>
        <p:blipFill>
          <a:blip r:embed="rId4" cstate="print"/>
          <a:srcRect l="41116" t="27628" r="19661" b="14064"/>
          <a:stretch>
            <a:fillRect/>
          </a:stretch>
        </p:blipFill>
        <p:spPr bwMode="auto">
          <a:xfrm>
            <a:off x="4800600" y="1976437"/>
            <a:ext cx="3602038" cy="4271963"/>
          </a:xfrm>
          <a:prstGeom prst="rect">
            <a:avLst/>
          </a:prstGeom>
          <a:noFill/>
          <a:ln w="9525">
            <a:noFill/>
            <a:miter lim="800000"/>
            <a:headEnd/>
            <a:tailEnd/>
          </a:ln>
        </p:spPr>
      </p:pic>
      <p:pic>
        <p:nvPicPr>
          <p:cNvPr id="22533" name="Picture 6"/>
          <p:cNvPicPr>
            <a:picLocks noChangeAspect="1" noChangeArrowheads="1"/>
          </p:cNvPicPr>
          <p:nvPr/>
        </p:nvPicPr>
        <p:blipFill>
          <a:blip r:embed="rId5" cstate="print"/>
          <a:srcRect/>
          <a:stretch>
            <a:fillRect/>
          </a:stretch>
        </p:blipFill>
        <p:spPr bwMode="auto">
          <a:xfrm>
            <a:off x="2581543" y="3652837"/>
            <a:ext cx="1777042" cy="1244600"/>
          </a:xfrm>
          <a:prstGeom prst="rect">
            <a:avLst/>
          </a:prstGeom>
          <a:solidFill>
            <a:schemeClr val="bg1"/>
          </a:solidFill>
          <a:ln w="9525">
            <a:noFill/>
            <a:miter lim="800000"/>
            <a:headEnd/>
            <a:tailEnd/>
          </a:ln>
        </p:spPr>
      </p:pic>
      <p:pic>
        <p:nvPicPr>
          <p:cNvPr id="22534" name="Picture 7"/>
          <p:cNvPicPr>
            <a:picLocks noChangeAspect="1" noChangeArrowheads="1"/>
          </p:cNvPicPr>
          <p:nvPr/>
        </p:nvPicPr>
        <p:blipFill>
          <a:blip r:embed="rId6" cstate="print"/>
          <a:srcRect/>
          <a:stretch>
            <a:fillRect/>
          </a:stretch>
        </p:blipFill>
        <p:spPr bwMode="auto">
          <a:xfrm>
            <a:off x="7200002" y="3652837"/>
            <a:ext cx="1862499" cy="1304452"/>
          </a:xfrm>
          <a:prstGeom prst="rect">
            <a:avLst/>
          </a:prstGeom>
          <a:solidFill>
            <a:schemeClr val="bg1"/>
          </a:solidFill>
          <a:ln w="9525">
            <a:noFill/>
            <a:miter lim="800000"/>
            <a:headEnd/>
            <a:tailEnd/>
          </a:ln>
        </p:spPr>
      </p:pic>
      <p:sp>
        <p:nvSpPr>
          <p:cNvPr id="8" name="Text Box 7"/>
          <p:cNvSpPr txBox="1">
            <a:spLocks noChangeArrowheads="1"/>
          </p:cNvSpPr>
          <p:nvPr/>
        </p:nvSpPr>
        <p:spPr bwMode="auto">
          <a:xfrm>
            <a:off x="781050" y="1530905"/>
            <a:ext cx="1800493" cy="369332"/>
          </a:xfrm>
          <a:prstGeom prst="rect">
            <a:avLst/>
          </a:prstGeom>
          <a:noFill/>
          <a:ln w="9525">
            <a:noFill/>
            <a:miter lim="800000"/>
            <a:headEnd/>
            <a:tailEnd/>
          </a:ln>
        </p:spPr>
        <p:txBody>
          <a:bodyPr wrap="none">
            <a:spAutoFit/>
          </a:bodyPr>
          <a:lstStyle/>
          <a:p>
            <a:r>
              <a:rPr lang="en-US" dirty="0" err="1"/>
              <a:t>Unstandardized</a:t>
            </a:r>
            <a:endParaRPr lang="en-US" dirty="0"/>
          </a:p>
        </p:txBody>
      </p:sp>
      <p:sp>
        <p:nvSpPr>
          <p:cNvPr id="9" name="Text Box 7"/>
          <p:cNvSpPr txBox="1">
            <a:spLocks noChangeArrowheads="1"/>
          </p:cNvSpPr>
          <p:nvPr/>
        </p:nvSpPr>
        <p:spPr bwMode="auto">
          <a:xfrm>
            <a:off x="5867400" y="1530905"/>
            <a:ext cx="1351652" cy="369332"/>
          </a:xfrm>
          <a:prstGeom prst="rect">
            <a:avLst/>
          </a:prstGeom>
          <a:noFill/>
          <a:ln w="9525">
            <a:noFill/>
            <a:miter lim="800000"/>
            <a:headEnd/>
            <a:tailEnd/>
          </a:ln>
        </p:spPr>
        <p:txBody>
          <a:bodyPr wrap="none">
            <a:spAutoFit/>
          </a:bodyPr>
          <a:lstStyle/>
          <a:p>
            <a:r>
              <a:rPr lang="en-US" dirty="0"/>
              <a:t>Normalized</a:t>
            </a:r>
          </a:p>
        </p:txBody>
      </p:sp>
      <p:sp>
        <p:nvSpPr>
          <p:cNvPr id="2" name="Title 1"/>
          <p:cNvSpPr>
            <a:spLocks noGrp="1"/>
          </p:cNvSpPr>
          <p:nvPr>
            <p:ph type="title"/>
          </p:nvPr>
        </p:nvSpPr>
        <p:spPr/>
        <p:txBody>
          <a:bodyPr/>
          <a:lstStyle/>
          <a:p>
            <a:pPr algn="l"/>
            <a:r>
              <a:rPr lang="en-US" dirty="0">
                <a:solidFill>
                  <a:srgbClr val="7A0019"/>
                </a:solidFill>
              </a:rPr>
              <a:t>Data Standardization</a:t>
            </a:r>
          </a:p>
        </p:txBody>
      </p:sp>
      <p:cxnSp>
        <p:nvCxnSpPr>
          <p:cNvPr id="10" name="Straight Connector 9"/>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1" name="Picture 7" descr="C:\Users\betch038\Downloads\U-Spatial_GraphicAccent_R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8203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algn="l" eaLnBrk="1" hangingPunct="1"/>
            <a:r>
              <a:rPr lang="en-US" dirty="0">
                <a:solidFill>
                  <a:srgbClr val="7A0019"/>
                </a:solidFill>
              </a:rPr>
              <a:t>Data Standardization</a:t>
            </a:r>
          </a:p>
        </p:txBody>
      </p:sp>
      <p:pic>
        <p:nvPicPr>
          <p:cNvPr id="25603" name="Picture 4"/>
          <p:cNvPicPr>
            <a:picLocks noChangeAspect="1" noChangeArrowheads="1"/>
          </p:cNvPicPr>
          <p:nvPr/>
        </p:nvPicPr>
        <p:blipFill rotWithShape="1">
          <a:blip r:embed="rId3" cstate="print"/>
          <a:srcRect l="41116" t="27466" r="19661" b="14064"/>
          <a:stretch/>
        </p:blipFill>
        <p:spPr bwMode="auto">
          <a:xfrm>
            <a:off x="152400" y="1888569"/>
            <a:ext cx="3602038" cy="4283631"/>
          </a:xfrm>
          <a:prstGeom prst="rect">
            <a:avLst/>
          </a:prstGeom>
          <a:noFill/>
          <a:ln w="9525">
            <a:noFill/>
            <a:miter lim="800000"/>
            <a:headEnd/>
            <a:tailEnd/>
          </a:ln>
        </p:spPr>
      </p:pic>
      <p:pic>
        <p:nvPicPr>
          <p:cNvPr id="25604" name="Picture 5"/>
          <p:cNvPicPr>
            <a:picLocks noChangeAspect="1" noChangeArrowheads="1"/>
          </p:cNvPicPr>
          <p:nvPr/>
        </p:nvPicPr>
        <p:blipFill>
          <a:blip r:embed="rId4" cstate="print"/>
          <a:srcRect l="41116" t="27628" r="19661" b="14064"/>
          <a:stretch>
            <a:fillRect/>
          </a:stretch>
        </p:blipFill>
        <p:spPr bwMode="auto">
          <a:xfrm>
            <a:off x="4724399" y="1900237"/>
            <a:ext cx="3602038" cy="4271963"/>
          </a:xfrm>
          <a:prstGeom prst="rect">
            <a:avLst/>
          </a:prstGeom>
          <a:noFill/>
          <a:ln w="9525">
            <a:noFill/>
            <a:miter lim="800000"/>
            <a:headEnd/>
            <a:tailEnd/>
          </a:ln>
        </p:spPr>
      </p:pic>
      <p:pic>
        <p:nvPicPr>
          <p:cNvPr id="25605" name="Picture 6"/>
          <p:cNvPicPr>
            <a:picLocks noChangeAspect="1" noChangeArrowheads="1"/>
          </p:cNvPicPr>
          <p:nvPr/>
        </p:nvPicPr>
        <p:blipFill>
          <a:blip r:embed="rId5" cstate="print"/>
          <a:srcRect/>
          <a:stretch>
            <a:fillRect/>
          </a:stretch>
        </p:blipFill>
        <p:spPr bwMode="auto">
          <a:xfrm>
            <a:off x="2667001" y="3627436"/>
            <a:ext cx="1337506" cy="1313445"/>
          </a:xfrm>
          <a:prstGeom prst="rect">
            <a:avLst/>
          </a:prstGeom>
          <a:solidFill>
            <a:schemeClr val="bg1"/>
          </a:solidFill>
          <a:ln w="9525">
            <a:noFill/>
            <a:miter lim="800000"/>
            <a:headEnd/>
            <a:tailEnd/>
          </a:ln>
        </p:spPr>
      </p:pic>
      <p:pic>
        <p:nvPicPr>
          <p:cNvPr id="25606" name="Picture 7"/>
          <p:cNvPicPr>
            <a:picLocks noChangeAspect="1" noChangeArrowheads="1"/>
          </p:cNvPicPr>
          <p:nvPr/>
        </p:nvPicPr>
        <p:blipFill>
          <a:blip r:embed="rId6" cstate="print"/>
          <a:srcRect/>
          <a:stretch>
            <a:fillRect/>
          </a:stretch>
        </p:blipFill>
        <p:spPr bwMode="auto">
          <a:xfrm>
            <a:off x="7162800" y="3627437"/>
            <a:ext cx="1828800" cy="1204490"/>
          </a:xfrm>
          <a:prstGeom prst="rect">
            <a:avLst/>
          </a:prstGeom>
          <a:solidFill>
            <a:schemeClr val="bg1"/>
          </a:solidFill>
          <a:ln w="9525">
            <a:noFill/>
            <a:miter lim="800000"/>
            <a:headEnd/>
            <a:tailEnd/>
          </a:ln>
        </p:spPr>
      </p:pic>
      <p:sp>
        <p:nvSpPr>
          <p:cNvPr id="11" name="Text Box 7"/>
          <p:cNvSpPr txBox="1">
            <a:spLocks noChangeArrowheads="1"/>
          </p:cNvSpPr>
          <p:nvPr/>
        </p:nvSpPr>
        <p:spPr bwMode="auto">
          <a:xfrm>
            <a:off x="781050" y="1459468"/>
            <a:ext cx="1800493" cy="369332"/>
          </a:xfrm>
          <a:prstGeom prst="rect">
            <a:avLst/>
          </a:prstGeom>
          <a:noFill/>
          <a:ln w="9525">
            <a:noFill/>
            <a:miter lim="800000"/>
            <a:headEnd/>
            <a:tailEnd/>
          </a:ln>
        </p:spPr>
        <p:txBody>
          <a:bodyPr wrap="none">
            <a:spAutoFit/>
          </a:bodyPr>
          <a:lstStyle/>
          <a:p>
            <a:r>
              <a:rPr lang="en-US" dirty="0" err="1"/>
              <a:t>Unstandardized</a:t>
            </a:r>
            <a:endParaRPr lang="en-US" dirty="0"/>
          </a:p>
        </p:txBody>
      </p:sp>
      <p:sp>
        <p:nvSpPr>
          <p:cNvPr id="12" name="Text Box 7"/>
          <p:cNvSpPr txBox="1">
            <a:spLocks noChangeArrowheads="1"/>
          </p:cNvSpPr>
          <p:nvPr/>
        </p:nvSpPr>
        <p:spPr bwMode="auto">
          <a:xfrm>
            <a:off x="5867400" y="1459468"/>
            <a:ext cx="1351652" cy="369332"/>
          </a:xfrm>
          <a:prstGeom prst="rect">
            <a:avLst/>
          </a:prstGeom>
          <a:noFill/>
          <a:ln w="9525">
            <a:noFill/>
            <a:miter lim="800000"/>
            <a:headEnd/>
            <a:tailEnd/>
          </a:ln>
        </p:spPr>
        <p:txBody>
          <a:bodyPr wrap="none">
            <a:spAutoFit/>
          </a:bodyPr>
          <a:lstStyle/>
          <a:p>
            <a:r>
              <a:rPr lang="en-US" dirty="0"/>
              <a:t>Normalized</a:t>
            </a:r>
          </a:p>
        </p:txBody>
      </p:sp>
      <p:cxnSp>
        <p:nvCxnSpPr>
          <p:cNvPr id="10" name="Straight Connector 9"/>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3" name="Picture 7" descr="C:\Users\betch038\Downloads\U-Spatial_GraphicAccent_R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9887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l" eaLnBrk="1" hangingPunct="1"/>
            <a:r>
              <a:rPr lang="en-US" dirty="0">
                <a:solidFill>
                  <a:srgbClr val="7A0019"/>
                </a:solidFill>
              </a:rPr>
              <a:t>Classification</a:t>
            </a:r>
          </a:p>
        </p:txBody>
      </p:sp>
      <p:sp>
        <p:nvSpPr>
          <p:cNvPr id="26627" name="Rectangle 3"/>
          <p:cNvSpPr>
            <a:spLocks noGrp="1" noChangeArrowheads="1"/>
          </p:cNvSpPr>
          <p:nvPr>
            <p:ph idx="1"/>
          </p:nvPr>
        </p:nvSpPr>
        <p:spPr/>
        <p:txBody>
          <a:bodyPr/>
          <a:lstStyle/>
          <a:p>
            <a:pPr eaLnBrk="1" hangingPunct="1"/>
            <a:r>
              <a:rPr lang="en-US"/>
              <a:t>Natural Breaks/Jenks</a:t>
            </a:r>
          </a:p>
          <a:p>
            <a:pPr eaLnBrk="1" hangingPunct="1"/>
            <a:r>
              <a:rPr lang="en-US"/>
              <a:t>Quantile</a:t>
            </a:r>
          </a:p>
          <a:p>
            <a:pPr eaLnBrk="1" hangingPunct="1"/>
            <a:r>
              <a:rPr lang="en-US"/>
              <a:t>Equal Interval Based on Range</a:t>
            </a:r>
          </a:p>
          <a:p>
            <a:pPr eaLnBrk="1" hangingPunct="1"/>
            <a:r>
              <a:rPr lang="en-US"/>
              <a:t>Equal Interval not Based on Range/Defined Interval</a:t>
            </a:r>
          </a:p>
        </p:txBody>
      </p:sp>
      <p:cxnSp>
        <p:nvCxnSpPr>
          <p:cNvPr id="5" name="Straight Connector 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6"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8784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p:cNvPicPr>
            <a:picLocks noChangeAspect="1" noChangeArrowheads="1"/>
          </p:cNvPicPr>
          <p:nvPr/>
        </p:nvPicPr>
        <p:blipFill>
          <a:blip r:embed="rId3" cstate="print"/>
          <a:srcRect/>
          <a:stretch>
            <a:fillRect/>
          </a:stretch>
        </p:blipFill>
        <p:spPr bwMode="auto">
          <a:xfrm>
            <a:off x="3362902" y="1627950"/>
            <a:ext cx="5476298" cy="4315650"/>
          </a:xfrm>
          <a:prstGeom prst="rect">
            <a:avLst/>
          </a:prstGeom>
          <a:noFill/>
          <a:ln w="9525">
            <a:noFill/>
            <a:miter lim="800000"/>
            <a:headEnd/>
            <a:tailEnd/>
          </a:ln>
        </p:spPr>
      </p:pic>
      <p:sp>
        <p:nvSpPr>
          <p:cNvPr id="27651" name="Rectangle 2"/>
          <p:cNvSpPr>
            <a:spLocks noGrp="1" noChangeArrowheads="1"/>
          </p:cNvSpPr>
          <p:nvPr>
            <p:ph type="title"/>
          </p:nvPr>
        </p:nvSpPr>
        <p:spPr/>
        <p:txBody>
          <a:bodyPr/>
          <a:lstStyle/>
          <a:p>
            <a:pPr algn="l" eaLnBrk="1" hangingPunct="1"/>
            <a:r>
              <a:rPr lang="en-US" dirty="0">
                <a:solidFill>
                  <a:srgbClr val="7A0019"/>
                </a:solidFill>
              </a:rPr>
              <a:t>Classification Methods</a:t>
            </a:r>
          </a:p>
        </p:txBody>
      </p:sp>
      <p:sp>
        <p:nvSpPr>
          <p:cNvPr id="27652" name="Oval 5"/>
          <p:cNvSpPr>
            <a:spLocks noChangeArrowheads="1"/>
          </p:cNvSpPr>
          <p:nvPr/>
        </p:nvSpPr>
        <p:spPr bwMode="auto">
          <a:xfrm>
            <a:off x="6457952" y="2237550"/>
            <a:ext cx="1695448" cy="1017269"/>
          </a:xfrm>
          <a:prstGeom prst="ellipse">
            <a:avLst/>
          </a:prstGeom>
          <a:noFill/>
          <a:ln w="38100">
            <a:solidFill>
              <a:srgbClr val="FF0000"/>
            </a:solidFill>
            <a:round/>
            <a:headEnd/>
            <a:tailEnd/>
          </a:ln>
        </p:spPr>
        <p:txBody>
          <a:bodyPr wrap="none" anchor="ctr"/>
          <a:lstStyle/>
          <a:p>
            <a:endParaRPr lang="en-US"/>
          </a:p>
        </p:txBody>
      </p:sp>
      <p:sp>
        <p:nvSpPr>
          <p:cNvPr id="27653" name="Text Box 6"/>
          <p:cNvSpPr txBox="1">
            <a:spLocks noChangeArrowheads="1"/>
          </p:cNvSpPr>
          <p:nvPr/>
        </p:nvSpPr>
        <p:spPr bwMode="auto">
          <a:xfrm>
            <a:off x="533400" y="2962275"/>
            <a:ext cx="2743200" cy="1554162"/>
          </a:xfrm>
          <a:prstGeom prst="rect">
            <a:avLst/>
          </a:prstGeom>
          <a:noFill/>
          <a:ln w="9525">
            <a:noFill/>
            <a:miter lim="800000"/>
            <a:headEnd/>
            <a:tailEnd/>
          </a:ln>
        </p:spPr>
        <p:txBody>
          <a:bodyPr>
            <a:spAutoFit/>
          </a:bodyPr>
          <a:lstStyle/>
          <a:p>
            <a:pPr>
              <a:spcAft>
                <a:spcPts val="600"/>
              </a:spcAft>
            </a:pPr>
            <a:r>
              <a:rPr lang="en-US" dirty="0"/>
              <a:t>Generally, 5-7 classes are appropriate. </a:t>
            </a:r>
          </a:p>
          <a:p>
            <a:pPr>
              <a:spcAft>
                <a:spcPts val="600"/>
              </a:spcAft>
            </a:pPr>
            <a:r>
              <a:rPr lang="en-US" dirty="0"/>
              <a:t>People can only tell the difference between about 6 colors.</a:t>
            </a:r>
          </a:p>
        </p:txBody>
      </p:sp>
      <p:cxnSp>
        <p:nvCxnSpPr>
          <p:cNvPr id="7" name="Straight Connector 6"/>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8" name="Picture 7" descr="C:\Users\betch038\Downloads\U-Spatial_GraphicAccent_R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198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4"/>
          <p:cNvPicPr>
            <a:picLocks noChangeAspect="1" noChangeArrowheads="1"/>
          </p:cNvPicPr>
          <p:nvPr/>
        </p:nvPicPr>
        <p:blipFill>
          <a:blip r:embed="rId2" cstate="print"/>
          <a:srcRect l="2589" t="38365" r="19502" b="6427"/>
          <a:stretch>
            <a:fillRect/>
          </a:stretch>
        </p:blipFill>
        <p:spPr bwMode="auto">
          <a:xfrm>
            <a:off x="5334000" y="2438400"/>
            <a:ext cx="3519488" cy="1893888"/>
          </a:xfrm>
          <a:prstGeom prst="rect">
            <a:avLst/>
          </a:prstGeom>
          <a:noFill/>
          <a:ln w="9525">
            <a:noFill/>
            <a:miter lim="800000"/>
            <a:headEnd/>
            <a:tailEnd/>
          </a:ln>
        </p:spPr>
      </p:pic>
      <p:pic>
        <p:nvPicPr>
          <p:cNvPr id="28676" name="Picture 5"/>
          <p:cNvPicPr>
            <a:picLocks noChangeAspect="1" noChangeArrowheads="1"/>
          </p:cNvPicPr>
          <p:nvPr/>
        </p:nvPicPr>
        <p:blipFill>
          <a:blip r:embed="rId3" cstate="print"/>
          <a:srcRect l="23026" t="19502" r="1570" b="14064"/>
          <a:stretch>
            <a:fillRect/>
          </a:stretch>
        </p:blipFill>
        <p:spPr bwMode="auto">
          <a:xfrm>
            <a:off x="609600" y="2438400"/>
            <a:ext cx="4616450" cy="3243263"/>
          </a:xfrm>
          <a:prstGeom prst="rect">
            <a:avLst/>
          </a:prstGeom>
          <a:noFill/>
          <a:ln w="9525">
            <a:noFill/>
            <a:miter lim="800000"/>
            <a:headEnd/>
            <a:tailEnd/>
          </a:ln>
        </p:spPr>
      </p:pic>
      <p:pic>
        <p:nvPicPr>
          <p:cNvPr id="28677" name="Picture 6"/>
          <p:cNvPicPr>
            <a:picLocks noChangeAspect="1" noChangeArrowheads="1"/>
          </p:cNvPicPr>
          <p:nvPr/>
        </p:nvPicPr>
        <p:blipFill>
          <a:blip r:embed="rId4" cstate="print"/>
          <a:srcRect/>
          <a:stretch>
            <a:fillRect/>
          </a:stretch>
        </p:blipFill>
        <p:spPr bwMode="auto">
          <a:xfrm>
            <a:off x="6209506" y="4419600"/>
            <a:ext cx="1768475" cy="1728788"/>
          </a:xfrm>
          <a:prstGeom prst="rect">
            <a:avLst/>
          </a:prstGeom>
          <a:noFill/>
          <a:ln w="9525">
            <a:noFill/>
            <a:miter lim="800000"/>
            <a:headEnd/>
            <a:tailEnd/>
          </a:ln>
        </p:spPr>
      </p:pic>
      <p:sp>
        <p:nvSpPr>
          <p:cNvPr id="28678" name="Text Box 7"/>
          <p:cNvSpPr txBox="1">
            <a:spLocks noChangeArrowheads="1"/>
          </p:cNvSpPr>
          <p:nvPr/>
        </p:nvSpPr>
        <p:spPr bwMode="auto">
          <a:xfrm>
            <a:off x="381000" y="1600200"/>
            <a:ext cx="8324850" cy="641350"/>
          </a:xfrm>
          <a:prstGeom prst="rect">
            <a:avLst/>
          </a:prstGeom>
          <a:noFill/>
          <a:ln w="9525">
            <a:noFill/>
            <a:miter lim="800000"/>
            <a:headEnd/>
            <a:tailEnd/>
          </a:ln>
        </p:spPr>
        <p:txBody>
          <a:bodyPr wrap="none">
            <a:spAutoFit/>
          </a:bodyPr>
          <a:lstStyle/>
          <a:p>
            <a:r>
              <a:rPr lang="en-US"/>
              <a:t>Natural Breaks has intervals that are created using natural clustering of the data.</a:t>
            </a:r>
          </a:p>
          <a:p>
            <a:r>
              <a:rPr lang="en-US"/>
              <a:t>It maximizes variance between groups and minimizes variation within groups.</a:t>
            </a:r>
          </a:p>
        </p:txBody>
      </p:sp>
      <p:sp>
        <p:nvSpPr>
          <p:cNvPr id="2" name="Title 1"/>
          <p:cNvSpPr>
            <a:spLocks noGrp="1"/>
          </p:cNvSpPr>
          <p:nvPr>
            <p:ph type="title"/>
          </p:nvPr>
        </p:nvSpPr>
        <p:spPr/>
        <p:txBody>
          <a:bodyPr/>
          <a:lstStyle/>
          <a:p>
            <a:pPr algn="l"/>
            <a:r>
              <a:rPr lang="en-US" dirty="0">
                <a:solidFill>
                  <a:srgbClr val="7A0019"/>
                </a:solidFill>
              </a:rPr>
              <a:t>Natural Breaks (Jenks)</a:t>
            </a:r>
          </a:p>
        </p:txBody>
      </p:sp>
      <p:cxnSp>
        <p:nvCxnSpPr>
          <p:cNvPr id="8" name="Straight Connector 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9" name="Picture 7" descr="C:\Users\betch038\Downloads\U-Spatial_GraphicAccent_R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88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lgn="l" eaLnBrk="1" hangingPunct="1"/>
            <a:r>
              <a:rPr lang="en-US" b="1" dirty="0">
                <a:solidFill>
                  <a:srgbClr val="900021"/>
                </a:solidFill>
              </a:rPr>
              <a:t>Exercise 1 continued…</a:t>
            </a:r>
          </a:p>
        </p:txBody>
      </p:sp>
      <p:sp>
        <p:nvSpPr>
          <p:cNvPr id="16387" name="Rectangle 3"/>
          <p:cNvSpPr>
            <a:spLocks noGrp="1" noChangeArrowheads="1"/>
          </p:cNvSpPr>
          <p:nvPr>
            <p:ph idx="1"/>
          </p:nvPr>
        </p:nvSpPr>
        <p:spPr/>
        <p:txBody>
          <a:bodyPr/>
          <a:lstStyle/>
          <a:p>
            <a:pPr eaLnBrk="1" hangingPunct="1"/>
            <a:r>
              <a:rPr lang="en-US" dirty="0"/>
              <a:t>What did you map?</a:t>
            </a:r>
          </a:p>
          <a:p>
            <a:pPr eaLnBrk="1" hangingPunct="1"/>
            <a:endParaRPr lang="en-US" dirty="0"/>
          </a:p>
          <a:p>
            <a:pPr eaLnBrk="1" hangingPunct="1"/>
            <a:r>
              <a:rPr lang="en-US" dirty="0"/>
              <a:t>What did you include/leave out?</a:t>
            </a:r>
          </a:p>
          <a:p>
            <a:pPr eaLnBrk="1" hangingPunct="1"/>
            <a:endParaRPr lang="en-US" dirty="0"/>
          </a:p>
          <a:p>
            <a:pPr eaLnBrk="1" hangingPunct="1"/>
            <a:r>
              <a:rPr lang="en-US" dirty="0"/>
              <a:t>How are features in the map related?</a:t>
            </a:r>
          </a:p>
        </p:txBody>
      </p:sp>
      <p:cxnSp>
        <p:nvCxnSpPr>
          <p:cNvPr id="8" name="Straight Connector 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6"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4071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l" eaLnBrk="1" hangingPunct="1"/>
            <a:r>
              <a:rPr lang="en-US" dirty="0" err="1">
                <a:solidFill>
                  <a:srgbClr val="7A0019"/>
                </a:solidFill>
              </a:rPr>
              <a:t>Quantile</a:t>
            </a:r>
            <a:endParaRPr lang="en-US" dirty="0">
              <a:solidFill>
                <a:srgbClr val="7A0019"/>
              </a:solidFill>
            </a:endParaRPr>
          </a:p>
        </p:txBody>
      </p:sp>
      <p:pic>
        <p:nvPicPr>
          <p:cNvPr id="29699" name="Picture 4"/>
          <p:cNvPicPr>
            <a:picLocks noChangeAspect="1" noChangeArrowheads="1"/>
          </p:cNvPicPr>
          <p:nvPr/>
        </p:nvPicPr>
        <p:blipFill>
          <a:blip r:embed="rId2" cstate="print"/>
          <a:srcRect l="1828" t="38365" r="19502" b="6427"/>
          <a:stretch>
            <a:fillRect/>
          </a:stretch>
        </p:blipFill>
        <p:spPr bwMode="auto">
          <a:xfrm>
            <a:off x="5257800" y="2133600"/>
            <a:ext cx="3536950" cy="1884363"/>
          </a:xfrm>
          <a:prstGeom prst="rect">
            <a:avLst/>
          </a:prstGeom>
          <a:noFill/>
          <a:ln w="9525">
            <a:noFill/>
            <a:miter lim="800000"/>
            <a:headEnd/>
            <a:tailEnd/>
          </a:ln>
        </p:spPr>
      </p:pic>
      <p:pic>
        <p:nvPicPr>
          <p:cNvPr id="29700" name="Picture 5"/>
          <p:cNvPicPr>
            <a:picLocks noChangeAspect="1" noChangeArrowheads="1"/>
          </p:cNvPicPr>
          <p:nvPr/>
        </p:nvPicPr>
        <p:blipFill>
          <a:blip r:embed="rId3" cstate="print"/>
          <a:srcRect/>
          <a:stretch>
            <a:fillRect/>
          </a:stretch>
        </p:blipFill>
        <p:spPr bwMode="auto">
          <a:xfrm>
            <a:off x="6172200" y="4191000"/>
            <a:ext cx="1768475" cy="1728788"/>
          </a:xfrm>
          <a:prstGeom prst="rect">
            <a:avLst/>
          </a:prstGeom>
          <a:noFill/>
          <a:ln w="9525">
            <a:noFill/>
            <a:miter lim="800000"/>
            <a:headEnd/>
            <a:tailEnd/>
          </a:ln>
        </p:spPr>
      </p:pic>
      <p:pic>
        <p:nvPicPr>
          <p:cNvPr id="29701" name="Picture 6"/>
          <p:cNvPicPr>
            <a:picLocks noChangeAspect="1" noChangeArrowheads="1"/>
          </p:cNvPicPr>
          <p:nvPr/>
        </p:nvPicPr>
        <p:blipFill>
          <a:blip r:embed="rId4" cstate="print"/>
          <a:srcRect l="34911" t="28879" r="13382" b="22690"/>
          <a:stretch>
            <a:fillRect/>
          </a:stretch>
        </p:blipFill>
        <p:spPr bwMode="auto">
          <a:xfrm>
            <a:off x="438150" y="2170112"/>
            <a:ext cx="4743450" cy="3544888"/>
          </a:xfrm>
          <a:prstGeom prst="rect">
            <a:avLst/>
          </a:prstGeom>
          <a:noFill/>
          <a:ln w="9525">
            <a:noFill/>
            <a:miter lim="800000"/>
            <a:headEnd/>
            <a:tailEnd/>
          </a:ln>
        </p:spPr>
      </p:pic>
      <p:sp>
        <p:nvSpPr>
          <p:cNvPr id="29702" name="Text Box 7"/>
          <p:cNvSpPr txBox="1">
            <a:spLocks noChangeArrowheads="1"/>
          </p:cNvSpPr>
          <p:nvPr/>
        </p:nvSpPr>
        <p:spPr bwMode="auto">
          <a:xfrm>
            <a:off x="1143000" y="1524000"/>
            <a:ext cx="6546850" cy="641350"/>
          </a:xfrm>
          <a:prstGeom prst="rect">
            <a:avLst/>
          </a:prstGeom>
          <a:noFill/>
          <a:ln w="9525">
            <a:noFill/>
            <a:miter lim="800000"/>
            <a:headEnd/>
            <a:tailEnd/>
          </a:ln>
        </p:spPr>
        <p:txBody>
          <a:bodyPr wrap="none">
            <a:spAutoFit/>
          </a:bodyPr>
          <a:lstStyle/>
          <a:p>
            <a:r>
              <a:rPr lang="en-US" dirty="0" err="1"/>
              <a:t>Quantile</a:t>
            </a:r>
            <a:r>
              <a:rPr lang="en-US" dirty="0"/>
              <a:t> has equal numbers of data in each class– sometimes </a:t>
            </a:r>
          </a:p>
          <a:p>
            <a:r>
              <a:rPr lang="en-US" dirty="0"/>
              <a:t>called Quintile for 5 classes</a:t>
            </a:r>
          </a:p>
        </p:txBody>
      </p:sp>
      <p:cxnSp>
        <p:nvCxnSpPr>
          <p:cNvPr id="8" name="Straight Connector 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9" name="Picture 7" descr="C:\Users\betch038\Downloads\U-Spatial_GraphicAccent_R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8113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algn="l" eaLnBrk="1" hangingPunct="1"/>
            <a:r>
              <a:rPr lang="en-US" dirty="0">
                <a:solidFill>
                  <a:srgbClr val="7A0019"/>
                </a:solidFill>
              </a:rPr>
              <a:t>Equal Interval (Based on Range)</a:t>
            </a:r>
          </a:p>
        </p:txBody>
      </p:sp>
      <p:graphicFrame>
        <p:nvGraphicFramePr>
          <p:cNvPr id="1026" name="Object 8"/>
          <p:cNvGraphicFramePr>
            <a:graphicFrameLocks noGrp="1" noChangeAspect="1"/>
          </p:cNvGraphicFramePr>
          <p:nvPr>
            <p:ph idx="1"/>
            <p:extLst>
              <p:ext uri="{D42A27DB-BD31-4B8C-83A1-F6EECF244321}">
                <p14:modId xmlns:p14="http://schemas.microsoft.com/office/powerpoint/2010/main" val="3573874474"/>
              </p:ext>
            </p:extLst>
          </p:nvPr>
        </p:nvGraphicFramePr>
        <p:xfrm>
          <a:off x="307975" y="1600200"/>
          <a:ext cx="5783263" cy="601663"/>
        </p:xfrm>
        <a:graphic>
          <a:graphicData uri="http://schemas.openxmlformats.org/presentationml/2006/ole">
            <mc:AlternateContent xmlns:mc="http://schemas.openxmlformats.org/markup-compatibility/2006">
              <mc:Choice xmlns:v="urn:schemas-microsoft-com:vml" Requires="v">
                <p:oleObj spid="_x0000_s1247" name="Equation" r:id="rId3" imgW="3784320" imgH="393480" progId="Equation.3">
                  <p:embed/>
                </p:oleObj>
              </mc:Choice>
              <mc:Fallback>
                <p:oleObj name="Equation" r:id="rId3" imgW="3784320" imgH="393480" progId="Equation.3">
                  <p:embed/>
                  <p:pic>
                    <p:nvPicPr>
                      <p:cNvPr id="0" name=""/>
                      <p:cNvPicPr>
                        <a:picLocks noChangeAspect="1" noChangeArrowheads="1"/>
                      </p:cNvPicPr>
                      <p:nvPr/>
                    </p:nvPicPr>
                    <p:blipFill>
                      <a:blip r:embed="rId4"/>
                      <a:srcRect/>
                      <a:stretch>
                        <a:fillRect/>
                      </a:stretch>
                    </p:blipFill>
                    <p:spPr bwMode="auto">
                      <a:xfrm>
                        <a:off x="307975" y="1600200"/>
                        <a:ext cx="5783263" cy="601663"/>
                      </a:xfrm>
                      <a:prstGeom prst="rect">
                        <a:avLst/>
                      </a:prstGeom>
                      <a:solidFill>
                        <a:schemeClr val="bg1"/>
                      </a:solidFill>
                    </p:spPr>
                  </p:pic>
                </p:oleObj>
              </mc:Fallback>
            </mc:AlternateContent>
          </a:graphicData>
        </a:graphic>
      </p:graphicFrame>
      <p:pic>
        <p:nvPicPr>
          <p:cNvPr id="1028" name="Picture 4"/>
          <p:cNvPicPr>
            <a:picLocks noChangeAspect="1" noChangeArrowheads="1"/>
          </p:cNvPicPr>
          <p:nvPr/>
        </p:nvPicPr>
        <p:blipFill>
          <a:blip r:embed="rId5" cstate="print"/>
          <a:srcRect l="2589" t="38365" r="19502" b="6427"/>
          <a:stretch>
            <a:fillRect/>
          </a:stretch>
        </p:blipFill>
        <p:spPr bwMode="auto">
          <a:xfrm>
            <a:off x="5410200" y="2438400"/>
            <a:ext cx="3519488" cy="1893888"/>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6248400" y="4419600"/>
            <a:ext cx="1768475" cy="1728788"/>
          </a:xfrm>
          <a:prstGeom prst="rect">
            <a:avLst/>
          </a:prstGeom>
          <a:noFill/>
          <a:ln w="9525">
            <a:noFill/>
            <a:miter lim="800000"/>
            <a:headEnd/>
            <a:tailEnd/>
          </a:ln>
        </p:spPr>
      </p:pic>
      <p:pic>
        <p:nvPicPr>
          <p:cNvPr id="1030" name="Picture 6"/>
          <p:cNvPicPr>
            <a:picLocks noChangeAspect="1" noChangeArrowheads="1"/>
          </p:cNvPicPr>
          <p:nvPr/>
        </p:nvPicPr>
        <p:blipFill>
          <a:blip r:embed="rId7" cstate="print"/>
          <a:srcRect l="34911" t="28879" r="13382" b="22690"/>
          <a:stretch>
            <a:fillRect/>
          </a:stretch>
        </p:blipFill>
        <p:spPr bwMode="auto">
          <a:xfrm>
            <a:off x="457200" y="2209800"/>
            <a:ext cx="4743450" cy="3544888"/>
          </a:xfrm>
          <a:prstGeom prst="rect">
            <a:avLst/>
          </a:prstGeom>
          <a:noFill/>
          <a:ln w="9525">
            <a:noFill/>
            <a:miter lim="800000"/>
            <a:headEnd/>
            <a:tailEnd/>
          </a:ln>
        </p:spPr>
      </p:pic>
      <p:sp>
        <p:nvSpPr>
          <p:cNvPr id="2" name="Rectangle 1"/>
          <p:cNvSpPr/>
          <p:nvPr/>
        </p:nvSpPr>
        <p:spPr>
          <a:xfrm>
            <a:off x="6400800" y="1752600"/>
            <a:ext cx="2531462" cy="369332"/>
          </a:xfrm>
          <a:prstGeom prst="rect">
            <a:avLst/>
          </a:prstGeom>
        </p:spPr>
        <p:txBody>
          <a:bodyPr wrap="none">
            <a:spAutoFit/>
          </a:bodyPr>
          <a:lstStyle/>
          <a:p>
            <a:r>
              <a:rPr lang="en-US" dirty="0">
                <a:latin typeface="Arial" pitchFamily="34" charset="0"/>
                <a:cs typeface="Arial" pitchFamily="34" charset="0"/>
              </a:rPr>
              <a:t>Equal-sized </a:t>
            </a:r>
            <a:r>
              <a:rPr lang="en-US" dirty="0" err="1">
                <a:latin typeface="Arial" pitchFamily="34" charset="0"/>
                <a:cs typeface="Arial" pitchFamily="34" charset="0"/>
              </a:rPr>
              <a:t>subranges</a:t>
            </a:r>
            <a:endParaRPr lang="en-US" dirty="0">
              <a:latin typeface="Arial" pitchFamily="34" charset="0"/>
              <a:cs typeface="Arial" pitchFamily="34" charset="0"/>
            </a:endParaRPr>
          </a:p>
        </p:txBody>
      </p:sp>
      <p:cxnSp>
        <p:nvCxnSpPr>
          <p:cNvPr id="9" name="Straight Connector 8"/>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0" name="Picture 7" descr="C:\Users\betch038\Downloads\U-Spatial_GraphicAccent_R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697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lgn="l" eaLnBrk="1" hangingPunct="1"/>
            <a:r>
              <a:rPr lang="en-US" dirty="0">
                <a:solidFill>
                  <a:srgbClr val="7A0019"/>
                </a:solidFill>
              </a:rPr>
              <a:t>Defined Interval </a:t>
            </a:r>
          </a:p>
        </p:txBody>
      </p:sp>
      <p:pic>
        <p:nvPicPr>
          <p:cNvPr id="30723" name="Picture 4"/>
          <p:cNvPicPr>
            <a:picLocks noChangeAspect="1" noChangeArrowheads="1"/>
          </p:cNvPicPr>
          <p:nvPr/>
        </p:nvPicPr>
        <p:blipFill>
          <a:blip r:embed="rId3" cstate="print"/>
          <a:srcRect l="1828" t="38365" r="19502" b="6427"/>
          <a:stretch>
            <a:fillRect/>
          </a:stretch>
        </p:blipFill>
        <p:spPr bwMode="auto">
          <a:xfrm>
            <a:off x="5257800" y="2438400"/>
            <a:ext cx="3536950" cy="1884363"/>
          </a:xfrm>
          <a:prstGeom prst="rect">
            <a:avLst/>
          </a:prstGeom>
          <a:noFill/>
          <a:ln w="9525">
            <a:noFill/>
            <a:miter lim="800000"/>
            <a:headEnd/>
            <a:tailEnd/>
          </a:ln>
        </p:spPr>
      </p:pic>
      <p:pic>
        <p:nvPicPr>
          <p:cNvPr id="30724" name="Picture 5"/>
          <p:cNvPicPr>
            <a:picLocks noChangeAspect="1" noChangeArrowheads="1"/>
          </p:cNvPicPr>
          <p:nvPr/>
        </p:nvPicPr>
        <p:blipFill>
          <a:blip r:embed="rId4" cstate="print"/>
          <a:srcRect/>
          <a:stretch>
            <a:fillRect/>
          </a:stretch>
        </p:blipFill>
        <p:spPr bwMode="auto">
          <a:xfrm>
            <a:off x="6324600" y="4419600"/>
            <a:ext cx="1700213" cy="1728788"/>
          </a:xfrm>
          <a:prstGeom prst="rect">
            <a:avLst/>
          </a:prstGeom>
          <a:noFill/>
          <a:ln w="9525">
            <a:noFill/>
            <a:miter lim="800000"/>
            <a:headEnd/>
            <a:tailEnd/>
          </a:ln>
        </p:spPr>
      </p:pic>
      <p:pic>
        <p:nvPicPr>
          <p:cNvPr id="30725" name="Picture 6"/>
          <p:cNvPicPr>
            <a:picLocks noChangeAspect="1" noChangeArrowheads="1"/>
          </p:cNvPicPr>
          <p:nvPr/>
        </p:nvPicPr>
        <p:blipFill>
          <a:blip r:embed="rId5" cstate="print"/>
          <a:srcRect l="34911" t="28879" r="13382" b="22690"/>
          <a:stretch>
            <a:fillRect/>
          </a:stretch>
        </p:blipFill>
        <p:spPr bwMode="auto">
          <a:xfrm>
            <a:off x="457200" y="2362200"/>
            <a:ext cx="4743450" cy="3544888"/>
          </a:xfrm>
          <a:prstGeom prst="rect">
            <a:avLst/>
          </a:prstGeom>
          <a:noFill/>
          <a:ln w="9525">
            <a:noFill/>
            <a:miter lim="800000"/>
            <a:headEnd/>
            <a:tailEnd/>
          </a:ln>
        </p:spPr>
      </p:pic>
      <p:sp>
        <p:nvSpPr>
          <p:cNvPr id="30726" name="Text Box 7"/>
          <p:cNvSpPr txBox="1">
            <a:spLocks noChangeArrowheads="1"/>
          </p:cNvSpPr>
          <p:nvPr/>
        </p:nvSpPr>
        <p:spPr bwMode="auto">
          <a:xfrm>
            <a:off x="457200" y="1515070"/>
            <a:ext cx="8229600" cy="923330"/>
          </a:xfrm>
          <a:prstGeom prst="rect">
            <a:avLst/>
          </a:prstGeom>
          <a:noFill/>
          <a:ln w="9525">
            <a:noFill/>
            <a:miter lim="800000"/>
            <a:headEnd/>
            <a:tailEnd/>
          </a:ln>
        </p:spPr>
        <p:txBody>
          <a:bodyPr wrap="square">
            <a:spAutoFit/>
          </a:bodyPr>
          <a:lstStyle/>
          <a:p>
            <a:pPr marL="285750" indent="-285750">
              <a:buFont typeface="Arial" panose="020B0604020202020204" pitchFamily="34" charset="0"/>
              <a:buChar char="•"/>
            </a:pPr>
            <a:r>
              <a:rPr lang="en-US" dirty="0"/>
              <a:t>Equal Interval not based on Range</a:t>
            </a:r>
          </a:p>
          <a:p>
            <a:pPr marL="285750" indent="-285750">
              <a:buFont typeface="Arial" panose="020B0604020202020204" pitchFamily="34" charset="0"/>
              <a:buChar char="•"/>
            </a:pPr>
            <a:r>
              <a:rPr lang="en-US" dirty="0"/>
              <a:t>Good for comparing values across time </a:t>
            </a:r>
          </a:p>
          <a:p>
            <a:pPr marL="285750" indent="-285750">
              <a:buFont typeface="Arial" panose="020B0604020202020204" pitchFamily="34" charset="0"/>
              <a:buChar char="•"/>
            </a:pPr>
            <a:r>
              <a:rPr lang="en-US" dirty="0"/>
              <a:t>Legends may be easier for audience to read</a:t>
            </a:r>
          </a:p>
        </p:txBody>
      </p:sp>
      <p:cxnSp>
        <p:nvCxnSpPr>
          <p:cNvPr id="8" name="Straight Connector 7"/>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9" name="Picture 7" descr="C:\Users\betch038\Downloads\U-Spatial_GraphicAccent_R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7222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dirty="0">
                <a:solidFill>
                  <a:srgbClr val="7A0019"/>
                </a:solidFill>
                <a:latin typeface="+mn-lt"/>
                <a:cs typeface="Helvetica" pitchFamily="34" charset="0"/>
              </a:rPr>
              <a:t>Classification: </a:t>
            </a:r>
            <a:r>
              <a:rPr lang="en-US" sz="3600" dirty="0">
                <a:solidFill>
                  <a:srgbClr val="7A0019"/>
                </a:solidFill>
                <a:latin typeface="+mn-lt"/>
                <a:cs typeface="Helvetica" pitchFamily="34" charset="0"/>
              </a:rPr>
              <a:t>Method Comparison</a:t>
            </a:r>
          </a:p>
        </p:txBody>
      </p:sp>
      <p:sp>
        <p:nvSpPr>
          <p:cNvPr id="13" name="Content Placeholder 2"/>
          <p:cNvSpPr txBox="1">
            <a:spLocks/>
          </p:cNvSpPr>
          <p:nvPr/>
        </p:nvSpPr>
        <p:spPr>
          <a:xfrm>
            <a:off x="301752" y="1527048"/>
            <a:ext cx="8461248" cy="4572000"/>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None/>
            </a:pPr>
            <a:endParaRPr lang="en-US" b="1" dirty="0">
              <a:latin typeface="Helvetica" pitchFamily="34" charset="0"/>
              <a:cs typeface="Helvetica" pitchFamily="34" charset="0"/>
            </a:endParaRPr>
          </a:p>
        </p:txBody>
      </p:sp>
      <p:grpSp>
        <p:nvGrpSpPr>
          <p:cNvPr id="4" name="Group 3"/>
          <p:cNvGrpSpPr/>
          <p:nvPr/>
        </p:nvGrpSpPr>
        <p:grpSpPr>
          <a:xfrm>
            <a:off x="1095376" y="1646864"/>
            <a:ext cx="6781800" cy="4629069"/>
            <a:chOff x="1036371" y="1421312"/>
            <a:chExt cx="7040829" cy="4932627"/>
          </a:xfrm>
        </p:grpSpPr>
        <p:pic>
          <p:nvPicPr>
            <p:cNvPr id="2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0171" y="3938960"/>
              <a:ext cx="3295894" cy="2080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836176" y="3429000"/>
              <a:ext cx="1939367" cy="393551"/>
            </a:xfrm>
            <a:prstGeom prst="rect">
              <a:avLst/>
            </a:prstGeom>
            <a:noFill/>
          </p:spPr>
          <p:txBody>
            <a:bodyPr wrap="square" rtlCol="0">
              <a:spAutoFit/>
            </a:bodyPr>
            <a:lstStyle/>
            <a:p>
              <a:r>
                <a:rPr lang="en-US" dirty="0">
                  <a:latin typeface="Helvetica" pitchFamily="34" charset="0"/>
                  <a:cs typeface="Helvetica" pitchFamily="34" charset="0"/>
                </a:rPr>
                <a:t>Natural Breaks</a:t>
              </a:r>
            </a:p>
          </p:txBody>
        </p:sp>
        <p:sp>
          <p:nvSpPr>
            <p:cNvPr id="10" name="TextBox 9"/>
            <p:cNvSpPr txBox="1"/>
            <p:nvPr/>
          </p:nvSpPr>
          <p:spPr>
            <a:xfrm>
              <a:off x="5596928" y="3429000"/>
              <a:ext cx="1653515" cy="369332"/>
            </a:xfrm>
            <a:prstGeom prst="rect">
              <a:avLst/>
            </a:prstGeom>
            <a:noFill/>
          </p:spPr>
          <p:txBody>
            <a:bodyPr wrap="square" rtlCol="0">
              <a:spAutoFit/>
            </a:bodyPr>
            <a:lstStyle/>
            <a:p>
              <a:r>
                <a:rPr lang="en-US" dirty="0">
                  <a:latin typeface="Helvetica" pitchFamily="34" charset="0"/>
                  <a:cs typeface="Helvetica" pitchFamily="34" charset="0"/>
                </a:rPr>
                <a:t>Equal Interval</a:t>
              </a:r>
            </a:p>
          </p:txBody>
        </p:sp>
        <p:sp>
          <p:nvSpPr>
            <p:cNvPr id="12" name="TextBox 11"/>
            <p:cNvSpPr txBox="1"/>
            <p:nvPr/>
          </p:nvSpPr>
          <p:spPr>
            <a:xfrm>
              <a:off x="1593090" y="5960388"/>
              <a:ext cx="2261588" cy="393551"/>
            </a:xfrm>
            <a:prstGeom prst="rect">
              <a:avLst/>
            </a:prstGeom>
            <a:noFill/>
          </p:spPr>
          <p:txBody>
            <a:bodyPr wrap="square" rtlCol="0">
              <a:spAutoFit/>
            </a:bodyPr>
            <a:lstStyle/>
            <a:p>
              <a:r>
                <a:rPr lang="en-US" dirty="0">
                  <a:latin typeface="Helvetica" pitchFamily="34" charset="0"/>
                  <a:cs typeface="Helvetica" pitchFamily="34" charset="0"/>
                </a:rPr>
                <a:t>Standard Deviation</a:t>
              </a:r>
            </a:p>
          </p:txBody>
        </p:sp>
        <p:sp>
          <p:nvSpPr>
            <p:cNvPr id="16" name="TextBox 15"/>
            <p:cNvSpPr txBox="1"/>
            <p:nvPr/>
          </p:nvSpPr>
          <p:spPr>
            <a:xfrm>
              <a:off x="5851632" y="5955268"/>
              <a:ext cx="1132972" cy="369332"/>
            </a:xfrm>
            <a:prstGeom prst="rect">
              <a:avLst/>
            </a:prstGeom>
            <a:noFill/>
          </p:spPr>
          <p:txBody>
            <a:bodyPr wrap="square" rtlCol="0">
              <a:spAutoFit/>
            </a:bodyPr>
            <a:lstStyle/>
            <a:p>
              <a:r>
                <a:rPr lang="en-US" dirty="0" err="1">
                  <a:latin typeface="Helvetica" pitchFamily="34" charset="0"/>
                  <a:cs typeface="Helvetica" pitchFamily="34" charset="0"/>
                </a:rPr>
                <a:t>Quantile</a:t>
              </a:r>
              <a:endParaRPr lang="en-US" dirty="0">
                <a:latin typeface="Helvetica" pitchFamily="34" charset="0"/>
                <a:cs typeface="Helvetica" pitchFamily="34" charset="0"/>
              </a:endParaRPr>
            </a:p>
          </p:txBody>
        </p:sp>
        <p:pic>
          <p:nvPicPr>
            <p:cNvPr id="1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371" y="1421312"/>
              <a:ext cx="3314114" cy="2089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0171" y="1421312"/>
              <a:ext cx="3307029" cy="2076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6371" y="3938960"/>
              <a:ext cx="3295894" cy="2080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4" name="Straight Connector 13"/>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5" name="Picture 7" descr="C:\Users\betch038\Downloads\U-Spatial_GraphicAccent_R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1058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solidFill>
                  <a:srgbClr val="7A0019"/>
                </a:solidFill>
                <a:latin typeface="+mn-lt"/>
                <a:cs typeface="Helvetica" pitchFamily="34" charset="0"/>
              </a:rPr>
              <a:t>Classification: </a:t>
            </a:r>
            <a:r>
              <a:rPr lang="en-US" sz="3600" dirty="0">
                <a:solidFill>
                  <a:srgbClr val="7A0019"/>
                </a:solidFill>
                <a:latin typeface="+mn-lt"/>
                <a:cs typeface="Helvetica" pitchFamily="34" charset="0"/>
              </a:rPr>
              <a:t>Class Comparison</a:t>
            </a:r>
          </a:p>
        </p:txBody>
      </p:sp>
      <p:sp>
        <p:nvSpPr>
          <p:cNvPr id="13" name="Content Placeholder 2"/>
          <p:cNvSpPr txBox="1">
            <a:spLocks/>
          </p:cNvSpPr>
          <p:nvPr/>
        </p:nvSpPr>
        <p:spPr>
          <a:xfrm>
            <a:off x="301752" y="1527048"/>
            <a:ext cx="8461248" cy="4572000"/>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None/>
            </a:pPr>
            <a:endParaRPr lang="en-US" b="1" dirty="0">
              <a:latin typeface="Helvetica" pitchFamily="34" charset="0"/>
              <a:cs typeface="Helvetica" pitchFamily="34" charset="0"/>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290" y="1676400"/>
            <a:ext cx="3398555" cy="2069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5143" y="1676400"/>
            <a:ext cx="3387586" cy="206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290" y="3792568"/>
            <a:ext cx="3387586" cy="2074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5143" y="3792568"/>
            <a:ext cx="3392057" cy="2067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524000" y="3276600"/>
            <a:ext cx="381000" cy="369332"/>
          </a:xfrm>
          <a:prstGeom prst="rect">
            <a:avLst/>
          </a:prstGeom>
          <a:noFill/>
        </p:spPr>
        <p:txBody>
          <a:bodyPr wrap="square" rtlCol="0">
            <a:spAutoFit/>
          </a:bodyPr>
          <a:lstStyle/>
          <a:p>
            <a:r>
              <a:rPr lang="en-US" b="1" dirty="0">
                <a:latin typeface="Helvetica" pitchFamily="34" charset="0"/>
                <a:cs typeface="Helvetica" pitchFamily="34" charset="0"/>
              </a:rPr>
              <a:t>2</a:t>
            </a:r>
          </a:p>
        </p:txBody>
      </p:sp>
      <p:sp>
        <p:nvSpPr>
          <p:cNvPr id="9" name="TextBox 8"/>
          <p:cNvSpPr txBox="1"/>
          <p:nvPr/>
        </p:nvSpPr>
        <p:spPr>
          <a:xfrm>
            <a:off x="5334000" y="3276600"/>
            <a:ext cx="312906" cy="369332"/>
          </a:xfrm>
          <a:prstGeom prst="rect">
            <a:avLst/>
          </a:prstGeom>
          <a:noFill/>
        </p:spPr>
        <p:txBody>
          <a:bodyPr wrap="none" rtlCol="0">
            <a:spAutoFit/>
          </a:bodyPr>
          <a:lstStyle/>
          <a:p>
            <a:r>
              <a:rPr lang="en-US" b="1" dirty="0">
                <a:latin typeface="Helvetica" pitchFamily="34" charset="0"/>
                <a:cs typeface="Helvetica" pitchFamily="34" charset="0"/>
              </a:rPr>
              <a:t>3</a:t>
            </a:r>
          </a:p>
        </p:txBody>
      </p:sp>
      <p:sp>
        <p:nvSpPr>
          <p:cNvPr id="17" name="TextBox 16"/>
          <p:cNvSpPr txBox="1"/>
          <p:nvPr/>
        </p:nvSpPr>
        <p:spPr>
          <a:xfrm>
            <a:off x="1552575" y="5456224"/>
            <a:ext cx="312906" cy="369332"/>
          </a:xfrm>
          <a:prstGeom prst="rect">
            <a:avLst/>
          </a:prstGeom>
          <a:noFill/>
        </p:spPr>
        <p:txBody>
          <a:bodyPr wrap="none" rtlCol="0">
            <a:spAutoFit/>
          </a:bodyPr>
          <a:lstStyle/>
          <a:p>
            <a:r>
              <a:rPr lang="en-US" b="1" dirty="0">
                <a:latin typeface="Helvetica" pitchFamily="34" charset="0"/>
                <a:cs typeface="Helvetica" pitchFamily="34" charset="0"/>
              </a:rPr>
              <a:t>4</a:t>
            </a:r>
          </a:p>
        </p:txBody>
      </p:sp>
      <p:sp>
        <p:nvSpPr>
          <p:cNvPr id="18" name="TextBox 17"/>
          <p:cNvSpPr txBox="1"/>
          <p:nvPr/>
        </p:nvSpPr>
        <p:spPr>
          <a:xfrm>
            <a:off x="5410200" y="5410200"/>
            <a:ext cx="322524" cy="369332"/>
          </a:xfrm>
          <a:prstGeom prst="rect">
            <a:avLst/>
          </a:prstGeom>
          <a:noFill/>
        </p:spPr>
        <p:txBody>
          <a:bodyPr wrap="none" rtlCol="0">
            <a:spAutoFit/>
          </a:bodyPr>
          <a:lstStyle/>
          <a:p>
            <a:r>
              <a:rPr lang="en-US" b="1" dirty="0">
                <a:latin typeface="Helvetica" pitchFamily="34" charset="0"/>
                <a:cs typeface="Helvetica" pitchFamily="34" charset="0"/>
              </a:rPr>
              <a:t>5</a:t>
            </a:r>
          </a:p>
        </p:txBody>
      </p:sp>
      <p:cxnSp>
        <p:nvCxnSpPr>
          <p:cNvPr id="14" name="Straight Connector 13"/>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6" name="Picture 7" descr="C:\Users\betch038\Downloads\U-Spatial_GraphicAccent_R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2679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lgn="l" eaLnBrk="1" hangingPunct="1"/>
            <a:r>
              <a:rPr lang="en-US" b="1" dirty="0">
                <a:solidFill>
                  <a:srgbClr val="7A0019"/>
                </a:solidFill>
              </a:rPr>
              <a:t>Exercise 5</a:t>
            </a:r>
          </a:p>
        </p:txBody>
      </p:sp>
      <p:sp>
        <p:nvSpPr>
          <p:cNvPr id="32771" name="Rectangle 3"/>
          <p:cNvSpPr>
            <a:spLocks noGrp="1" noChangeArrowheads="1"/>
          </p:cNvSpPr>
          <p:nvPr>
            <p:ph idx="1"/>
          </p:nvPr>
        </p:nvSpPr>
        <p:spPr>
          <a:xfrm>
            <a:off x="457200" y="1524000"/>
            <a:ext cx="8229600" cy="4602163"/>
          </a:xfrm>
        </p:spPr>
        <p:txBody>
          <a:bodyPr/>
          <a:lstStyle/>
          <a:p>
            <a:pPr eaLnBrk="1" hangingPunct="1"/>
            <a:endParaRPr lang="en-US" sz="2800" dirty="0"/>
          </a:p>
          <a:p>
            <a:pPr marL="0" indent="0" eaLnBrk="1" hangingPunct="1">
              <a:buNone/>
            </a:pPr>
            <a:r>
              <a:rPr lang="en-US" sz="2800" dirty="0"/>
              <a:t>Create a </a:t>
            </a:r>
            <a:r>
              <a:rPr lang="en-US" sz="2800" dirty="0" err="1"/>
              <a:t>choropleth</a:t>
            </a:r>
            <a:r>
              <a:rPr lang="en-US" sz="2800" dirty="0"/>
              <a:t> map using your joined data</a:t>
            </a:r>
          </a:p>
        </p:txBody>
      </p:sp>
      <p:cxnSp>
        <p:nvCxnSpPr>
          <p:cNvPr id="5" name="Straight Connector 4"/>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6" name="Picture 7" descr="C:\Users\betch038\Downloads\U-Spatial_GraphicAccent_R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543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GIS101\WestBankMap.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902" t="18260" r="21500" b="11520"/>
          <a:stretch/>
        </p:blipFill>
        <p:spPr bwMode="auto">
          <a:xfrm>
            <a:off x="5380099" y="2183871"/>
            <a:ext cx="3336842" cy="3886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l"/>
            <a:r>
              <a:rPr lang="en-US" dirty="0">
                <a:solidFill>
                  <a:srgbClr val="7A0019"/>
                </a:solidFill>
              </a:rPr>
              <a:t>Lunch Break (West Bank)</a:t>
            </a:r>
          </a:p>
        </p:txBody>
      </p:sp>
      <p:sp>
        <p:nvSpPr>
          <p:cNvPr id="3" name="Content Placeholder 2"/>
          <p:cNvSpPr>
            <a:spLocks noGrp="1"/>
          </p:cNvSpPr>
          <p:nvPr>
            <p:ph idx="1"/>
          </p:nvPr>
        </p:nvSpPr>
        <p:spPr>
          <a:xfrm>
            <a:off x="457200" y="1552575"/>
            <a:ext cx="8229600" cy="4525963"/>
          </a:xfrm>
        </p:spPr>
        <p:txBody>
          <a:bodyPr/>
          <a:lstStyle/>
          <a:p>
            <a:pPr>
              <a:buFont typeface="Arial" panose="020B0604020202020204" pitchFamily="34" charset="0"/>
              <a:buChar char="•"/>
            </a:pPr>
            <a:r>
              <a:rPr lang="en-US" sz="2400" dirty="0"/>
              <a:t>Carlson Dining Food Court – Lower Level</a:t>
            </a:r>
          </a:p>
          <a:p>
            <a:pPr lvl="1">
              <a:buFont typeface="Arial" panose="020B0604020202020204" pitchFamily="34" charset="0"/>
              <a:buChar char="•"/>
            </a:pPr>
            <a:r>
              <a:rPr lang="en-US" sz="2400" dirty="0" err="1"/>
              <a:t>Zoca</a:t>
            </a:r>
            <a:r>
              <a:rPr lang="en-US" sz="2400" dirty="0"/>
              <a:t> (Made to Order Mexican)</a:t>
            </a:r>
          </a:p>
          <a:p>
            <a:pPr lvl="1">
              <a:buFont typeface="Arial" panose="020B0604020202020204" pitchFamily="34" charset="0"/>
              <a:buChar char="•"/>
            </a:pPr>
            <a:r>
              <a:rPr lang="en-US" sz="2400" dirty="0"/>
              <a:t>Burger Studio</a:t>
            </a:r>
          </a:p>
          <a:p>
            <a:pPr>
              <a:buFont typeface="Arial" panose="020B0604020202020204" pitchFamily="34" charset="0"/>
              <a:buChar char="•"/>
            </a:pPr>
            <a:r>
              <a:rPr lang="en-US" sz="2400" dirty="0"/>
              <a:t>Humphrey Center – Lower Level</a:t>
            </a:r>
          </a:p>
          <a:p>
            <a:pPr lvl="1">
              <a:buFont typeface="Arial" panose="020B0604020202020204" pitchFamily="34" charset="0"/>
              <a:buChar char="•"/>
            </a:pPr>
            <a:r>
              <a:rPr lang="en-US" sz="2400" dirty="0"/>
              <a:t>Bistro West Restaurant</a:t>
            </a:r>
          </a:p>
          <a:p>
            <a:pPr>
              <a:buFont typeface="Arial" panose="020B0604020202020204" pitchFamily="34" charset="0"/>
              <a:buChar char="•"/>
            </a:pPr>
            <a:r>
              <a:rPr lang="en-US" sz="2400" dirty="0" err="1"/>
              <a:t>Blegen</a:t>
            </a:r>
            <a:r>
              <a:rPr lang="en-US" sz="2400" dirty="0"/>
              <a:t> Hall – Lower Level</a:t>
            </a:r>
          </a:p>
          <a:p>
            <a:pPr lvl="1">
              <a:buFont typeface="Arial" panose="020B0604020202020204" pitchFamily="34" charset="0"/>
              <a:buChar char="•"/>
            </a:pPr>
            <a:r>
              <a:rPr lang="en-US" sz="2400" dirty="0"/>
              <a:t>Papa John’s</a:t>
            </a:r>
          </a:p>
          <a:p>
            <a:pPr lvl="1">
              <a:buFont typeface="Arial" panose="020B0604020202020204" pitchFamily="34" charset="0"/>
              <a:buChar char="•"/>
            </a:pPr>
            <a:r>
              <a:rPr lang="en-US" sz="2400" dirty="0"/>
              <a:t>Subway</a:t>
            </a:r>
          </a:p>
          <a:p>
            <a:pPr>
              <a:buFont typeface="Arial" panose="020B0604020202020204" pitchFamily="34" charset="0"/>
              <a:buChar char="•"/>
            </a:pPr>
            <a:r>
              <a:rPr lang="en-US" sz="2400" dirty="0"/>
              <a:t>Mondale Hall – Lower Level</a:t>
            </a:r>
          </a:p>
          <a:p>
            <a:pPr lvl="1">
              <a:buFont typeface="Arial" panose="020B0604020202020204" pitchFamily="34" charset="0"/>
              <a:buChar char="•"/>
            </a:pPr>
            <a:r>
              <a:rPr lang="en-US" sz="2400" dirty="0"/>
              <a:t>Sullivan Café</a:t>
            </a:r>
          </a:p>
          <a:p>
            <a:pPr lvl="1"/>
            <a:endParaRPr lang="en-US" dirty="0"/>
          </a:p>
          <a:p>
            <a:endParaRPr lang="en-US" dirty="0"/>
          </a:p>
        </p:txBody>
      </p:sp>
      <p:cxnSp>
        <p:nvCxnSpPr>
          <p:cNvPr id="6" name="Straight Connector 5"/>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8"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7757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7A0019"/>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457200" y="3048000"/>
            <a:ext cx="8305800" cy="1362075"/>
          </a:xfrm>
        </p:spPr>
        <p:txBody>
          <a:bodyPr/>
          <a:lstStyle/>
          <a:p>
            <a:pPr eaLnBrk="1" hangingPunct="1">
              <a:defRPr/>
            </a:pPr>
            <a:r>
              <a:rPr lang="en-US" sz="3800" cap="none" dirty="0">
                <a:solidFill>
                  <a:schemeClr val="bg1"/>
                </a:solidFill>
              </a:rPr>
              <a:t>Map Elements</a:t>
            </a:r>
          </a:p>
        </p:txBody>
      </p:sp>
      <p:sp>
        <p:nvSpPr>
          <p:cNvPr id="6" name="Rectangle 3"/>
          <p:cNvSpPr txBox="1">
            <a:spLocks noChangeArrowheads="1"/>
          </p:cNvSpPr>
          <p:nvPr/>
        </p:nvSpPr>
        <p:spPr bwMode="auto">
          <a:xfrm>
            <a:off x="476250" y="3457575"/>
            <a:ext cx="64008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Clr>
                <a:srgbClr val="7A0019"/>
              </a:buClr>
              <a:buNone/>
              <a:defRPr sz="2000">
                <a:solidFill>
                  <a:schemeClr val="tx1"/>
                </a:solidFill>
                <a:latin typeface="+mn-lt"/>
                <a:ea typeface="+mn-ea"/>
                <a:cs typeface="+mn-cs"/>
              </a:defRPr>
            </a:lvl1pPr>
            <a:lvl2pPr marL="457200" indent="0" algn="l" rtl="0" eaLnBrk="1" fontAlgn="base" hangingPunct="1">
              <a:spcBef>
                <a:spcPct val="20000"/>
              </a:spcBef>
              <a:spcAft>
                <a:spcPct val="0"/>
              </a:spcAft>
              <a:buClr>
                <a:srgbClr val="7A0019"/>
              </a:buClr>
              <a:buNone/>
              <a:defRPr sz="1800">
                <a:solidFill>
                  <a:schemeClr val="tx1"/>
                </a:solidFill>
                <a:latin typeface="+mn-lt"/>
                <a:ea typeface="+mn-ea"/>
              </a:defRPr>
            </a:lvl2pPr>
            <a:lvl3pPr marL="914400" indent="0" algn="l" rtl="0" eaLnBrk="1" fontAlgn="base" hangingPunct="1">
              <a:spcBef>
                <a:spcPct val="20000"/>
              </a:spcBef>
              <a:spcAft>
                <a:spcPct val="0"/>
              </a:spcAft>
              <a:buClr>
                <a:srgbClr val="7A0019"/>
              </a:buClr>
              <a:buNone/>
              <a:defRPr sz="1600">
                <a:solidFill>
                  <a:schemeClr val="tx1"/>
                </a:solidFill>
                <a:latin typeface="+mn-lt"/>
                <a:ea typeface="+mn-ea"/>
              </a:defRPr>
            </a:lvl3pPr>
            <a:lvl4pPr marL="1371600" indent="0" algn="l" rtl="0" eaLnBrk="1" fontAlgn="base" hangingPunct="1">
              <a:spcBef>
                <a:spcPct val="20000"/>
              </a:spcBef>
              <a:spcAft>
                <a:spcPct val="0"/>
              </a:spcAft>
              <a:buClr>
                <a:srgbClr val="7A0019"/>
              </a:buClr>
              <a:buNone/>
              <a:defRPr sz="1400">
                <a:solidFill>
                  <a:schemeClr val="tx1"/>
                </a:solidFill>
                <a:latin typeface="+mn-lt"/>
                <a:ea typeface="+mn-ea"/>
              </a:defRPr>
            </a:lvl4pPr>
            <a:lvl5pPr marL="1828800" indent="0" algn="l" rtl="0" eaLnBrk="1" fontAlgn="base" hangingPunct="1">
              <a:spcBef>
                <a:spcPct val="20000"/>
              </a:spcBef>
              <a:spcAft>
                <a:spcPct val="0"/>
              </a:spcAft>
              <a:buClr>
                <a:srgbClr val="7A0019"/>
              </a:buClr>
              <a:buNone/>
              <a:defRPr sz="1400">
                <a:solidFill>
                  <a:schemeClr val="tx1"/>
                </a:solidFill>
                <a:latin typeface="+mn-lt"/>
                <a:ea typeface="+mn-ea"/>
              </a:defRPr>
            </a:lvl5pPr>
            <a:lvl6pPr marL="2286000" indent="0" algn="l" rtl="0" eaLnBrk="1" fontAlgn="base" hangingPunct="1">
              <a:spcBef>
                <a:spcPct val="20000"/>
              </a:spcBef>
              <a:spcAft>
                <a:spcPct val="0"/>
              </a:spcAft>
              <a:buClr>
                <a:srgbClr val="7A0019"/>
              </a:buClr>
              <a:buNone/>
              <a:defRPr sz="1400">
                <a:solidFill>
                  <a:schemeClr val="tx1"/>
                </a:solidFill>
                <a:latin typeface="+mn-lt"/>
                <a:ea typeface="+mn-ea"/>
              </a:defRPr>
            </a:lvl6pPr>
            <a:lvl7pPr marL="2743200" indent="0" algn="l" rtl="0" eaLnBrk="1" fontAlgn="base" hangingPunct="1">
              <a:spcBef>
                <a:spcPct val="20000"/>
              </a:spcBef>
              <a:spcAft>
                <a:spcPct val="0"/>
              </a:spcAft>
              <a:buClr>
                <a:srgbClr val="7A0019"/>
              </a:buClr>
              <a:buNone/>
              <a:defRPr sz="1400">
                <a:solidFill>
                  <a:schemeClr val="tx1"/>
                </a:solidFill>
                <a:latin typeface="+mn-lt"/>
                <a:ea typeface="+mn-ea"/>
              </a:defRPr>
            </a:lvl7pPr>
            <a:lvl8pPr marL="3200400" indent="0" algn="l" rtl="0" eaLnBrk="1" fontAlgn="base" hangingPunct="1">
              <a:spcBef>
                <a:spcPct val="20000"/>
              </a:spcBef>
              <a:spcAft>
                <a:spcPct val="0"/>
              </a:spcAft>
              <a:buClr>
                <a:srgbClr val="7A0019"/>
              </a:buClr>
              <a:buNone/>
              <a:defRPr sz="1400">
                <a:solidFill>
                  <a:schemeClr val="tx1"/>
                </a:solidFill>
                <a:latin typeface="+mn-lt"/>
                <a:ea typeface="+mn-ea"/>
              </a:defRPr>
            </a:lvl8pPr>
            <a:lvl9pPr marL="3657600" indent="0" algn="l" rtl="0" eaLnBrk="1" fontAlgn="base" hangingPunct="1">
              <a:spcBef>
                <a:spcPct val="20000"/>
              </a:spcBef>
              <a:spcAft>
                <a:spcPct val="0"/>
              </a:spcAft>
              <a:buClr>
                <a:srgbClr val="7A0019"/>
              </a:buClr>
              <a:buNone/>
              <a:defRPr sz="1400">
                <a:solidFill>
                  <a:schemeClr val="tx1"/>
                </a:solidFill>
                <a:latin typeface="+mn-lt"/>
                <a:ea typeface="+mn-ea"/>
              </a:defRPr>
            </a:lvl9pPr>
          </a:lstStyle>
          <a:p>
            <a:r>
              <a:rPr lang="en-US" sz="2800" kern="0" dirty="0">
                <a:solidFill>
                  <a:srgbClr val="FFCC33"/>
                </a:solidFill>
              </a:rPr>
              <a:t>Section 5</a:t>
            </a:r>
          </a:p>
        </p:txBody>
      </p:sp>
      <p:pic>
        <p:nvPicPr>
          <p:cNvPr id="7" name="Picture 2" descr="U:\Shared\Branding\U-Spatial Graphic Accent NEW\U-Spatial_WEB_RectC.pn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345936"/>
            <a:ext cx="1508760" cy="402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262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2"/>
          <p:cNvSpPr>
            <a:spLocks noGrp="1" noChangeArrowheads="1"/>
          </p:cNvSpPr>
          <p:nvPr>
            <p:ph type="title"/>
          </p:nvPr>
        </p:nvSpPr>
        <p:spPr/>
        <p:txBody>
          <a:bodyPr/>
          <a:lstStyle/>
          <a:p>
            <a:pPr algn="l"/>
            <a:r>
              <a:rPr lang="en-US" dirty="0">
                <a:solidFill>
                  <a:srgbClr val="7A0019"/>
                </a:solidFill>
              </a:rPr>
              <a:t>Map Elements</a:t>
            </a:r>
          </a:p>
        </p:txBody>
      </p:sp>
      <p:sp>
        <p:nvSpPr>
          <p:cNvPr id="10242" name="Rectangle 3"/>
          <p:cNvSpPr>
            <a:spLocks noGrp="1" noChangeArrowheads="1"/>
          </p:cNvSpPr>
          <p:nvPr>
            <p:ph idx="1"/>
          </p:nvPr>
        </p:nvSpPr>
        <p:spPr>
          <a:xfrm>
            <a:off x="533400" y="1493837"/>
            <a:ext cx="8229600" cy="4525963"/>
          </a:xfrm>
        </p:spPr>
        <p:txBody>
          <a:bodyPr>
            <a:normAutofit lnSpcReduction="10000"/>
          </a:bodyPr>
          <a:lstStyle/>
          <a:p>
            <a:pPr eaLnBrk="1" hangingPunct="1"/>
            <a:r>
              <a:rPr lang="en-US" dirty="0"/>
              <a:t>Title</a:t>
            </a:r>
          </a:p>
          <a:p>
            <a:pPr eaLnBrk="1" hangingPunct="1"/>
            <a:r>
              <a:rPr lang="en-US" dirty="0"/>
              <a:t>Legend</a:t>
            </a:r>
          </a:p>
          <a:p>
            <a:pPr eaLnBrk="1" hangingPunct="1"/>
            <a:r>
              <a:rPr lang="en-US" dirty="0"/>
              <a:t>Scale</a:t>
            </a:r>
          </a:p>
          <a:p>
            <a:pPr eaLnBrk="1" hangingPunct="1"/>
            <a:r>
              <a:rPr lang="en-US" dirty="0"/>
              <a:t>Source Information</a:t>
            </a:r>
          </a:p>
          <a:p>
            <a:pPr eaLnBrk="1" hangingPunct="1"/>
            <a:r>
              <a:rPr lang="en-US" dirty="0"/>
              <a:t>Projection</a:t>
            </a:r>
          </a:p>
          <a:p>
            <a:pPr eaLnBrk="1" hangingPunct="1"/>
            <a:r>
              <a:rPr lang="en-US" dirty="0"/>
              <a:t>Color</a:t>
            </a:r>
          </a:p>
          <a:p>
            <a:pPr eaLnBrk="1" hangingPunct="1"/>
            <a:r>
              <a:rPr lang="en-US" dirty="0"/>
              <a:t>Geographical Context</a:t>
            </a:r>
          </a:p>
          <a:p>
            <a:pPr eaLnBrk="1" hangingPunct="1"/>
            <a:r>
              <a:rPr lang="en-US" dirty="0"/>
              <a:t>Visual Hierarchy</a:t>
            </a:r>
          </a:p>
          <a:p>
            <a:pPr eaLnBrk="1" hangingPunct="1">
              <a:buFont typeface="Wingdings" pitchFamily="2" charset="2"/>
              <a:buNone/>
            </a:pPr>
            <a:endParaRPr lang="en-US" dirty="0"/>
          </a:p>
        </p:txBody>
      </p:sp>
      <p:sp>
        <p:nvSpPr>
          <p:cNvPr id="10244" name="Text Box 14"/>
          <p:cNvSpPr txBox="1">
            <a:spLocks noChangeArrowheads="1"/>
          </p:cNvSpPr>
          <p:nvPr/>
        </p:nvSpPr>
        <p:spPr bwMode="auto">
          <a:xfrm>
            <a:off x="212725" y="1255713"/>
            <a:ext cx="8702675" cy="366712"/>
          </a:xfrm>
          <a:prstGeom prst="rect">
            <a:avLst/>
          </a:prstGeom>
          <a:noFill/>
          <a:ln w="9525">
            <a:noFill/>
            <a:miter lim="800000"/>
            <a:headEnd/>
            <a:tailEnd/>
          </a:ln>
        </p:spPr>
        <p:txBody>
          <a:bodyPr>
            <a:spAutoFit/>
          </a:bodyPr>
          <a:lstStyle/>
          <a:p>
            <a:endParaRPr lang="en-US"/>
          </a:p>
        </p:txBody>
      </p:sp>
      <p:cxnSp>
        <p:nvCxnSpPr>
          <p:cNvPr id="7" name="Straight Connector 6"/>
          <p:cNvCxnSpPr/>
          <p:nvPr/>
        </p:nvCxnSpPr>
        <p:spPr>
          <a:xfrm>
            <a:off x="228600" y="1447800"/>
            <a:ext cx="8595360" cy="0"/>
          </a:xfrm>
          <a:prstGeom prst="line">
            <a:avLst/>
          </a:prstGeom>
          <a:ln w="31750">
            <a:solidFill>
              <a:srgbClr val="90002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9" name="Picture 7" descr="C:\Users\betch038\Downloads\U-Spatial_GraphicAccent_R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048" y="6345936"/>
            <a:ext cx="1508760" cy="41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2907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endParaRPr lang="en-US" dirty="0">
              <a:solidFill>
                <a:srgbClr val="7A0019"/>
              </a:solidFill>
            </a:endParaRPr>
          </a:p>
        </p:txBody>
      </p:sp>
      <p:pic>
        <p:nvPicPr>
          <p:cNvPr id="5" name="Picture 4" descr="terriblemap.gif"/>
          <p:cNvPicPr>
            <a:picLocks noChangeAspect="1"/>
          </p:cNvPicPr>
          <p:nvPr/>
        </p:nvPicPr>
        <p:blipFill>
          <a:blip r:embed="rId2" cstate="print"/>
          <a:srcRect r="12586"/>
          <a:stretch>
            <a:fillRect/>
          </a:stretch>
        </p:blipFill>
        <p:spPr>
          <a:xfrm>
            <a:off x="0" y="9525"/>
            <a:ext cx="9131300" cy="6848475"/>
          </a:xfrm>
          <a:prstGeom prst="rect">
            <a:avLst/>
          </a:prstGeom>
        </p:spPr>
      </p:pic>
    </p:spTree>
    <p:extLst>
      <p:ext uri="{BB962C8B-B14F-4D97-AF65-F5344CB8AC3E}">
        <p14:creationId xmlns:p14="http://schemas.microsoft.com/office/powerpoint/2010/main" val="3858343376"/>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900021"/>
      </a:hlink>
      <a:folHlink>
        <a:srgbClr val="5B001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815DDA19-B66F-4B79-BEF5-B3ECB33CA656}">
  <ds:schemaRefs>
    <ds:schemaRef ds:uri="ESRI.ArcGIS.Mapping.OfficeIntegration.PowerPointInfo"/>
  </ds:schemaRefs>
</ds:datastoreItem>
</file>

<file path=customXml/itemProps2.xml><?xml version="1.0" encoding="utf-8"?>
<ds:datastoreItem xmlns:ds="http://schemas.openxmlformats.org/officeDocument/2006/customXml" ds:itemID="{3764F8EE-49AB-47BA-9E3E-9E5B8923EBC6}">
  <ds:schemaRefs>
    <ds:schemaRef ds:uri="ESRI.ArcGIS.Mapping.OfficeIntegration.PowerPointInfo"/>
  </ds:schemaRefs>
</ds:datastoreItem>
</file>

<file path=customXml/itemProps3.xml><?xml version="1.0" encoding="utf-8"?>
<ds:datastoreItem xmlns:ds="http://schemas.openxmlformats.org/officeDocument/2006/customXml" ds:itemID="{7E3A3E87-2930-4159-A1F3-57CD604DA228}">
  <ds:schemaRefs>
    <ds:schemaRef ds:uri="ESRI.ArcGIS.Mapping.OfficeIntegration.PowerPointInfo"/>
  </ds:schemaRefs>
</ds:datastoreItem>
</file>

<file path=customXml/itemProps4.xml><?xml version="1.0" encoding="utf-8"?>
<ds:datastoreItem xmlns:ds="http://schemas.openxmlformats.org/officeDocument/2006/customXml" ds:itemID="{F2CE5009-9B06-4F78-9655-1F21ED024931}">
  <ds:schemaRefs>
    <ds:schemaRef ds:uri="ESRI.ArcGIS.Mapping.OfficeIntegration.PowerPointInfo"/>
  </ds:schemaRefs>
</ds:datastoreItem>
</file>

<file path=customXml/itemProps5.xml><?xml version="1.0" encoding="utf-8"?>
<ds:datastoreItem xmlns:ds="http://schemas.openxmlformats.org/officeDocument/2006/customXml" ds:itemID="{D1F780D4-ADFA-4FD4-A5F5-CA341363F3D8}">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7466</TotalTime>
  <Words>4130</Words>
  <Application>Microsoft Office PowerPoint</Application>
  <PresentationFormat>On-screen Show (4:3)</PresentationFormat>
  <Paragraphs>1096</Paragraphs>
  <Slides>190</Slides>
  <Notes>122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190</vt:i4>
      </vt:variant>
    </vt:vector>
  </HeadingPairs>
  <TitlesOfParts>
    <vt:vector size="199" baseType="lpstr">
      <vt:lpstr>ＭＳ Ｐゴシック</vt:lpstr>
      <vt:lpstr>Arial</vt:lpstr>
      <vt:lpstr>Calibri</vt:lpstr>
      <vt:lpstr>Helvetica</vt:lpstr>
      <vt:lpstr>Microsoft New Tai Lue</vt:lpstr>
      <vt:lpstr>Wingdings</vt:lpstr>
      <vt:lpstr>Wingdings 2</vt:lpstr>
      <vt:lpstr>Office Theme</vt:lpstr>
      <vt:lpstr>Equation</vt:lpstr>
      <vt:lpstr>PowerPoint Presentation</vt:lpstr>
      <vt:lpstr>About U-Spatial</vt:lpstr>
      <vt:lpstr>Schedule</vt:lpstr>
      <vt:lpstr>Introductions</vt:lpstr>
      <vt:lpstr>Accessing the data</vt:lpstr>
      <vt:lpstr>Introduction to GIS &amp; ArcGIS</vt:lpstr>
      <vt:lpstr>Outline</vt:lpstr>
      <vt:lpstr>Exercise 1</vt:lpstr>
      <vt:lpstr>Exercise 1 continued…</vt:lpstr>
      <vt:lpstr>Layers</vt:lpstr>
      <vt:lpstr>Spatial Relationships</vt:lpstr>
      <vt:lpstr>Scale</vt:lpstr>
      <vt:lpstr>What is GIS?</vt:lpstr>
      <vt:lpstr>GIS</vt:lpstr>
      <vt:lpstr>PowerPoint Presentation</vt:lpstr>
      <vt:lpstr>GIS</vt:lpstr>
      <vt:lpstr>Capturing data</vt:lpstr>
      <vt:lpstr>Storing data</vt:lpstr>
      <vt:lpstr>Querying data</vt:lpstr>
      <vt:lpstr>Analyzing data</vt:lpstr>
      <vt:lpstr>Displaying data</vt:lpstr>
      <vt:lpstr>Spatial Data Models</vt:lpstr>
      <vt:lpstr>Vector Data Model</vt:lpstr>
      <vt:lpstr>Points</vt:lpstr>
      <vt:lpstr>Lines</vt:lpstr>
      <vt:lpstr>Polygons</vt:lpstr>
      <vt:lpstr>Spatial Data</vt:lpstr>
      <vt:lpstr>Spatial and Tabular Data</vt:lpstr>
      <vt:lpstr>Vector Model</vt:lpstr>
      <vt:lpstr>Raster Model</vt:lpstr>
      <vt:lpstr>Raster vs. Vector</vt:lpstr>
      <vt:lpstr>Raster and Vector</vt:lpstr>
      <vt:lpstr>Review Key GIS Concepts</vt:lpstr>
      <vt:lpstr>Review Key GIS Concepts</vt:lpstr>
      <vt:lpstr> </vt:lpstr>
      <vt:lpstr>Software &amp; GIS</vt:lpstr>
      <vt:lpstr>esri ArcGIS Desktop</vt:lpstr>
      <vt:lpstr>ArcMap</vt:lpstr>
      <vt:lpstr>Icons</vt:lpstr>
      <vt:lpstr>PowerPoint Presentation</vt:lpstr>
      <vt:lpstr>PowerPoint Presentation</vt:lpstr>
      <vt:lpstr>Help</vt:lpstr>
      <vt:lpstr>Demonstration Using ArcMap</vt:lpstr>
      <vt:lpstr>Exercise 3</vt:lpstr>
      <vt:lpstr>Spatial data management</vt:lpstr>
      <vt:lpstr>Shapefile</vt:lpstr>
      <vt:lpstr>Geodatabase</vt:lpstr>
      <vt:lpstr>Feature Class</vt:lpstr>
      <vt:lpstr>ArcCatalog</vt:lpstr>
      <vt:lpstr>ArcCatalog: File Management</vt:lpstr>
      <vt:lpstr>Metadata</vt:lpstr>
      <vt:lpstr>PowerPoint Presentation</vt:lpstr>
      <vt:lpstr>Demonstration Using ArcCatalog</vt:lpstr>
      <vt:lpstr>Preparing Data for use in GIS</vt:lpstr>
      <vt:lpstr>Preparing Data for Use in GIS</vt:lpstr>
      <vt:lpstr>Data Sources</vt:lpstr>
      <vt:lpstr>NHGIS</vt:lpstr>
      <vt:lpstr>Natural Resources</vt:lpstr>
      <vt:lpstr>Natural Resources</vt:lpstr>
      <vt:lpstr>Public Health</vt:lpstr>
      <vt:lpstr>Public Health</vt:lpstr>
      <vt:lpstr>Planning</vt:lpstr>
      <vt:lpstr>Planning</vt:lpstr>
      <vt:lpstr>Demonstration esri Data Search</vt:lpstr>
      <vt:lpstr>Joining Data</vt:lpstr>
      <vt:lpstr>Question?</vt:lpstr>
      <vt:lpstr>Attribute Tables</vt:lpstr>
      <vt:lpstr>Attribute Tables</vt:lpstr>
      <vt:lpstr>Attribute Tables</vt:lpstr>
      <vt:lpstr>Primary Keys</vt:lpstr>
      <vt:lpstr>Joining Tables</vt:lpstr>
      <vt:lpstr>Joining Tables</vt:lpstr>
      <vt:lpstr>Joining Tables</vt:lpstr>
      <vt:lpstr>Joining Tables</vt:lpstr>
      <vt:lpstr>Exercise 4</vt:lpstr>
      <vt:lpstr>Thematic Mapping</vt:lpstr>
      <vt:lpstr>Outline</vt:lpstr>
      <vt:lpstr>Types of Thematic Maps</vt:lpstr>
      <vt:lpstr>Choropleth Map</vt:lpstr>
      <vt:lpstr>Dot Density</vt:lpstr>
      <vt:lpstr>Graduated Symbol Map</vt:lpstr>
      <vt:lpstr>PowerPoint Presentation</vt:lpstr>
      <vt:lpstr>WWII Vets-- Three Maps</vt:lpstr>
      <vt:lpstr>Data Standardization</vt:lpstr>
      <vt:lpstr>Data Standardization</vt:lpstr>
      <vt:lpstr>Data Standardization</vt:lpstr>
      <vt:lpstr>Classification</vt:lpstr>
      <vt:lpstr>Classification Methods</vt:lpstr>
      <vt:lpstr>Natural Breaks (Jenks)</vt:lpstr>
      <vt:lpstr>Quantile</vt:lpstr>
      <vt:lpstr>Equal Interval (Based on Range)</vt:lpstr>
      <vt:lpstr>Defined Interval </vt:lpstr>
      <vt:lpstr>Classification: Method Comparison</vt:lpstr>
      <vt:lpstr>Classification: Class Comparison</vt:lpstr>
      <vt:lpstr>Exercise 5</vt:lpstr>
      <vt:lpstr>Lunch Break (West Bank)</vt:lpstr>
      <vt:lpstr>Map Elements</vt:lpstr>
      <vt:lpstr>Map Elements</vt:lpstr>
      <vt:lpstr>PowerPoint Presentation</vt:lpstr>
      <vt:lpstr>Well Designed Map</vt:lpstr>
      <vt:lpstr>Title</vt:lpstr>
      <vt:lpstr>Legend</vt:lpstr>
      <vt:lpstr>Legend</vt:lpstr>
      <vt:lpstr>Scale</vt:lpstr>
      <vt:lpstr>Scale </vt:lpstr>
      <vt:lpstr>Source Information</vt:lpstr>
      <vt:lpstr>Source Information</vt:lpstr>
      <vt:lpstr>Projection</vt:lpstr>
      <vt:lpstr>Mercator Vs. Peters</vt:lpstr>
      <vt:lpstr>Projection</vt:lpstr>
      <vt:lpstr>Projection continued...</vt:lpstr>
      <vt:lpstr>Color</vt:lpstr>
      <vt:lpstr>Arc options</vt:lpstr>
      <vt:lpstr>Arc options</vt:lpstr>
      <vt:lpstr>Arc options</vt:lpstr>
      <vt:lpstr>Colorbrewer</vt:lpstr>
      <vt:lpstr>Color</vt:lpstr>
      <vt:lpstr>Ramp/Sequential Colors</vt:lpstr>
      <vt:lpstr>Color</vt:lpstr>
      <vt:lpstr>Diverging</vt:lpstr>
      <vt:lpstr>Color</vt:lpstr>
      <vt:lpstr>Qualitative</vt:lpstr>
      <vt:lpstr>Color</vt:lpstr>
      <vt:lpstr>North Arrow?</vt:lpstr>
      <vt:lpstr>Geographical Context</vt:lpstr>
      <vt:lpstr>Geographical Context</vt:lpstr>
      <vt:lpstr>Visual Hierarchy</vt:lpstr>
      <vt:lpstr>Visual Hierarchy</vt:lpstr>
      <vt:lpstr>Well Designed Map</vt:lpstr>
      <vt:lpstr>Well Designed Map</vt:lpstr>
      <vt:lpstr>Working in Layout View</vt:lpstr>
      <vt:lpstr>Working in Layout View</vt:lpstr>
      <vt:lpstr>Exercise 5 continued…</vt:lpstr>
      <vt:lpstr>Geocoding</vt:lpstr>
      <vt:lpstr>What is Geocoding?</vt:lpstr>
      <vt:lpstr>Why Geocode?</vt:lpstr>
      <vt:lpstr>Theory of Geocoding</vt:lpstr>
      <vt:lpstr>Geocoding</vt:lpstr>
      <vt:lpstr>Address Locator</vt:lpstr>
      <vt:lpstr>Address Locator</vt:lpstr>
      <vt:lpstr>Address Locator continued…</vt:lpstr>
      <vt:lpstr>Tabular Data</vt:lpstr>
      <vt:lpstr>Geocoding Data</vt:lpstr>
      <vt:lpstr>Geocoding Data</vt:lpstr>
      <vt:lpstr>Review/Rematch Addresses</vt:lpstr>
      <vt:lpstr>Rematching Addresses</vt:lpstr>
      <vt:lpstr>Rematching Addresses</vt:lpstr>
      <vt:lpstr>Rematching Addresses</vt:lpstr>
      <vt:lpstr>Exercise 6</vt:lpstr>
      <vt:lpstr>Geocoding Review</vt:lpstr>
      <vt:lpstr>Basics of Analysis</vt:lpstr>
      <vt:lpstr>Outline</vt:lpstr>
      <vt:lpstr>Spatial Analysis Examples</vt:lpstr>
      <vt:lpstr>Selecting</vt:lpstr>
      <vt:lpstr>Select by Location</vt:lpstr>
      <vt:lpstr>Select by Location</vt:lpstr>
      <vt:lpstr>Select by Location</vt:lpstr>
      <vt:lpstr>Select by Location</vt:lpstr>
      <vt:lpstr>Select by Attributes</vt:lpstr>
      <vt:lpstr>Select by Attributes</vt:lpstr>
      <vt:lpstr>Select by Attributes</vt:lpstr>
      <vt:lpstr>Tools for spatial analysis</vt:lpstr>
      <vt:lpstr>Proximity</vt:lpstr>
      <vt:lpstr>Proximity</vt:lpstr>
      <vt:lpstr>PowerPoint Presentation</vt:lpstr>
      <vt:lpstr>PowerPoint Presentation</vt:lpstr>
      <vt:lpstr>PowerPoint Presentation</vt:lpstr>
      <vt:lpstr>Overlay</vt:lpstr>
      <vt:lpstr>Overlay</vt:lpstr>
      <vt:lpstr>Overlay - Spatial Join Example</vt:lpstr>
      <vt:lpstr>PowerPoint Presentation</vt:lpstr>
      <vt:lpstr>Overlay – Spatial Join</vt:lpstr>
      <vt:lpstr>Overlay – Spatial Join</vt:lpstr>
      <vt:lpstr>Overlay</vt:lpstr>
      <vt:lpstr>Overlay</vt:lpstr>
      <vt:lpstr>Overlay - Intersect Example</vt:lpstr>
      <vt:lpstr>Overlay</vt:lpstr>
      <vt:lpstr>Overlay - Union Example </vt:lpstr>
      <vt:lpstr>Overlay</vt:lpstr>
      <vt:lpstr>Overlay - Clip Example </vt:lpstr>
      <vt:lpstr>Generalization</vt:lpstr>
      <vt:lpstr>Exercise 7</vt:lpstr>
      <vt:lpstr>Closing</vt:lpstr>
      <vt:lpstr>Other Resources</vt:lpstr>
      <vt:lpstr>Classes to take at UMN</vt:lpstr>
      <vt:lpstr>U-Spatial Help Desk</vt:lpstr>
      <vt:lpstr>Trivia! Question 1/3:</vt:lpstr>
      <vt:lpstr>Trivia! Question 2/3:</vt:lpstr>
      <vt:lpstr>Trivia! Question 3/3:</vt:lpstr>
      <vt:lpstr>Thanks!</vt:lpstr>
    </vt:vector>
  </TitlesOfParts>
  <Company>University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College of Liberal Arts</dc:creator>
  <cp:lastModifiedBy>Arena, Olivia</cp:lastModifiedBy>
  <cp:revision>344</cp:revision>
  <dcterms:created xsi:type="dcterms:W3CDTF">2008-10-22T17:03:08Z</dcterms:created>
  <dcterms:modified xsi:type="dcterms:W3CDTF">2017-06-21T14:09:52Z</dcterms:modified>
</cp:coreProperties>
</file>