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58"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876"/>
    <a:srgbClr val="0065A4"/>
    <a:srgbClr val="9A0D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84" d="100"/>
          <a:sy n="84" d="100"/>
        </p:scale>
        <p:origin x="13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0" i="0" u="none" strike="noStrike" baseline="0">
                <a:solidFill>
                  <a:srgbClr val="333333"/>
                </a:solidFill>
                <a:latin typeface="Calibri"/>
                <a:ea typeface="Calibri"/>
                <a:cs typeface="Calibri"/>
              </a:defRPr>
            </a:pPr>
            <a:r>
              <a:rPr lang="en-US" sz="2000"/>
              <a:t>What best describes your organization's primary goal area? </a:t>
            </a:r>
          </a:p>
        </c:rich>
      </c:tx>
      <c:layout/>
      <c:overlay val="0"/>
      <c:spPr>
        <a:noFill/>
        <a:ln w="25400">
          <a:noFill/>
        </a:ln>
      </c:spPr>
    </c:title>
    <c:autoTitleDeleted val="0"/>
    <c:plotArea>
      <c:layout/>
      <c:barChart>
        <c:barDir val="col"/>
        <c:grouping val="clustered"/>
        <c:varyColors val="0"/>
        <c:ser>
          <c:idx val="0"/>
          <c:order val="0"/>
          <c:spPr>
            <a:solidFill>
              <a:srgbClr val="5B9BD5"/>
            </a:solidFill>
            <a:ln w="25400">
              <a:noFill/>
            </a:ln>
          </c:spPr>
          <c:invertIfNegative val="0"/>
          <c:dPt>
            <c:idx val="0"/>
            <c:invertIfNegative val="0"/>
            <c:bubble3D val="0"/>
            <c:spPr>
              <a:solidFill>
                <a:srgbClr val="005D99"/>
              </a:solidFill>
              <a:ln w="25400">
                <a:noFill/>
              </a:ln>
            </c:spPr>
          </c:dPt>
          <c:dPt>
            <c:idx val="1"/>
            <c:invertIfNegative val="0"/>
            <c:bubble3D val="0"/>
            <c:spPr>
              <a:solidFill>
                <a:srgbClr val="9A0D24"/>
              </a:solidFill>
              <a:ln w="25400">
                <a:noFill/>
              </a:ln>
            </c:spPr>
          </c:dPt>
          <c:dPt>
            <c:idx val="2"/>
            <c:invertIfNegative val="0"/>
            <c:bubble3D val="0"/>
            <c:spPr>
              <a:solidFill>
                <a:srgbClr val="7EBDC7"/>
              </a:solidFill>
              <a:ln w="25400">
                <a:noFill/>
              </a:ln>
            </c:spPr>
          </c:dPt>
          <c:dPt>
            <c:idx val="4"/>
            <c:invertIfNegative val="0"/>
            <c:bubble3D val="0"/>
            <c:spPr>
              <a:solidFill>
                <a:srgbClr val="ED573A"/>
              </a:solidFill>
              <a:ln w="25400">
                <a:noFill/>
              </a:ln>
            </c:spPr>
          </c:dPt>
          <c:cat>
            <c:strRef>
              <c:f>'[WKKF grantee survey summary.xls]Questions'!$B$4:$B$8</c:f>
              <c:strCache>
                <c:ptCount val="5"/>
                <c:pt idx="0">
                  <c:v>Educated Kids</c:v>
                </c:pt>
                <c:pt idx="1">
                  <c:v>Healthy Kids</c:v>
                </c:pt>
                <c:pt idx="2">
                  <c:v>Family Economic Security</c:v>
                </c:pt>
                <c:pt idx="3">
                  <c:v>Racial Equity</c:v>
                </c:pt>
                <c:pt idx="4">
                  <c:v>Community Civic Engagement</c:v>
                </c:pt>
              </c:strCache>
            </c:strRef>
          </c:cat>
          <c:val>
            <c:numRef>
              <c:f>'[WKKF grantee survey summary.xls]Questions'!$C$4:$C$8</c:f>
              <c:numCache>
                <c:formatCode>0</c:formatCode>
                <c:ptCount val="5"/>
                <c:pt idx="0">
                  <c:v>8</c:v>
                </c:pt>
                <c:pt idx="1">
                  <c:v>6</c:v>
                </c:pt>
                <c:pt idx="2">
                  <c:v>4</c:v>
                </c:pt>
                <c:pt idx="3">
                  <c:v>0</c:v>
                </c:pt>
                <c:pt idx="4">
                  <c:v>1</c:v>
                </c:pt>
              </c:numCache>
            </c:numRef>
          </c:val>
        </c:ser>
        <c:dLbls>
          <c:showLegendKey val="0"/>
          <c:showVal val="0"/>
          <c:showCatName val="0"/>
          <c:showSerName val="0"/>
          <c:showPercent val="0"/>
          <c:showBubbleSize val="0"/>
        </c:dLbls>
        <c:gapWidth val="219"/>
        <c:overlap val="-27"/>
        <c:axId val="410039984"/>
        <c:axId val="410040376"/>
      </c:barChart>
      <c:catAx>
        <c:axId val="410039984"/>
        <c:scaling>
          <c:orientation val="minMax"/>
        </c:scaling>
        <c:delete val="0"/>
        <c:axPos val="b"/>
        <c:numFmt formatCode="General" sourceLinked="1"/>
        <c:majorTickMark val="none"/>
        <c:minorTickMark val="none"/>
        <c:tickLblPos val="nextTo"/>
        <c:spPr>
          <a:ln w="3175">
            <a:solidFill>
              <a:srgbClr val="DDDDDD"/>
            </a:solidFill>
            <a:prstDash val="solid"/>
          </a:ln>
        </c:spPr>
        <c:txPr>
          <a:bodyPr rot="0" vert="horz"/>
          <a:lstStyle/>
          <a:p>
            <a:pPr>
              <a:defRPr sz="1050" b="0" i="0" u="none" strike="noStrike" baseline="0">
                <a:solidFill>
                  <a:srgbClr val="333333"/>
                </a:solidFill>
                <a:latin typeface="Calibri"/>
                <a:ea typeface="Calibri"/>
                <a:cs typeface="Calibri"/>
              </a:defRPr>
            </a:pPr>
            <a:endParaRPr lang="en-US"/>
          </a:p>
        </c:txPr>
        <c:crossAx val="410040376"/>
        <c:crosses val="autoZero"/>
        <c:auto val="1"/>
        <c:lblAlgn val="ctr"/>
        <c:lblOffset val="100"/>
        <c:noMultiLvlLbl val="0"/>
      </c:catAx>
      <c:valAx>
        <c:axId val="410040376"/>
        <c:scaling>
          <c:orientation val="minMax"/>
        </c:scaling>
        <c:delete val="0"/>
        <c:axPos val="l"/>
        <c:majorGridlines>
          <c:spPr>
            <a:ln w="3175">
              <a:solidFill>
                <a:srgbClr val="DDDDDD"/>
              </a:solidFill>
              <a:prstDash val="solid"/>
            </a:ln>
          </c:spPr>
        </c:majorGridlines>
        <c:numFmt formatCode="0"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410039984"/>
        <c:crosses val="autoZero"/>
        <c:crossBetween val="between"/>
      </c:valAx>
      <c:spPr>
        <a:noFill/>
        <a:ln w="25400">
          <a:noFill/>
        </a:ln>
      </c:spPr>
    </c:plotArea>
    <c:plotVisOnly val="1"/>
    <c:dispBlanksAs val="gap"/>
    <c:showDLblsOverMax val="0"/>
  </c:chart>
  <c:spPr>
    <a:solidFill>
      <a:srgbClr val="FFFFFF"/>
    </a:solidFill>
    <a:ln w="3175">
      <a:solidFill>
        <a:srgbClr val="DDDDDD"/>
      </a:solidFill>
      <a:prstDash val="solid"/>
    </a:ln>
  </c:spPr>
  <c:txPr>
    <a:bodyPr/>
    <a:lstStyle/>
    <a:p>
      <a:pPr>
        <a:defRPr sz="1000" b="0" i="0" u="none" strike="noStrike" baseline="0">
          <a:solidFill>
            <a:srgbClr val="333333"/>
          </a:solidFill>
          <a:latin typeface="Calibri"/>
          <a:ea typeface="Calibri"/>
          <a:cs typeface="Calibri"/>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b="0" i="0" u="none" strike="noStrike" baseline="0">
                <a:solidFill>
                  <a:srgbClr val="333333"/>
                </a:solidFill>
                <a:latin typeface="Calibri"/>
                <a:ea typeface="Calibri"/>
                <a:cs typeface="Calibri"/>
              </a:defRPr>
            </a:pPr>
            <a:r>
              <a:rPr lang="en-US" sz="1600"/>
              <a:t>What is the appropriate annual budget for your organization?</a:t>
            </a:r>
          </a:p>
        </c:rich>
      </c:tx>
      <c:layout>
        <c:manualLayout>
          <c:xMode val="edge"/>
          <c:yMode val="edge"/>
          <c:x val="0.20103407327469461"/>
          <c:y val="3.3333333333333333E-2"/>
        </c:manualLayout>
      </c:layout>
      <c:overlay val="0"/>
      <c:spPr>
        <a:noFill/>
        <a:ln w="25400">
          <a:noFill/>
        </a:ln>
      </c:spPr>
    </c:title>
    <c:autoTitleDeleted val="0"/>
    <c:plotArea>
      <c:layout/>
      <c:barChart>
        <c:barDir val="col"/>
        <c:grouping val="clustered"/>
        <c:varyColors val="0"/>
        <c:ser>
          <c:idx val="0"/>
          <c:order val="0"/>
          <c:spPr>
            <a:solidFill>
              <a:srgbClr val="5B9BD5"/>
            </a:solidFill>
            <a:ln w="25400">
              <a:noFill/>
            </a:ln>
          </c:spPr>
          <c:invertIfNegative val="0"/>
          <c:dPt>
            <c:idx val="2"/>
            <c:invertIfNegative val="0"/>
            <c:bubble3D val="0"/>
            <c:spPr>
              <a:solidFill>
                <a:srgbClr val="7A7876"/>
              </a:solidFill>
              <a:ln w="25400">
                <a:noFill/>
              </a:ln>
            </c:spPr>
          </c:dPt>
          <c:dPt>
            <c:idx val="3"/>
            <c:invertIfNegative val="0"/>
            <c:bubble3D val="0"/>
            <c:spPr>
              <a:solidFill>
                <a:srgbClr val="115179"/>
              </a:solidFill>
              <a:ln w="25400">
                <a:noFill/>
              </a:ln>
            </c:spPr>
          </c:dPt>
          <c:dPt>
            <c:idx val="4"/>
            <c:invertIfNegative val="0"/>
            <c:bubble3D val="0"/>
            <c:spPr>
              <a:solidFill>
                <a:srgbClr val="ED573A"/>
              </a:solidFill>
              <a:ln w="25400">
                <a:noFill/>
              </a:ln>
            </c:spPr>
          </c:dPt>
          <c:dPt>
            <c:idx val="5"/>
            <c:invertIfNegative val="0"/>
            <c:bubble3D val="0"/>
            <c:spPr>
              <a:solidFill>
                <a:srgbClr val="9A0D24"/>
              </a:solidFill>
              <a:ln w="25400">
                <a:noFill/>
              </a:ln>
            </c:spPr>
          </c:dPt>
          <c:dPt>
            <c:idx val="6"/>
            <c:invertIfNegative val="0"/>
            <c:bubble3D val="0"/>
            <c:spPr>
              <a:solidFill>
                <a:srgbClr val="005D99"/>
              </a:solidFill>
              <a:ln w="25400">
                <a:noFill/>
              </a:ln>
            </c:spPr>
          </c:dPt>
          <c:dPt>
            <c:idx val="7"/>
            <c:invertIfNegative val="0"/>
            <c:bubble3D val="0"/>
            <c:spPr>
              <a:solidFill>
                <a:srgbClr val="7EBDC7"/>
              </a:solidFill>
              <a:ln w="25400">
                <a:noFill/>
              </a:ln>
            </c:spPr>
          </c:dPt>
          <c:cat>
            <c:strRef>
              <c:f>'[WKKF grantee survey summary.xls]Questions'!$B$15:$B$23</c:f>
              <c:strCache>
                <c:ptCount val="9"/>
                <c:pt idx="0">
                  <c:v>None- all volunteer</c:v>
                </c:pt>
                <c:pt idx="1">
                  <c:v>Below $100,000</c:v>
                </c:pt>
                <c:pt idx="2">
                  <c:v>$100,000 - $250,000</c:v>
                </c:pt>
                <c:pt idx="3">
                  <c:v>$250,001 - $500,000</c:v>
                </c:pt>
                <c:pt idx="4">
                  <c:v>$500,000 - $1 Million</c:v>
                </c:pt>
                <c:pt idx="5">
                  <c:v>$1 - $2 Million</c:v>
                </c:pt>
                <c:pt idx="6">
                  <c:v>$2 - $5 Million</c:v>
                </c:pt>
                <c:pt idx="7">
                  <c:v>$5 - $10 Million</c:v>
                </c:pt>
                <c:pt idx="8">
                  <c:v>More than $10 Million</c:v>
                </c:pt>
              </c:strCache>
            </c:strRef>
          </c:cat>
          <c:val>
            <c:numRef>
              <c:f>'[WKKF grantee survey summary.xls]Questions'!$C$15:$C$23</c:f>
              <c:numCache>
                <c:formatCode>0</c:formatCode>
                <c:ptCount val="9"/>
                <c:pt idx="0">
                  <c:v>0</c:v>
                </c:pt>
                <c:pt idx="1">
                  <c:v>0</c:v>
                </c:pt>
                <c:pt idx="2">
                  <c:v>1</c:v>
                </c:pt>
                <c:pt idx="3">
                  <c:v>2</c:v>
                </c:pt>
                <c:pt idx="4">
                  <c:v>4</c:v>
                </c:pt>
                <c:pt idx="5">
                  <c:v>8</c:v>
                </c:pt>
                <c:pt idx="6">
                  <c:v>2</c:v>
                </c:pt>
                <c:pt idx="7">
                  <c:v>2</c:v>
                </c:pt>
                <c:pt idx="8">
                  <c:v>0</c:v>
                </c:pt>
              </c:numCache>
            </c:numRef>
          </c:val>
        </c:ser>
        <c:dLbls>
          <c:showLegendKey val="0"/>
          <c:showVal val="0"/>
          <c:showCatName val="0"/>
          <c:showSerName val="0"/>
          <c:showPercent val="0"/>
          <c:showBubbleSize val="0"/>
        </c:dLbls>
        <c:gapWidth val="219"/>
        <c:overlap val="-27"/>
        <c:axId val="410041160"/>
        <c:axId val="410041552"/>
      </c:barChart>
      <c:catAx>
        <c:axId val="410041160"/>
        <c:scaling>
          <c:orientation val="minMax"/>
        </c:scaling>
        <c:delete val="0"/>
        <c:axPos val="b"/>
        <c:numFmt formatCode="General" sourceLinked="1"/>
        <c:majorTickMark val="none"/>
        <c:minorTickMark val="none"/>
        <c:tickLblPos val="nextTo"/>
        <c:spPr>
          <a:ln w="3175">
            <a:solidFill>
              <a:srgbClr val="DDDDDD"/>
            </a:solidFill>
            <a:prstDash val="solid"/>
          </a:ln>
        </c:spPr>
        <c:txPr>
          <a:bodyPr rot="-2700000" vert="horz"/>
          <a:lstStyle/>
          <a:p>
            <a:pPr>
              <a:defRPr sz="900" b="0" i="0" u="none" strike="noStrike" baseline="0">
                <a:solidFill>
                  <a:srgbClr val="333333"/>
                </a:solidFill>
                <a:latin typeface="Calibri"/>
                <a:ea typeface="Calibri"/>
                <a:cs typeface="Calibri"/>
              </a:defRPr>
            </a:pPr>
            <a:endParaRPr lang="en-US"/>
          </a:p>
        </c:txPr>
        <c:crossAx val="410041552"/>
        <c:crosses val="autoZero"/>
        <c:auto val="1"/>
        <c:lblAlgn val="ctr"/>
        <c:lblOffset val="100"/>
        <c:noMultiLvlLbl val="0"/>
      </c:catAx>
      <c:valAx>
        <c:axId val="410041552"/>
        <c:scaling>
          <c:orientation val="minMax"/>
        </c:scaling>
        <c:delete val="0"/>
        <c:axPos val="l"/>
        <c:majorGridlines>
          <c:spPr>
            <a:ln w="3175">
              <a:solidFill>
                <a:srgbClr val="DDDDDD"/>
              </a:solidFill>
              <a:prstDash val="solid"/>
            </a:ln>
          </c:spPr>
        </c:majorGridlines>
        <c:title>
          <c:layout/>
          <c:overlay val="0"/>
          <c:spPr>
            <a:noFill/>
            <a:ln w="25400">
              <a:noFill/>
            </a:ln>
          </c:spPr>
          <c:txPr>
            <a:bodyPr/>
            <a:lstStyle/>
            <a:p>
              <a:pPr>
                <a:defRPr sz="1000" b="0" i="0" u="none" strike="noStrike" baseline="0">
                  <a:solidFill>
                    <a:srgbClr val="333333"/>
                  </a:solidFill>
                  <a:latin typeface="Calibri"/>
                  <a:ea typeface="Calibri"/>
                  <a:cs typeface="Calibri"/>
                </a:defRPr>
              </a:pPr>
              <a:endParaRPr lang="en-US"/>
            </a:p>
          </c:txPr>
        </c:title>
        <c:numFmt formatCode="0"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410041160"/>
        <c:crosses val="autoZero"/>
        <c:crossBetween val="between"/>
      </c:valAx>
      <c:spPr>
        <a:noFill/>
        <a:ln w="25400">
          <a:noFill/>
        </a:ln>
      </c:spPr>
    </c:plotArea>
    <c:plotVisOnly val="1"/>
    <c:dispBlanksAs val="gap"/>
    <c:showDLblsOverMax val="0"/>
  </c:chart>
  <c:spPr>
    <a:solidFill>
      <a:srgbClr val="FFFFFF"/>
    </a:solidFill>
    <a:ln w="3175">
      <a:solidFill>
        <a:srgbClr val="DDDDDD"/>
      </a:solidFill>
      <a:prstDash val="solid"/>
    </a:ln>
  </c:spPr>
  <c:txPr>
    <a:bodyPr/>
    <a:lstStyle/>
    <a:p>
      <a:pPr>
        <a:defRPr sz="1000" b="0" i="0" u="none" strike="noStrike" baseline="0">
          <a:solidFill>
            <a:srgbClr val="333333"/>
          </a:solidFill>
          <a:latin typeface="Calibri"/>
          <a:ea typeface="Calibri"/>
          <a:cs typeface="Calibri"/>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a:lstStyle/>
          <a:p>
            <a:pPr>
              <a:defRPr/>
            </a:pPr>
            <a:r>
              <a:rPr lang="en-US"/>
              <a:t>From strongly disagree to strongly agree, how well do the following statements reflect how your organization uses the data it collects? </a:t>
            </a:r>
          </a:p>
        </c:rich>
      </c:tx>
      <c:layout/>
      <c:overlay val="0"/>
    </c:title>
    <c:autoTitleDeleted val="0"/>
    <c:plotArea>
      <c:layout/>
      <c:barChart>
        <c:barDir val="col"/>
        <c:grouping val="stacked"/>
        <c:varyColors val="0"/>
        <c:ser>
          <c:idx val="0"/>
          <c:order val="0"/>
          <c:tx>
            <c:strRef>
              <c:f>'[WKKF grantee survey summary.xls]Questions'!$C$34</c:f>
              <c:strCache>
                <c:ptCount val="1"/>
                <c:pt idx="0">
                  <c:v>Strongly Disagree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'[WKKF grantee survey summary.xls]Questions'!$B$35:$B$39</c:f>
              <c:strCache>
                <c:ptCount val="5"/>
                <c:pt idx="0">
                  <c:v>We track specific metrics to evaluate our process towards a defined strategic plan</c:v>
                </c:pt>
                <c:pt idx="1">
                  <c:v>We have a defined plan for how data will be used to define the success of our programs</c:v>
                </c:pt>
                <c:pt idx="2">
                  <c:v>We have a defined plan for how data will be used to measure our organization's overall health</c:v>
                </c:pt>
                <c:pt idx="3">
                  <c:v>Our decision making processes are generally informed by data</c:v>
                </c:pt>
                <c:pt idx="4">
                  <c:v>We don't have the data that would help us make important decisions</c:v>
                </c:pt>
              </c:strCache>
            </c:strRef>
          </c:cat>
          <c:val>
            <c:numRef>
              <c:f>'[WKKF grantee survey summary.xls]Questions'!$C$35:$C$39</c:f>
              <c:numCache>
                <c:formatCode>General</c:formatCode>
                <c:ptCount val="5"/>
                <c:pt idx="0">
                  <c:v>0</c:v>
                </c:pt>
                <c:pt idx="1">
                  <c:v>0</c:v>
                </c:pt>
                <c:pt idx="2">
                  <c:v>0</c:v>
                </c:pt>
                <c:pt idx="3">
                  <c:v>0</c:v>
                </c:pt>
                <c:pt idx="4">
                  <c:v>3</c:v>
                </c:pt>
              </c:numCache>
            </c:numRef>
          </c:val>
        </c:ser>
        <c:ser>
          <c:idx val="1"/>
          <c:order val="1"/>
          <c:tx>
            <c:strRef>
              <c:f>'[WKKF grantee survey summary.xls]Questions'!$D$34</c:f>
              <c:strCache>
                <c:ptCount val="1"/>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'[WKKF grantee survey summary.xls]Questions'!$D$35:$D$39</c:f>
              <c:numCache>
                <c:formatCode>General</c:formatCode>
                <c:ptCount val="5"/>
                <c:pt idx="0">
                  <c:v>2</c:v>
                </c:pt>
                <c:pt idx="1">
                  <c:v>2</c:v>
                </c:pt>
                <c:pt idx="2">
                  <c:v>2</c:v>
                </c:pt>
                <c:pt idx="3">
                  <c:v>2</c:v>
                </c:pt>
                <c:pt idx="4">
                  <c:v>5</c:v>
                </c:pt>
              </c:numCache>
            </c:numRef>
          </c:val>
        </c:ser>
        <c:ser>
          <c:idx val="2"/>
          <c:order val="2"/>
          <c:tx>
            <c:strRef>
              <c:f>'[WKKF grantee survey summary.xls]Questions'!$E$34</c:f>
              <c:strCache>
                <c:ptCount val="1"/>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'[WKKF grantee survey summary.xls]Questions'!$E$35:$E$39</c:f>
              <c:numCache>
                <c:formatCode>General</c:formatCode>
                <c:ptCount val="5"/>
                <c:pt idx="0">
                  <c:v>4</c:v>
                </c:pt>
                <c:pt idx="1">
                  <c:v>3</c:v>
                </c:pt>
                <c:pt idx="2">
                  <c:v>4</c:v>
                </c:pt>
                <c:pt idx="3">
                  <c:v>3</c:v>
                </c:pt>
                <c:pt idx="4">
                  <c:v>3</c:v>
                </c:pt>
              </c:numCache>
            </c:numRef>
          </c:val>
        </c:ser>
        <c:ser>
          <c:idx val="3"/>
          <c:order val="3"/>
          <c:tx>
            <c:strRef>
              <c:f>'[WKKF grantee survey summary.xls]Questions'!$F$34</c:f>
              <c:strCache>
                <c:ptCount val="1"/>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'[WKKF grantee survey summary.xls]Questions'!$F$35:$F$39</c:f>
              <c:numCache>
                <c:formatCode>General</c:formatCode>
                <c:ptCount val="5"/>
                <c:pt idx="0">
                  <c:v>2</c:v>
                </c:pt>
                <c:pt idx="1">
                  <c:v>5</c:v>
                </c:pt>
                <c:pt idx="2">
                  <c:v>6</c:v>
                </c:pt>
                <c:pt idx="3">
                  <c:v>4</c:v>
                </c:pt>
                <c:pt idx="4">
                  <c:v>4</c:v>
                </c:pt>
              </c:numCache>
            </c:numRef>
          </c:val>
        </c:ser>
        <c:ser>
          <c:idx val="4"/>
          <c:order val="4"/>
          <c:tx>
            <c:strRef>
              <c:f>'[WKKF grantee survey summary.xls]Questions'!$G$34</c:f>
              <c:strCache>
                <c:ptCount val="1"/>
                <c:pt idx="0">
                  <c:v>Strongly Agree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'[WKKF grantee survey summary.xls]Questions'!$G$35:$G$39</c:f>
              <c:numCache>
                <c:formatCode>General</c:formatCode>
                <c:ptCount val="5"/>
                <c:pt idx="0">
                  <c:v>7</c:v>
                </c:pt>
                <c:pt idx="1">
                  <c:v>5</c:v>
                </c:pt>
                <c:pt idx="2">
                  <c:v>3</c:v>
                </c:pt>
                <c:pt idx="3">
                  <c:v>6</c:v>
                </c:pt>
                <c:pt idx="4">
                  <c:v>0</c:v>
                </c:pt>
              </c:numCache>
            </c:numRef>
          </c:val>
        </c:ser>
        <c:dLbls>
          <c:showLegendKey val="0"/>
          <c:showVal val="1"/>
          <c:showCatName val="0"/>
          <c:showSerName val="0"/>
          <c:showPercent val="0"/>
          <c:showBubbleSize val="0"/>
        </c:dLbls>
        <c:gapWidth val="95"/>
        <c:overlap val="100"/>
        <c:axId val="410033712"/>
        <c:axId val="410042728"/>
      </c:barChart>
      <c:catAx>
        <c:axId val="410033712"/>
        <c:scaling>
          <c:orientation val="minMax"/>
        </c:scaling>
        <c:delete val="0"/>
        <c:axPos val="b"/>
        <c:numFmt formatCode="General" sourceLinked="1"/>
        <c:majorTickMark val="none"/>
        <c:minorTickMark val="none"/>
        <c:tickLblPos val="nextTo"/>
        <c:txPr>
          <a:bodyPr rot="0" vert="horz"/>
          <a:lstStyle/>
          <a:p>
            <a:pPr>
              <a:defRPr/>
            </a:pPr>
            <a:endParaRPr lang="en-US"/>
          </a:p>
        </c:txPr>
        <c:crossAx val="410042728"/>
        <c:crosses val="autoZero"/>
        <c:auto val="1"/>
        <c:lblAlgn val="ctr"/>
        <c:lblOffset val="100"/>
        <c:noMultiLvlLbl val="0"/>
      </c:catAx>
      <c:valAx>
        <c:axId val="410042728"/>
        <c:scaling>
          <c:orientation val="minMax"/>
        </c:scaling>
        <c:delete val="1"/>
        <c:axPos val="l"/>
        <c:numFmt formatCode="General" sourceLinked="1"/>
        <c:majorTickMark val="none"/>
        <c:minorTickMark val="none"/>
        <c:tickLblPos val="nextTo"/>
        <c:crossAx val="410033712"/>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0" i="0" u="none" strike="noStrike" baseline="0">
                <a:solidFill>
                  <a:srgbClr val="333333"/>
                </a:solidFill>
                <a:latin typeface="Calibri"/>
                <a:ea typeface="Calibri"/>
                <a:cs typeface="Calibri"/>
              </a:defRPr>
            </a:pPr>
            <a:r>
              <a:rPr lang="en-US" sz="1800"/>
              <a:t>Which of the following best describes</a:t>
            </a:r>
            <a:r>
              <a:rPr lang="en-US" sz="1800" baseline="0"/>
              <a:t> how you're tracking the following metrics? </a:t>
            </a:r>
            <a:endParaRPr lang="en-US" sz="1800"/>
          </a:p>
        </c:rich>
      </c:tx>
      <c:layout/>
      <c:overlay val="0"/>
      <c:spPr>
        <a:noFill/>
        <a:ln w="25400">
          <a:noFill/>
        </a:ln>
      </c:spPr>
    </c:title>
    <c:autoTitleDeleted val="0"/>
    <c:plotArea>
      <c:layout>
        <c:manualLayout>
          <c:layoutTarget val="inner"/>
          <c:xMode val="edge"/>
          <c:yMode val="edge"/>
          <c:x val="0.41055446742385054"/>
          <c:y val="0.12926063613233982"/>
          <c:w val="0.52092974717224427"/>
          <c:h val="0.81576414280844123"/>
        </c:manualLayout>
      </c:layout>
      <c:barChart>
        <c:barDir val="bar"/>
        <c:grouping val="clustered"/>
        <c:varyColors val="0"/>
        <c:ser>
          <c:idx val="0"/>
          <c:order val="0"/>
          <c:tx>
            <c:strRef>
              <c:f>'[WKKF grantee survey summary.xls]Questions'!$I$48</c:f>
              <c:strCache>
                <c:ptCount val="1"/>
                <c:pt idx="0">
                  <c:v>Rating Average</c:v>
                </c:pt>
              </c:strCache>
            </c:strRef>
          </c:tx>
          <c:spPr>
            <a:solidFill>
              <a:srgbClr val="ED573A"/>
            </a:solidFill>
            <a:ln w="25400">
              <a:noFill/>
            </a:ln>
          </c:spPr>
          <c:invertIfNegative val="0"/>
          <c:dLbls>
            <c:spPr>
              <a:noFill/>
              <a:ln w="25400">
                <a:noFill/>
              </a:ln>
            </c:spPr>
            <c:txPr>
              <a:bodyPr/>
              <a:lstStyle/>
              <a:p>
                <a:pPr>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'[WKKF grantee survey summary.xls]Questions'!$B$49:$B$57</c:f>
              <c:strCache>
                <c:ptCount val="9"/>
                <c:pt idx="0">
                  <c:v>Your financial actuals vs. budget</c:v>
                </c:pt>
                <c:pt idx="1">
                  <c:v>The number of people on your mailing list</c:v>
                </c:pt>
                <c:pt idx="2">
                  <c:v>The number of comments you receive on Facebook</c:v>
                </c:pt>
                <c:pt idx="3">
                  <c:v>The number of new donors in the past year</c:v>
                </c:pt>
                <c:pt idx="4">
                  <c:v>Information about what programs specific clients/constituents take part in</c:v>
                </c:pt>
                <c:pt idx="5">
                  <c:v>Information about the outcomes of clients/constituents</c:v>
                </c:pt>
                <c:pt idx="6">
                  <c:v>External data sets related to your issue area</c:v>
                </c:pt>
                <c:pt idx="7">
                  <c:v>The number of people who open emails that you send out</c:v>
                </c:pt>
                <c:pt idx="8">
                  <c:v>The number of visitors to your website</c:v>
                </c:pt>
              </c:strCache>
            </c:strRef>
          </c:cat>
          <c:val>
            <c:numRef>
              <c:f>'[WKKF grantee survey summary.xls]Questions'!$I$49:$I$57</c:f>
              <c:numCache>
                <c:formatCode>0.00</c:formatCode>
                <c:ptCount val="9"/>
                <c:pt idx="0">
                  <c:v>6</c:v>
                </c:pt>
                <c:pt idx="1">
                  <c:v>4.93</c:v>
                </c:pt>
                <c:pt idx="2">
                  <c:v>4.3600000000000003</c:v>
                </c:pt>
                <c:pt idx="3">
                  <c:v>4.29</c:v>
                </c:pt>
                <c:pt idx="4">
                  <c:v>5.21</c:v>
                </c:pt>
                <c:pt idx="5">
                  <c:v>5.36</c:v>
                </c:pt>
                <c:pt idx="6">
                  <c:v>4.8499999999999996</c:v>
                </c:pt>
                <c:pt idx="7">
                  <c:v>4.3600000000000003</c:v>
                </c:pt>
                <c:pt idx="8">
                  <c:v>4.07</c:v>
                </c:pt>
              </c:numCache>
            </c:numRef>
          </c:val>
        </c:ser>
        <c:dLbls>
          <c:showLegendKey val="0"/>
          <c:showVal val="0"/>
          <c:showCatName val="0"/>
          <c:showSerName val="0"/>
          <c:showPercent val="0"/>
          <c:showBubbleSize val="0"/>
        </c:dLbls>
        <c:gapWidth val="219"/>
        <c:axId val="410043512"/>
        <c:axId val="410043904"/>
      </c:barChart>
      <c:catAx>
        <c:axId val="410043512"/>
        <c:scaling>
          <c:orientation val="minMax"/>
        </c:scaling>
        <c:delete val="0"/>
        <c:axPos val="l"/>
        <c:numFmt formatCode="General" sourceLinked="1"/>
        <c:majorTickMark val="none"/>
        <c:minorTickMark val="none"/>
        <c:tickLblPos val="nextTo"/>
        <c:spPr>
          <a:ln w="3175">
            <a:solidFill>
              <a:srgbClr val="DDDDDD"/>
            </a:solidFill>
            <a:prstDash val="solid"/>
          </a:ln>
        </c:spPr>
        <c:txPr>
          <a:bodyPr rot="0" vert="horz"/>
          <a:lstStyle/>
          <a:p>
            <a:pPr>
              <a:defRPr sz="900" b="0" i="0" u="none" strike="noStrike" baseline="0">
                <a:solidFill>
                  <a:srgbClr val="333333"/>
                </a:solidFill>
                <a:latin typeface="Calibri"/>
                <a:ea typeface="Calibri"/>
                <a:cs typeface="Calibri"/>
              </a:defRPr>
            </a:pPr>
            <a:endParaRPr lang="en-US"/>
          </a:p>
        </c:txPr>
        <c:crossAx val="410043904"/>
        <c:crosses val="autoZero"/>
        <c:auto val="1"/>
        <c:lblAlgn val="ctr"/>
        <c:lblOffset val="100"/>
        <c:noMultiLvlLbl val="0"/>
      </c:catAx>
      <c:valAx>
        <c:axId val="410043904"/>
        <c:scaling>
          <c:orientation val="minMax"/>
        </c:scaling>
        <c:delete val="0"/>
        <c:axPos val="b"/>
        <c:majorGridlines>
          <c:spPr>
            <a:ln w="3175">
              <a:solidFill>
                <a:srgbClr val="DDDDDD"/>
              </a:solidFill>
              <a:prstDash val="solid"/>
            </a:ln>
          </c:spPr>
        </c:majorGridlines>
        <c:numFmt formatCode="0.00"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410043512"/>
        <c:crosses val="autoZero"/>
        <c:crossBetween val="between"/>
      </c:valAx>
      <c:spPr>
        <a:noFill/>
        <a:ln w="25400">
          <a:noFill/>
        </a:ln>
      </c:spPr>
    </c:plotArea>
    <c:plotVisOnly val="1"/>
    <c:dispBlanksAs val="gap"/>
    <c:showDLblsOverMax val="0"/>
  </c:chart>
  <c:spPr>
    <a:solidFill>
      <a:srgbClr val="FFFFFF"/>
    </a:solidFill>
    <a:ln w="3175">
      <a:solidFill>
        <a:srgbClr val="DDDDDD"/>
      </a:solidFill>
      <a:prstDash val="solid"/>
    </a:ln>
  </c:spPr>
  <c:txPr>
    <a:bodyPr/>
    <a:lstStyle/>
    <a:p>
      <a:pPr>
        <a:defRPr sz="1000" b="0" i="0" u="none" strike="noStrike" baseline="0">
          <a:solidFill>
            <a:srgbClr val="333333"/>
          </a:solidFill>
          <a:latin typeface="Calibri"/>
          <a:ea typeface="Calibri"/>
          <a:cs typeface="Calibri"/>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i="0" u="none" strike="noStrike" baseline="0">
                <a:solidFill>
                  <a:srgbClr val="333333"/>
                </a:solidFill>
                <a:latin typeface="Calibri"/>
                <a:ea typeface="Calibri"/>
                <a:cs typeface="Calibri"/>
              </a:defRPr>
            </a:pPr>
            <a:r>
              <a:rPr lang="en-US"/>
              <a:t>Of the metrics you're</a:t>
            </a:r>
            <a:r>
              <a:rPr lang="en-US" baseline="0"/>
              <a:t> tracking, which have you used in the past to help make decisions about the direction of programs or services?   </a:t>
            </a:r>
            <a:endParaRPr lang="en-US"/>
          </a:p>
        </c:rich>
      </c:tx>
      <c:layout/>
      <c:overlay val="0"/>
      <c:spPr>
        <a:noFill/>
        <a:ln w="25400">
          <a:noFill/>
        </a:ln>
      </c:spPr>
    </c:title>
    <c:autoTitleDeleted val="0"/>
    <c:plotArea>
      <c:layout/>
      <c:barChart>
        <c:barDir val="bar"/>
        <c:grouping val="clustered"/>
        <c:varyColors val="0"/>
        <c:ser>
          <c:idx val="0"/>
          <c:order val="0"/>
          <c:tx>
            <c:strRef>
              <c:f>'[WKKF grantee survey summary.xls]Questions'!$H$68</c:f>
              <c:strCache>
                <c:ptCount val="1"/>
                <c:pt idx="0">
                  <c:v>Rating Average</c:v>
                </c:pt>
              </c:strCache>
            </c:strRef>
          </c:tx>
          <c:spPr>
            <a:solidFill>
              <a:srgbClr val="ED573A"/>
            </a:solidFill>
            <a:ln w="25400">
              <a:noFill/>
            </a:ln>
          </c:spPr>
          <c:invertIfNegative val="0"/>
          <c:dLbls>
            <c:spPr>
              <a:noFill/>
              <a:ln w="25400">
                <a:noFill/>
              </a:ln>
            </c:spPr>
            <c:txPr>
              <a:bodyPr/>
              <a:lstStyle/>
              <a:p>
                <a:pPr>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'[WKKF grantee survey summary.xls]Questions'!$B$69:$B$77</c:f>
              <c:strCache>
                <c:ptCount val="9"/>
                <c:pt idx="0">
                  <c:v>Your financial actuals vs. budget</c:v>
                </c:pt>
                <c:pt idx="1">
                  <c:v>The number of people on your mailing list</c:v>
                </c:pt>
                <c:pt idx="2">
                  <c:v>The number of comments you receive on Facebook</c:v>
                </c:pt>
                <c:pt idx="3">
                  <c:v>The number of new donors in the past year</c:v>
                </c:pt>
                <c:pt idx="4">
                  <c:v>Information about what programs specific clients/constituents take part in</c:v>
                </c:pt>
                <c:pt idx="5">
                  <c:v>Information about the outcomes of clients/constituents</c:v>
                </c:pt>
                <c:pt idx="6">
                  <c:v>External data sets related to your issue area</c:v>
                </c:pt>
                <c:pt idx="7">
                  <c:v>The number of people who open emails that you send out</c:v>
                </c:pt>
                <c:pt idx="8">
                  <c:v>The number of visitors to your website</c:v>
                </c:pt>
              </c:strCache>
            </c:strRef>
          </c:cat>
          <c:val>
            <c:numRef>
              <c:f>'[WKKF grantee survey summary.xls]Questions'!$H$69:$H$77</c:f>
              <c:numCache>
                <c:formatCode>0.00</c:formatCode>
                <c:ptCount val="9"/>
                <c:pt idx="0">
                  <c:v>4.3600000000000003</c:v>
                </c:pt>
                <c:pt idx="1">
                  <c:v>2.5</c:v>
                </c:pt>
                <c:pt idx="2">
                  <c:v>2.36</c:v>
                </c:pt>
                <c:pt idx="3">
                  <c:v>2.71</c:v>
                </c:pt>
                <c:pt idx="4">
                  <c:v>4.1399999999999997</c:v>
                </c:pt>
                <c:pt idx="5">
                  <c:v>4.43</c:v>
                </c:pt>
                <c:pt idx="6">
                  <c:v>3.86</c:v>
                </c:pt>
                <c:pt idx="7">
                  <c:v>2.29</c:v>
                </c:pt>
                <c:pt idx="8">
                  <c:v>2.29</c:v>
                </c:pt>
              </c:numCache>
            </c:numRef>
          </c:val>
        </c:ser>
        <c:dLbls>
          <c:showLegendKey val="0"/>
          <c:showVal val="0"/>
          <c:showCatName val="0"/>
          <c:showSerName val="0"/>
          <c:showPercent val="0"/>
          <c:showBubbleSize val="0"/>
        </c:dLbls>
        <c:gapWidth val="219"/>
        <c:axId val="410051352"/>
        <c:axId val="410048216"/>
      </c:barChart>
      <c:catAx>
        <c:axId val="410051352"/>
        <c:scaling>
          <c:orientation val="minMax"/>
        </c:scaling>
        <c:delete val="0"/>
        <c:axPos val="l"/>
        <c:numFmt formatCode="General" sourceLinked="1"/>
        <c:majorTickMark val="none"/>
        <c:minorTickMark val="none"/>
        <c:tickLblPos val="nextTo"/>
        <c:spPr>
          <a:ln w="3175">
            <a:solidFill>
              <a:srgbClr val="DDDDDD"/>
            </a:solidFill>
            <a:prstDash val="solid"/>
          </a:ln>
        </c:spPr>
        <c:txPr>
          <a:bodyPr rot="0" vert="horz"/>
          <a:lstStyle/>
          <a:p>
            <a:pPr>
              <a:defRPr sz="900" b="0" i="0" u="none" strike="noStrike" baseline="0">
                <a:solidFill>
                  <a:srgbClr val="333333"/>
                </a:solidFill>
                <a:latin typeface="Calibri"/>
                <a:ea typeface="Calibri"/>
                <a:cs typeface="Calibri"/>
              </a:defRPr>
            </a:pPr>
            <a:endParaRPr lang="en-US"/>
          </a:p>
        </c:txPr>
        <c:crossAx val="410048216"/>
        <c:crosses val="autoZero"/>
        <c:auto val="1"/>
        <c:lblAlgn val="ctr"/>
        <c:lblOffset val="100"/>
        <c:noMultiLvlLbl val="0"/>
      </c:catAx>
      <c:valAx>
        <c:axId val="410048216"/>
        <c:scaling>
          <c:orientation val="minMax"/>
        </c:scaling>
        <c:delete val="0"/>
        <c:axPos val="b"/>
        <c:majorGridlines>
          <c:spPr>
            <a:ln w="3175">
              <a:solidFill>
                <a:srgbClr val="DDDDDD"/>
              </a:solidFill>
              <a:prstDash val="solid"/>
            </a:ln>
          </c:spPr>
        </c:majorGridlines>
        <c:numFmt formatCode="0.00"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410051352"/>
        <c:crosses val="autoZero"/>
        <c:crossBetween val="between"/>
      </c:valAx>
      <c:spPr>
        <a:noFill/>
        <a:ln w="25400">
          <a:noFill/>
        </a:ln>
      </c:spPr>
    </c:plotArea>
    <c:plotVisOnly val="1"/>
    <c:dispBlanksAs val="gap"/>
    <c:showDLblsOverMax val="0"/>
  </c:chart>
  <c:spPr>
    <a:solidFill>
      <a:srgbClr val="FFFFFF"/>
    </a:solidFill>
    <a:ln w="3175">
      <a:solidFill>
        <a:srgbClr val="DDDDDD"/>
      </a:solidFill>
      <a:prstDash val="solid"/>
    </a:ln>
  </c:spPr>
  <c:txPr>
    <a:bodyPr/>
    <a:lstStyle/>
    <a:p>
      <a:pPr>
        <a:defRPr sz="1000" b="0" i="0" u="none" strike="noStrike" baseline="0">
          <a:solidFill>
            <a:srgbClr val="333333"/>
          </a:solidFill>
          <a:latin typeface="Calibri"/>
          <a:ea typeface="Calibri"/>
          <a:cs typeface="Calibri"/>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0" i="0" u="none" strike="noStrike" baseline="0">
                <a:solidFill>
                  <a:srgbClr val="333333"/>
                </a:solidFill>
                <a:latin typeface="Calibri"/>
                <a:ea typeface="Calibri"/>
                <a:cs typeface="Calibri"/>
              </a:defRPr>
            </a:pPr>
            <a:r>
              <a:rPr lang="en-US" sz="1800"/>
              <a:t>When it comes to making decision</a:t>
            </a:r>
            <a:r>
              <a:rPr lang="en-US" sz="1800" baseline="0"/>
              <a:t>s about programs, how challenging are the following tasks? </a:t>
            </a:r>
            <a:endParaRPr lang="en-US" sz="1800"/>
          </a:p>
        </c:rich>
      </c:tx>
      <c:layout/>
      <c:overlay val="0"/>
      <c:spPr>
        <a:noFill/>
        <a:ln w="25400">
          <a:noFill/>
        </a:ln>
      </c:spPr>
    </c:title>
    <c:autoTitleDeleted val="0"/>
    <c:plotArea>
      <c:layout/>
      <c:barChart>
        <c:barDir val="col"/>
        <c:grouping val="clustered"/>
        <c:varyColors val="0"/>
        <c:ser>
          <c:idx val="0"/>
          <c:order val="0"/>
          <c:tx>
            <c:strRef>
              <c:f>'[WKKF grantee survey summary.xls]Questions'!$G$106</c:f>
              <c:strCache>
                <c:ptCount val="1"/>
                <c:pt idx="0">
                  <c:v>Rating Average</c:v>
                </c:pt>
              </c:strCache>
            </c:strRef>
          </c:tx>
          <c:spPr>
            <a:solidFill>
              <a:srgbClr val="7EBDC7"/>
            </a:solidFill>
            <a:ln w="25400">
              <a:noFill/>
            </a:ln>
          </c:spPr>
          <c:invertIfNegative val="0"/>
          <c:dLbls>
            <c:spPr>
              <a:noFill/>
              <a:ln w="25400">
                <a:noFill/>
              </a:ln>
            </c:spPr>
            <c:txPr>
              <a:bodyPr/>
              <a:lstStyle/>
              <a:p>
                <a:pPr>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'[WKKF grantee survey summary.xls]Questions'!$B$107:$B$109</c:f>
              <c:strCache>
                <c:ptCount val="3"/>
                <c:pt idx="0">
                  <c:v>Collecting the raw data about programs from your staff</c:v>
                </c:pt>
                <c:pt idx="1">
                  <c:v>Tracking the data using databases or systems</c:v>
                </c:pt>
                <c:pt idx="2">
                  <c:v>Translating the data to metrics you can use to make decisions</c:v>
                </c:pt>
              </c:strCache>
            </c:strRef>
          </c:cat>
          <c:val>
            <c:numRef>
              <c:f>'[WKKF grantee survey summary.xls]Questions'!$G$107:$G$109</c:f>
              <c:numCache>
                <c:formatCode>0.00</c:formatCode>
                <c:ptCount val="3"/>
                <c:pt idx="0">
                  <c:v>2</c:v>
                </c:pt>
                <c:pt idx="1">
                  <c:v>2.0699999999999998</c:v>
                </c:pt>
                <c:pt idx="2">
                  <c:v>2.14</c:v>
                </c:pt>
              </c:numCache>
            </c:numRef>
          </c:val>
        </c:ser>
        <c:dLbls>
          <c:showLegendKey val="0"/>
          <c:showVal val="0"/>
          <c:showCatName val="0"/>
          <c:showSerName val="0"/>
          <c:showPercent val="0"/>
          <c:showBubbleSize val="0"/>
        </c:dLbls>
        <c:gapWidth val="219"/>
        <c:overlap val="-27"/>
        <c:axId val="410050960"/>
        <c:axId val="410045864"/>
      </c:barChart>
      <c:catAx>
        <c:axId val="410050960"/>
        <c:scaling>
          <c:orientation val="minMax"/>
        </c:scaling>
        <c:delete val="0"/>
        <c:axPos val="b"/>
        <c:numFmt formatCode="General" sourceLinked="1"/>
        <c:majorTickMark val="none"/>
        <c:minorTickMark val="none"/>
        <c:tickLblPos val="nextTo"/>
        <c:spPr>
          <a:ln w="3175">
            <a:solidFill>
              <a:srgbClr val="DDDDDD"/>
            </a:solidFill>
            <a:prstDash val="solid"/>
          </a:ln>
        </c:spPr>
        <c:txPr>
          <a:bodyPr rot="0" vert="horz"/>
          <a:lstStyle/>
          <a:p>
            <a:pPr>
              <a:defRPr sz="900" b="0" i="0" u="none" strike="noStrike" baseline="0">
                <a:solidFill>
                  <a:srgbClr val="333333"/>
                </a:solidFill>
                <a:latin typeface="Calibri"/>
                <a:ea typeface="Calibri"/>
                <a:cs typeface="Calibri"/>
              </a:defRPr>
            </a:pPr>
            <a:endParaRPr lang="en-US"/>
          </a:p>
        </c:txPr>
        <c:crossAx val="410045864"/>
        <c:crosses val="autoZero"/>
        <c:auto val="1"/>
        <c:lblAlgn val="ctr"/>
        <c:lblOffset val="100"/>
        <c:noMultiLvlLbl val="0"/>
      </c:catAx>
      <c:valAx>
        <c:axId val="410045864"/>
        <c:scaling>
          <c:orientation val="minMax"/>
          <c:min val="0"/>
        </c:scaling>
        <c:delete val="0"/>
        <c:axPos val="l"/>
        <c:majorGridlines>
          <c:spPr>
            <a:ln w="3175">
              <a:solidFill>
                <a:srgbClr val="DDDDDD"/>
              </a:solidFill>
              <a:prstDash val="solid"/>
            </a:ln>
          </c:spPr>
        </c:majorGridlines>
        <c:numFmt formatCode="0.00"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410050960"/>
        <c:crosses val="autoZero"/>
        <c:crossBetween val="between"/>
      </c:valAx>
      <c:spPr>
        <a:noFill/>
        <a:ln w="25400">
          <a:noFill/>
        </a:ln>
      </c:spPr>
    </c:plotArea>
    <c:plotVisOnly val="1"/>
    <c:dispBlanksAs val="gap"/>
    <c:showDLblsOverMax val="0"/>
  </c:chart>
  <c:spPr>
    <a:solidFill>
      <a:srgbClr val="FFFFFF"/>
    </a:solidFill>
    <a:ln w="3175">
      <a:solidFill>
        <a:srgbClr val="DDDDDD"/>
      </a:solidFill>
      <a:prstDash val="solid"/>
    </a:ln>
  </c:spPr>
  <c:txPr>
    <a:bodyPr/>
    <a:lstStyle/>
    <a:p>
      <a:pPr>
        <a:defRPr sz="1000" b="0" i="0" u="none" strike="noStrike" baseline="0">
          <a:solidFill>
            <a:srgbClr val="333333"/>
          </a:solidFill>
          <a:latin typeface="Calibri"/>
          <a:ea typeface="Calibri"/>
          <a:cs typeface="Calibri"/>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0" i="0" u="none" strike="noStrike" baseline="0">
                <a:solidFill>
                  <a:srgbClr val="333333"/>
                </a:solidFill>
                <a:latin typeface="Calibri"/>
                <a:ea typeface="Calibri"/>
                <a:cs typeface="Calibri"/>
              </a:defRPr>
            </a:pPr>
            <a:r>
              <a:rPr lang="en-US" sz="2000"/>
              <a:t>Which</a:t>
            </a:r>
            <a:r>
              <a:rPr lang="en-US" sz="2000" baseline="0"/>
              <a:t> of the following types of external data have you used in the past? </a:t>
            </a:r>
            <a:endParaRPr lang="en-US" sz="2000"/>
          </a:p>
        </c:rich>
      </c:tx>
      <c:layout/>
      <c:overlay val="0"/>
      <c:spPr>
        <a:noFill/>
        <a:ln w="25400">
          <a:noFill/>
        </a:ln>
      </c:spPr>
    </c:title>
    <c:autoTitleDeleted val="0"/>
    <c:plotArea>
      <c:layout/>
      <c:barChart>
        <c:barDir val="col"/>
        <c:grouping val="clustered"/>
        <c:varyColors val="0"/>
        <c:ser>
          <c:idx val="0"/>
          <c:order val="0"/>
          <c:tx>
            <c:strRef>
              <c:f>'[WKKF grantee survey summary.xls]Questions'!$G$89</c:f>
              <c:strCache>
                <c:ptCount val="1"/>
                <c:pt idx="0">
                  <c:v>Rating Average</c:v>
                </c:pt>
              </c:strCache>
            </c:strRef>
          </c:tx>
          <c:spPr>
            <a:solidFill>
              <a:srgbClr val="005D99"/>
            </a:solidFill>
            <a:ln w="25400">
              <a:noFill/>
            </a:ln>
          </c:spPr>
          <c:invertIfNegative val="0"/>
          <c:dLbls>
            <c:spPr>
              <a:noFill/>
              <a:ln w="25400">
                <a:noFill/>
              </a:ln>
            </c:spPr>
            <c:txPr>
              <a:bodyPr/>
              <a:lstStyle/>
              <a:p>
                <a:pPr>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'[WKKF grantee survey summary.xls]Questions'!$B$90:$B$95</c:f>
              <c:strCache>
                <c:ptCount val="6"/>
                <c:pt idx="0">
                  <c:v>Public federal government data (e.g. census, unemployment)</c:v>
                </c:pt>
                <c:pt idx="1">
                  <c:v>Public state or local government data</c:v>
                </c:pt>
                <c:pt idx="2">
                  <c:v>Public data about the community you serve</c:v>
                </c:pt>
                <c:pt idx="3">
                  <c:v>Public data about potential donors (e.g. wealth screening)</c:v>
                </c:pt>
                <c:pt idx="4">
                  <c:v>Private data shared with you by other organizations</c:v>
                </c:pt>
                <c:pt idx="5">
                  <c:v>Are there other sources of data from outside your organization that you use?</c:v>
                </c:pt>
              </c:strCache>
            </c:strRef>
          </c:cat>
          <c:val>
            <c:numRef>
              <c:f>'[WKKF grantee survey summary.xls]Questions'!$G$90:$G$95</c:f>
              <c:numCache>
                <c:formatCode>0.00</c:formatCode>
                <c:ptCount val="6"/>
                <c:pt idx="0">
                  <c:v>3.5</c:v>
                </c:pt>
                <c:pt idx="1">
                  <c:v>3.71</c:v>
                </c:pt>
                <c:pt idx="2">
                  <c:v>3.77</c:v>
                </c:pt>
                <c:pt idx="3">
                  <c:v>2.29</c:v>
                </c:pt>
                <c:pt idx="4">
                  <c:v>2.36</c:v>
                </c:pt>
                <c:pt idx="5">
                  <c:v>2.85</c:v>
                </c:pt>
              </c:numCache>
            </c:numRef>
          </c:val>
        </c:ser>
        <c:dLbls>
          <c:showLegendKey val="0"/>
          <c:showVal val="0"/>
          <c:showCatName val="0"/>
          <c:showSerName val="0"/>
          <c:showPercent val="0"/>
          <c:showBubbleSize val="0"/>
        </c:dLbls>
        <c:gapWidth val="219"/>
        <c:overlap val="-27"/>
        <c:axId val="410046256"/>
        <c:axId val="410046648"/>
      </c:barChart>
      <c:catAx>
        <c:axId val="410046256"/>
        <c:scaling>
          <c:orientation val="minMax"/>
        </c:scaling>
        <c:delete val="0"/>
        <c:axPos val="b"/>
        <c:numFmt formatCode="General" sourceLinked="1"/>
        <c:majorTickMark val="none"/>
        <c:minorTickMark val="none"/>
        <c:tickLblPos val="nextTo"/>
        <c:spPr>
          <a:ln w="3175">
            <a:solidFill>
              <a:srgbClr val="DDDDDD"/>
            </a:solidFill>
            <a:prstDash val="solid"/>
          </a:ln>
        </c:spPr>
        <c:txPr>
          <a:bodyPr rot="0" vert="horz"/>
          <a:lstStyle/>
          <a:p>
            <a:pPr>
              <a:defRPr sz="900" b="0" i="0" u="none" strike="noStrike" baseline="0">
                <a:solidFill>
                  <a:srgbClr val="333333"/>
                </a:solidFill>
                <a:latin typeface="Calibri"/>
                <a:ea typeface="Calibri"/>
                <a:cs typeface="Calibri"/>
              </a:defRPr>
            </a:pPr>
            <a:endParaRPr lang="en-US"/>
          </a:p>
        </c:txPr>
        <c:crossAx val="410046648"/>
        <c:crosses val="autoZero"/>
        <c:auto val="1"/>
        <c:lblAlgn val="ctr"/>
        <c:lblOffset val="100"/>
        <c:noMultiLvlLbl val="0"/>
      </c:catAx>
      <c:valAx>
        <c:axId val="410046648"/>
        <c:scaling>
          <c:orientation val="minMax"/>
        </c:scaling>
        <c:delete val="0"/>
        <c:axPos val="l"/>
        <c:majorGridlines>
          <c:spPr>
            <a:ln w="3175">
              <a:solidFill>
                <a:srgbClr val="DDDDDD"/>
              </a:solidFill>
              <a:prstDash val="solid"/>
            </a:ln>
          </c:spPr>
        </c:majorGridlines>
        <c:numFmt formatCode="0.00"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410046256"/>
        <c:crosses val="autoZero"/>
        <c:crossBetween val="between"/>
      </c:valAx>
      <c:spPr>
        <a:noFill/>
        <a:ln w="25400">
          <a:noFill/>
        </a:ln>
      </c:spPr>
    </c:plotArea>
    <c:plotVisOnly val="1"/>
    <c:dispBlanksAs val="gap"/>
    <c:showDLblsOverMax val="0"/>
  </c:chart>
  <c:spPr>
    <a:solidFill>
      <a:srgbClr val="FFFFFF"/>
    </a:solidFill>
    <a:ln w="3175">
      <a:solidFill>
        <a:srgbClr val="DDDDDD"/>
      </a:solidFill>
      <a:prstDash val="solid"/>
    </a:ln>
  </c:spPr>
  <c:txPr>
    <a:bodyPr/>
    <a:lstStyle/>
    <a:p>
      <a:pPr>
        <a:defRPr sz="1000" b="0" i="0" u="none" strike="noStrike" baseline="0">
          <a:solidFill>
            <a:srgbClr val="333333"/>
          </a:solidFill>
          <a:latin typeface="Calibri"/>
          <a:ea typeface="Calibri"/>
          <a:cs typeface="Calibri"/>
        </a:defRPr>
      </a:pPr>
      <a:endParaRPr lang="en-US"/>
    </a:p>
  </c:txPr>
  <c:externalData r:id="rId2">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 y="0"/>
            <a:ext cx="9141768" cy="6858000"/>
          </a:xfrm>
          <a:prstGeom prst="rect">
            <a:avLst/>
          </a:prstGeom>
        </p:spPr>
      </p:pic>
      <p:sp>
        <p:nvSpPr>
          <p:cNvPr id="2" name="Title 1"/>
          <p:cNvSpPr>
            <a:spLocks noGrp="1"/>
          </p:cNvSpPr>
          <p:nvPr>
            <p:ph type="ctrTitle" hasCustomPrompt="1"/>
          </p:nvPr>
        </p:nvSpPr>
        <p:spPr>
          <a:xfrm>
            <a:off x="685800" y="2523067"/>
            <a:ext cx="7772400" cy="1113896"/>
          </a:xfrm>
        </p:spPr>
        <p:txBody>
          <a:bodyPr anchor="b"/>
          <a:lstStyle>
            <a:lvl1pPr algn="ctr">
              <a:defRPr sz="6000">
                <a:solidFill>
                  <a:schemeClr val="bg1"/>
                </a:solidFill>
              </a:defRPr>
            </a:lvl1pPr>
          </a:lstStyle>
          <a:p>
            <a:r>
              <a:rPr lang="en-US" dirty="0" smtClean="0"/>
              <a:t>Master Title Page</a:t>
            </a:r>
            <a:endParaRPr lang="en-US" dirty="0"/>
          </a:p>
        </p:txBody>
      </p:sp>
      <p:sp>
        <p:nvSpPr>
          <p:cNvPr id="3" name="Subtitle 2"/>
          <p:cNvSpPr>
            <a:spLocks noGrp="1"/>
          </p:cNvSpPr>
          <p:nvPr>
            <p:ph type="subTitle" idx="1" hasCustomPrompt="1"/>
          </p:nvPr>
        </p:nvSpPr>
        <p:spPr>
          <a:xfrm>
            <a:off x="685800" y="3708399"/>
            <a:ext cx="7772400" cy="131233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Master Subtitle  //  Speaker Info</a:t>
            </a:r>
            <a:endParaRPr lang="en-US" dirty="0"/>
          </a:p>
        </p:txBody>
      </p:sp>
    </p:spTree>
    <p:extLst>
      <p:ext uri="{BB962C8B-B14F-4D97-AF65-F5344CB8AC3E}">
        <p14:creationId xmlns:p14="http://schemas.microsoft.com/office/powerpoint/2010/main" val="19509710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 y="0"/>
            <a:ext cx="9141767" cy="6858000"/>
          </a:xfrm>
          <a:prstGeom prst="rect">
            <a:avLst/>
          </a:prstGeom>
        </p:spPr>
      </p:pic>
      <p:sp>
        <p:nvSpPr>
          <p:cNvPr id="2" name="Title 1"/>
          <p:cNvSpPr>
            <a:spLocks noGrp="1"/>
          </p:cNvSpPr>
          <p:nvPr>
            <p:ph type="title" hasCustomPrompt="1"/>
          </p:nvPr>
        </p:nvSpPr>
        <p:spPr>
          <a:xfrm>
            <a:off x="623888" y="2523067"/>
            <a:ext cx="7886700" cy="1150409"/>
          </a:xfrm>
        </p:spPr>
        <p:txBody>
          <a:bodyPr anchor="b"/>
          <a:lstStyle>
            <a:lvl1pPr>
              <a:defRPr sz="6000">
                <a:solidFill>
                  <a:schemeClr val="bg1"/>
                </a:solidFill>
              </a:defRPr>
            </a:lvl1pPr>
          </a:lstStyle>
          <a:p>
            <a:r>
              <a:rPr lang="en-US" dirty="0" smtClean="0"/>
              <a:t>Master Section Page</a:t>
            </a:r>
            <a:endParaRPr lang="en-US" dirty="0"/>
          </a:p>
        </p:txBody>
      </p:sp>
      <p:sp>
        <p:nvSpPr>
          <p:cNvPr id="3" name="Text Placeholder 2"/>
          <p:cNvSpPr>
            <a:spLocks noGrp="1"/>
          </p:cNvSpPr>
          <p:nvPr>
            <p:ph type="body" idx="1" hasCustomPrompt="1"/>
          </p:nvPr>
        </p:nvSpPr>
        <p:spPr>
          <a:xfrm>
            <a:off x="623888" y="3954464"/>
            <a:ext cx="7886700" cy="456669"/>
          </a:xfrm>
        </p:spPr>
        <p:txBody>
          <a:bodyPr/>
          <a:lstStyle>
            <a:lvl1pPr marL="0" indent="0" algn="ctr">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Subtitle, if needed  //  ALL CAPS, IF PREFERRED</a:t>
            </a:r>
          </a:p>
        </p:txBody>
      </p:sp>
    </p:spTree>
    <p:extLst>
      <p:ext uri="{BB962C8B-B14F-4D97-AF65-F5344CB8AC3E}">
        <p14:creationId xmlns:p14="http://schemas.microsoft.com/office/powerpoint/2010/main" val="10255151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746126"/>
            <a:ext cx="7886700" cy="1325563"/>
          </a:xfrm>
        </p:spPr>
        <p:txBody>
          <a:bodyPr/>
          <a:lstStyle>
            <a:lvl1pPr>
              <a:defRPr/>
            </a:lvl1pPr>
          </a:lstStyle>
          <a:p>
            <a:r>
              <a:rPr lang="en-US" dirty="0" smtClean="0"/>
              <a:t>Column Page 2</a:t>
            </a:r>
            <a:endParaRPr lang="en-US" dirty="0"/>
          </a:p>
        </p:txBody>
      </p:sp>
      <p:sp>
        <p:nvSpPr>
          <p:cNvPr id="3" name="Text Placeholder 2"/>
          <p:cNvSpPr>
            <a:spLocks noGrp="1"/>
          </p:cNvSpPr>
          <p:nvPr>
            <p:ph type="body" idx="1" hasCustomPrompt="1"/>
          </p:nvPr>
        </p:nvSpPr>
        <p:spPr>
          <a:xfrm>
            <a:off x="629842" y="1935163"/>
            <a:ext cx="3868340" cy="486304"/>
          </a:xfrm>
        </p:spPr>
        <p:txBody>
          <a:bodyPr anchor="b"/>
          <a:lstStyle>
            <a:lvl1pPr marL="0" indent="0" algn="ctr">
              <a:buNone/>
              <a:defRPr sz="2400" b="1">
                <a:solidFill>
                  <a:srgbClr val="9A0D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HEADER STYLES</a:t>
            </a:r>
          </a:p>
        </p:txBody>
      </p:sp>
      <p:sp>
        <p:nvSpPr>
          <p:cNvPr id="4" name="Content Placeholder 3"/>
          <p:cNvSpPr>
            <a:spLocks noGrp="1"/>
          </p:cNvSpPr>
          <p:nvPr>
            <p:ph sz="half" idx="2"/>
          </p:nvPr>
        </p:nvSpPr>
        <p:spPr>
          <a:xfrm>
            <a:off x="629842" y="2505075"/>
            <a:ext cx="3868340" cy="3878792"/>
          </a:xfrm>
        </p:spPr>
        <p:txBody>
          <a:bodyPr/>
          <a:lstStyle>
            <a:lvl1pPr marL="0" indent="0" algn="ctr">
              <a:lnSpc>
                <a:spcPct val="100000"/>
              </a:lnSpc>
              <a:buNone/>
              <a:defRPr>
                <a:solidFill>
                  <a:schemeClr val="tx1"/>
                </a:solidFill>
              </a:defRPr>
            </a:lvl1pPr>
            <a:lvl2pPr marL="457200" indent="0" algn="ctr">
              <a:lnSpc>
                <a:spcPct val="200000"/>
              </a:lnSpc>
              <a:buNone/>
              <a:defRPr>
                <a:solidFill>
                  <a:schemeClr val="tx1"/>
                </a:solidFill>
              </a:defRPr>
            </a:lvl2pPr>
            <a:lvl3pPr marL="914400" indent="0" algn="ctr">
              <a:lnSpc>
                <a:spcPct val="200000"/>
              </a:lnSpc>
              <a:buNone/>
              <a:defRPr>
                <a:solidFill>
                  <a:schemeClr val="tx1"/>
                </a:solidFill>
              </a:defRPr>
            </a:lvl3pPr>
            <a:lvl4pPr marL="1371600" indent="0" algn="ctr">
              <a:lnSpc>
                <a:spcPct val="200000"/>
              </a:lnSpc>
              <a:buNone/>
              <a:defRPr>
                <a:solidFill>
                  <a:schemeClr val="tx1"/>
                </a:solidFill>
              </a:defRPr>
            </a:lvl4pPr>
            <a:lvl5pPr marL="1828800" indent="0" algn="ctr">
              <a:lnSpc>
                <a:spcPct val="200000"/>
              </a:lnSpc>
              <a:buNone/>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629150" y="1935163"/>
            <a:ext cx="3887391" cy="486304"/>
          </a:xfrm>
        </p:spPr>
        <p:txBody>
          <a:bodyPr anchor="b"/>
          <a:lstStyle>
            <a:lvl1pPr marL="0" indent="0" algn="ctr">
              <a:buNone/>
              <a:defRPr sz="2400" b="1">
                <a:solidFill>
                  <a:srgbClr val="9A0D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HEADER STYLES</a:t>
            </a:r>
          </a:p>
        </p:txBody>
      </p:sp>
      <p:sp>
        <p:nvSpPr>
          <p:cNvPr id="6" name="Content Placeholder 5"/>
          <p:cNvSpPr>
            <a:spLocks noGrp="1"/>
          </p:cNvSpPr>
          <p:nvPr>
            <p:ph sz="quarter" idx="4"/>
          </p:nvPr>
        </p:nvSpPr>
        <p:spPr>
          <a:xfrm>
            <a:off x="4629150" y="2505074"/>
            <a:ext cx="3887391" cy="3878793"/>
          </a:xfrm>
        </p:spPr>
        <p:txBody>
          <a:bodyPr/>
          <a:lstStyle>
            <a:lvl1pPr marL="0" indent="0">
              <a:lnSpc>
                <a:spcPct val="100000"/>
              </a:lnSpc>
              <a:buNone/>
              <a:defRPr>
                <a:solidFill>
                  <a:schemeClr val="tx1"/>
                </a:solidFill>
              </a:defRPr>
            </a:lvl1pPr>
            <a:lvl2pPr marL="457200" indent="0">
              <a:lnSpc>
                <a:spcPct val="200000"/>
              </a:lnSpc>
              <a:buNone/>
              <a:defRPr>
                <a:solidFill>
                  <a:schemeClr val="tx1"/>
                </a:solidFill>
              </a:defRPr>
            </a:lvl2pPr>
            <a:lvl3pPr marL="914400" indent="0">
              <a:lnSpc>
                <a:spcPct val="200000"/>
              </a:lnSpc>
              <a:buNone/>
              <a:defRPr>
                <a:solidFill>
                  <a:schemeClr val="tx1"/>
                </a:solidFill>
              </a:defRPr>
            </a:lvl3pPr>
            <a:lvl4pPr marL="1371600" indent="0">
              <a:lnSpc>
                <a:spcPct val="200000"/>
              </a:lnSpc>
              <a:buNone/>
              <a:defRPr>
                <a:solidFill>
                  <a:schemeClr val="tx1"/>
                </a:solidFill>
              </a:defRPr>
            </a:lvl4pPr>
            <a:lvl5pPr marL="1828800" indent="0">
              <a:lnSpc>
                <a:spcPct val="200000"/>
              </a:lnSpc>
              <a:buNone/>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098057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 / Content">
    <p:spTree>
      <p:nvGrpSpPr>
        <p:cNvPr id="1" name=""/>
        <p:cNvGrpSpPr/>
        <p:nvPr/>
      </p:nvGrpSpPr>
      <p:grpSpPr>
        <a:xfrm>
          <a:off x="0" y="0"/>
          <a:ext cx="0" cy="0"/>
          <a:chOff x="0" y="0"/>
          <a:chExt cx="0" cy="0"/>
        </a:xfrm>
      </p:grpSpPr>
      <p:sp>
        <p:nvSpPr>
          <p:cNvPr id="9" name="Content Placeholder 8"/>
          <p:cNvSpPr>
            <a:spLocks noGrp="1"/>
          </p:cNvSpPr>
          <p:nvPr>
            <p:ph sz="quarter" idx="11"/>
          </p:nvPr>
        </p:nvSpPr>
        <p:spPr>
          <a:xfrm>
            <a:off x="609599" y="804863"/>
            <a:ext cx="7941733" cy="5461000"/>
          </a:xfrm>
        </p:spPr>
        <p:txBody>
          <a:bodyPr/>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81381368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84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5135562"/>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629841" y="2311400"/>
            <a:ext cx="2949178" cy="3811588"/>
          </a:xfrm>
        </p:spPr>
        <p:txBody>
          <a:bodyPr>
            <a:normAutofit/>
          </a:bodyPr>
          <a:lstStyle>
            <a:lvl1pPr marL="0" indent="0">
              <a:buNone/>
              <a:defRPr sz="2000">
                <a:solidFill>
                  <a:srgbClr val="0065A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8002938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issi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 y="0"/>
            <a:ext cx="9141767" cy="6858000"/>
          </a:xfrm>
          <a:prstGeom prst="rect">
            <a:avLst/>
          </a:prstGeom>
        </p:spPr>
      </p:pic>
    </p:spTree>
    <p:extLst>
      <p:ext uri="{BB962C8B-B14F-4D97-AF65-F5344CB8AC3E}">
        <p14:creationId xmlns:p14="http://schemas.microsoft.com/office/powerpoint/2010/main" val="21741431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 y="0"/>
            <a:ext cx="9141767" cy="6857999"/>
          </a:xfrm>
          <a:prstGeom prst="rect">
            <a:avLst/>
          </a:prstGeom>
        </p:spPr>
      </p:pic>
    </p:spTree>
    <p:extLst>
      <p:ext uri="{BB962C8B-B14F-4D97-AF65-F5344CB8AC3E}">
        <p14:creationId xmlns:p14="http://schemas.microsoft.com/office/powerpoint/2010/main" val="152901295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 Areas of Wor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 y="0"/>
            <a:ext cx="9141766" cy="6857999"/>
          </a:xfrm>
          <a:prstGeom prst="rect">
            <a:avLst/>
          </a:prstGeom>
        </p:spPr>
      </p:pic>
    </p:spTree>
    <p:extLst>
      <p:ext uri="{BB962C8B-B14F-4D97-AF65-F5344CB8AC3E}">
        <p14:creationId xmlns:p14="http://schemas.microsoft.com/office/powerpoint/2010/main" val="368546015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JCP Why / How / Wha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 y="0"/>
            <a:ext cx="9141766" cy="6857998"/>
          </a:xfrm>
          <a:prstGeom prst="rect">
            <a:avLst/>
          </a:prstGeom>
        </p:spPr>
      </p:pic>
    </p:spTree>
    <p:extLst>
      <p:ext uri="{BB962C8B-B14F-4D97-AF65-F5344CB8AC3E}">
        <p14:creationId xmlns:p14="http://schemas.microsoft.com/office/powerpoint/2010/main" val="4218869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nal / Static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 y="0"/>
            <a:ext cx="9141768" cy="6858000"/>
          </a:xfrm>
          <a:prstGeom prst="rect">
            <a:avLst/>
          </a:prstGeom>
        </p:spPr>
      </p:pic>
    </p:spTree>
    <p:extLst>
      <p:ext uri="{BB962C8B-B14F-4D97-AF65-F5344CB8AC3E}">
        <p14:creationId xmlns:p14="http://schemas.microsoft.com/office/powerpoint/2010/main" val="32722108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Re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 y="0"/>
            <a:ext cx="9141766" cy="6857999"/>
          </a:xfrm>
          <a:prstGeom prst="rect">
            <a:avLst/>
          </a:prstGeom>
        </p:spPr>
      </p:pic>
      <p:sp>
        <p:nvSpPr>
          <p:cNvPr id="2" name="Title 1"/>
          <p:cNvSpPr>
            <a:spLocks noGrp="1"/>
          </p:cNvSpPr>
          <p:nvPr>
            <p:ph type="ctrTitle" hasCustomPrompt="1"/>
          </p:nvPr>
        </p:nvSpPr>
        <p:spPr>
          <a:xfrm>
            <a:off x="685800" y="2523067"/>
            <a:ext cx="7772400" cy="1113896"/>
          </a:xfrm>
        </p:spPr>
        <p:txBody>
          <a:bodyPr anchor="b"/>
          <a:lstStyle>
            <a:lvl1pPr algn="ctr">
              <a:defRPr sz="6000">
                <a:solidFill>
                  <a:schemeClr val="bg1"/>
                </a:solidFill>
              </a:defRPr>
            </a:lvl1pPr>
          </a:lstStyle>
          <a:p>
            <a:r>
              <a:rPr lang="en-US" dirty="0" smtClean="0"/>
              <a:t>Master Title Page</a:t>
            </a:r>
            <a:endParaRPr lang="en-US" dirty="0"/>
          </a:p>
        </p:txBody>
      </p:sp>
      <p:sp>
        <p:nvSpPr>
          <p:cNvPr id="3" name="Subtitle 2"/>
          <p:cNvSpPr>
            <a:spLocks noGrp="1"/>
          </p:cNvSpPr>
          <p:nvPr>
            <p:ph type="subTitle" idx="1" hasCustomPrompt="1"/>
          </p:nvPr>
        </p:nvSpPr>
        <p:spPr>
          <a:xfrm>
            <a:off x="685800" y="3708399"/>
            <a:ext cx="7772400" cy="131233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Master Subtitle  //  Speaker Info</a:t>
            </a:r>
            <a:endParaRPr lang="en-US" dirty="0"/>
          </a:p>
        </p:txBody>
      </p:sp>
    </p:spTree>
    <p:extLst>
      <p:ext uri="{BB962C8B-B14F-4D97-AF65-F5344CB8AC3E}">
        <p14:creationId xmlns:p14="http://schemas.microsoft.com/office/powerpoint/2010/main" val="1493368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Gra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 y="0"/>
            <a:ext cx="9141767" cy="6857999"/>
          </a:xfrm>
          <a:prstGeom prst="rect">
            <a:avLst/>
          </a:prstGeom>
        </p:spPr>
      </p:pic>
      <p:sp>
        <p:nvSpPr>
          <p:cNvPr id="2" name="Title 1"/>
          <p:cNvSpPr>
            <a:spLocks noGrp="1"/>
          </p:cNvSpPr>
          <p:nvPr>
            <p:ph type="ctrTitle" hasCustomPrompt="1"/>
          </p:nvPr>
        </p:nvSpPr>
        <p:spPr>
          <a:xfrm>
            <a:off x="685800" y="2523067"/>
            <a:ext cx="7772400" cy="1113896"/>
          </a:xfrm>
        </p:spPr>
        <p:txBody>
          <a:bodyPr anchor="b"/>
          <a:lstStyle>
            <a:lvl1pPr algn="ctr">
              <a:defRPr sz="6000">
                <a:solidFill>
                  <a:schemeClr val="bg1"/>
                </a:solidFill>
              </a:defRPr>
            </a:lvl1pPr>
          </a:lstStyle>
          <a:p>
            <a:r>
              <a:rPr lang="en-US" dirty="0" smtClean="0"/>
              <a:t>Master Title Page</a:t>
            </a:r>
            <a:endParaRPr lang="en-US" dirty="0"/>
          </a:p>
        </p:txBody>
      </p:sp>
      <p:sp>
        <p:nvSpPr>
          <p:cNvPr id="3" name="Subtitle 2"/>
          <p:cNvSpPr>
            <a:spLocks noGrp="1"/>
          </p:cNvSpPr>
          <p:nvPr>
            <p:ph type="subTitle" idx="1" hasCustomPrompt="1"/>
          </p:nvPr>
        </p:nvSpPr>
        <p:spPr>
          <a:xfrm>
            <a:off x="685800" y="3708399"/>
            <a:ext cx="7772400" cy="131233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Master Subtitle  //  Speaker Info</a:t>
            </a:r>
            <a:endParaRPr lang="en-US" dirty="0"/>
          </a:p>
        </p:txBody>
      </p:sp>
    </p:spTree>
    <p:extLst>
      <p:ext uri="{BB962C8B-B14F-4D97-AF65-F5344CB8AC3E}">
        <p14:creationId xmlns:p14="http://schemas.microsoft.com/office/powerpoint/2010/main" val="33258830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Oran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 y="0"/>
            <a:ext cx="9141767" cy="6858000"/>
          </a:xfrm>
          <a:prstGeom prst="rect">
            <a:avLst/>
          </a:prstGeom>
        </p:spPr>
      </p:pic>
      <p:sp>
        <p:nvSpPr>
          <p:cNvPr id="2" name="Title 1"/>
          <p:cNvSpPr>
            <a:spLocks noGrp="1"/>
          </p:cNvSpPr>
          <p:nvPr>
            <p:ph type="ctrTitle" hasCustomPrompt="1"/>
          </p:nvPr>
        </p:nvSpPr>
        <p:spPr>
          <a:xfrm>
            <a:off x="685800" y="2523067"/>
            <a:ext cx="7772400" cy="1113896"/>
          </a:xfrm>
        </p:spPr>
        <p:txBody>
          <a:bodyPr anchor="b"/>
          <a:lstStyle>
            <a:lvl1pPr algn="ctr">
              <a:defRPr sz="6000">
                <a:solidFill>
                  <a:schemeClr val="bg1"/>
                </a:solidFill>
              </a:defRPr>
            </a:lvl1pPr>
          </a:lstStyle>
          <a:p>
            <a:r>
              <a:rPr lang="en-US" dirty="0" smtClean="0"/>
              <a:t>Master Title Page</a:t>
            </a:r>
            <a:endParaRPr lang="en-US" dirty="0"/>
          </a:p>
        </p:txBody>
      </p:sp>
      <p:sp>
        <p:nvSpPr>
          <p:cNvPr id="3" name="Subtitle 2"/>
          <p:cNvSpPr>
            <a:spLocks noGrp="1"/>
          </p:cNvSpPr>
          <p:nvPr>
            <p:ph type="subTitle" idx="1" hasCustomPrompt="1"/>
          </p:nvPr>
        </p:nvSpPr>
        <p:spPr>
          <a:xfrm>
            <a:off x="685800" y="3708399"/>
            <a:ext cx="7772400" cy="131233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Master Subtitle  //  Speaker Info</a:t>
            </a:r>
            <a:endParaRPr lang="en-US" dirty="0"/>
          </a:p>
        </p:txBody>
      </p:sp>
    </p:spTree>
    <p:extLst>
      <p:ext uri="{BB962C8B-B14F-4D97-AF65-F5344CB8AC3E}">
        <p14:creationId xmlns:p14="http://schemas.microsoft.com/office/powerpoint/2010/main" val="34864673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Revers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 y="0"/>
            <a:ext cx="9141767" cy="6857999"/>
          </a:xfrm>
          <a:prstGeom prst="rect">
            <a:avLst/>
          </a:prstGeom>
        </p:spPr>
      </p:pic>
      <p:sp>
        <p:nvSpPr>
          <p:cNvPr id="2" name="Title 1"/>
          <p:cNvSpPr>
            <a:spLocks noGrp="1"/>
          </p:cNvSpPr>
          <p:nvPr>
            <p:ph type="ctrTitle" hasCustomPrompt="1"/>
          </p:nvPr>
        </p:nvSpPr>
        <p:spPr>
          <a:xfrm>
            <a:off x="685800" y="2523067"/>
            <a:ext cx="7772400" cy="1113896"/>
          </a:xfrm>
        </p:spPr>
        <p:txBody>
          <a:bodyPr anchor="b"/>
          <a:lstStyle>
            <a:lvl1pPr algn="ctr">
              <a:defRPr sz="6000">
                <a:solidFill>
                  <a:srgbClr val="0065A4"/>
                </a:solidFill>
              </a:defRPr>
            </a:lvl1pPr>
          </a:lstStyle>
          <a:p>
            <a:r>
              <a:rPr lang="en-US" dirty="0" smtClean="0"/>
              <a:t>Master Title Page</a:t>
            </a:r>
            <a:endParaRPr lang="en-US" dirty="0"/>
          </a:p>
        </p:txBody>
      </p:sp>
      <p:sp>
        <p:nvSpPr>
          <p:cNvPr id="3" name="Subtitle 2"/>
          <p:cNvSpPr>
            <a:spLocks noGrp="1"/>
          </p:cNvSpPr>
          <p:nvPr>
            <p:ph type="subTitle" idx="1" hasCustomPrompt="1"/>
          </p:nvPr>
        </p:nvSpPr>
        <p:spPr>
          <a:xfrm>
            <a:off x="685800" y="3708399"/>
            <a:ext cx="7772400" cy="1312333"/>
          </a:xfrm>
        </p:spPr>
        <p:txBody>
          <a:bodyPr/>
          <a:lstStyle>
            <a:lvl1pPr marL="0" indent="0" algn="ctr">
              <a:buNone/>
              <a:defRPr sz="2400">
                <a:solidFill>
                  <a:srgbClr val="0065A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Master Subtitle  //  Speaker Info</a:t>
            </a:r>
            <a:endParaRPr lang="en-US" dirty="0"/>
          </a:p>
        </p:txBody>
      </p:sp>
    </p:spTree>
    <p:extLst>
      <p:ext uri="{BB962C8B-B14F-4D97-AF65-F5344CB8AC3E}">
        <p14:creationId xmlns:p14="http://schemas.microsoft.com/office/powerpoint/2010/main" val="33695281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46126"/>
            <a:ext cx="7886700" cy="1325563"/>
          </a:xfrm>
        </p:spPr>
        <p:txBody>
          <a:bodyPr/>
          <a:lstStyle>
            <a:lvl1pPr>
              <a:defRPr baseline="0"/>
            </a:lvl1pPr>
          </a:lstStyle>
          <a:p>
            <a:r>
              <a:rPr lang="en-US" dirty="0" smtClean="0"/>
              <a:t>Master Text Page</a:t>
            </a:r>
            <a:endParaRPr lang="en-US" dirty="0"/>
          </a:p>
        </p:txBody>
      </p:sp>
      <p:sp>
        <p:nvSpPr>
          <p:cNvPr id="3" name="Content Placeholder 2"/>
          <p:cNvSpPr>
            <a:spLocks noGrp="1"/>
          </p:cNvSpPr>
          <p:nvPr>
            <p:ph idx="1"/>
          </p:nvPr>
        </p:nvSpPr>
        <p:spPr>
          <a:xfrm>
            <a:off x="628650" y="2319867"/>
            <a:ext cx="7886700" cy="3603096"/>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20828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Re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 y="0"/>
            <a:ext cx="9141768" cy="6858000"/>
          </a:xfrm>
          <a:prstGeom prst="rect">
            <a:avLst/>
          </a:prstGeom>
        </p:spPr>
      </p:pic>
      <p:sp>
        <p:nvSpPr>
          <p:cNvPr id="2" name="Title 1"/>
          <p:cNvSpPr>
            <a:spLocks noGrp="1"/>
          </p:cNvSpPr>
          <p:nvPr>
            <p:ph type="title" hasCustomPrompt="1"/>
          </p:nvPr>
        </p:nvSpPr>
        <p:spPr>
          <a:xfrm>
            <a:off x="628650" y="746126"/>
            <a:ext cx="7886700" cy="1325563"/>
          </a:xfrm>
        </p:spPr>
        <p:txBody>
          <a:bodyPr/>
          <a:lstStyle>
            <a:lvl1pPr>
              <a:defRPr baseline="0">
                <a:solidFill>
                  <a:srgbClr val="9A0D24"/>
                </a:solidFill>
              </a:defRPr>
            </a:lvl1pPr>
          </a:lstStyle>
          <a:p>
            <a:r>
              <a:rPr lang="en-US" dirty="0" smtClean="0"/>
              <a:t>Master Text Page</a:t>
            </a:r>
            <a:endParaRPr lang="en-US" dirty="0"/>
          </a:p>
        </p:txBody>
      </p:sp>
      <p:sp>
        <p:nvSpPr>
          <p:cNvPr id="3" name="Content Placeholder 2"/>
          <p:cNvSpPr>
            <a:spLocks noGrp="1"/>
          </p:cNvSpPr>
          <p:nvPr>
            <p:ph idx="1"/>
          </p:nvPr>
        </p:nvSpPr>
        <p:spPr>
          <a:xfrm>
            <a:off x="628650" y="2319867"/>
            <a:ext cx="7886700" cy="3603096"/>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41796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 Gra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 y="0"/>
            <a:ext cx="9141767" cy="6858000"/>
          </a:xfrm>
          <a:prstGeom prst="rect">
            <a:avLst/>
          </a:prstGeom>
        </p:spPr>
      </p:pic>
      <p:sp>
        <p:nvSpPr>
          <p:cNvPr id="2" name="Title 1"/>
          <p:cNvSpPr>
            <a:spLocks noGrp="1"/>
          </p:cNvSpPr>
          <p:nvPr>
            <p:ph type="title" hasCustomPrompt="1"/>
          </p:nvPr>
        </p:nvSpPr>
        <p:spPr>
          <a:xfrm>
            <a:off x="628650" y="746126"/>
            <a:ext cx="7886700" cy="1325563"/>
          </a:xfrm>
        </p:spPr>
        <p:txBody>
          <a:bodyPr/>
          <a:lstStyle>
            <a:lvl1pPr>
              <a:defRPr baseline="0">
                <a:solidFill>
                  <a:srgbClr val="7A7876"/>
                </a:solidFill>
              </a:defRPr>
            </a:lvl1pPr>
          </a:lstStyle>
          <a:p>
            <a:r>
              <a:rPr lang="en-US" dirty="0" smtClean="0"/>
              <a:t>Master Text Page</a:t>
            </a:r>
            <a:endParaRPr lang="en-US" dirty="0"/>
          </a:p>
        </p:txBody>
      </p:sp>
      <p:sp>
        <p:nvSpPr>
          <p:cNvPr id="3" name="Content Placeholder 2"/>
          <p:cNvSpPr>
            <a:spLocks noGrp="1"/>
          </p:cNvSpPr>
          <p:nvPr>
            <p:ph idx="1"/>
          </p:nvPr>
        </p:nvSpPr>
        <p:spPr>
          <a:xfrm>
            <a:off x="628650" y="2319867"/>
            <a:ext cx="7886700" cy="3603096"/>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33696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 Gra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 y="0"/>
            <a:ext cx="9141767" cy="6858000"/>
          </a:xfrm>
          <a:prstGeom prst="rect">
            <a:avLst/>
          </a:prstGeom>
        </p:spPr>
      </p:pic>
      <p:sp>
        <p:nvSpPr>
          <p:cNvPr id="2" name="Title 1"/>
          <p:cNvSpPr>
            <a:spLocks noGrp="1"/>
          </p:cNvSpPr>
          <p:nvPr>
            <p:ph type="title" hasCustomPrompt="1"/>
          </p:nvPr>
        </p:nvSpPr>
        <p:spPr>
          <a:xfrm>
            <a:off x="623888" y="2523067"/>
            <a:ext cx="7886700" cy="1150409"/>
          </a:xfrm>
        </p:spPr>
        <p:txBody>
          <a:bodyPr anchor="b"/>
          <a:lstStyle>
            <a:lvl1pPr>
              <a:defRPr sz="6000"/>
            </a:lvl1pPr>
          </a:lstStyle>
          <a:p>
            <a:r>
              <a:rPr lang="en-US" dirty="0" smtClean="0"/>
              <a:t>Master Section Page</a:t>
            </a:r>
            <a:endParaRPr lang="en-US" dirty="0"/>
          </a:p>
        </p:txBody>
      </p:sp>
      <p:sp>
        <p:nvSpPr>
          <p:cNvPr id="3" name="Text Placeholder 2"/>
          <p:cNvSpPr>
            <a:spLocks noGrp="1"/>
          </p:cNvSpPr>
          <p:nvPr>
            <p:ph type="body" idx="1" hasCustomPrompt="1"/>
          </p:nvPr>
        </p:nvSpPr>
        <p:spPr>
          <a:xfrm>
            <a:off x="623888" y="3954464"/>
            <a:ext cx="7886700" cy="456669"/>
          </a:xfrm>
        </p:spPr>
        <p:txBody>
          <a:bodyPr/>
          <a:lstStyle>
            <a:lvl1pPr marL="0" indent="0" algn="ctr">
              <a:buNone/>
              <a:defRPr sz="2400" baseline="0">
                <a:solidFill>
                  <a:srgbClr val="0065A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Subtitle, if needed  //  ALL CAPS, IF PREFERRED</a:t>
            </a:r>
          </a:p>
        </p:txBody>
      </p:sp>
    </p:spTree>
    <p:extLst>
      <p:ext uri="{BB962C8B-B14F-4D97-AF65-F5344CB8AC3E}">
        <p14:creationId xmlns:p14="http://schemas.microsoft.com/office/powerpoint/2010/main" val="29107701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16" y="0"/>
            <a:ext cx="9141768" cy="6858000"/>
          </a:xfrm>
          <a:prstGeom prst="rect">
            <a:avLst/>
          </a:prstGeom>
        </p:spPr>
      </p:pic>
      <p:sp>
        <p:nvSpPr>
          <p:cNvPr id="2" name="Title Placeholder 1"/>
          <p:cNvSpPr>
            <a:spLocks noGrp="1"/>
          </p:cNvSpPr>
          <p:nvPr>
            <p:ph type="title"/>
          </p:nvPr>
        </p:nvSpPr>
        <p:spPr>
          <a:xfrm>
            <a:off x="628650" y="1000126"/>
            <a:ext cx="7886700" cy="13255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55171841"/>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3" r:id="rId3"/>
    <p:sldLayoutId id="2147483672" r:id="rId4"/>
    <p:sldLayoutId id="2147483675" r:id="rId5"/>
    <p:sldLayoutId id="2147483662" r:id="rId6"/>
    <p:sldLayoutId id="2147483676" r:id="rId7"/>
    <p:sldLayoutId id="2147483677" r:id="rId8"/>
    <p:sldLayoutId id="2147483663" r:id="rId9"/>
    <p:sldLayoutId id="2147483683" r:id="rId10"/>
    <p:sldLayoutId id="2147483665" r:id="rId11"/>
    <p:sldLayoutId id="2147483666" r:id="rId12"/>
    <p:sldLayoutId id="2147483668" r:id="rId13"/>
    <p:sldLayoutId id="2147483679" r:id="rId14"/>
    <p:sldLayoutId id="2147483680" r:id="rId15"/>
    <p:sldLayoutId id="2147483681" r:id="rId16"/>
    <p:sldLayoutId id="2147483682" r:id="rId17"/>
    <p:sldLayoutId id="2147483678" r:id="rId18"/>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6000" b="1" kern="1200">
          <a:solidFill>
            <a:srgbClr val="0065A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s://www.citiprogram.org/"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07118"/>
            <a:ext cx="7772400" cy="1113896"/>
          </a:xfrm>
        </p:spPr>
        <p:txBody>
          <a:bodyPr/>
          <a:lstStyle/>
          <a:p>
            <a:r>
              <a:rPr lang="en-US" dirty="0" smtClean="0"/>
              <a:t/>
            </a:r>
            <a:br>
              <a:rPr lang="en-US" dirty="0" smtClean="0"/>
            </a:br>
            <a:r>
              <a:rPr lang="en-US" dirty="0" smtClean="0"/>
              <a:t>Data Sharing, Storage, &amp; Consent</a:t>
            </a:r>
            <a:endParaRPr lang="en-US" dirty="0"/>
          </a:p>
        </p:txBody>
      </p:sp>
    </p:spTree>
    <p:extLst>
      <p:ext uri="{BB962C8B-B14F-4D97-AF65-F5344CB8AC3E}">
        <p14:creationId xmlns:p14="http://schemas.microsoft.com/office/powerpoint/2010/main" val="1703144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2111098569"/>
              </p:ext>
            </p:extLst>
          </p:nvPr>
        </p:nvGraphicFramePr>
        <p:xfrm>
          <a:off x="710119" y="909227"/>
          <a:ext cx="7532914" cy="53521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9740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180173064"/>
              </p:ext>
            </p:extLst>
          </p:nvPr>
        </p:nvGraphicFramePr>
        <p:xfrm>
          <a:off x="791183" y="890536"/>
          <a:ext cx="7684168" cy="54275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0070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3265411614"/>
              </p:ext>
            </p:extLst>
          </p:nvPr>
        </p:nvGraphicFramePr>
        <p:xfrm>
          <a:off x="747409" y="773804"/>
          <a:ext cx="7455568" cy="55415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6463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4800" dirty="0" smtClean="0"/>
              <a:t>Why is the collection and use of data so hard?</a:t>
            </a:r>
            <a:endParaRPr lang="en-US" sz="4800" dirty="0"/>
          </a:p>
        </p:txBody>
      </p:sp>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a:t>The “why”</a:t>
            </a:r>
          </a:p>
          <a:p>
            <a:pPr lvl="1"/>
            <a:r>
              <a:rPr lang="en-US" dirty="0"/>
              <a:t>Many NPOs collect data to report back to funders and program evaluation</a:t>
            </a:r>
          </a:p>
          <a:p>
            <a:pPr marL="457200" indent="-457200">
              <a:buFont typeface="Arial" panose="020B0604020202020204" pitchFamily="34" charset="0"/>
              <a:buChar char="•"/>
            </a:pPr>
            <a:r>
              <a:rPr lang="en-US" dirty="0"/>
              <a:t>The “why not”</a:t>
            </a:r>
          </a:p>
          <a:p>
            <a:pPr lvl="1"/>
            <a:r>
              <a:rPr lang="en-US" dirty="0"/>
              <a:t>Top three challenges to data collection are lack of time, lack of money, and lack of training</a:t>
            </a:r>
          </a:p>
          <a:p>
            <a:pPr marL="457200" indent="-457200">
              <a:buFont typeface="Arial" panose="020B0604020202020204" pitchFamily="34" charset="0"/>
              <a:buChar char="•"/>
            </a:pPr>
            <a:r>
              <a:rPr lang="en-US" dirty="0"/>
              <a:t>The “who”</a:t>
            </a:r>
          </a:p>
          <a:p>
            <a:pPr lvl="1"/>
            <a:r>
              <a:rPr lang="en-US" dirty="0"/>
              <a:t>Program staff is generally in charge of all things data</a:t>
            </a:r>
          </a:p>
          <a:p>
            <a:endParaRPr lang="en-US" dirty="0"/>
          </a:p>
        </p:txBody>
      </p:sp>
    </p:spTree>
    <p:extLst>
      <p:ext uri="{BB962C8B-B14F-4D97-AF65-F5344CB8AC3E}">
        <p14:creationId xmlns:p14="http://schemas.microsoft.com/office/powerpoint/2010/main" val="3223048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5400" dirty="0" smtClean="0"/>
              <a:t>Prioritization and Time</a:t>
            </a:r>
            <a:endParaRPr lang="en-US" sz="5400" dirty="0"/>
          </a:p>
        </p:txBody>
      </p:sp>
      <p:sp>
        <p:nvSpPr>
          <p:cNvPr id="2" name="Content Placeholder 1"/>
          <p:cNvSpPr>
            <a:spLocks noGrp="1"/>
          </p:cNvSpPr>
          <p:nvPr>
            <p:ph idx="1"/>
          </p:nvPr>
        </p:nvSpPr>
        <p:spPr/>
        <p:txBody>
          <a:bodyPr/>
          <a:lstStyle/>
          <a:p>
            <a:r>
              <a:rPr lang="en-US" sz="2600" dirty="0"/>
              <a:t>Difficulties in collecting and interpreting data may be related to the ability of staff to prioritize and make time for measurement. </a:t>
            </a:r>
            <a:endParaRPr lang="en-US" sz="1500" dirty="0"/>
          </a:p>
          <a:p>
            <a:endParaRPr lang="en-US" sz="2400" dirty="0"/>
          </a:p>
          <a:p>
            <a:r>
              <a:rPr lang="en-US" sz="2400" dirty="0"/>
              <a:t>Make the measurement piece part of the program work by aligning data collection to the organization’s process for program delivery </a:t>
            </a:r>
          </a:p>
          <a:p>
            <a:pPr lvl="1">
              <a:buFont typeface="Arial" pitchFamily="34" charset="0"/>
              <a:buChar char="•"/>
            </a:pPr>
            <a:r>
              <a:rPr lang="en-US" sz="2100" dirty="0"/>
              <a:t>Try to integrate data collection into everyday work duties</a:t>
            </a:r>
          </a:p>
          <a:p>
            <a:endParaRPr lang="en-US" dirty="0"/>
          </a:p>
        </p:txBody>
      </p:sp>
    </p:spTree>
    <p:extLst>
      <p:ext uri="{BB962C8B-B14F-4D97-AF65-F5344CB8AC3E}">
        <p14:creationId xmlns:p14="http://schemas.microsoft.com/office/powerpoint/2010/main" val="3324760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Recommendations</a:t>
            </a:r>
            <a:endParaRPr lang="en-US" dirty="0"/>
          </a:p>
        </p:txBody>
      </p:sp>
      <p:sp>
        <p:nvSpPr>
          <p:cNvPr id="5" name="Content Placeholder 7"/>
          <p:cNvSpPr txBox="1">
            <a:spLocks/>
          </p:cNvSpPr>
          <p:nvPr/>
        </p:nvSpPr>
        <p:spPr>
          <a:xfrm>
            <a:off x="1283645" y="2042204"/>
            <a:ext cx="6576709" cy="3995322"/>
          </a:xfrm>
          <a:prstGeom prst="rect">
            <a:avLst/>
          </a:prstGeom>
          <a:ln w="19050">
            <a:solidFill>
              <a:srgbClr val="0066A4"/>
            </a:solidFill>
          </a:ln>
        </p:spPr>
        <p:txBody>
          <a:bodyPr vert="horz" lIns="91440" tIns="45720" rIns="91440" bIns="45720" numCol="2"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sz="2800" dirty="0" smtClean="0">
                <a:solidFill>
                  <a:prstClr val="black"/>
                </a:solidFill>
                <a:latin typeface="Calibri"/>
              </a:rPr>
              <a:t>Start somewhere</a:t>
            </a:r>
          </a:p>
          <a:p>
            <a:pPr marL="800100" lvl="1" indent="-342900" algn="l">
              <a:buFont typeface="Arial" pitchFamily="34" charset="0"/>
              <a:buChar char="•"/>
            </a:pPr>
            <a:r>
              <a:rPr lang="en-US" sz="2400" dirty="0" smtClean="0">
                <a:solidFill>
                  <a:prstClr val="black"/>
                </a:solidFill>
                <a:latin typeface="Calibri"/>
              </a:rPr>
              <a:t>Begin with small measures, acknowledge small successes</a:t>
            </a:r>
          </a:p>
          <a:p>
            <a:pPr marL="457200" indent="-457200" algn="l">
              <a:buFont typeface="Arial" pitchFamily="34" charset="0"/>
              <a:buChar char="•"/>
            </a:pPr>
            <a:r>
              <a:rPr lang="en-US" sz="2800" dirty="0" smtClean="0">
                <a:solidFill>
                  <a:prstClr val="black"/>
                </a:solidFill>
                <a:latin typeface="Calibri"/>
              </a:rPr>
              <a:t>Connect your goals to your mission with your metrics</a:t>
            </a:r>
          </a:p>
          <a:p>
            <a:pPr marL="800100" lvl="1" indent="-342900" algn="l">
              <a:buFont typeface="Arial" pitchFamily="34" charset="0"/>
              <a:buChar char="•"/>
            </a:pPr>
            <a:r>
              <a:rPr lang="en-US" sz="2400" dirty="0" smtClean="0">
                <a:solidFill>
                  <a:prstClr val="black"/>
                </a:solidFill>
                <a:latin typeface="Calibri"/>
              </a:rPr>
              <a:t>Data is useful when it measures the organizational success</a:t>
            </a:r>
          </a:p>
          <a:p>
            <a:pPr marL="457200" indent="-457200" algn="l">
              <a:buFont typeface="Arial" pitchFamily="34" charset="0"/>
              <a:buChar char="•"/>
            </a:pPr>
            <a:r>
              <a:rPr lang="en-US" sz="2800" dirty="0" smtClean="0">
                <a:solidFill>
                  <a:prstClr val="black"/>
                </a:solidFill>
                <a:latin typeface="Calibri"/>
              </a:rPr>
              <a:t>Don’t start with obsessing over outcomes</a:t>
            </a:r>
          </a:p>
          <a:p>
            <a:pPr marL="457200" indent="-457200" algn="l">
              <a:buFont typeface="Arial" pitchFamily="34" charset="0"/>
              <a:buChar char="•"/>
            </a:pPr>
            <a:r>
              <a:rPr lang="en-US" sz="2800" dirty="0" smtClean="0">
                <a:solidFill>
                  <a:prstClr val="black"/>
                </a:solidFill>
                <a:latin typeface="Calibri"/>
              </a:rPr>
              <a:t>Learn from others</a:t>
            </a:r>
          </a:p>
          <a:p>
            <a:pPr marL="457200" indent="-457200" algn="l">
              <a:buFont typeface="Arial" pitchFamily="34" charset="0"/>
              <a:buChar char="•"/>
            </a:pPr>
            <a:r>
              <a:rPr lang="en-US" sz="2800" dirty="0" smtClean="0">
                <a:solidFill>
                  <a:prstClr val="black"/>
                </a:solidFill>
                <a:latin typeface="Calibri"/>
              </a:rPr>
              <a:t>Change your culture to value data</a:t>
            </a:r>
          </a:p>
          <a:p>
            <a:pPr marL="800100" lvl="1" indent="-342900" algn="l">
              <a:buFont typeface="Arial" pitchFamily="34" charset="0"/>
              <a:buChar char="•"/>
            </a:pPr>
            <a:r>
              <a:rPr lang="en-US" sz="2400" dirty="0" smtClean="0">
                <a:solidFill>
                  <a:prstClr val="black"/>
                </a:solidFill>
                <a:latin typeface="Calibri"/>
              </a:rPr>
              <a:t>Share meaningful information to get staff comfortable with the data</a:t>
            </a:r>
          </a:p>
          <a:p>
            <a:pPr marL="457200" indent="-457200" algn="l">
              <a:buFont typeface="Arial" pitchFamily="34" charset="0"/>
              <a:buChar char="•"/>
            </a:pPr>
            <a:r>
              <a:rPr lang="en-US" sz="2800" dirty="0" smtClean="0">
                <a:solidFill>
                  <a:prstClr val="black"/>
                </a:solidFill>
                <a:latin typeface="Calibri"/>
              </a:rPr>
              <a:t>Train staff</a:t>
            </a:r>
            <a:endParaRPr lang="en-US" sz="2800" dirty="0">
              <a:solidFill>
                <a:prstClr val="black"/>
              </a:solidFill>
              <a:latin typeface="Calibri"/>
            </a:endParaRPr>
          </a:p>
        </p:txBody>
      </p:sp>
    </p:spTree>
    <p:extLst>
      <p:ext uri="{BB962C8B-B14F-4D97-AF65-F5344CB8AC3E}">
        <p14:creationId xmlns:p14="http://schemas.microsoft.com/office/powerpoint/2010/main" val="3560569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4400" dirty="0" smtClean="0"/>
              <a:t>Shape Data Plans with Strategic Planning</a:t>
            </a:r>
            <a:endParaRPr lang="en-US" sz="4400" dirty="0"/>
          </a:p>
        </p:txBody>
      </p:sp>
      <p:sp>
        <p:nvSpPr>
          <p:cNvPr id="2" name="Content Placeholder 1"/>
          <p:cNvSpPr>
            <a:spLocks noGrp="1"/>
          </p:cNvSpPr>
          <p:nvPr>
            <p:ph idx="1"/>
          </p:nvPr>
        </p:nvSpPr>
        <p:spPr/>
        <p:txBody>
          <a:bodyPr/>
          <a:lstStyle/>
          <a:p>
            <a:pPr marL="457200" indent="-457200">
              <a:buFont typeface="+mj-lt"/>
              <a:buAutoNum type="arabicPeriod"/>
            </a:pPr>
            <a:r>
              <a:rPr lang="en-US" sz="2600" dirty="0"/>
              <a:t>Figuring out what data to track</a:t>
            </a:r>
          </a:p>
          <a:p>
            <a:pPr marL="457200" indent="-457200">
              <a:buFont typeface="+mj-lt"/>
              <a:buAutoNum type="arabicPeriod"/>
            </a:pPr>
            <a:r>
              <a:rPr lang="en-US" sz="2600" dirty="0"/>
              <a:t>Collecting and analyzing the data</a:t>
            </a:r>
          </a:p>
          <a:p>
            <a:pPr marL="457200" indent="-457200">
              <a:buFont typeface="+mj-lt"/>
              <a:buAutoNum type="arabicPeriod"/>
            </a:pPr>
            <a:r>
              <a:rPr lang="en-US" sz="2600" dirty="0"/>
              <a:t>Presenting the data clearly</a:t>
            </a:r>
          </a:p>
          <a:p>
            <a:pPr marL="457200" indent="-457200">
              <a:buFont typeface="+mj-lt"/>
              <a:buAutoNum type="arabicPeriod"/>
            </a:pPr>
            <a:r>
              <a:rPr lang="en-US" sz="2600" dirty="0"/>
              <a:t>Revisit these challenges</a:t>
            </a:r>
          </a:p>
          <a:p>
            <a:endParaRPr lang="en-US" dirty="0"/>
          </a:p>
        </p:txBody>
      </p:sp>
    </p:spTree>
    <p:extLst>
      <p:ext uri="{BB962C8B-B14F-4D97-AF65-F5344CB8AC3E}">
        <p14:creationId xmlns:p14="http://schemas.microsoft.com/office/powerpoint/2010/main" val="3553384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5400" dirty="0" smtClean="0"/>
              <a:t>Data Protection Laws</a:t>
            </a:r>
            <a:endParaRPr lang="en-US" sz="5400" dirty="0"/>
          </a:p>
        </p:txBody>
      </p:sp>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sz="2600" dirty="0"/>
              <a:t>US does not have one single data privacy framework or directive (Hasty, Nagel, and </a:t>
            </a:r>
            <a:r>
              <a:rPr lang="en-US" sz="2600" dirty="0" err="1"/>
              <a:t>Subjally</a:t>
            </a:r>
            <a:r>
              <a:rPr lang="en-US" sz="2600" dirty="0"/>
              <a:t>, 2013,p.1)</a:t>
            </a:r>
          </a:p>
          <a:p>
            <a:pPr marL="914400" lvl="1" indent="-457200">
              <a:buFont typeface="Arial" panose="020B0604020202020204" pitchFamily="34" charset="0"/>
              <a:buChar char="•"/>
            </a:pPr>
            <a:r>
              <a:rPr lang="en-US" sz="2600" dirty="0"/>
              <a:t>Made of combination of federal and state laws and regulations (Hasty, Nagel, and </a:t>
            </a:r>
            <a:r>
              <a:rPr lang="en-US" sz="2600" dirty="0" err="1"/>
              <a:t>Subjally</a:t>
            </a:r>
            <a:r>
              <a:rPr lang="en-US" sz="2600" dirty="0"/>
              <a:t>, 2013,p.1)</a:t>
            </a:r>
          </a:p>
          <a:p>
            <a:endParaRPr lang="en-US" dirty="0"/>
          </a:p>
        </p:txBody>
      </p:sp>
    </p:spTree>
    <p:extLst>
      <p:ext uri="{BB962C8B-B14F-4D97-AF65-F5344CB8AC3E}">
        <p14:creationId xmlns:p14="http://schemas.microsoft.com/office/powerpoint/2010/main" val="3088771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Federal Laws</a:t>
            </a:r>
            <a:endParaRPr lang="en-US" dirty="0"/>
          </a:p>
        </p:txBody>
      </p:sp>
      <p:sp>
        <p:nvSpPr>
          <p:cNvPr id="2" name="Content Placeholder 1"/>
          <p:cNvSpPr>
            <a:spLocks noGrp="1"/>
          </p:cNvSpPr>
          <p:nvPr>
            <p:ph idx="1"/>
          </p:nvPr>
        </p:nvSpPr>
        <p:spPr>
          <a:xfrm>
            <a:off x="389106" y="2071689"/>
            <a:ext cx="8365787" cy="4210895"/>
          </a:xfrm>
        </p:spPr>
        <p:txBody>
          <a:bodyPr>
            <a:normAutofit fontScale="32500" lnSpcReduction="20000"/>
          </a:bodyPr>
          <a:lstStyle/>
          <a:p>
            <a:r>
              <a:rPr lang="en-US" sz="5000" dirty="0"/>
              <a:t>Health Insurance Portability and Accountability Act (HIPAA)</a:t>
            </a:r>
          </a:p>
          <a:p>
            <a:pPr lvl="1"/>
            <a:r>
              <a:rPr lang="en-US" sz="5000" dirty="0"/>
              <a:t>“applies to all Covered Entities that collect, maintain, use, or disclose personal health information” (Hasty, Nagel, and </a:t>
            </a:r>
            <a:r>
              <a:rPr lang="en-US" sz="5000" dirty="0" err="1"/>
              <a:t>Subjally</a:t>
            </a:r>
            <a:r>
              <a:rPr lang="en-US" sz="5000" dirty="0"/>
              <a:t>, 2013, p.3).</a:t>
            </a:r>
          </a:p>
          <a:p>
            <a:r>
              <a:rPr lang="en-US" sz="5000" dirty="0"/>
              <a:t>Family Educational Rights and Privacy Act (FERPA)</a:t>
            </a:r>
          </a:p>
          <a:p>
            <a:pPr lvl="1"/>
            <a:r>
              <a:rPr lang="en-US" sz="5000" dirty="0"/>
              <a:t>“protects the data included in students’ educational records, and applies to all educational agencies and institutions that receive applicable funding from the US Department of Education, including non-profits” (Hasty, Nagel, and </a:t>
            </a:r>
            <a:r>
              <a:rPr lang="en-US" sz="5000" dirty="0" err="1"/>
              <a:t>Subjally</a:t>
            </a:r>
            <a:r>
              <a:rPr lang="en-US" sz="5000" dirty="0"/>
              <a:t>, 2013, p.4).</a:t>
            </a:r>
          </a:p>
          <a:p>
            <a:r>
              <a:rPr lang="en-US" sz="5000" dirty="0"/>
              <a:t>Gramm-Leach-Bliley Act (GLBA)</a:t>
            </a:r>
          </a:p>
          <a:p>
            <a:pPr lvl="1"/>
            <a:r>
              <a:rPr lang="en-US" sz="5000" dirty="0"/>
              <a:t>“requires that financial institutions ‘respect the privacy of its customers and protect the security and confidentiality of those customers’ non-public personal information” (Hasty, Nagel, and </a:t>
            </a:r>
            <a:r>
              <a:rPr lang="en-US" sz="5000" dirty="0" err="1"/>
              <a:t>Subjally</a:t>
            </a:r>
            <a:r>
              <a:rPr lang="en-US" sz="5000" dirty="0"/>
              <a:t>, 2013, p. 5 - 6)</a:t>
            </a:r>
          </a:p>
          <a:p>
            <a:pPr lvl="2"/>
            <a:r>
              <a:rPr lang="en-US" sz="5000" dirty="0"/>
              <a:t>501(c)(3) are not highlighted here, but those engaging in financial activities  regulated by the Federal functional regulators, the state or the FTC are included Hasty, Nagel, and </a:t>
            </a:r>
            <a:r>
              <a:rPr lang="en-US" sz="5000" dirty="0" err="1"/>
              <a:t>Subjally</a:t>
            </a:r>
            <a:r>
              <a:rPr lang="en-US" sz="5000" dirty="0"/>
              <a:t>, 2013, p. 6)</a:t>
            </a:r>
          </a:p>
          <a:p>
            <a:endParaRPr lang="en-US" dirty="0"/>
          </a:p>
        </p:txBody>
      </p:sp>
    </p:spTree>
    <p:extLst>
      <p:ext uri="{BB962C8B-B14F-4D97-AF65-F5344CB8AC3E}">
        <p14:creationId xmlns:p14="http://schemas.microsoft.com/office/powerpoint/2010/main" val="262857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Best Practices</a:t>
            </a:r>
            <a:endParaRPr lang="en-US" dirty="0"/>
          </a:p>
        </p:txBody>
      </p:sp>
      <p:sp>
        <p:nvSpPr>
          <p:cNvPr id="2" name="Content Placeholder 1"/>
          <p:cNvSpPr>
            <a:spLocks noGrp="1"/>
          </p:cNvSpPr>
          <p:nvPr>
            <p:ph idx="1"/>
          </p:nvPr>
        </p:nvSpPr>
        <p:spPr>
          <a:xfrm>
            <a:off x="628650" y="1775118"/>
            <a:ext cx="7886700" cy="3603096"/>
          </a:xfrm>
        </p:spPr>
        <p:txBody>
          <a:bodyPr>
            <a:normAutofit fontScale="92500" lnSpcReduction="20000"/>
          </a:bodyPr>
          <a:lstStyle/>
          <a:p>
            <a:pPr marL="514350" lvl="0" indent="-514350">
              <a:lnSpc>
                <a:spcPct val="100000"/>
              </a:lnSpc>
              <a:spcBef>
                <a:spcPct val="20000"/>
              </a:spcBef>
              <a:buFont typeface="+mj-lt"/>
              <a:buAutoNum type="arabicPeriod"/>
            </a:pPr>
            <a:r>
              <a:rPr lang="en-US" sz="2000" dirty="0">
                <a:solidFill>
                  <a:prstClr val="black"/>
                </a:solidFill>
                <a:latin typeface="Calibri"/>
                <a:cs typeface="+mn-cs"/>
              </a:rPr>
              <a:t>Provide a data privacy policy and data consent forms to customers, clients, and donor and update it at least annually.</a:t>
            </a:r>
          </a:p>
          <a:p>
            <a:pPr marL="514350" lvl="0" indent="-514350">
              <a:lnSpc>
                <a:spcPct val="100000"/>
              </a:lnSpc>
              <a:spcBef>
                <a:spcPct val="20000"/>
              </a:spcBef>
              <a:buFont typeface="+mj-lt"/>
              <a:buAutoNum type="arabicPeriod"/>
            </a:pPr>
            <a:r>
              <a:rPr lang="en-US" sz="2000" dirty="0">
                <a:solidFill>
                  <a:prstClr val="black"/>
                </a:solidFill>
                <a:latin typeface="Calibri"/>
                <a:cs typeface="+mn-cs"/>
              </a:rPr>
              <a:t>Once a data privacy policy is in place, ensure your organization’s staff are properly trained and prepared to follow the policy. Check that employees comply with the policy.</a:t>
            </a:r>
          </a:p>
          <a:p>
            <a:pPr marL="514350" lvl="0" indent="-514350">
              <a:lnSpc>
                <a:spcPct val="100000"/>
              </a:lnSpc>
              <a:spcBef>
                <a:spcPct val="20000"/>
              </a:spcBef>
              <a:buFont typeface="+mj-lt"/>
              <a:buAutoNum type="arabicPeriod"/>
            </a:pPr>
            <a:r>
              <a:rPr lang="en-US" sz="2000" dirty="0">
                <a:solidFill>
                  <a:prstClr val="black"/>
                </a:solidFill>
                <a:latin typeface="Calibri"/>
                <a:cs typeface="+mn-cs"/>
              </a:rPr>
              <a:t>Do not collect or retain personal information on customers or employees unless necessary.</a:t>
            </a:r>
          </a:p>
          <a:p>
            <a:pPr marL="514350" lvl="0" indent="-514350">
              <a:lnSpc>
                <a:spcPct val="100000"/>
              </a:lnSpc>
              <a:spcBef>
                <a:spcPct val="20000"/>
              </a:spcBef>
              <a:buFont typeface="+mj-lt"/>
              <a:buAutoNum type="arabicPeriod"/>
            </a:pPr>
            <a:r>
              <a:rPr lang="en-US" sz="2000" dirty="0">
                <a:solidFill>
                  <a:prstClr val="black"/>
                </a:solidFill>
                <a:latin typeface="Calibri"/>
                <a:cs typeface="+mn-cs"/>
              </a:rPr>
              <a:t>Minimize gathering and using sensitive information from individuals, such as social security numbers or financial accounts information.</a:t>
            </a:r>
          </a:p>
          <a:p>
            <a:pPr marL="514350" lvl="0" indent="-514350">
              <a:lnSpc>
                <a:spcPct val="100000"/>
              </a:lnSpc>
              <a:spcBef>
                <a:spcPct val="20000"/>
              </a:spcBef>
              <a:buFont typeface="+mj-lt"/>
              <a:buAutoNum type="arabicPeriod"/>
            </a:pPr>
            <a:r>
              <a:rPr lang="en-US" sz="2000" dirty="0">
                <a:solidFill>
                  <a:prstClr val="black"/>
                </a:solidFill>
                <a:latin typeface="Calibri"/>
                <a:cs typeface="+mn-cs"/>
              </a:rPr>
              <a:t>Consider appointing data protection officers to keep ahead of changes in the law and ensure your organization remains up to date and compliant</a:t>
            </a:r>
          </a:p>
          <a:p>
            <a:pPr marL="514350" lvl="0" indent="-514350">
              <a:lnSpc>
                <a:spcPct val="100000"/>
              </a:lnSpc>
              <a:spcBef>
                <a:spcPct val="20000"/>
              </a:spcBef>
              <a:buFont typeface="+mj-lt"/>
              <a:buAutoNum type="arabicPeriod"/>
            </a:pPr>
            <a:r>
              <a:rPr lang="en-US" sz="2000" dirty="0">
                <a:solidFill>
                  <a:prstClr val="black"/>
                </a:solidFill>
                <a:latin typeface="Calibri"/>
                <a:cs typeface="+mn-cs"/>
              </a:rPr>
              <a:t>Structure and enforce external agreements to ensure that any data transferred or shared between entities remains protected.</a:t>
            </a:r>
          </a:p>
          <a:p>
            <a:endParaRPr lang="en-US" dirty="0"/>
          </a:p>
        </p:txBody>
      </p:sp>
      <p:sp>
        <p:nvSpPr>
          <p:cNvPr id="5" name="TextBox 4"/>
          <p:cNvSpPr txBox="1"/>
          <p:nvPr/>
        </p:nvSpPr>
        <p:spPr>
          <a:xfrm>
            <a:off x="628650" y="5378214"/>
            <a:ext cx="4724399" cy="307777"/>
          </a:xfrm>
          <a:prstGeom prst="rect">
            <a:avLst/>
          </a:prstGeom>
          <a:noFill/>
        </p:spPr>
        <p:txBody>
          <a:bodyPr wrap="square" rtlCol="0">
            <a:spAutoFit/>
          </a:bodyPr>
          <a:lstStyle/>
          <a:p>
            <a:r>
              <a:rPr lang="en-US" sz="1400" dirty="0"/>
              <a:t>Hasty, Nagel, and </a:t>
            </a:r>
            <a:r>
              <a:rPr lang="en-US" sz="1400" dirty="0" err="1"/>
              <a:t>Subjally</a:t>
            </a:r>
            <a:r>
              <a:rPr lang="en-US" sz="1400" dirty="0"/>
              <a:t>, 2013, p. </a:t>
            </a:r>
            <a:r>
              <a:rPr lang="en-US" sz="1400" dirty="0" smtClean="0"/>
              <a:t>18-19.</a:t>
            </a:r>
            <a:endParaRPr lang="en-US" sz="1400" dirty="0"/>
          </a:p>
        </p:txBody>
      </p:sp>
    </p:spTree>
    <p:extLst>
      <p:ext uri="{BB962C8B-B14F-4D97-AF65-F5344CB8AC3E}">
        <p14:creationId xmlns:p14="http://schemas.microsoft.com/office/powerpoint/2010/main" val="3914304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Today’s Agenda</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53565037"/>
              </p:ext>
            </p:extLst>
          </p:nvPr>
        </p:nvGraphicFramePr>
        <p:xfrm>
          <a:off x="1524000" y="2071689"/>
          <a:ext cx="6096000" cy="3581400"/>
        </p:xfrm>
        <a:graphic>
          <a:graphicData uri="http://schemas.openxmlformats.org/drawingml/2006/table">
            <a:tbl>
              <a:tblPr firstRow="1" bandRow="1"/>
              <a:tblGrid>
                <a:gridCol w="3048000"/>
                <a:gridCol w="3048000"/>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dirty="0" smtClean="0"/>
                        <a:t>Time</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1517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dirty="0" smtClean="0"/>
                        <a:t>Topic</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15179"/>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8:30 – 8:45 AM</a:t>
                      </a: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Eat,</a:t>
                      </a:r>
                      <a:r>
                        <a:rPr lang="en-US" baseline="0" dirty="0" smtClean="0"/>
                        <a:t> network, and get settled</a:t>
                      </a: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8:45</a:t>
                      </a:r>
                      <a:r>
                        <a:rPr lang="en-US" baseline="0" dirty="0" smtClean="0"/>
                        <a:t> – 9:15 AM</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Foundation Updates</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9:15 – 9:55</a:t>
                      </a:r>
                      <a:r>
                        <a:rPr lang="en-US" baseline="0" dirty="0" smtClean="0"/>
                        <a:t> AM</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How do we use data? </a:t>
                      </a:r>
                    </a:p>
                    <a:p>
                      <a:r>
                        <a:rPr lang="en-US" dirty="0" smtClean="0"/>
                        <a:t>Recommendations for starting or improving data collection techniques.</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9:55 – 10:25 AM</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Consent for treatment</a:t>
                      </a:r>
                      <a:r>
                        <a:rPr lang="en-US" baseline="0" dirty="0" smtClean="0"/>
                        <a:t> vs. Consent for data</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10:25</a:t>
                      </a:r>
                      <a:r>
                        <a:rPr lang="en-US" baseline="0" dirty="0" smtClean="0"/>
                        <a:t> – 10:30 AM</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Wrap Up</a:t>
                      </a:r>
                    </a:p>
                    <a:p>
                      <a:r>
                        <a:rPr lang="en-US" dirty="0" smtClean="0"/>
                        <a:t>Evaluation</a:t>
                      </a:r>
                      <a:r>
                        <a:rPr lang="en-US" baseline="0" dirty="0" smtClean="0"/>
                        <a:t> of Training</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Tree>
    <p:extLst>
      <p:ext uri="{BB962C8B-B14F-4D97-AF65-F5344CB8AC3E}">
        <p14:creationId xmlns:p14="http://schemas.microsoft.com/office/powerpoint/2010/main" val="868030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3600" dirty="0" smtClean="0"/>
              <a:t>Protect Individuals’ confidentiality and get informed consent</a:t>
            </a:r>
            <a:endParaRPr lang="en-US" sz="3600" dirty="0"/>
          </a:p>
        </p:txBody>
      </p:sp>
      <p:sp>
        <p:nvSpPr>
          <p:cNvPr id="2" name="Content Placeholder 1"/>
          <p:cNvSpPr>
            <a:spLocks noGrp="1"/>
          </p:cNvSpPr>
          <p:nvPr>
            <p:ph idx="1"/>
          </p:nvPr>
        </p:nvSpPr>
        <p:spPr>
          <a:xfrm>
            <a:off x="628650" y="2071689"/>
            <a:ext cx="7886700" cy="3603096"/>
          </a:xfrm>
        </p:spPr>
        <p:txBody>
          <a:bodyPr>
            <a:normAutofit fontScale="92500" lnSpcReduction="20000"/>
          </a:bodyPr>
          <a:lstStyle/>
          <a:p>
            <a:pPr marL="457200" indent="-457200">
              <a:buFont typeface="Arial" panose="020B0604020202020204" pitchFamily="34" charset="0"/>
              <a:buChar char="•"/>
            </a:pPr>
            <a:r>
              <a:rPr lang="en-US" dirty="0"/>
              <a:t>Anonymous – you do not know who provided responses</a:t>
            </a:r>
          </a:p>
          <a:p>
            <a:pPr marL="457200" indent="-457200">
              <a:buFont typeface="Arial" panose="020B0604020202020204" pitchFamily="34" charset="0"/>
              <a:buChar char="•"/>
            </a:pPr>
            <a:r>
              <a:rPr lang="en-US" dirty="0"/>
              <a:t>Confidential – you know or who can find out, but you keep that information to yourself</a:t>
            </a:r>
          </a:p>
          <a:p>
            <a:endParaRPr lang="en-US" dirty="0"/>
          </a:p>
          <a:p>
            <a:pPr algn="ctr"/>
            <a:r>
              <a:rPr lang="en-US" dirty="0">
                <a:hlinkClick r:id="rId2"/>
              </a:rPr>
              <a:t>https://www.citiprogram.org/</a:t>
            </a:r>
            <a:r>
              <a:rPr lang="en-US" dirty="0"/>
              <a:t> </a:t>
            </a:r>
          </a:p>
          <a:p>
            <a:pPr marL="457200" indent="-457200">
              <a:buFont typeface="Arial" panose="020B0604020202020204" pitchFamily="34" charset="0"/>
              <a:buChar char="•"/>
            </a:pPr>
            <a:r>
              <a:rPr lang="en-US" dirty="0"/>
              <a:t>Group 2 Social &amp; Behavioral Investigators and Key Personnel</a:t>
            </a:r>
          </a:p>
          <a:p>
            <a:pPr marL="457200" indent="-457200">
              <a:buFont typeface="Arial" panose="020B0604020202020204" pitchFamily="34" charset="0"/>
              <a:buChar char="•"/>
            </a:pPr>
            <a:r>
              <a:rPr lang="en-US" dirty="0"/>
              <a:t>Social and Behavioral Responsible Conduct of Research</a:t>
            </a:r>
          </a:p>
          <a:p>
            <a:endParaRPr lang="en-US" u="sng" dirty="0"/>
          </a:p>
        </p:txBody>
      </p:sp>
    </p:spTree>
    <p:extLst>
      <p:ext uri="{BB962C8B-B14F-4D97-AF65-F5344CB8AC3E}">
        <p14:creationId xmlns:p14="http://schemas.microsoft.com/office/powerpoint/2010/main" val="59099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4800" dirty="0" smtClean="0"/>
              <a:t>Basic Elements of Informed Consent</a:t>
            </a:r>
            <a:endParaRPr lang="en-US" sz="4800" dirty="0"/>
          </a:p>
        </p:txBody>
      </p:sp>
      <p:sp>
        <p:nvSpPr>
          <p:cNvPr id="2" name="Content Placeholder 1"/>
          <p:cNvSpPr>
            <a:spLocks noGrp="1"/>
          </p:cNvSpPr>
          <p:nvPr>
            <p:ph idx="1"/>
          </p:nvPr>
        </p:nvSpPr>
        <p:spPr>
          <a:xfrm>
            <a:off x="628650" y="2222591"/>
            <a:ext cx="7886700" cy="3603096"/>
          </a:xfrm>
        </p:spPr>
        <p:txBody>
          <a:bodyPr>
            <a:normAutofit fontScale="92500" lnSpcReduction="10000"/>
          </a:bodyPr>
          <a:lstStyle/>
          <a:p>
            <a:r>
              <a:rPr lang="en-US" dirty="0"/>
              <a:t>Purpose and Description</a:t>
            </a:r>
          </a:p>
          <a:p>
            <a:r>
              <a:rPr lang="en-US" dirty="0"/>
              <a:t>Risks</a:t>
            </a:r>
          </a:p>
          <a:p>
            <a:r>
              <a:rPr lang="en-US" dirty="0"/>
              <a:t>Benefits</a:t>
            </a:r>
          </a:p>
          <a:p>
            <a:r>
              <a:rPr lang="en-US" dirty="0"/>
              <a:t>Alternatives</a:t>
            </a:r>
          </a:p>
          <a:p>
            <a:r>
              <a:rPr lang="en-US" b="1" dirty="0">
                <a:solidFill>
                  <a:srgbClr val="FF0000"/>
                </a:solidFill>
              </a:rPr>
              <a:t>Confidentiality</a:t>
            </a:r>
          </a:p>
          <a:p>
            <a:r>
              <a:rPr lang="en-US" dirty="0"/>
              <a:t>Greater Than Minimal Risk</a:t>
            </a:r>
          </a:p>
          <a:p>
            <a:r>
              <a:rPr lang="en-US" b="1" dirty="0">
                <a:solidFill>
                  <a:srgbClr val="FF0000"/>
                </a:solidFill>
              </a:rPr>
              <a:t>Contact Information</a:t>
            </a:r>
          </a:p>
          <a:p>
            <a:r>
              <a:rPr lang="en-US" b="1" dirty="0">
                <a:solidFill>
                  <a:srgbClr val="FF0000"/>
                </a:solidFill>
              </a:rPr>
              <a:t>Voluntary Participation</a:t>
            </a:r>
          </a:p>
          <a:p>
            <a:endParaRPr lang="en-US" dirty="0"/>
          </a:p>
        </p:txBody>
      </p:sp>
      <p:sp>
        <p:nvSpPr>
          <p:cNvPr id="5" name="TextBox 4"/>
          <p:cNvSpPr txBox="1"/>
          <p:nvPr/>
        </p:nvSpPr>
        <p:spPr>
          <a:xfrm>
            <a:off x="5619750" y="2696183"/>
            <a:ext cx="2895600" cy="2031325"/>
          </a:xfrm>
          <a:prstGeom prst="rect">
            <a:avLst/>
          </a:prstGeom>
          <a:no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0000"/>
                </a:solidFill>
                <a:effectLst/>
                <a:uLnTx/>
                <a:uFillTx/>
                <a:latin typeface="Calibri"/>
              </a:rPr>
              <a:t>Items in red are the areas where you will specifically talk about the data you’re collecting, who will have access to raw data versus aggregated data, and who to contact with questions.</a:t>
            </a:r>
          </a:p>
        </p:txBody>
      </p:sp>
    </p:spTree>
    <p:extLst>
      <p:ext uri="{BB962C8B-B14F-4D97-AF65-F5344CB8AC3E}">
        <p14:creationId xmlns:p14="http://schemas.microsoft.com/office/powerpoint/2010/main" val="697951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2400" dirty="0" smtClean="0"/>
              <a:t>What are your current practices for data privacy?</a:t>
            </a:r>
            <a:endParaRPr lang="en-US" sz="2400" dirty="0"/>
          </a:p>
        </p:txBody>
      </p:sp>
      <p:sp>
        <p:nvSpPr>
          <p:cNvPr id="2" name="Content Placeholder 1"/>
          <p:cNvSpPr>
            <a:spLocks noGrp="1"/>
          </p:cNvSpPr>
          <p:nvPr>
            <p:ph idx="1"/>
          </p:nvPr>
        </p:nvSpPr>
        <p:spPr/>
        <p:txBody>
          <a:bodyPr/>
          <a:lstStyle/>
          <a:p>
            <a:r>
              <a:rPr lang="en-US" sz="2600" dirty="0"/>
              <a:t>Think (3 minutes)</a:t>
            </a:r>
          </a:p>
          <a:p>
            <a:r>
              <a:rPr lang="en-US" sz="2600" dirty="0"/>
              <a:t>Pair (3 minutes)</a:t>
            </a:r>
          </a:p>
          <a:p>
            <a:r>
              <a:rPr lang="en-US" sz="2600" dirty="0"/>
              <a:t>Share</a:t>
            </a:r>
          </a:p>
          <a:p>
            <a:endParaRPr lang="en-US" dirty="0"/>
          </a:p>
        </p:txBody>
      </p:sp>
    </p:spTree>
    <p:extLst>
      <p:ext uri="{BB962C8B-B14F-4D97-AF65-F5344CB8AC3E}">
        <p14:creationId xmlns:p14="http://schemas.microsoft.com/office/powerpoint/2010/main" val="4114293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References</a:t>
            </a:r>
            <a:endParaRPr lang="en-US" dirty="0"/>
          </a:p>
        </p:txBody>
      </p:sp>
      <p:sp>
        <p:nvSpPr>
          <p:cNvPr id="2" name="Content Placeholder 1"/>
          <p:cNvSpPr>
            <a:spLocks noGrp="1"/>
          </p:cNvSpPr>
          <p:nvPr>
            <p:ph idx="1"/>
          </p:nvPr>
        </p:nvSpPr>
        <p:spPr>
          <a:xfrm>
            <a:off x="628650" y="2071689"/>
            <a:ext cx="7886700" cy="3603096"/>
          </a:xfrm>
        </p:spPr>
        <p:txBody>
          <a:bodyPr/>
          <a:lstStyle/>
          <a:p>
            <a:pPr lvl="0">
              <a:lnSpc>
                <a:spcPct val="100000"/>
              </a:lnSpc>
              <a:spcBef>
                <a:spcPct val="20000"/>
              </a:spcBef>
            </a:pPr>
            <a:r>
              <a:rPr lang="en-US" sz="1600" dirty="0">
                <a:solidFill>
                  <a:prstClr val="black"/>
                </a:solidFill>
                <a:latin typeface="Calibri"/>
                <a:cs typeface="+mn-cs"/>
              </a:rPr>
              <a:t>Hasty, R., </a:t>
            </a:r>
            <a:r>
              <a:rPr lang="en-US" sz="1600" dirty="0" err="1">
                <a:solidFill>
                  <a:prstClr val="black"/>
                </a:solidFill>
                <a:latin typeface="Calibri"/>
                <a:cs typeface="+mn-cs"/>
              </a:rPr>
              <a:t>Subjally</a:t>
            </a:r>
            <a:r>
              <a:rPr lang="en-US" sz="1600" dirty="0">
                <a:solidFill>
                  <a:prstClr val="black"/>
                </a:solidFill>
                <a:latin typeface="Calibri"/>
                <a:cs typeface="+mn-cs"/>
              </a:rPr>
              <a:t>, M., &amp; Nagel, T. (2013). Data Protection Law in the USA. </a:t>
            </a:r>
            <a:r>
              <a:rPr lang="en-US" sz="1600" i="1" dirty="0">
                <a:solidFill>
                  <a:prstClr val="black"/>
                </a:solidFill>
                <a:latin typeface="Calibri"/>
                <a:cs typeface="+mn-cs"/>
              </a:rPr>
              <a:t>Advocates</a:t>
            </a:r>
          </a:p>
          <a:p>
            <a:pPr lvl="0">
              <a:lnSpc>
                <a:spcPct val="100000"/>
              </a:lnSpc>
              <a:spcBef>
                <a:spcPct val="20000"/>
              </a:spcBef>
            </a:pPr>
            <a:r>
              <a:rPr lang="en-US" sz="1600" i="1" dirty="0">
                <a:solidFill>
                  <a:prstClr val="black"/>
                </a:solidFill>
                <a:latin typeface="Calibri"/>
                <a:cs typeface="+mn-cs"/>
              </a:rPr>
              <a:t>	 for International Development</a:t>
            </a:r>
            <a:r>
              <a:rPr lang="en-US" sz="1600" dirty="0">
                <a:solidFill>
                  <a:prstClr val="black"/>
                </a:solidFill>
                <a:latin typeface="Calibri"/>
                <a:cs typeface="+mn-cs"/>
              </a:rPr>
              <a:t>.</a:t>
            </a:r>
          </a:p>
          <a:p>
            <a:pPr lvl="0">
              <a:lnSpc>
                <a:spcPct val="100000"/>
              </a:lnSpc>
              <a:spcBef>
                <a:spcPct val="20000"/>
              </a:spcBef>
            </a:pPr>
            <a:endParaRPr lang="en-US" sz="1600" i="1" dirty="0">
              <a:solidFill>
                <a:prstClr val="black"/>
              </a:solidFill>
              <a:latin typeface="Calibri"/>
              <a:cs typeface="+mn-cs"/>
            </a:endParaRPr>
          </a:p>
          <a:p>
            <a:pPr lvl="0">
              <a:lnSpc>
                <a:spcPct val="100000"/>
              </a:lnSpc>
              <a:spcBef>
                <a:spcPct val="20000"/>
              </a:spcBef>
            </a:pPr>
            <a:r>
              <a:rPr lang="en-US" sz="1600" dirty="0">
                <a:solidFill>
                  <a:prstClr val="black"/>
                </a:solidFill>
                <a:latin typeface="Calibri"/>
                <a:cs typeface="+mn-cs"/>
              </a:rPr>
              <a:t>Nonprofit Technology Network. (2012). </a:t>
            </a:r>
            <a:r>
              <a:rPr lang="en-US" sz="1600" i="1" dirty="0">
                <a:solidFill>
                  <a:prstClr val="black"/>
                </a:solidFill>
                <a:latin typeface="Calibri"/>
                <a:cs typeface="+mn-cs"/>
              </a:rPr>
              <a:t>The state of nonprofit data. </a:t>
            </a:r>
          </a:p>
          <a:p>
            <a:pPr lvl="0">
              <a:lnSpc>
                <a:spcPct val="100000"/>
              </a:lnSpc>
              <a:spcBef>
                <a:spcPct val="20000"/>
              </a:spcBef>
            </a:pPr>
            <a:endParaRPr lang="en-US" sz="1600" i="1" dirty="0">
              <a:solidFill>
                <a:prstClr val="black"/>
              </a:solidFill>
              <a:latin typeface="Calibri"/>
              <a:cs typeface="+mn-cs"/>
            </a:endParaRPr>
          </a:p>
          <a:p>
            <a:pPr lvl="0">
              <a:lnSpc>
                <a:spcPct val="100000"/>
              </a:lnSpc>
              <a:spcBef>
                <a:spcPct val="20000"/>
              </a:spcBef>
            </a:pPr>
            <a:r>
              <a:rPr lang="en-US" sz="1600" dirty="0">
                <a:solidFill>
                  <a:prstClr val="black"/>
                </a:solidFill>
                <a:latin typeface="Calibri"/>
                <a:cs typeface="+mn-cs"/>
              </a:rPr>
              <a:t>Nonprofit Technology Network. (2014). </a:t>
            </a:r>
            <a:r>
              <a:rPr lang="en-US" sz="1600" i="1" dirty="0">
                <a:solidFill>
                  <a:prstClr val="black"/>
                </a:solidFill>
                <a:latin typeface="Calibri"/>
                <a:cs typeface="+mn-cs"/>
              </a:rPr>
              <a:t>Collected voices, data-informed nonprofits. </a:t>
            </a:r>
          </a:p>
          <a:p>
            <a:pPr lvl="0">
              <a:lnSpc>
                <a:spcPct val="100000"/>
              </a:lnSpc>
              <a:spcBef>
                <a:spcPct val="20000"/>
              </a:spcBef>
            </a:pPr>
            <a:r>
              <a:rPr lang="en-US" sz="1600" dirty="0">
                <a:solidFill>
                  <a:prstClr val="black"/>
                </a:solidFill>
                <a:latin typeface="Calibri"/>
                <a:cs typeface="+mn-cs"/>
              </a:rPr>
              <a:t>	</a:t>
            </a:r>
            <a:endParaRPr lang="en-US" sz="1600" i="1" dirty="0">
              <a:solidFill>
                <a:prstClr val="black"/>
              </a:solidFill>
              <a:latin typeface="Calibri"/>
              <a:cs typeface="+mn-cs"/>
            </a:endParaRPr>
          </a:p>
          <a:p>
            <a:pPr lvl="0">
              <a:lnSpc>
                <a:spcPct val="100000"/>
              </a:lnSpc>
              <a:spcBef>
                <a:spcPct val="20000"/>
              </a:spcBef>
            </a:pPr>
            <a:r>
              <a:rPr lang="en-US" sz="1600" dirty="0">
                <a:solidFill>
                  <a:prstClr val="black"/>
                </a:solidFill>
                <a:latin typeface="Calibri"/>
                <a:cs typeface="+mn-cs"/>
              </a:rPr>
              <a:t>Privacy. (2011, September 11). Retrieved from </a:t>
            </a:r>
          </a:p>
          <a:p>
            <a:pPr lvl="0">
              <a:lnSpc>
                <a:spcPct val="100000"/>
              </a:lnSpc>
              <a:spcBef>
                <a:spcPct val="20000"/>
              </a:spcBef>
            </a:pPr>
            <a:r>
              <a:rPr lang="en-US" sz="1600" dirty="0">
                <a:solidFill>
                  <a:prstClr val="black"/>
                </a:solidFill>
                <a:latin typeface="Calibri"/>
                <a:cs typeface="+mn-cs"/>
              </a:rPr>
              <a:t>	http://nonprofitanswerguide.org/privacy/</a:t>
            </a:r>
          </a:p>
          <a:p>
            <a:endParaRPr lang="en-US" dirty="0"/>
          </a:p>
        </p:txBody>
      </p:sp>
    </p:spTree>
    <p:extLst>
      <p:ext uri="{BB962C8B-B14F-4D97-AF65-F5344CB8AC3E}">
        <p14:creationId xmlns:p14="http://schemas.microsoft.com/office/powerpoint/2010/main" val="612328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7195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Questions</a:t>
            </a:r>
            <a:endParaRPr lang="en-US" dirty="0"/>
          </a:p>
        </p:txBody>
      </p:sp>
      <p:sp>
        <p:nvSpPr>
          <p:cNvPr id="2" name="Content Placeholder 1"/>
          <p:cNvSpPr>
            <a:spLocks noGrp="1"/>
          </p:cNvSpPr>
          <p:nvPr>
            <p:ph idx="1"/>
          </p:nvPr>
        </p:nvSpPr>
        <p:spPr>
          <a:xfrm>
            <a:off x="628650" y="2071689"/>
            <a:ext cx="7886700" cy="3603096"/>
          </a:xfrm>
        </p:spPr>
        <p:txBody>
          <a:bodyPr>
            <a:normAutofit fontScale="92500" lnSpcReduction="10000"/>
          </a:bodyPr>
          <a:lstStyle/>
          <a:p>
            <a:pPr marL="514350" indent="-514350">
              <a:buFont typeface="+mj-lt"/>
              <a:buAutoNum type="arabicPeriod"/>
            </a:pPr>
            <a:r>
              <a:rPr lang="en-US" dirty="0"/>
              <a:t>How many of you started your career with the plan of helping people?</a:t>
            </a:r>
          </a:p>
          <a:p>
            <a:pPr marL="514350" indent="-514350">
              <a:buFont typeface="+mj-lt"/>
              <a:buAutoNum type="arabicPeriod"/>
            </a:pPr>
            <a:endParaRPr lang="en-US" dirty="0"/>
          </a:p>
          <a:p>
            <a:pPr marL="514350" indent="-514350">
              <a:buFont typeface="+mj-lt"/>
              <a:buAutoNum type="arabicPeriod"/>
            </a:pPr>
            <a:r>
              <a:rPr lang="en-US" dirty="0"/>
              <a:t>How many of you planned to collect, organize, house, and interpret data?</a:t>
            </a:r>
          </a:p>
          <a:p>
            <a:pPr marL="514350" indent="-514350">
              <a:buFont typeface="+mj-lt"/>
              <a:buAutoNum type="arabicPeriod"/>
            </a:pPr>
            <a:endParaRPr lang="en-US" dirty="0"/>
          </a:p>
          <a:p>
            <a:pPr marL="514350" indent="-514350">
              <a:buFont typeface="+mj-lt"/>
              <a:buAutoNum type="arabicPeriod"/>
            </a:pPr>
            <a:r>
              <a:rPr lang="en-US" dirty="0"/>
              <a:t>How many of you had extensive training before starting your career on organizing, housing, and interpreting data?</a:t>
            </a:r>
          </a:p>
          <a:p>
            <a:endParaRPr lang="en-US" dirty="0"/>
          </a:p>
        </p:txBody>
      </p:sp>
    </p:spTree>
    <p:extLst>
      <p:ext uri="{BB962C8B-B14F-4D97-AF65-F5344CB8AC3E}">
        <p14:creationId xmlns:p14="http://schemas.microsoft.com/office/powerpoint/2010/main" val="284784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49" y="648849"/>
            <a:ext cx="7886700" cy="1325563"/>
          </a:xfrm>
        </p:spPr>
        <p:txBody>
          <a:bodyPr/>
          <a:lstStyle/>
          <a:p>
            <a:pPr algn="l"/>
            <a:r>
              <a:rPr lang="en-US" sz="4800" dirty="0" smtClean="0"/>
              <a:t>So why do we need data?</a:t>
            </a:r>
            <a:endParaRPr lang="en-US" sz="4800" dirty="0"/>
          </a:p>
        </p:txBody>
      </p:sp>
      <p:pic>
        <p:nvPicPr>
          <p:cNvPr id="5" name="Picture 4"/>
          <p:cNvPicPr>
            <a:picLocks noChangeAspect="1"/>
          </p:cNvPicPr>
          <p:nvPr/>
        </p:nvPicPr>
        <p:blipFill>
          <a:blip r:embed="rId2"/>
          <a:stretch>
            <a:fillRect/>
          </a:stretch>
        </p:blipFill>
        <p:spPr>
          <a:xfrm>
            <a:off x="1313181" y="1633478"/>
            <a:ext cx="6517635" cy="4546108"/>
          </a:xfrm>
          <a:prstGeom prst="rect">
            <a:avLst/>
          </a:prstGeom>
        </p:spPr>
      </p:pic>
    </p:spTree>
    <p:extLst>
      <p:ext uri="{BB962C8B-B14F-4D97-AF65-F5344CB8AC3E}">
        <p14:creationId xmlns:p14="http://schemas.microsoft.com/office/powerpoint/2010/main" val="2920177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522199"/>
            <a:ext cx="7886700" cy="3603096"/>
          </a:xfrm>
        </p:spPr>
        <p:txBody>
          <a:bodyPr>
            <a:normAutofit fontScale="92500" lnSpcReduction="10000"/>
          </a:bodyPr>
          <a:lstStyle/>
          <a:p>
            <a:r>
              <a:rPr lang="en-US" i="1" dirty="0"/>
              <a:t>Data in and of itself is not useful. Untouched, </a:t>
            </a:r>
            <a:r>
              <a:rPr lang="en-US" i="1" dirty="0" err="1"/>
              <a:t>unmanipulated</a:t>
            </a:r>
            <a:r>
              <a:rPr lang="en-US" i="1" dirty="0"/>
              <a:t>, unchanged, it’s valueless, but once transformed, it can serve any number of purposes. The nonprofit sector is still trying to figure out how to transform its data into something valuable. Nonprofit leaders need to continue to mature and invest in the resources necessary to help their staff navigate this process.</a:t>
            </a:r>
          </a:p>
          <a:p>
            <a:endParaRPr lang="en-US" i="1" dirty="0"/>
          </a:p>
          <a:p>
            <a:r>
              <a:rPr lang="en-US" sz="2400" dirty="0"/>
              <a:t>Collected Voices: Data-Informed Nonprofits, 2014, p. 6</a:t>
            </a:r>
          </a:p>
          <a:p>
            <a:endParaRPr lang="en-US" dirty="0"/>
          </a:p>
        </p:txBody>
      </p:sp>
    </p:spTree>
    <p:extLst>
      <p:ext uri="{BB962C8B-B14F-4D97-AF65-F5344CB8AC3E}">
        <p14:creationId xmlns:p14="http://schemas.microsoft.com/office/powerpoint/2010/main" val="1833977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As a group…</a:t>
            </a:r>
            <a:endParaRPr lang="en-US" dirty="0"/>
          </a:p>
        </p:txBody>
      </p:sp>
      <p:sp>
        <p:nvSpPr>
          <p:cNvPr id="2" name="Content Placeholder 1"/>
          <p:cNvSpPr>
            <a:spLocks noGrp="1"/>
          </p:cNvSpPr>
          <p:nvPr>
            <p:ph idx="1"/>
          </p:nvPr>
        </p:nvSpPr>
        <p:spPr>
          <a:xfrm>
            <a:off x="628650" y="2071689"/>
            <a:ext cx="7886700" cy="3603096"/>
          </a:xfrm>
        </p:spPr>
        <p:txBody>
          <a:bodyPr/>
          <a:lstStyle/>
          <a:p>
            <a:pPr marL="342900" indent="-342900">
              <a:buFont typeface="Arial" panose="020B0604020202020204" pitchFamily="34" charset="0"/>
              <a:buChar char="•"/>
            </a:pPr>
            <a:r>
              <a:rPr lang="en-US" sz="2600" dirty="0"/>
              <a:t>How are we doing?</a:t>
            </a:r>
          </a:p>
          <a:p>
            <a:pPr marL="342900" indent="-342900">
              <a:buFont typeface="Arial" panose="020B0604020202020204" pitchFamily="34" charset="0"/>
              <a:buChar char="•"/>
            </a:pPr>
            <a:r>
              <a:rPr lang="en-US" sz="2600" dirty="0"/>
              <a:t>How does this compare to other organizations nationwide?</a:t>
            </a:r>
          </a:p>
          <a:p>
            <a:endParaRPr lang="en-US" dirty="0"/>
          </a:p>
        </p:txBody>
      </p:sp>
    </p:spTree>
    <p:extLst>
      <p:ext uri="{BB962C8B-B14F-4D97-AF65-F5344CB8AC3E}">
        <p14:creationId xmlns:p14="http://schemas.microsoft.com/office/powerpoint/2010/main" val="90887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902845562"/>
              </p:ext>
            </p:extLst>
          </p:nvPr>
        </p:nvGraphicFramePr>
        <p:xfrm>
          <a:off x="904673" y="890536"/>
          <a:ext cx="7531768" cy="27605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noGrp="1"/>
          </p:cNvGraphicFramePr>
          <p:nvPr>
            <p:extLst>
              <p:ext uri="{D42A27DB-BD31-4B8C-83A1-F6EECF244321}">
                <p14:modId xmlns:p14="http://schemas.microsoft.com/office/powerpoint/2010/main" val="2110754229"/>
              </p:ext>
            </p:extLst>
          </p:nvPr>
        </p:nvGraphicFramePr>
        <p:xfrm>
          <a:off x="904673" y="3918626"/>
          <a:ext cx="7531768" cy="228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1457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3664171284"/>
              </p:ext>
            </p:extLst>
          </p:nvPr>
        </p:nvGraphicFramePr>
        <p:xfrm>
          <a:off x="752272" y="773804"/>
          <a:ext cx="7684168" cy="56561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8265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2674830765"/>
              </p:ext>
            </p:extLst>
          </p:nvPr>
        </p:nvGraphicFramePr>
        <p:xfrm>
          <a:off x="1079771" y="832170"/>
          <a:ext cx="7531768" cy="54275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7207191"/>
      </p:ext>
    </p:extLst>
  </p:cSld>
  <p:clrMapOvr>
    <a:masterClrMapping/>
  </p:clrMapOvr>
</p:sld>
</file>

<file path=ppt/theme/theme1.xml><?xml version="1.0" encoding="utf-8"?>
<a:theme xmlns:a="http://schemas.openxmlformats.org/drawingml/2006/main" name="Johnson Center Theme">
  <a:themeElements>
    <a:clrScheme name="Johnson Center Theme">
      <a:dk1>
        <a:srgbClr val="000000"/>
      </a:dk1>
      <a:lt1>
        <a:sysClr val="window" lastClr="FFFFFF"/>
      </a:lt1>
      <a:dk2>
        <a:srgbClr val="005D99"/>
      </a:dk2>
      <a:lt2>
        <a:srgbClr val="E8E8E8"/>
      </a:lt2>
      <a:accent1>
        <a:srgbClr val="9A0D24"/>
      </a:accent1>
      <a:accent2>
        <a:srgbClr val="ED573A"/>
      </a:accent2>
      <a:accent3>
        <a:srgbClr val="7EBDC7"/>
      </a:accent3>
      <a:accent4>
        <a:srgbClr val="A5A29F"/>
      </a:accent4>
      <a:accent5>
        <a:srgbClr val="7A7876"/>
      </a:accent5>
      <a:accent6>
        <a:srgbClr val="F99C1F"/>
      </a:accent6>
      <a:hlink>
        <a:srgbClr val="2312FA"/>
      </a:hlink>
      <a:folHlink>
        <a:srgbClr val="2A387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potx" id="{CED6E398-8F77-46CF-AB09-75F75A26F118}" vid="{F7C6A179-0815-4DB3-9318-C54EAA76D2F3}"/>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PowerPoint-Template (1)</Template>
  <TotalTime>228</TotalTime>
  <Words>1054</Words>
  <Application>Microsoft Office PowerPoint</Application>
  <PresentationFormat>On-screen Show (4:3)</PresentationFormat>
  <Paragraphs>114</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Johnson Center Theme</vt:lpstr>
      <vt:lpstr> Data Sharing, Storage, &amp; Consent</vt:lpstr>
      <vt:lpstr>Today’s Agenda</vt:lpstr>
      <vt:lpstr>Questions</vt:lpstr>
      <vt:lpstr>So why do we need data?</vt:lpstr>
      <vt:lpstr>PowerPoint Presentation</vt:lpstr>
      <vt:lpstr>As a group…</vt:lpstr>
      <vt:lpstr>PowerPoint Presentation</vt:lpstr>
      <vt:lpstr>PowerPoint Presentation</vt:lpstr>
      <vt:lpstr>PowerPoint Presentation</vt:lpstr>
      <vt:lpstr>PowerPoint Presentation</vt:lpstr>
      <vt:lpstr>PowerPoint Presentation</vt:lpstr>
      <vt:lpstr>PowerPoint Presentation</vt:lpstr>
      <vt:lpstr>Why is the collection and use of data so hard?</vt:lpstr>
      <vt:lpstr>Prioritization and Time</vt:lpstr>
      <vt:lpstr>Recommendations</vt:lpstr>
      <vt:lpstr>Shape Data Plans with Strategic Planning</vt:lpstr>
      <vt:lpstr>Data Protection Laws</vt:lpstr>
      <vt:lpstr>Federal Laws</vt:lpstr>
      <vt:lpstr>Best Practices</vt:lpstr>
      <vt:lpstr>Protect Individuals’ confidentiality and get informed consent</vt:lpstr>
      <vt:lpstr>Basic Elements of Informed Consent</vt:lpstr>
      <vt:lpstr>What are your current practices for data privacy?</vt:lpstr>
      <vt:lpstr>References</vt:lpstr>
      <vt:lpstr>PowerPoint Presentation</vt:lpstr>
    </vt:vector>
  </TitlesOfParts>
  <Company>Grand Valley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WKKF Grand Rapids Grantees Technical Assistance Training</dc:title>
  <dc:creator>Graduate CRI</dc:creator>
  <cp:lastModifiedBy>Jodi Petersen</cp:lastModifiedBy>
  <cp:revision>6</cp:revision>
  <dcterms:created xsi:type="dcterms:W3CDTF">2016-03-23T13:05:47Z</dcterms:created>
  <dcterms:modified xsi:type="dcterms:W3CDTF">2016-09-08T00:35:17Z</dcterms:modified>
</cp:coreProperties>
</file>