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embeddedFontLst>
    <p:embeddedFont>
      <p:font typeface="Oswald" panose="020B0604020202020204" charset="0"/>
      <p:regular r:id="rId44"/>
      <p:bold r:id="rId45"/>
    </p:embeddedFont>
    <p:embeddedFont>
      <p:font typeface="Source Sans Pr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F11088-FA2E-4713-A961-52FC7A879442}">
  <a:tblStyle styleId="{4FF11088-FA2E-4713-A961-52FC7A87944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4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4722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Shape 10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Shape 10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For example, let’s pull a table in community facts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Shape 10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Shape 9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Shape 1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Shape 1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Shape 1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I'm going through this fast, you can explore this list during the break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Shape 1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Shape 1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Shape 1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Shape 12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Shape 1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Shape 1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Shape 1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Shape 1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Shape 132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Shape 1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Shape 9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 graph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0" name="Shape 410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11" name="Shape 411"/>
          <p:cNvSpPr/>
          <p:nvPr/>
        </p:nvSpPr>
        <p:spPr>
          <a:xfrm rot="8100000">
            <a:off x="1847980" y="44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 rot="8100000">
            <a:off x="6038980" y="72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/>
          <p:nvPr/>
        </p:nvSpPr>
        <p:spPr>
          <a:xfrm rot="8100000">
            <a:off x="7181980" y="76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14" name="Shape 414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15" name="Shape 41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6" name="Shape 41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7" name="Shape 41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18" name="Shape 418"/>
          <p:cNvGrpSpPr/>
          <p:nvPr/>
        </p:nvGrpSpPr>
        <p:grpSpPr>
          <a:xfrm>
            <a:off x="-42837" y="633487"/>
            <a:ext cx="9229574" cy="642787"/>
            <a:chOff x="-42837" y="4443487"/>
            <a:chExt cx="9229574" cy="642787"/>
          </a:xfrm>
        </p:grpSpPr>
        <p:sp>
          <p:nvSpPr>
            <p:cNvPr id="419" name="Shape 41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4" name="Shape 444"/>
          <p:cNvSpPr/>
          <p:nvPr/>
        </p:nvSpPr>
        <p:spPr>
          <a:xfrm>
            <a:off x="2990700" y="77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1085700" y="106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4895700" y="70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/>
          <p:nvPr/>
        </p:nvSpPr>
        <p:spPr>
          <a:xfrm rot="8100000">
            <a:off x="8699949" y="51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78" name="Shape 478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79" name="Shape 479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2" name="Shape 48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83" name="Shape 48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84" name="Shape 48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85" name="Shape 48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86" name="Shape 486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487" name="Shape 48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2" name="Shape 512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519" name="Shape 519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520" name="Shape 520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23" name="Shape 52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524" name="Shape 5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525" name="Shape 5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526" name="Shape 5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527" name="Shape 527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528" name="Shape 5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3" name="Shape 553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6" name="Shape 556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561" name="Shape 561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562" name="Shape 562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563" name="Shape 563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564" name="Shape 564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7" name="Shape 56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568" name="Shape 56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569" name="Shape 56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570" name="Shape 57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571" name="Shape 571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572" name="Shape 572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7" name="Shape 597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605" name="Shape 605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606" name="Shape 606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8" name="Shape 608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09" name="Shape 60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610" name="Shape 6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611" name="Shape 6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612" name="Shape 61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613" name="Shape 613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614" name="Shape 614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9" name="Shape 639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6" name="Shape 646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648" name="Shape 6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649" name="Shape 6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0" name="Shape 6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52" name="Shape 6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653" name="Shape 6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654" name="Shape 6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655" name="Shape 6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656" name="Shape 6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657" name="Shape 6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2" name="Shape 6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9" name="Shape 689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90" name="Shape 690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692" name="Shape 692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693" name="Shape 693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96" name="Shape 69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697" name="Shape 69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698" name="Shape 69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699" name="Shape 699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700" name="Shape 700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701" name="Shape 701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26" name="Shape 726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33" name="Shape 733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34" name="Shape 734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37" name="Shape 73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738" name="Shape 73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739" name="Shape 73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740" name="Shape 74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741" name="Shape 741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742" name="Shape 742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7" name="Shape 767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8" name="Shape 768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0" name="Shape 770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00CEF6"/>
              </a:buClr>
              <a:buSzPct val="1000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773" name="Shape 77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74" name="Shape 77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5" name="Shape 77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6" name="Shape 77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7" name="Shape 77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78" name="Shape 77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779" name="Shape 77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780" name="Shape 78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781" name="Shape 78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782" name="Shape 78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783" name="Shape 78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8" name="Shape 80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0" name="Shape 81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1" name="Shape 81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5" name="Shape 75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6" name="Shape 76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0" name="Shape 8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1" name="Shape 8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2" name="Shape 8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3" name="Shape 83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84" name="Shape 84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814" name="Shape 81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815" name="Shape 81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6" name="Shape 81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18" name="Shape 81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819" name="Shape 81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20" name="Shape 82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21" name="Shape 82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22" name="Shape 82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823" name="Shape 82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8" name="Shape 84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9" name="Shape 84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0" name="Shape 85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1" name="Shape 85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 graph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854" name="Shape 854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855" name="Shape 855"/>
          <p:cNvSpPr/>
          <p:nvPr/>
        </p:nvSpPr>
        <p:spPr>
          <a:xfrm rot="8100000">
            <a:off x="1847980" y="44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6" name="Shape 856"/>
          <p:cNvSpPr/>
          <p:nvPr/>
        </p:nvSpPr>
        <p:spPr>
          <a:xfrm rot="8100000">
            <a:off x="6038980" y="72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7" name="Shape 857"/>
          <p:cNvSpPr/>
          <p:nvPr/>
        </p:nvSpPr>
        <p:spPr>
          <a:xfrm rot="8100000">
            <a:off x="7181980" y="76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8" name="Shape 858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859" name="Shape 85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60" name="Shape 86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61" name="Shape 86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62" name="Shape 862"/>
          <p:cNvGrpSpPr/>
          <p:nvPr/>
        </p:nvGrpSpPr>
        <p:grpSpPr>
          <a:xfrm>
            <a:off x="-42837" y="633487"/>
            <a:ext cx="9229574" cy="642787"/>
            <a:chOff x="-42837" y="4443487"/>
            <a:chExt cx="9229574" cy="642787"/>
          </a:xfrm>
        </p:grpSpPr>
        <p:sp>
          <p:nvSpPr>
            <p:cNvPr id="863" name="Shape 86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8" name="Shape 888"/>
          <p:cNvSpPr/>
          <p:nvPr/>
        </p:nvSpPr>
        <p:spPr>
          <a:xfrm>
            <a:off x="2990700" y="77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1085700" y="106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4895700" y="70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1" name="Shape 891"/>
          <p:cNvSpPr/>
          <p:nvPr/>
        </p:nvSpPr>
        <p:spPr>
          <a:xfrm rot="8100000">
            <a:off x="8699949" y="51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89" name="Shape 28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0" name="Shape 29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3" name="Shape 29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4" name="Shape 29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5" name="Shape 29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6" name="Shape 29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97" name="Shape 29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98" name="Shape 29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3" name="Shape 32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00CEF6"/>
              </a:buClr>
              <a:buSzPct val="1000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0" name="Shape 33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1" name="Shape 33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4" name="Shape 33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35" name="Shape 33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6" name="Shape 33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7" name="Shape 33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38" name="Shape 33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39" name="Shape 33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4" name="Shape 36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Shape 450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451" name="Shape 451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2" name="Shape 452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3" name="Shape 453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4" name="Shape 454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5" name="Shape 455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6" name="Shape 456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7" name="Shape 457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8" name="Shape 458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9" name="Shape 459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0" name="Shape 460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1" name="Shape 461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2" name="Shape 462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63" name="Shape 463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64" name="Shape 464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65" name="Shape 465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66" name="Shape 466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67" name="Shape 467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68" name="Shape 468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69" name="Shape 469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70" name="Shape 470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71" name="Shape 471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72" name="Shape 472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73" name="Shape 473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metrodata.org/neighborhood/five-points?comparison=0803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denvermetrodata.org/advanced-search/false/neighborhood/14,128,153/52/26/false/false/10/al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metrodata.org/advanced-search/false/neighborhood/14,226/52/26,62/false/false/10/al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://denvermetrodata.org/advanced-search/false/neighborhood/226/52/62,18/false/false/9/a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metrodata.org/advanced-search/false/neighborhood/14,226/52/26,62/false/false/10/al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://denvermetrodata.org/advanced-search/false/neighborhood/226/52/62,18/false/false/9/a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metrodata.org/advanced-search/false/neighborhood/236/52/26,41,9,62,18/false/false/9/al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://denvermetrodata.org/map/false/neighborhood/236/52/all/false/false/9/false" TargetMode="External"/><Relationship Id="rId4" Type="http://schemas.openxmlformats.org/officeDocument/2006/relationships/hyperlink" Target="http://denvermetrodata.org/compare/0/neighborhood/236/52/26,41/false/08031/9/tru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news.com/life/hilltop-historic-million-dollar-homes-in-scenic-denver-neighborhood/8418278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ocialexplorer.com/data/ACS2010/metadata/?ds=ACS10&amp;table=B25014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denvermetrodata.org/indicator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lehd.ces.census.gov/" TargetMode="External"/><Relationship Id="rId13" Type="http://schemas.openxmlformats.org/officeDocument/2006/relationships/hyperlink" Target="https://data.colorado.gov/" TargetMode="External"/><Relationship Id="rId3" Type="http://schemas.openxmlformats.org/officeDocument/2006/relationships/hyperlink" Target="https://www.chfainfo.com/" TargetMode="External"/><Relationship Id="rId7" Type="http://schemas.openxmlformats.org/officeDocument/2006/relationships/hyperlink" Target="http://stats.bls.gov/blshome.htm" TargetMode="External"/><Relationship Id="rId12" Type="http://schemas.openxmlformats.org/officeDocument/2006/relationships/hyperlink" Target="http://opencolorado.org/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docs.google.com/document/d/166Xu5Co3Ws3J3gxtRUWuVrB94Kmjcazu4Jsu2LQXEPU/edit?usp=shar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actfinder.census.gov/faces/nav/jsf/pages/index.xhtml" TargetMode="External"/><Relationship Id="rId11" Type="http://schemas.openxmlformats.org/officeDocument/2006/relationships/hyperlink" Target="https://drcog.org/services-and-resources/data-maps-and-modeling/regional-data-catalog" TargetMode="External"/><Relationship Id="rId5" Type="http://schemas.openxmlformats.org/officeDocument/2006/relationships/hyperlink" Target="http://www.tchd.org/" TargetMode="External"/><Relationship Id="rId15" Type="http://schemas.openxmlformats.org/officeDocument/2006/relationships/hyperlink" Target="codataengine.org" TargetMode="External"/><Relationship Id="rId10" Type="http://schemas.openxmlformats.org/officeDocument/2006/relationships/hyperlink" Target="http://opendata.arcgis.com/" TargetMode="External"/><Relationship Id="rId4" Type="http://schemas.openxmlformats.org/officeDocument/2006/relationships/hyperlink" Target="https://www.colorado.gov/cdphe" TargetMode="External"/><Relationship Id="rId9" Type="http://schemas.openxmlformats.org/officeDocument/2006/relationships/hyperlink" Target="https://www.cde.state.co.us/" TargetMode="External"/><Relationship Id="rId14" Type="http://schemas.openxmlformats.org/officeDocument/2006/relationships/hyperlink" Target="http://www.piton.org/ask-di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lot.ly/" TargetMode="External"/><Relationship Id="rId13" Type="http://schemas.openxmlformats.org/officeDocument/2006/relationships/hyperlink" Target="https://carto.com/" TargetMode="External"/><Relationship Id="rId3" Type="http://schemas.openxmlformats.org/officeDocument/2006/relationships/hyperlink" Target="https://www.google.com/sheets/about/" TargetMode="External"/><Relationship Id="rId7" Type="http://schemas.openxmlformats.org/officeDocument/2006/relationships/hyperlink" Target="http://www.chartblocks.com/en/" TargetMode="External"/><Relationship Id="rId12" Type="http://schemas.openxmlformats.org/officeDocument/2006/relationships/hyperlink" Target="https://support.google.com/fusiontables/answer/2571232?hl=e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fogr.am/" TargetMode="External"/><Relationship Id="rId11" Type="http://schemas.openxmlformats.org/officeDocument/2006/relationships/hyperlink" Target="http://piton.maps.arcgis.com/apps/MapAndAppGallery/index.html?appid=07a74233def8469182f8601a95304437" TargetMode="External"/><Relationship Id="rId5" Type="http://schemas.openxmlformats.org/officeDocument/2006/relationships/hyperlink" Target="https://piktochart.com/" TargetMode="External"/><Relationship Id="rId10" Type="http://schemas.openxmlformats.org/officeDocument/2006/relationships/hyperlink" Target="https://www.arcgis.com/home/index.html" TargetMode="External"/><Relationship Id="rId4" Type="http://schemas.openxmlformats.org/officeDocument/2006/relationships/hyperlink" Target="https://public.tableau.com/s/" TargetMode="External"/><Relationship Id="rId9" Type="http://schemas.openxmlformats.org/officeDocument/2006/relationships/hyperlink" Target="https://www.libreoffice.org/" TargetMode="External"/><Relationship Id="rId14" Type="http://schemas.openxmlformats.org/officeDocument/2006/relationships/hyperlink" Target="https://www.mapbox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metrodata.org/neighborhood/five-points?comparison=08031" TargetMode="External"/><Relationship Id="rId7" Type="http://schemas.openxmlformats.org/officeDocument/2006/relationships/hyperlink" Target="http://denvermetrodata.org/indicator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envermetrodata.org/map/false/neighborhood/236/52/all/false/false/9/false" TargetMode="External"/><Relationship Id="rId5" Type="http://schemas.openxmlformats.org/officeDocument/2006/relationships/hyperlink" Target="http://denvermetrodata.org/compare/0/neighborhood/236/52/26,41/false/08031/9/true" TargetMode="External"/><Relationship Id="rId4" Type="http://schemas.openxmlformats.org/officeDocument/2006/relationships/hyperlink" Target="http://denvermetrodata.org/advanced-search/false/neighborhood/14,128,153/52/26/false/false/10/al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unsplash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www.denvermetrodata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Data101 with Community Facts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>
            <a:spLocks noGrp="1"/>
          </p:cNvSpPr>
          <p:nvPr>
            <p:ph type="body" idx="1"/>
          </p:nvPr>
        </p:nvSpPr>
        <p:spPr>
          <a:xfrm>
            <a:off x="2404800" y="3958325"/>
            <a:ext cx="6996600" cy="55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http://denvermetrodata.org/neighborhood/five-points?comparison=08031</a:t>
            </a:r>
          </a:p>
        </p:txBody>
      </p:sp>
      <p:pic>
        <p:nvPicPr>
          <p:cNvPr id="990" name="Shape 9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674" y="297287"/>
            <a:ext cx="5703706" cy="360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1" name="Shape 991"/>
          <p:cNvGrpSpPr/>
          <p:nvPr/>
        </p:nvGrpSpPr>
        <p:grpSpPr>
          <a:xfrm>
            <a:off x="1738382" y="178906"/>
            <a:ext cx="7219242" cy="3768493"/>
            <a:chOff x="1738382" y="178906"/>
            <a:chExt cx="7219242" cy="3768493"/>
          </a:xfrm>
        </p:grpSpPr>
        <p:grpSp>
          <p:nvGrpSpPr>
            <p:cNvPr id="992" name="Shape 992"/>
            <p:cNvGrpSpPr/>
            <p:nvPr/>
          </p:nvGrpSpPr>
          <p:grpSpPr>
            <a:xfrm>
              <a:off x="1839150" y="245475"/>
              <a:ext cx="7118475" cy="3701925"/>
              <a:chOff x="1847375" y="245475"/>
              <a:chExt cx="7118475" cy="3701925"/>
            </a:xfrm>
          </p:grpSpPr>
          <p:sp>
            <p:nvSpPr>
              <p:cNvPr id="993" name="Shape 993"/>
              <p:cNvSpPr/>
              <p:nvPr/>
            </p:nvSpPr>
            <p:spPr>
              <a:xfrm>
                <a:off x="2751550" y="484650"/>
                <a:ext cx="742500" cy="258000"/>
              </a:xfrm>
              <a:prstGeom prst="rect">
                <a:avLst/>
              </a:prstGeom>
              <a:noFill/>
              <a:ln w="9525" cap="flat" cmpd="sng">
                <a:solidFill>
                  <a:srgbClr val="AFF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4" name="Shape 994"/>
              <p:cNvSpPr/>
              <p:nvPr/>
            </p:nvSpPr>
            <p:spPr>
              <a:xfrm>
                <a:off x="3709075" y="597975"/>
                <a:ext cx="3545100" cy="934200"/>
              </a:xfrm>
              <a:prstGeom prst="rect">
                <a:avLst/>
              </a:prstGeom>
              <a:noFill/>
              <a:ln w="9525" cap="flat" cmpd="sng">
                <a:solidFill>
                  <a:srgbClr val="AFF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995" name="Shape 995"/>
              <p:cNvCxnSpPr>
                <a:stCxn id="993" idx="0"/>
                <a:endCxn id="994" idx="0"/>
              </p:cNvCxnSpPr>
              <p:nvPr/>
            </p:nvCxnSpPr>
            <p:spPr>
              <a:xfrm rot="-5400000" flipH="1">
                <a:off x="4245550" y="-638100"/>
                <a:ext cx="113400" cy="2358900"/>
              </a:xfrm>
              <a:prstGeom prst="curvedConnector3">
                <a:avLst>
                  <a:gd name="adj1" fmla="val -209987"/>
                </a:avLst>
              </a:prstGeom>
              <a:noFill/>
              <a:ln w="9525" cap="flat" cmpd="sng">
                <a:solidFill>
                  <a:srgbClr val="AFF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996" name="Shape 996"/>
              <p:cNvSpPr txBox="1"/>
              <p:nvPr/>
            </p:nvSpPr>
            <p:spPr>
              <a:xfrm>
                <a:off x="5424900" y="245475"/>
                <a:ext cx="6801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Text</a:t>
                </a:r>
              </a:p>
            </p:txBody>
          </p:sp>
          <p:sp>
            <p:nvSpPr>
              <p:cNvPr id="997" name="Shape 997"/>
              <p:cNvSpPr/>
              <p:nvPr/>
            </p:nvSpPr>
            <p:spPr>
              <a:xfrm>
                <a:off x="3900575" y="2626425"/>
                <a:ext cx="3545100" cy="1164900"/>
              </a:xfrm>
              <a:prstGeom prst="rect">
                <a:avLst/>
              </a:prstGeom>
              <a:noFill/>
              <a:ln w="9525" cap="flat" cmpd="sng">
                <a:solidFill>
                  <a:srgbClr val="00CEF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8" name="Shape 998"/>
              <p:cNvSpPr/>
              <p:nvPr/>
            </p:nvSpPr>
            <p:spPr>
              <a:xfrm>
                <a:off x="1886450" y="1741050"/>
                <a:ext cx="1607700" cy="1518600"/>
              </a:xfrm>
              <a:prstGeom prst="rect">
                <a:avLst/>
              </a:prstGeom>
              <a:noFill/>
              <a:ln w="9525" cap="flat" cmpd="sng">
                <a:solidFill>
                  <a:srgbClr val="00CEF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999" name="Shape 999"/>
              <p:cNvCxnSpPr>
                <a:stCxn id="998" idx="2"/>
                <a:endCxn id="997" idx="2"/>
              </p:cNvCxnSpPr>
              <p:nvPr/>
            </p:nvCxnSpPr>
            <p:spPr>
              <a:xfrm rot="-5400000" flipH="1">
                <a:off x="3915950" y="2034000"/>
                <a:ext cx="531600" cy="2982900"/>
              </a:xfrm>
              <a:prstGeom prst="curvedConnector3">
                <a:avLst>
                  <a:gd name="adj1" fmla="val 144808"/>
                </a:avLst>
              </a:prstGeom>
              <a:noFill/>
              <a:ln w="9525" cap="flat" cmpd="sng">
                <a:solidFill>
                  <a:srgbClr val="00CEF6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000" name="Shape 1000"/>
              <p:cNvSpPr txBox="1"/>
              <p:nvPr/>
            </p:nvSpPr>
            <p:spPr>
              <a:xfrm>
                <a:off x="2114500" y="3415200"/>
                <a:ext cx="10083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Number</a:t>
                </a:r>
              </a:p>
            </p:txBody>
          </p:sp>
          <p:sp>
            <p:nvSpPr>
              <p:cNvPr id="1001" name="Shape 1001"/>
              <p:cNvSpPr txBox="1"/>
              <p:nvPr/>
            </p:nvSpPr>
            <p:spPr>
              <a:xfrm>
                <a:off x="1847375" y="995650"/>
                <a:ext cx="1008300" cy="2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Location</a:t>
                </a:r>
              </a:p>
            </p:txBody>
          </p:sp>
          <p:sp>
            <p:nvSpPr>
              <p:cNvPr id="1002" name="Shape 1002"/>
              <p:cNvSpPr txBox="1"/>
              <p:nvPr/>
            </p:nvSpPr>
            <p:spPr>
              <a:xfrm>
                <a:off x="7600550" y="555000"/>
                <a:ext cx="1365300" cy="3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457200" lvl="0" indent="-228600" rtl="0">
                  <a:spcBef>
                    <a:spcPts val="0"/>
                  </a:spcBef>
                  <a:buChar char="●"/>
                </a:pPr>
                <a:r>
                  <a:rPr lang="en"/>
                  <a:t>Number</a:t>
                </a:r>
              </a:p>
              <a:p>
                <a:pPr marL="457200" lvl="0" indent="-228600" rtl="0">
                  <a:spcBef>
                    <a:spcPts val="0"/>
                  </a:spcBef>
                  <a:buChar char="●"/>
                </a:pPr>
                <a:r>
                  <a:rPr lang="en"/>
                  <a:t>Text</a:t>
                </a:r>
              </a:p>
              <a:p>
                <a:pPr marL="457200" lvl="0" indent="-228600" rtl="0">
                  <a:spcBef>
                    <a:spcPts val="0"/>
                  </a:spcBef>
                  <a:buChar char="●"/>
                </a:pPr>
                <a:r>
                  <a:rPr lang="en"/>
                  <a:t>Location</a:t>
                </a:r>
              </a:p>
              <a:p>
                <a:pPr marL="457200" lvl="0" indent="-228600" rtl="0">
                  <a:spcBef>
                    <a:spcPts val="0"/>
                  </a:spcBef>
                  <a:buChar char="●"/>
                </a:pPr>
                <a:r>
                  <a:rPr lang="en"/>
                  <a:t>...</a:t>
                </a:r>
              </a:p>
            </p:txBody>
          </p:sp>
        </p:grpSp>
        <p:sp>
          <p:nvSpPr>
            <p:cNvPr id="1003" name="Shape 1003"/>
            <p:cNvSpPr/>
            <p:nvPr/>
          </p:nvSpPr>
          <p:spPr>
            <a:xfrm>
              <a:off x="2117122" y="748859"/>
              <a:ext cx="251176" cy="332811"/>
            </a:xfrm>
            <a:custGeom>
              <a:avLst/>
              <a:gdLst/>
              <a:ahLst/>
              <a:cxnLst/>
              <a:rect l="0" t="0" r="0" b="0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CEF6">
                <a:alpha val="7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5917404" y="178906"/>
              <a:ext cx="338956" cy="308316"/>
            </a:xfrm>
            <a:custGeom>
              <a:avLst/>
              <a:gdLst/>
              <a:ahLst/>
              <a:cxnLst/>
              <a:rect l="0" t="0" r="0" b="0"/>
              <a:pathLst>
                <a:path w="16218" h="14752" extrusionOk="0">
                  <a:moveTo>
                    <a:pt x="7694" y="0"/>
                  </a:moveTo>
                  <a:lnTo>
                    <a:pt x="7279" y="25"/>
                  </a:lnTo>
                  <a:lnTo>
                    <a:pt x="6863" y="74"/>
                  </a:lnTo>
                  <a:lnTo>
                    <a:pt x="6473" y="123"/>
                  </a:lnTo>
                  <a:lnTo>
                    <a:pt x="6082" y="196"/>
                  </a:lnTo>
                  <a:lnTo>
                    <a:pt x="5691" y="293"/>
                  </a:lnTo>
                  <a:lnTo>
                    <a:pt x="5325" y="416"/>
                  </a:lnTo>
                  <a:lnTo>
                    <a:pt x="4958" y="538"/>
                  </a:lnTo>
                  <a:lnTo>
                    <a:pt x="4592" y="660"/>
                  </a:lnTo>
                  <a:lnTo>
                    <a:pt x="4250" y="831"/>
                  </a:lnTo>
                  <a:lnTo>
                    <a:pt x="3908" y="977"/>
                  </a:lnTo>
                  <a:lnTo>
                    <a:pt x="3566" y="1173"/>
                  </a:lnTo>
                  <a:lnTo>
                    <a:pt x="3249" y="1368"/>
                  </a:lnTo>
                  <a:lnTo>
                    <a:pt x="2956" y="1563"/>
                  </a:lnTo>
                  <a:lnTo>
                    <a:pt x="2663" y="1783"/>
                  </a:lnTo>
                  <a:lnTo>
                    <a:pt x="2370" y="2003"/>
                  </a:lnTo>
                  <a:lnTo>
                    <a:pt x="2101" y="2247"/>
                  </a:lnTo>
                  <a:lnTo>
                    <a:pt x="1857" y="2492"/>
                  </a:lnTo>
                  <a:lnTo>
                    <a:pt x="1612" y="2760"/>
                  </a:lnTo>
                  <a:lnTo>
                    <a:pt x="1393" y="3029"/>
                  </a:lnTo>
                  <a:lnTo>
                    <a:pt x="1173" y="3298"/>
                  </a:lnTo>
                  <a:lnTo>
                    <a:pt x="977" y="3591"/>
                  </a:lnTo>
                  <a:lnTo>
                    <a:pt x="807" y="3884"/>
                  </a:lnTo>
                  <a:lnTo>
                    <a:pt x="636" y="4201"/>
                  </a:lnTo>
                  <a:lnTo>
                    <a:pt x="489" y="4519"/>
                  </a:lnTo>
                  <a:lnTo>
                    <a:pt x="367" y="4836"/>
                  </a:lnTo>
                  <a:lnTo>
                    <a:pt x="245" y="5154"/>
                  </a:lnTo>
                  <a:lnTo>
                    <a:pt x="172" y="5496"/>
                  </a:lnTo>
                  <a:lnTo>
                    <a:pt x="98" y="5838"/>
                  </a:lnTo>
                  <a:lnTo>
                    <a:pt x="49" y="6179"/>
                  </a:lnTo>
                  <a:lnTo>
                    <a:pt x="1" y="6521"/>
                  </a:lnTo>
                  <a:lnTo>
                    <a:pt x="1" y="6888"/>
                  </a:lnTo>
                  <a:lnTo>
                    <a:pt x="1" y="7254"/>
                  </a:lnTo>
                  <a:lnTo>
                    <a:pt x="49" y="7645"/>
                  </a:lnTo>
                  <a:lnTo>
                    <a:pt x="98" y="8011"/>
                  </a:lnTo>
                  <a:lnTo>
                    <a:pt x="196" y="8353"/>
                  </a:lnTo>
                  <a:lnTo>
                    <a:pt x="294" y="8719"/>
                  </a:lnTo>
                  <a:lnTo>
                    <a:pt x="416" y="9061"/>
                  </a:lnTo>
                  <a:lnTo>
                    <a:pt x="562" y="9403"/>
                  </a:lnTo>
                  <a:lnTo>
                    <a:pt x="733" y="9745"/>
                  </a:lnTo>
                  <a:lnTo>
                    <a:pt x="904" y="10063"/>
                  </a:lnTo>
                  <a:lnTo>
                    <a:pt x="1100" y="10356"/>
                  </a:lnTo>
                  <a:lnTo>
                    <a:pt x="1344" y="10673"/>
                  </a:lnTo>
                  <a:lnTo>
                    <a:pt x="1564" y="10966"/>
                  </a:lnTo>
                  <a:lnTo>
                    <a:pt x="1832" y="11235"/>
                  </a:lnTo>
                  <a:lnTo>
                    <a:pt x="2101" y="11504"/>
                  </a:lnTo>
                  <a:lnTo>
                    <a:pt x="2394" y="11772"/>
                  </a:lnTo>
                  <a:lnTo>
                    <a:pt x="2687" y="12017"/>
                  </a:lnTo>
                  <a:lnTo>
                    <a:pt x="2492" y="12383"/>
                  </a:lnTo>
                  <a:lnTo>
                    <a:pt x="2272" y="12749"/>
                  </a:lnTo>
                  <a:lnTo>
                    <a:pt x="2028" y="13140"/>
                  </a:lnTo>
                  <a:lnTo>
                    <a:pt x="1710" y="13506"/>
                  </a:lnTo>
                  <a:lnTo>
                    <a:pt x="1368" y="13873"/>
                  </a:lnTo>
                  <a:lnTo>
                    <a:pt x="1173" y="14044"/>
                  </a:lnTo>
                  <a:lnTo>
                    <a:pt x="953" y="14190"/>
                  </a:lnTo>
                  <a:lnTo>
                    <a:pt x="733" y="14337"/>
                  </a:lnTo>
                  <a:lnTo>
                    <a:pt x="513" y="14483"/>
                  </a:lnTo>
                  <a:lnTo>
                    <a:pt x="269" y="14581"/>
                  </a:lnTo>
                  <a:lnTo>
                    <a:pt x="1" y="14703"/>
                  </a:lnTo>
                  <a:lnTo>
                    <a:pt x="123" y="14703"/>
                  </a:lnTo>
                  <a:lnTo>
                    <a:pt x="489" y="14752"/>
                  </a:lnTo>
                  <a:lnTo>
                    <a:pt x="1368" y="14752"/>
                  </a:lnTo>
                  <a:lnTo>
                    <a:pt x="1710" y="14728"/>
                  </a:lnTo>
                  <a:lnTo>
                    <a:pt x="2101" y="14654"/>
                  </a:lnTo>
                  <a:lnTo>
                    <a:pt x="2492" y="14581"/>
                  </a:lnTo>
                  <a:lnTo>
                    <a:pt x="2907" y="14459"/>
                  </a:lnTo>
                  <a:lnTo>
                    <a:pt x="3322" y="14312"/>
                  </a:lnTo>
                  <a:lnTo>
                    <a:pt x="3762" y="14117"/>
                  </a:lnTo>
                  <a:lnTo>
                    <a:pt x="4177" y="13873"/>
                  </a:lnTo>
                  <a:lnTo>
                    <a:pt x="4592" y="13604"/>
                  </a:lnTo>
                  <a:lnTo>
                    <a:pt x="4983" y="13238"/>
                  </a:lnTo>
                  <a:lnTo>
                    <a:pt x="5349" y="13360"/>
                  </a:lnTo>
                  <a:lnTo>
                    <a:pt x="5716" y="13482"/>
                  </a:lnTo>
                  <a:lnTo>
                    <a:pt x="6106" y="13555"/>
                  </a:lnTo>
                  <a:lnTo>
                    <a:pt x="6497" y="13628"/>
                  </a:lnTo>
                  <a:lnTo>
                    <a:pt x="6888" y="13702"/>
                  </a:lnTo>
                  <a:lnTo>
                    <a:pt x="7279" y="13751"/>
                  </a:lnTo>
                  <a:lnTo>
                    <a:pt x="7694" y="13775"/>
                  </a:lnTo>
                  <a:lnTo>
                    <a:pt x="8524" y="13775"/>
                  </a:lnTo>
                  <a:lnTo>
                    <a:pt x="8939" y="13751"/>
                  </a:lnTo>
                  <a:lnTo>
                    <a:pt x="9355" y="13702"/>
                  </a:lnTo>
                  <a:lnTo>
                    <a:pt x="9745" y="13628"/>
                  </a:lnTo>
                  <a:lnTo>
                    <a:pt x="10136" y="13555"/>
                  </a:lnTo>
                  <a:lnTo>
                    <a:pt x="10527" y="13458"/>
                  </a:lnTo>
                  <a:lnTo>
                    <a:pt x="10893" y="13360"/>
                  </a:lnTo>
                  <a:lnTo>
                    <a:pt x="11260" y="13238"/>
                  </a:lnTo>
                  <a:lnTo>
                    <a:pt x="11626" y="13091"/>
                  </a:lnTo>
                  <a:lnTo>
                    <a:pt x="11968" y="12945"/>
                  </a:lnTo>
                  <a:lnTo>
                    <a:pt x="12310" y="12774"/>
                  </a:lnTo>
                  <a:lnTo>
                    <a:pt x="12652" y="12603"/>
                  </a:lnTo>
                  <a:lnTo>
                    <a:pt x="12969" y="12407"/>
                  </a:lnTo>
                  <a:lnTo>
                    <a:pt x="13262" y="12212"/>
                  </a:lnTo>
                  <a:lnTo>
                    <a:pt x="13555" y="11992"/>
                  </a:lnTo>
                  <a:lnTo>
                    <a:pt x="13848" y="11748"/>
                  </a:lnTo>
                  <a:lnTo>
                    <a:pt x="14117" y="11528"/>
                  </a:lnTo>
                  <a:lnTo>
                    <a:pt x="14361" y="11259"/>
                  </a:lnTo>
                  <a:lnTo>
                    <a:pt x="14606" y="11015"/>
                  </a:lnTo>
                  <a:lnTo>
                    <a:pt x="14825" y="10747"/>
                  </a:lnTo>
                  <a:lnTo>
                    <a:pt x="15045" y="10453"/>
                  </a:lnTo>
                  <a:lnTo>
                    <a:pt x="15241" y="10160"/>
                  </a:lnTo>
                  <a:lnTo>
                    <a:pt x="15412" y="9867"/>
                  </a:lnTo>
                  <a:lnTo>
                    <a:pt x="15582" y="9574"/>
                  </a:lnTo>
                  <a:lnTo>
                    <a:pt x="15729" y="9257"/>
                  </a:lnTo>
                  <a:lnTo>
                    <a:pt x="15851" y="8939"/>
                  </a:lnTo>
                  <a:lnTo>
                    <a:pt x="15973" y="8597"/>
                  </a:lnTo>
                  <a:lnTo>
                    <a:pt x="16047" y="8280"/>
                  </a:lnTo>
                  <a:lnTo>
                    <a:pt x="16120" y="7938"/>
                  </a:lnTo>
                  <a:lnTo>
                    <a:pt x="16169" y="7596"/>
                  </a:lnTo>
                  <a:lnTo>
                    <a:pt x="16217" y="7230"/>
                  </a:lnTo>
                  <a:lnTo>
                    <a:pt x="16217" y="6888"/>
                  </a:lnTo>
                  <a:lnTo>
                    <a:pt x="16217" y="6521"/>
                  </a:lnTo>
                  <a:lnTo>
                    <a:pt x="16169" y="6179"/>
                  </a:lnTo>
                  <a:lnTo>
                    <a:pt x="16120" y="5838"/>
                  </a:lnTo>
                  <a:lnTo>
                    <a:pt x="16047" y="5496"/>
                  </a:lnTo>
                  <a:lnTo>
                    <a:pt x="15973" y="5154"/>
                  </a:lnTo>
                  <a:lnTo>
                    <a:pt x="15851" y="4836"/>
                  </a:lnTo>
                  <a:lnTo>
                    <a:pt x="15729" y="4519"/>
                  </a:lnTo>
                  <a:lnTo>
                    <a:pt x="15582" y="4201"/>
                  </a:lnTo>
                  <a:lnTo>
                    <a:pt x="15412" y="3884"/>
                  </a:lnTo>
                  <a:lnTo>
                    <a:pt x="15241" y="3591"/>
                  </a:lnTo>
                  <a:lnTo>
                    <a:pt x="15045" y="3298"/>
                  </a:lnTo>
                  <a:lnTo>
                    <a:pt x="14825" y="3029"/>
                  </a:lnTo>
                  <a:lnTo>
                    <a:pt x="14606" y="2760"/>
                  </a:lnTo>
                  <a:lnTo>
                    <a:pt x="14361" y="2492"/>
                  </a:lnTo>
                  <a:lnTo>
                    <a:pt x="14117" y="2247"/>
                  </a:lnTo>
                  <a:lnTo>
                    <a:pt x="13848" y="2003"/>
                  </a:lnTo>
                  <a:lnTo>
                    <a:pt x="13555" y="1783"/>
                  </a:lnTo>
                  <a:lnTo>
                    <a:pt x="13262" y="1563"/>
                  </a:lnTo>
                  <a:lnTo>
                    <a:pt x="12969" y="1368"/>
                  </a:lnTo>
                  <a:lnTo>
                    <a:pt x="12652" y="1173"/>
                  </a:lnTo>
                  <a:lnTo>
                    <a:pt x="12310" y="977"/>
                  </a:lnTo>
                  <a:lnTo>
                    <a:pt x="11968" y="831"/>
                  </a:lnTo>
                  <a:lnTo>
                    <a:pt x="11626" y="660"/>
                  </a:lnTo>
                  <a:lnTo>
                    <a:pt x="11260" y="538"/>
                  </a:lnTo>
                  <a:lnTo>
                    <a:pt x="10893" y="416"/>
                  </a:lnTo>
                  <a:lnTo>
                    <a:pt x="10527" y="293"/>
                  </a:lnTo>
                  <a:lnTo>
                    <a:pt x="10136" y="196"/>
                  </a:lnTo>
                  <a:lnTo>
                    <a:pt x="9745" y="123"/>
                  </a:lnTo>
                  <a:lnTo>
                    <a:pt x="9355" y="74"/>
                  </a:lnTo>
                  <a:lnTo>
                    <a:pt x="8939" y="25"/>
                  </a:lnTo>
                  <a:lnTo>
                    <a:pt x="8524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05" name="Shape 1005"/>
            <p:cNvGrpSpPr/>
            <p:nvPr/>
          </p:nvGrpSpPr>
          <p:grpSpPr>
            <a:xfrm>
              <a:off x="1738382" y="3462150"/>
              <a:ext cx="378749" cy="277698"/>
              <a:chOff x="4610450" y="3703750"/>
              <a:chExt cx="453050" cy="332175"/>
            </a:xfrm>
          </p:grpSpPr>
          <p:sp>
            <p:nvSpPr>
              <p:cNvPr id="1006" name="Shape 1006"/>
              <p:cNvSpPr/>
              <p:nvPr/>
            </p:nvSpPr>
            <p:spPr>
              <a:xfrm>
                <a:off x="4610450" y="3703750"/>
                <a:ext cx="453050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18122" h="13287" extrusionOk="0">
                    <a:moveTo>
                      <a:pt x="366" y="0"/>
                    </a:moveTo>
                    <a:lnTo>
                      <a:pt x="293" y="49"/>
                    </a:lnTo>
                    <a:lnTo>
                      <a:pt x="195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2798"/>
                    </a:lnTo>
                    <a:lnTo>
                      <a:pt x="0" y="12896"/>
                    </a:lnTo>
                    <a:lnTo>
                      <a:pt x="25" y="12993"/>
                    </a:lnTo>
                    <a:lnTo>
                      <a:pt x="73" y="13067"/>
                    </a:lnTo>
                    <a:lnTo>
                      <a:pt x="122" y="13140"/>
                    </a:lnTo>
                    <a:lnTo>
                      <a:pt x="195" y="13213"/>
                    </a:lnTo>
                    <a:lnTo>
                      <a:pt x="293" y="13238"/>
                    </a:lnTo>
                    <a:lnTo>
                      <a:pt x="366" y="13287"/>
                    </a:lnTo>
                    <a:lnTo>
                      <a:pt x="17756" y="13287"/>
                    </a:lnTo>
                    <a:lnTo>
                      <a:pt x="17829" y="13238"/>
                    </a:lnTo>
                    <a:lnTo>
                      <a:pt x="17927" y="13213"/>
                    </a:lnTo>
                    <a:lnTo>
                      <a:pt x="18000" y="13140"/>
                    </a:lnTo>
                    <a:lnTo>
                      <a:pt x="18049" y="13067"/>
                    </a:lnTo>
                    <a:lnTo>
                      <a:pt x="18098" y="12993"/>
                    </a:lnTo>
                    <a:lnTo>
                      <a:pt x="18122" y="12896"/>
                    </a:lnTo>
                    <a:lnTo>
                      <a:pt x="18122" y="12798"/>
                    </a:lnTo>
                    <a:lnTo>
                      <a:pt x="18122" y="12700"/>
                    </a:lnTo>
                    <a:lnTo>
                      <a:pt x="18098" y="12603"/>
                    </a:lnTo>
                    <a:lnTo>
                      <a:pt x="18049" y="12529"/>
                    </a:lnTo>
                    <a:lnTo>
                      <a:pt x="18000" y="12456"/>
                    </a:lnTo>
                    <a:lnTo>
                      <a:pt x="17927" y="12383"/>
                    </a:lnTo>
                    <a:lnTo>
                      <a:pt x="17829" y="12358"/>
                    </a:lnTo>
                    <a:lnTo>
                      <a:pt x="17756" y="12310"/>
                    </a:lnTo>
                    <a:lnTo>
                      <a:pt x="977" y="12310"/>
                    </a:lnTo>
                    <a:lnTo>
                      <a:pt x="977" y="489"/>
                    </a:lnTo>
                    <a:lnTo>
                      <a:pt x="953" y="391"/>
                    </a:lnTo>
                    <a:lnTo>
                      <a:pt x="928" y="293"/>
                    </a:lnTo>
                    <a:lnTo>
                      <a:pt x="879" y="220"/>
                    </a:lnTo>
                    <a:lnTo>
                      <a:pt x="830" y="147"/>
                    </a:lnTo>
                    <a:lnTo>
                      <a:pt x="757" y="74"/>
                    </a:lnTo>
                    <a:lnTo>
                      <a:pt x="660" y="4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00CEF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7" name="Shape 1007"/>
              <p:cNvSpPr/>
              <p:nvPr/>
            </p:nvSpPr>
            <p:spPr>
              <a:xfrm>
                <a:off x="4642200" y="3730000"/>
                <a:ext cx="389550" cy="249150"/>
              </a:xfrm>
              <a:custGeom>
                <a:avLst/>
                <a:gdLst/>
                <a:ahLst/>
                <a:cxnLst/>
                <a:rect l="0" t="0" r="0" b="0"/>
                <a:pathLst>
                  <a:path w="15582" h="9966" extrusionOk="0">
                    <a:moveTo>
                      <a:pt x="14752" y="1"/>
                    </a:moveTo>
                    <a:lnTo>
                      <a:pt x="14629" y="49"/>
                    </a:lnTo>
                    <a:lnTo>
                      <a:pt x="14507" y="98"/>
                    </a:lnTo>
                    <a:lnTo>
                      <a:pt x="14410" y="196"/>
                    </a:lnTo>
                    <a:lnTo>
                      <a:pt x="14336" y="294"/>
                    </a:lnTo>
                    <a:lnTo>
                      <a:pt x="14263" y="416"/>
                    </a:lnTo>
                    <a:lnTo>
                      <a:pt x="14239" y="538"/>
                    </a:lnTo>
                    <a:lnTo>
                      <a:pt x="14214" y="684"/>
                    </a:lnTo>
                    <a:lnTo>
                      <a:pt x="14239" y="831"/>
                    </a:lnTo>
                    <a:lnTo>
                      <a:pt x="14288" y="1002"/>
                    </a:lnTo>
                    <a:lnTo>
                      <a:pt x="11308" y="4372"/>
                    </a:lnTo>
                    <a:lnTo>
                      <a:pt x="11161" y="4323"/>
                    </a:lnTo>
                    <a:lnTo>
                      <a:pt x="11015" y="4299"/>
                    </a:lnTo>
                    <a:lnTo>
                      <a:pt x="10844" y="4323"/>
                    </a:lnTo>
                    <a:lnTo>
                      <a:pt x="10087" y="3005"/>
                    </a:lnTo>
                    <a:lnTo>
                      <a:pt x="10160" y="2907"/>
                    </a:lnTo>
                    <a:lnTo>
                      <a:pt x="10209" y="2809"/>
                    </a:lnTo>
                    <a:lnTo>
                      <a:pt x="10233" y="2687"/>
                    </a:lnTo>
                    <a:lnTo>
                      <a:pt x="10233" y="2565"/>
                    </a:lnTo>
                    <a:lnTo>
                      <a:pt x="10233" y="2418"/>
                    </a:lnTo>
                    <a:lnTo>
                      <a:pt x="10184" y="2296"/>
                    </a:lnTo>
                    <a:lnTo>
                      <a:pt x="10136" y="2174"/>
                    </a:lnTo>
                    <a:lnTo>
                      <a:pt x="10038" y="2077"/>
                    </a:lnTo>
                    <a:lnTo>
                      <a:pt x="9940" y="2003"/>
                    </a:lnTo>
                    <a:lnTo>
                      <a:pt x="9818" y="1930"/>
                    </a:lnTo>
                    <a:lnTo>
                      <a:pt x="9696" y="1906"/>
                    </a:lnTo>
                    <a:lnTo>
                      <a:pt x="9549" y="1881"/>
                    </a:lnTo>
                    <a:lnTo>
                      <a:pt x="9427" y="1906"/>
                    </a:lnTo>
                    <a:lnTo>
                      <a:pt x="9281" y="1930"/>
                    </a:lnTo>
                    <a:lnTo>
                      <a:pt x="9183" y="2003"/>
                    </a:lnTo>
                    <a:lnTo>
                      <a:pt x="9085" y="2077"/>
                    </a:lnTo>
                    <a:lnTo>
                      <a:pt x="8988" y="2174"/>
                    </a:lnTo>
                    <a:lnTo>
                      <a:pt x="8939" y="2296"/>
                    </a:lnTo>
                    <a:lnTo>
                      <a:pt x="8890" y="2418"/>
                    </a:lnTo>
                    <a:lnTo>
                      <a:pt x="8866" y="2565"/>
                    </a:lnTo>
                    <a:lnTo>
                      <a:pt x="8890" y="2663"/>
                    </a:lnTo>
                    <a:lnTo>
                      <a:pt x="8914" y="2785"/>
                    </a:lnTo>
                    <a:lnTo>
                      <a:pt x="8939" y="2883"/>
                    </a:lnTo>
                    <a:lnTo>
                      <a:pt x="8988" y="2956"/>
                    </a:lnTo>
                    <a:lnTo>
                      <a:pt x="6521" y="6668"/>
                    </a:lnTo>
                    <a:lnTo>
                      <a:pt x="6399" y="6644"/>
                    </a:lnTo>
                    <a:lnTo>
                      <a:pt x="6130" y="6644"/>
                    </a:lnTo>
                    <a:lnTo>
                      <a:pt x="5959" y="6717"/>
                    </a:lnTo>
                    <a:lnTo>
                      <a:pt x="4714" y="5398"/>
                    </a:lnTo>
                    <a:lnTo>
                      <a:pt x="4763" y="5252"/>
                    </a:lnTo>
                    <a:lnTo>
                      <a:pt x="4763" y="5105"/>
                    </a:lnTo>
                    <a:lnTo>
                      <a:pt x="4763" y="4958"/>
                    </a:lnTo>
                    <a:lnTo>
                      <a:pt x="4714" y="4836"/>
                    </a:lnTo>
                    <a:lnTo>
                      <a:pt x="4665" y="4714"/>
                    </a:lnTo>
                    <a:lnTo>
                      <a:pt x="4567" y="4617"/>
                    </a:lnTo>
                    <a:lnTo>
                      <a:pt x="4470" y="4543"/>
                    </a:lnTo>
                    <a:lnTo>
                      <a:pt x="4347" y="4470"/>
                    </a:lnTo>
                    <a:lnTo>
                      <a:pt x="4225" y="4446"/>
                    </a:lnTo>
                    <a:lnTo>
                      <a:pt x="4079" y="4421"/>
                    </a:lnTo>
                    <a:lnTo>
                      <a:pt x="3957" y="4446"/>
                    </a:lnTo>
                    <a:lnTo>
                      <a:pt x="3810" y="4470"/>
                    </a:lnTo>
                    <a:lnTo>
                      <a:pt x="3712" y="4543"/>
                    </a:lnTo>
                    <a:lnTo>
                      <a:pt x="3615" y="4617"/>
                    </a:lnTo>
                    <a:lnTo>
                      <a:pt x="3517" y="4714"/>
                    </a:lnTo>
                    <a:lnTo>
                      <a:pt x="3468" y="4836"/>
                    </a:lnTo>
                    <a:lnTo>
                      <a:pt x="3419" y="4958"/>
                    </a:lnTo>
                    <a:lnTo>
                      <a:pt x="3395" y="5105"/>
                    </a:lnTo>
                    <a:lnTo>
                      <a:pt x="3419" y="5276"/>
                    </a:lnTo>
                    <a:lnTo>
                      <a:pt x="3493" y="5447"/>
                    </a:lnTo>
                    <a:lnTo>
                      <a:pt x="49" y="9574"/>
                    </a:lnTo>
                    <a:lnTo>
                      <a:pt x="0" y="9648"/>
                    </a:lnTo>
                    <a:lnTo>
                      <a:pt x="0" y="9745"/>
                    </a:lnTo>
                    <a:lnTo>
                      <a:pt x="25" y="9843"/>
                    </a:lnTo>
                    <a:lnTo>
                      <a:pt x="98" y="9916"/>
                    </a:lnTo>
                    <a:lnTo>
                      <a:pt x="171" y="9965"/>
                    </a:lnTo>
                    <a:lnTo>
                      <a:pt x="244" y="9965"/>
                    </a:lnTo>
                    <a:lnTo>
                      <a:pt x="342" y="9941"/>
                    </a:lnTo>
                    <a:lnTo>
                      <a:pt x="440" y="9892"/>
                    </a:lnTo>
                    <a:lnTo>
                      <a:pt x="3859" y="5740"/>
                    </a:lnTo>
                    <a:lnTo>
                      <a:pt x="3981" y="5789"/>
                    </a:lnTo>
                    <a:lnTo>
                      <a:pt x="4079" y="5789"/>
                    </a:lnTo>
                    <a:lnTo>
                      <a:pt x="4225" y="5764"/>
                    </a:lnTo>
                    <a:lnTo>
                      <a:pt x="4347" y="5740"/>
                    </a:lnTo>
                    <a:lnTo>
                      <a:pt x="5642" y="7083"/>
                    </a:lnTo>
                    <a:lnTo>
                      <a:pt x="5617" y="7205"/>
                    </a:lnTo>
                    <a:lnTo>
                      <a:pt x="5617" y="7328"/>
                    </a:lnTo>
                    <a:lnTo>
                      <a:pt x="5617" y="7450"/>
                    </a:lnTo>
                    <a:lnTo>
                      <a:pt x="5666" y="7572"/>
                    </a:lnTo>
                    <a:lnTo>
                      <a:pt x="5740" y="7694"/>
                    </a:lnTo>
                    <a:lnTo>
                      <a:pt x="5813" y="7792"/>
                    </a:lnTo>
                    <a:lnTo>
                      <a:pt x="5910" y="7889"/>
                    </a:lnTo>
                    <a:lnTo>
                      <a:pt x="6033" y="7938"/>
                    </a:lnTo>
                    <a:lnTo>
                      <a:pt x="6155" y="7987"/>
                    </a:lnTo>
                    <a:lnTo>
                      <a:pt x="6301" y="8011"/>
                    </a:lnTo>
                    <a:lnTo>
                      <a:pt x="6448" y="7987"/>
                    </a:lnTo>
                    <a:lnTo>
                      <a:pt x="6570" y="7938"/>
                    </a:lnTo>
                    <a:lnTo>
                      <a:pt x="6692" y="7889"/>
                    </a:lnTo>
                    <a:lnTo>
                      <a:pt x="6790" y="7792"/>
                    </a:lnTo>
                    <a:lnTo>
                      <a:pt x="6863" y="7694"/>
                    </a:lnTo>
                    <a:lnTo>
                      <a:pt x="6936" y="7572"/>
                    </a:lnTo>
                    <a:lnTo>
                      <a:pt x="6961" y="7450"/>
                    </a:lnTo>
                    <a:lnTo>
                      <a:pt x="6985" y="7328"/>
                    </a:lnTo>
                    <a:lnTo>
                      <a:pt x="6961" y="7132"/>
                    </a:lnTo>
                    <a:lnTo>
                      <a:pt x="6887" y="6986"/>
                    </a:lnTo>
                    <a:lnTo>
                      <a:pt x="9403" y="3224"/>
                    </a:lnTo>
                    <a:lnTo>
                      <a:pt x="9549" y="3249"/>
                    </a:lnTo>
                    <a:lnTo>
                      <a:pt x="9647" y="3249"/>
                    </a:lnTo>
                    <a:lnTo>
                      <a:pt x="10429" y="4617"/>
                    </a:lnTo>
                    <a:lnTo>
                      <a:pt x="10355" y="4788"/>
                    </a:lnTo>
                    <a:lnTo>
                      <a:pt x="10331" y="4885"/>
                    </a:lnTo>
                    <a:lnTo>
                      <a:pt x="10331" y="4983"/>
                    </a:lnTo>
                    <a:lnTo>
                      <a:pt x="10331" y="5129"/>
                    </a:lnTo>
                    <a:lnTo>
                      <a:pt x="10380" y="5252"/>
                    </a:lnTo>
                    <a:lnTo>
                      <a:pt x="10429" y="5374"/>
                    </a:lnTo>
                    <a:lnTo>
                      <a:pt x="10526" y="5471"/>
                    </a:lnTo>
                    <a:lnTo>
                      <a:pt x="10624" y="5569"/>
                    </a:lnTo>
                    <a:lnTo>
                      <a:pt x="10746" y="5618"/>
                    </a:lnTo>
                    <a:lnTo>
                      <a:pt x="10868" y="5667"/>
                    </a:lnTo>
                    <a:lnTo>
                      <a:pt x="11137" y="5667"/>
                    </a:lnTo>
                    <a:lnTo>
                      <a:pt x="11284" y="5618"/>
                    </a:lnTo>
                    <a:lnTo>
                      <a:pt x="11381" y="5569"/>
                    </a:lnTo>
                    <a:lnTo>
                      <a:pt x="11479" y="5471"/>
                    </a:lnTo>
                    <a:lnTo>
                      <a:pt x="11577" y="5374"/>
                    </a:lnTo>
                    <a:lnTo>
                      <a:pt x="11625" y="5252"/>
                    </a:lnTo>
                    <a:lnTo>
                      <a:pt x="11674" y="5129"/>
                    </a:lnTo>
                    <a:lnTo>
                      <a:pt x="11699" y="4983"/>
                    </a:lnTo>
                    <a:lnTo>
                      <a:pt x="11674" y="4861"/>
                    </a:lnTo>
                    <a:lnTo>
                      <a:pt x="11650" y="4739"/>
                    </a:lnTo>
                    <a:lnTo>
                      <a:pt x="14654" y="1319"/>
                    </a:lnTo>
                    <a:lnTo>
                      <a:pt x="14776" y="1344"/>
                    </a:lnTo>
                    <a:lnTo>
                      <a:pt x="14898" y="1368"/>
                    </a:lnTo>
                    <a:lnTo>
                      <a:pt x="15045" y="1344"/>
                    </a:lnTo>
                    <a:lnTo>
                      <a:pt x="15167" y="1295"/>
                    </a:lnTo>
                    <a:lnTo>
                      <a:pt x="15289" y="1246"/>
                    </a:lnTo>
                    <a:lnTo>
                      <a:pt x="15387" y="1148"/>
                    </a:lnTo>
                    <a:lnTo>
                      <a:pt x="15460" y="1051"/>
                    </a:lnTo>
                    <a:lnTo>
                      <a:pt x="15533" y="953"/>
                    </a:lnTo>
                    <a:lnTo>
                      <a:pt x="15558" y="807"/>
                    </a:lnTo>
                    <a:lnTo>
                      <a:pt x="15582" y="684"/>
                    </a:lnTo>
                    <a:lnTo>
                      <a:pt x="15558" y="538"/>
                    </a:lnTo>
                    <a:lnTo>
                      <a:pt x="15533" y="416"/>
                    </a:lnTo>
                    <a:lnTo>
                      <a:pt x="15460" y="294"/>
                    </a:lnTo>
                    <a:lnTo>
                      <a:pt x="15387" y="196"/>
                    </a:lnTo>
                    <a:lnTo>
                      <a:pt x="15289" y="98"/>
                    </a:lnTo>
                    <a:lnTo>
                      <a:pt x="15167" y="49"/>
                    </a:lnTo>
                    <a:lnTo>
                      <a:pt x="15045" y="1"/>
                    </a:lnTo>
                    <a:close/>
                  </a:path>
                </a:pathLst>
              </a:custGeom>
              <a:solidFill>
                <a:srgbClr val="00CEF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Shape 1012" descr="bw-puzzle-piece-two.png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1818600" y="407308"/>
            <a:ext cx="5506800" cy="3772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Shape 1013"/>
          <p:cNvSpPr txBox="1"/>
          <p:nvPr/>
        </p:nvSpPr>
        <p:spPr>
          <a:xfrm>
            <a:off x="4582625" y="866675"/>
            <a:ext cx="2860200" cy="14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2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  <a:t>Measure</a:t>
            </a:r>
          </a:p>
        </p:txBody>
      </p:sp>
      <p:sp>
        <p:nvSpPr>
          <p:cNvPr id="1014" name="Shape 1014"/>
          <p:cNvSpPr txBox="1"/>
          <p:nvPr/>
        </p:nvSpPr>
        <p:spPr>
          <a:xfrm>
            <a:off x="2178000" y="1630147"/>
            <a:ext cx="3000000" cy="152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2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Dimension</a:t>
            </a:r>
          </a:p>
        </p:txBody>
      </p:sp>
      <p:sp>
        <p:nvSpPr>
          <p:cNvPr id="1015" name="Shape 1015"/>
          <p:cNvSpPr txBox="1"/>
          <p:nvPr/>
        </p:nvSpPr>
        <p:spPr>
          <a:xfrm>
            <a:off x="311625" y="924600"/>
            <a:ext cx="1425900" cy="24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Context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Indicator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...</a:t>
            </a:r>
          </a:p>
        </p:txBody>
      </p:sp>
      <p:sp>
        <p:nvSpPr>
          <p:cNvPr id="1016" name="Shape 1016"/>
          <p:cNvSpPr txBox="1"/>
          <p:nvPr/>
        </p:nvSpPr>
        <p:spPr>
          <a:xfrm>
            <a:off x="7227900" y="1213600"/>
            <a:ext cx="2060700" cy="21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Count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Mean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Percentage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 Deviation</a:t>
            </a:r>
          </a:p>
          <a:p>
            <a:pPr marL="457200" lvl="0" indent="-317500" rtl="0">
              <a:spcBef>
                <a:spcPts val="600"/>
              </a:spcBef>
              <a:buClr>
                <a:srgbClr val="28324A"/>
              </a:buClr>
              <a:buFont typeface="Source Sans Pro"/>
              <a:buChar char="◉"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 txBox="1">
            <a:spLocks noGrp="1"/>
          </p:cNvSpPr>
          <p:nvPr>
            <p:ph type="ctrTitle" idx="4294967295"/>
          </p:nvPr>
        </p:nvSpPr>
        <p:spPr>
          <a:xfrm>
            <a:off x="685800" y="1640292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271,054 </a:t>
            </a:r>
            <a:r>
              <a:rPr lang="en" sz="4800">
                <a:solidFill>
                  <a:srgbClr val="3C78D8"/>
                </a:solidFill>
              </a:rPr>
              <a:t>Households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subTitle" idx="4294967295"/>
          </p:nvPr>
        </p:nvSpPr>
        <p:spPr>
          <a:xfrm>
            <a:off x="685800" y="2251201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/>
              <a:t>In Denver County</a:t>
            </a:r>
          </a:p>
        </p:txBody>
      </p:sp>
      <p:grpSp>
        <p:nvGrpSpPr>
          <p:cNvPr id="1023" name="Shape 1023"/>
          <p:cNvGrpSpPr/>
          <p:nvPr/>
        </p:nvGrpSpPr>
        <p:grpSpPr>
          <a:xfrm>
            <a:off x="1795337" y="1337079"/>
            <a:ext cx="2293180" cy="1036001"/>
            <a:chOff x="4497650" y="1426500"/>
            <a:chExt cx="2764200" cy="949850"/>
          </a:xfrm>
        </p:grpSpPr>
        <p:sp>
          <p:nvSpPr>
            <p:cNvPr id="1024" name="Shape 1024"/>
            <p:cNvSpPr/>
            <p:nvPr/>
          </p:nvSpPr>
          <p:spPr>
            <a:xfrm>
              <a:off x="4497650" y="1707950"/>
              <a:ext cx="2764200" cy="668400"/>
            </a:xfrm>
            <a:prstGeom prst="rect">
              <a:avLst/>
            </a:prstGeom>
            <a:noFill/>
            <a:ln w="9525" cap="flat" cmpd="sng">
              <a:solidFill>
                <a:srgbClr val="3468B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 txBox="1"/>
            <p:nvPr/>
          </p:nvSpPr>
          <p:spPr>
            <a:xfrm>
              <a:off x="5348150" y="1426500"/>
              <a:ext cx="10632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Measure</a:t>
              </a:r>
            </a:p>
          </p:txBody>
        </p:sp>
      </p:grpSp>
      <p:sp>
        <p:nvSpPr>
          <p:cNvPr id="1026" name="Shape 1026"/>
          <p:cNvSpPr txBox="1">
            <a:spLocks noGrp="1"/>
          </p:cNvSpPr>
          <p:nvPr>
            <p:ph type="ctrTitle" idx="4294967295"/>
          </p:nvPr>
        </p:nvSpPr>
        <p:spPr>
          <a:xfrm>
            <a:off x="842125" y="3243967"/>
            <a:ext cx="7772400" cy="89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AFF000"/>
                </a:solidFill>
              </a:rPr>
              <a:t>Data</a:t>
            </a:r>
            <a:r>
              <a:rPr lang="en" sz="4800"/>
              <a:t> → </a:t>
            </a:r>
            <a:r>
              <a:rPr lang="en" sz="4800">
                <a:solidFill>
                  <a:srgbClr val="00CEF6"/>
                </a:solidFill>
              </a:rPr>
              <a:t>Measure</a:t>
            </a:r>
            <a:r>
              <a:rPr lang="en" sz="4800">
                <a:solidFill>
                  <a:srgbClr val="3C78D8"/>
                </a:solidFill>
              </a:rPr>
              <a:t> + Dimension</a:t>
            </a:r>
          </a:p>
        </p:txBody>
      </p:sp>
      <p:grpSp>
        <p:nvGrpSpPr>
          <p:cNvPr id="1027" name="Shape 1027"/>
          <p:cNvGrpSpPr/>
          <p:nvPr/>
        </p:nvGrpSpPr>
        <p:grpSpPr>
          <a:xfrm>
            <a:off x="2721050" y="1640300"/>
            <a:ext cx="4356950" cy="1480700"/>
            <a:chOff x="2860050" y="1640300"/>
            <a:chExt cx="4356950" cy="1480700"/>
          </a:xfrm>
        </p:grpSpPr>
        <p:grpSp>
          <p:nvGrpSpPr>
            <p:cNvPr id="1028" name="Shape 1028"/>
            <p:cNvGrpSpPr/>
            <p:nvPr/>
          </p:nvGrpSpPr>
          <p:grpSpPr>
            <a:xfrm>
              <a:off x="2860050" y="2415400"/>
              <a:ext cx="3423900" cy="705600"/>
              <a:chOff x="2860050" y="2415400"/>
              <a:chExt cx="3423900" cy="705600"/>
            </a:xfrm>
          </p:grpSpPr>
          <p:sp>
            <p:nvSpPr>
              <p:cNvPr id="1029" name="Shape 1029"/>
              <p:cNvSpPr/>
              <p:nvPr/>
            </p:nvSpPr>
            <p:spPr>
              <a:xfrm>
                <a:off x="2860050" y="2415400"/>
                <a:ext cx="3423900" cy="463200"/>
              </a:xfrm>
              <a:prstGeom prst="rect">
                <a:avLst/>
              </a:prstGeom>
              <a:noFill/>
              <a:ln w="9525" cap="flat" cmpd="sng">
                <a:solidFill>
                  <a:srgbClr val="3468B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rgbClr val="3468BC"/>
                  </a:solidFill>
                </a:endParaRPr>
              </a:p>
            </p:txBody>
          </p:sp>
          <p:sp>
            <p:nvSpPr>
              <p:cNvPr id="1030" name="Shape 1030"/>
              <p:cNvSpPr txBox="1"/>
              <p:nvPr/>
            </p:nvSpPr>
            <p:spPr>
              <a:xfrm>
                <a:off x="4040400" y="2878600"/>
                <a:ext cx="1063200" cy="2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3468BC"/>
                    </a:solidFill>
                  </a:rPr>
                  <a:t>Dimension</a:t>
                </a:r>
              </a:p>
            </p:txBody>
          </p:sp>
        </p:grpSp>
        <p:sp>
          <p:nvSpPr>
            <p:cNvPr id="1031" name="Shape 1031"/>
            <p:cNvSpPr/>
            <p:nvPr/>
          </p:nvSpPr>
          <p:spPr>
            <a:xfrm>
              <a:off x="4298600" y="1640300"/>
              <a:ext cx="2918400" cy="775200"/>
            </a:xfrm>
            <a:prstGeom prst="rect">
              <a:avLst/>
            </a:prstGeom>
            <a:noFill/>
            <a:ln w="9525" cap="flat" cmpd="sng">
              <a:solidFill>
                <a:srgbClr val="3468B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3468BC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Shape 10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900" y="1374850"/>
            <a:ext cx="4654274" cy="207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351425" y="2495925"/>
            <a:ext cx="1174500" cy="53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Measure</a:t>
            </a:r>
          </a:p>
        </p:txBody>
      </p:sp>
      <p:sp>
        <p:nvSpPr>
          <p:cNvPr id="1038" name="Shape 103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Data have</a:t>
            </a:r>
            <a:r>
              <a:rPr lang="en">
                <a:solidFill>
                  <a:srgbClr val="3468BC"/>
                </a:solidFill>
              </a:rPr>
              <a:t> two </a:t>
            </a:r>
            <a:r>
              <a:rPr lang="en"/>
              <a:t>different components</a:t>
            </a:r>
          </a:p>
        </p:txBody>
      </p:sp>
      <p:sp>
        <p:nvSpPr>
          <p:cNvPr id="1039" name="Shape 1039"/>
          <p:cNvSpPr txBox="1">
            <a:spLocks noGrp="1"/>
          </p:cNvSpPr>
          <p:nvPr>
            <p:ph type="body" idx="2"/>
          </p:nvPr>
        </p:nvSpPr>
        <p:spPr>
          <a:xfrm>
            <a:off x="4587687" y="1374850"/>
            <a:ext cx="1377600" cy="45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Dimension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0" name="Shape 1040">
            <a:hlinkClick r:id="rId4"/>
          </p:cNvPr>
          <p:cNvSpPr txBox="1"/>
          <p:nvPr/>
        </p:nvSpPr>
        <p:spPr>
          <a:xfrm>
            <a:off x="1151200" y="3722425"/>
            <a:ext cx="8574900" cy="3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http://denvermetrodata.org/advanced-search/false/neighborhood/14,128,153/52/26,62/false/false/10/all</a:t>
            </a:r>
          </a:p>
        </p:txBody>
      </p:sp>
      <p:sp>
        <p:nvSpPr>
          <p:cNvPr id="1041" name="Shape 1041"/>
          <p:cNvSpPr/>
          <p:nvPr/>
        </p:nvSpPr>
        <p:spPr>
          <a:xfrm>
            <a:off x="5287225" y="2433900"/>
            <a:ext cx="1143900" cy="85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2" name="Shape 1042"/>
          <p:cNvSpPr/>
          <p:nvPr/>
        </p:nvSpPr>
        <p:spPr>
          <a:xfrm>
            <a:off x="2212125" y="1975175"/>
            <a:ext cx="1295700" cy="13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3" name="Shape 1043"/>
          <p:cNvSpPr/>
          <p:nvPr/>
        </p:nvSpPr>
        <p:spPr>
          <a:xfrm>
            <a:off x="1991900" y="1455100"/>
            <a:ext cx="1942200" cy="41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5425675" y="1975175"/>
            <a:ext cx="885300" cy="311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45" name="Shape 1045"/>
          <p:cNvCxnSpPr>
            <a:stCxn id="1043" idx="3"/>
            <a:endCxn id="1044" idx="1"/>
          </p:cNvCxnSpPr>
          <p:nvPr/>
        </p:nvCxnSpPr>
        <p:spPr>
          <a:xfrm>
            <a:off x="3934100" y="1662550"/>
            <a:ext cx="1491600" cy="468300"/>
          </a:xfrm>
          <a:prstGeom prst="curved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46" name="Shape 1046"/>
          <p:cNvCxnSpPr>
            <a:stCxn id="1042" idx="3"/>
          </p:cNvCxnSpPr>
          <p:nvPr/>
        </p:nvCxnSpPr>
        <p:spPr>
          <a:xfrm rot="10800000" flipH="1">
            <a:off x="3507825" y="1894625"/>
            <a:ext cx="1143900" cy="738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Shape 1051"/>
          <p:cNvGraphicFramePr/>
          <p:nvPr/>
        </p:nvGraphicFramePr>
        <p:xfrm>
          <a:off x="1404225" y="99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{4FF11088-FA2E-4713-A961-52FC7A879442}</a:tableStyleId>
              </a:tblPr>
              <a:tblGrid>
                <a:gridCol w="935525"/>
                <a:gridCol w="1669200"/>
                <a:gridCol w="1745775"/>
                <a:gridCol w="2049100"/>
              </a:tblGrid>
              <a:tr h="437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Attendee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Data Skill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Used CF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First week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Beginner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Beginner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Beginner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Intermediate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52" name="Shape 1052"/>
          <p:cNvSpPr txBox="1"/>
          <p:nvPr/>
        </p:nvSpPr>
        <p:spPr>
          <a:xfrm>
            <a:off x="1709000" y="492650"/>
            <a:ext cx="44199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from workshop registration survey sample result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1519950" y="2029600"/>
            <a:ext cx="6104100" cy="81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you can measure it,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can manage it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r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2" name="Shape 1062"/>
          <p:cNvGraphicFramePr/>
          <p:nvPr/>
        </p:nvGraphicFramePr>
        <p:xfrm>
          <a:off x="1404225" y="99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{4FF11088-FA2E-4713-A961-52FC7A879442}</a:tableStyleId>
              </a:tblPr>
              <a:tblGrid>
                <a:gridCol w="935525"/>
                <a:gridCol w="1669200"/>
                <a:gridCol w="1745775"/>
                <a:gridCol w="2049100"/>
              </a:tblGrid>
              <a:tr h="437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Attendee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Data Skill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Used CF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First week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Beginner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Beginner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Beginner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Intermediate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63" name="Shape 1063"/>
          <p:cNvSpPr txBox="1"/>
          <p:nvPr/>
        </p:nvSpPr>
        <p:spPr>
          <a:xfrm>
            <a:off x="1709000" y="492650"/>
            <a:ext cx="44199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from workshop registration survey sample result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Shape 1068"/>
          <p:cNvGraphicFramePr/>
          <p:nvPr/>
        </p:nvGraphicFramePr>
        <p:xfrm>
          <a:off x="1813375" y="99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{4FF11088-FA2E-4713-A961-52FC7A879442}</a:tableStyleId>
              </a:tblPr>
              <a:tblGrid>
                <a:gridCol w="3165475"/>
                <a:gridCol w="1372225"/>
              </a:tblGrid>
              <a:tr h="437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Dimensions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Count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Intermediate(Data Skill)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1(25%)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Beginner(Data Skill)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3(75%)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Existing CF user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3(75%)</a:t>
                      </a:r>
                    </a:p>
                  </a:txBody>
                  <a:tcPr marL="91425" marR="91425" marT="91425" marB="91425"/>
                </a:tc>
              </a:tr>
              <a:tr h="645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Registered in the first week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2(50%)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69" name="Shape 1069"/>
          <p:cNvSpPr txBox="1"/>
          <p:nvPr/>
        </p:nvSpPr>
        <p:spPr>
          <a:xfrm>
            <a:off x="1709000" y="492650"/>
            <a:ext cx="34569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from workshop registration survey</a:t>
            </a:r>
          </a:p>
        </p:txBody>
      </p:sp>
      <p:sp>
        <p:nvSpPr>
          <p:cNvPr id="1070" name="Shape 1070"/>
          <p:cNvSpPr txBox="1"/>
          <p:nvPr/>
        </p:nvSpPr>
        <p:spPr>
          <a:xfrm>
            <a:off x="6884875" y="2155275"/>
            <a:ext cx="1967100" cy="4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Count vs Percentage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Count vs Percentage</a:t>
            </a:r>
          </a:p>
        </p:txBody>
      </p:sp>
      <p:sp>
        <p:nvSpPr>
          <p:cNvPr id="1076" name="Shape 1076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1121125" y="4000250"/>
            <a:ext cx="7154100" cy="43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http://denvermetrodata.org/advanced-search/false/neighborhood/226/52/62,18/false/false/9/all</a:t>
            </a:r>
          </a:p>
        </p:txBody>
      </p:sp>
      <p:pic>
        <p:nvPicPr>
          <p:cNvPr id="1077" name="Shape 10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074" y="1529562"/>
            <a:ext cx="4664191" cy="229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1275625" y="4186925"/>
            <a:ext cx="7154100" cy="43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http://denvermetrodata.org/advanced-search/false/neighborhood/226/52/62,18/false/false/9/all</a:t>
            </a:r>
          </a:p>
        </p:txBody>
      </p:sp>
      <p:pic>
        <p:nvPicPr>
          <p:cNvPr id="1083" name="Shape 10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074" y="1308087"/>
            <a:ext cx="4664191" cy="229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Shape 1084"/>
          <p:cNvSpPr txBox="1">
            <a:spLocks noGrp="1"/>
          </p:cNvSpPr>
          <p:nvPr>
            <p:ph type="ctrTitle" idx="4294967295"/>
          </p:nvPr>
        </p:nvSpPr>
        <p:spPr>
          <a:xfrm>
            <a:off x="559950" y="307925"/>
            <a:ext cx="7725600" cy="89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400"/>
              <a:t>2,578(25%)</a:t>
            </a:r>
            <a:r>
              <a:rPr lang="en" sz="2400">
                <a:solidFill>
                  <a:srgbClr val="00CEF6"/>
                </a:solidFill>
              </a:rPr>
              <a:t> + </a:t>
            </a:r>
            <a:r>
              <a:rPr lang="en" sz="2400">
                <a:solidFill>
                  <a:srgbClr val="3C78D8"/>
                </a:solidFill>
              </a:rPr>
              <a:t>Sunnyside &amp; 2014 &amp; Persons in Poverty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1,391(28.64%) +       </a:t>
            </a:r>
            <a:r>
              <a:rPr lang="en" sz="2400">
                <a:solidFill>
                  <a:srgbClr val="3C78D8"/>
                </a:solidFill>
              </a:rPr>
              <a:t>Cole      &amp; 2014 &amp; Persons in Poverty</a:t>
            </a:r>
          </a:p>
        </p:txBody>
      </p:sp>
      <p:sp>
        <p:nvSpPr>
          <p:cNvPr id="1085" name="Shape 1085"/>
          <p:cNvSpPr txBox="1">
            <a:spLocks noGrp="1"/>
          </p:cNvSpPr>
          <p:nvPr>
            <p:ph type="ctrTitle" idx="4294967295"/>
          </p:nvPr>
        </p:nvSpPr>
        <p:spPr>
          <a:xfrm>
            <a:off x="1121125" y="3852633"/>
            <a:ext cx="7308600" cy="43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  </a:t>
            </a:r>
            <a:r>
              <a:rPr lang="en" sz="2400">
                <a:solidFill>
                  <a:srgbClr val="AFF000"/>
                </a:solidFill>
              </a:rPr>
              <a:t>Data</a:t>
            </a:r>
            <a:r>
              <a:rPr lang="en" sz="2400"/>
              <a:t> → </a:t>
            </a:r>
            <a:r>
              <a:rPr lang="en" sz="2400">
                <a:solidFill>
                  <a:srgbClr val="00CEF6"/>
                </a:solidFill>
              </a:rPr>
              <a:t>Measure</a:t>
            </a:r>
            <a:r>
              <a:rPr lang="en" sz="2400">
                <a:solidFill>
                  <a:srgbClr val="3C78D8"/>
                </a:solidFill>
              </a:rPr>
              <a:t> + Dimension</a:t>
            </a:r>
          </a:p>
        </p:txBody>
      </p:sp>
      <p:sp>
        <p:nvSpPr>
          <p:cNvPr id="1086" name="Shape 1086"/>
          <p:cNvSpPr txBox="1"/>
          <p:nvPr/>
        </p:nvSpPr>
        <p:spPr>
          <a:xfrm>
            <a:off x="206500" y="2291387"/>
            <a:ext cx="1760400" cy="5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  <a:t>LET’S </a:t>
            </a:r>
            <a:r>
              <a:rPr lang="en" sz="20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>
            <a:spLocks noGrp="1"/>
          </p:cNvSpPr>
          <p:nvPr>
            <p:ph type="ctrTitle" idx="4294967295"/>
          </p:nvPr>
        </p:nvSpPr>
        <p:spPr>
          <a:xfrm>
            <a:off x="1275149" y="1278550"/>
            <a:ext cx="65937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0"/>
              <a:t>Welcome!</a:t>
            </a:r>
          </a:p>
        </p:txBody>
      </p:sp>
      <p:sp>
        <p:nvSpPr>
          <p:cNvPr id="903" name="Shape 903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Mingming Zhang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/>
              <a:t>Data and Research Analyst @ The Piton Foundation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/>
              <a:t>You can reach me at </a:t>
            </a:r>
            <a:r>
              <a:rPr lang="en" u="sng"/>
              <a:t>mzhang@garycommunity.org</a:t>
            </a:r>
          </a:p>
          <a:p>
            <a:pPr lvl="0" algn="ctr">
              <a:spcBef>
                <a:spcPts val="0"/>
              </a:spcBef>
              <a:buNone/>
            </a:pPr>
            <a:endParaRPr sz="36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explore your data...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2736975" y="4167275"/>
            <a:ext cx="5792400" cy="1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http://denvermetrodata.org/advanced-search/false/neighborhood/236/52/26,41,9,62,18/false/false/9/all</a:t>
            </a:r>
          </a:p>
        </p:txBody>
      </p:sp>
      <p:pic>
        <p:nvPicPr>
          <p:cNvPr id="1093" name="Shape 10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950" y="634125"/>
            <a:ext cx="5123377" cy="353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Shape 1094"/>
          <p:cNvSpPr txBox="1">
            <a:spLocks noGrp="1"/>
          </p:cNvSpPr>
          <p:nvPr>
            <p:ph type="title"/>
          </p:nvPr>
        </p:nvSpPr>
        <p:spPr>
          <a:xfrm>
            <a:off x="1047750" y="245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explore your data...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explore your data...</a:t>
            </a:r>
          </a:p>
        </p:txBody>
      </p:sp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1" name="Shape 1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0" y="1341837"/>
            <a:ext cx="4544373" cy="29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Shape 1102"/>
          <p:cNvSpPr txBox="1"/>
          <p:nvPr/>
        </p:nvSpPr>
        <p:spPr>
          <a:xfrm>
            <a:off x="6212700" y="3885425"/>
            <a:ext cx="2931300" cy="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http://denvermetrodata.org/compare/0/neighborhood/236/52/26,41/false/08031/9/true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53875" y="3885425"/>
            <a:ext cx="2673300" cy="3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http://denvermetrodata.org/map/false/neighborhood/236/52/all/false/false/9/false</a:t>
            </a:r>
          </a:p>
        </p:txBody>
      </p:sp>
      <p:pic>
        <p:nvPicPr>
          <p:cNvPr id="1104" name="Shape 1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0749" y="1341825"/>
            <a:ext cx="4269226" cy="26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explore your data...</a:t>
            </a:r>
          </a:p>
        </p:txBody>
      </p:sp>
      <p:sp>
        <p:nvSpPr>
          <p:cNvPr id="1110" name="Shape 1110"/>
          <p:cNvSpPr txBox="1">
            <a:spLocks noGrp="1"/>
          </p:cNvSpPr>
          <p:nvPr>
            <p:ph type="body" idx="1"/>
          </p:nvPr>
        </p:nvSpPr>
        <p:spPr>
          <a:xfrm>
            <a:off x="1047750" y="153342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Power of Data Visualization: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3468BC"/>
                </a:solidFill>
              </a:rPr>
              <a:t>Communication Effort Survey Evaluation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is not perfect...</a:t>
            </a:r>
          </a:p>
        </p:txBody>
      </p:sp>
      <p:sp>
        <p:nvSpPr>
          <p:cNvPr id="1116" name="Shape 1116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7" name="Shape 1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437" y="1558887"/>
            <a:ext cx="6846014" cy="18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Shape 1118"/>
          <p:cNvSpPr/>
          <p:nvPr/>
        </p:nvSpPr>
        <p:spPr>
          <a:xfrm>
            <a:off x="5979900" y="1993300"/>
            <a:ext cx="1578900" cy="1469100"/>
          </a:xfrm>
          <a:prstGeom prst="rect">
            <a:avLst/>
          </a:prstGeom>
          <a:solidFill>
            <a:srgbClr val="AFF000">
              <a:alpha val="2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9" name="Shape 1119"/>
          <p:cNvSpPr txBox="1"/>
          <p:nvPr/>
        </p:nvSpPr>
        <p:spPr>
          <a:xfrm>
            <a:off x="5029975" y="3652525"/>
            <a:ext cx="2637000" cy="3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Five Points  53.22% - 97.84%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5" name="Shape 1125"/>
          <p:cNvSpPr txBox="1">
            <a:spLocks noGrp="1"/>
          </p:cNvSpPr>
          <p:nvPr>
            <p:ph type="body" idx="1"/>
          </p:nvPr>
        </p:nvSpPr>
        <p:spPr>
          <a:xfrm>
            <a:off x="1073700" y="212867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     Average                   vs                    Median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Income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2,3,5,12,58K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16K						      5k</a:t>
            </a:r>
          </a:p>
        </p:txBody>
      </p:sp>
      <p:pic>
        <p:nvPicPr>
          <p:cNvPr id="1126" name="Shape 11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125" y="634129"/>
            <a:ext cx="7751750" cy="131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Shape 1127"/>
          <p:cNvSpPr txBox="1"/>
          <p:nvPr/>
        </p:nvSpPr>
        <p:spPr>
          <a:xfrm>
            <a:off x="5490150" y="2837800"/>
            <a:ext cx="1806000" cy="6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</a:t>
            </a:r>
            <a:r>
              <a:rPr lang="en">
                <a:solidFill>
                  <a:srgbClr val="3C78D8"/>
                </a:solidFill>
              </a:rPr>
              <a:t>REVIEW</a:t>
            </a:r>
          </a:p>
        </p:txBody>
      </p:sp>
      <p:sp>
        <p:nvSpPr>
          <p:cNvPr id="1133" name="Shape 1133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Data Visualization helps us understand our data efficiently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Chart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Map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Different types of measure may represent different information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 not compare  different types of measure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>
            <a:spLocks noGrp="1"/>
          </p:cNvSpPr>
          <p:nvPr>
            <p:ph type="title"/>
          </p:nvPr>
        </p:nvSpPr>
        <p:spPr>
          <a:xfrm>
            <a:off x="1073700" y="1986450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Know your data source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Shape 1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573" y="0"/>
            <a:ext cx="6318049" cy="41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Shape 1144"/>
          <p:cNvSpPr txBox="1"/>
          <p:nvPr/>
        </p:nvSpPr>
        <p:spPr>
          <a:xfrm>
            <a:off x="5681100" y="209600"/>
            <a:ext cx="3462900" cy="7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http://denvermetrodata.org/indicators</a:t>
            </a:r>
          </a:p>
        </p:txBody>
      </p:sp>
      <p:sp>
        <p:nvSpPr>
          <p:cNvPr id="1145" name="Shape 1145"/>
          <p:cNvSpPr txBox="1"/>
          <p:nvPr/>
        </p:nvSpPr>
        <p:spPr>
          <a:xfrm>
            <a:off x="187600" y="1086550"/>
            <a:ext cx="1397400" cy="17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Neighborhood Summary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Report Builder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6" name="Shape 1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50" y="2182262"/>
            <a:ext cx="14097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Shape 1147">
            <a:hlinkClick r:id="rId6"/>
          </p:cNvPr>
          <p:cNvSpPr txBox="1"/>
          <p:nvPr/>
        </p:nvSpPr>
        <p:spPr>
          <a:xfrm>
            <a:off x="2987400" y="4181150"/>
            <a:ext cx="3716400" cy="3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https://www.socialexplorer.com/data/ACS2010/metadata/?ds=ACS10&amp;table=B25014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</a:t>
            </a:r>
            <a:r>
              <a:rPr lang="en">
                <a:solidFill>
                  <a:srgbClr val="3C78D8"/>
                </a:solidFill>
              </a:rPr>
              <a:t>LIST</a:t>
            </a:r>
            <a:r>
              <a:rPr lang="en"/>
              <a:t> SOME OPEN DATA SOURCE</a:t>
            </a:r>
          </a:p>
        </p:txBody>
      </p:sp>
      <p:sp>
        <p:nvSpPr>
          <p:cNvPr id="1153" name="Shape 1153"/>
          <p:cNvSpPr txBox="1">
            <a:spLocks noGrp="1"/>
          </p:cNvSpPr>
          <p:nvPr>
            <p:ph type="body" idx="1"/>
          </p:nvPr>
        </p:nvSpPr>
        <p:spPr>
          <a:xfrm>
            <a:off x="6727750" y="2793975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Built Environment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/>
              <a:t>County Assessor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/>
              <a:t>Jurisdiction website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CHAFA</a:t>
            </a:r>
          </a:p>
        </p:txBody>
      </p:sp>
      <p:sp>
        <p:nvSpPr>
          <p:cNvPr id="1154" name="Shape 1154"/>
          <p:cNvSpPr txBox="1">
            <a:spLocks noGrp="1"/>
          </p:cNvSpPr>
          <p:nvPr>
            <p:ph type="body" idx="3"/>
          </p:nvPr>
        </p:nvSpPr>
        <p:spPr>
          <a:xfrm>
            <a:off x="6624425" y="1195800"/>
            <a:ext cx="2227800" cy="114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Health/Mental Health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CDPHE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Tri-County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155" name="Shape 1155"/>
          <p:cNvSpPr txBox="1">
            <a:spLocks noGrp="1"/>
          </p:cNvSpPr>
          <p:nvPr>
            <p:ph type="body" idx="1"/>
          </p:nvPr>
        </p:nvSpPr>
        <p:spPr>
          <a:xfrm>
            <a:off x="3681462" y="120355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Demographic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Census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U.S. Bureau of Labor Statistics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LEHD</a:t>
            </a:r>
          </a:p>
        </p:txBody>
      </p:sp>
      <p:sp>
        <p:nvSpPr>
          <p:cNvPr id="1156" name="Shape 1156"/>
          <p:cNvSpPr txBox="1">
            <a:spLocks noGrp="1"/>
          </p:cNvSpPr>
          <p:nvPr>
            <p:ph type="body" idx="2"/>
          </p:nvPr>
        </p:nvSpPr>
        <p:spPr>
          <a:xfrm>
            <a:off x="3681486" y="2793975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Education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Colorado Department of Education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/>
              <a:t>School District(DPS, APS)</a:t>
            </a:r>
          </a:p>
        </p:txBody>
      </p:sp>
      <p:sp>
        <p:nvSpPr>
          <p:cNvPr id="1157" name="Shape 1157"/>
          <p:cNvSpPr txBox="1">
            <a:spLocks noGrp="1"/>
          </p:cNvSpPr>
          <p:nvPr>
            <p:ph type="body" idx="3"/>
          </p:nvPr>
        </p:nvSpPr>
        <p:spPr>
          <a:xfrm>
            <a:off x="798273" y="1195800"/>
            <a:ext cx="22278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General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/>
              <a:t>State agencies 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/>
              <a:t>Federal agencies 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/>
              <a:t>Census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ESRI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Regional councils(DRCOG)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OpenColorado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Colorado Information Marketplace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4"/>
              </a:rPr>
              <a:t>The Piton Foundation</a:t>
            </a:r>
          </a:p>
          <a:p>
            <a:pPr marL="914400" lvl="1" indent="-298450" rtl="0">
              <a:spcBef>
                <a:spcPts val="0"/>
              </a:spcBef>
              <a:buSzPct val="100000"/>
              <a:buAutoNum type="alphaLcPeriod"/>
            </a:pPr>
            <a:r>
              <a:rPr lang="en" sz="1100" u="sng">
                <a:solidFill>
                  <a:schemeClr val="hlink"/>
                </a:solidFill>
                <a:hlinkClick r:id="rId15"/>
              </a:rPr>
              <a:t>Data Engine</a:t>
            </a:r>
            <a:r>
              <a:rPr lang="en" sz="1100"/>
              <a:t/>
            </a:r>
            <a:br>
              <a:rPr lang="en" sz="1100"/>
            </a:br>
            <a:endParaRPr lang="en" sz="1100"/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158" name="Shape 1158"/>
          <p:cNvSpPr/>
          <p:nvPr/>
        </p:nvSpPr>
        <p:spPr>
          <a:xfrm>
            <a:off x="3234735" y="1403915"/>
            <a:ext cx="414053" cy="436529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9" name="Shape 1159"/>
          <p:cNvSpPr/>
          <p:nvPr/>
        </p:nvSpPr>
        <p:spPr>
          <a:xfrm>
            <a:off x="362626" y="1396165"/>
            <a:ext cx="464307" cy="464282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60" name="Shape 1160"/>
          <p:cNvGrpSpPr/>
          <p:nvPr/>
        </p:nvGrpSpPr>
        <p:grpSpPr>
          <a:xfrm>
            <a:off x="3262587" y="3019161"/>
            <a:ext cx="358351" cy="298117"/>
            <a:chOff x="1926350" y="995225"/>
            <a:chExt cx="428650" cy="356600"/>
          </a:xfrm>
        </p:grpSpPr>
        <p:sp>
          <p:nvSpPr>
            <p:cNvPr id="1161" name="Shape 1161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65" name="Shape 1165"/>
          <p:cNvSpPr/>
          <p:nvPr/>
        </p:nvSpPr>
        <p:spPr>
          <a:xfrm>
            <a:off x="6275281" y="1403931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6" name="Shape 1166"/>
          <p:cNvSpPr/>
          <p:nvPr/>
        </p:nvSpPr>
        <p:spPr>
          <a:xfrm>
            <a:off x="6275280" y="2948962"/>
            <a:ext cx="384894" cy="335904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7" name="Shape 1167">
            <a:hlinkClick r:id="rId16"/>
          </p:cNvPr>
          <p:cNvSpPr txBox="1"/>
          <p:nvPr/>
        </p:nvSpPr>
        <p:spPr>
          <a:xfrm>
            <a:off x="501575" y="3933850"/>
            <a:ext cx="954000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6"/>
              </a:rPr>
              <a:t>The List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Shape 1172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</a:t>
            </a:r>
            <a:r>
              <a:rPr lang="en">
                <a:solidFill>
                  <a:srgbClr val="3C78D8"/>
                </a:solidFill>
              </a:rPr>
              <a:t>LIST</a:t>
            </a:r>
            <a:r>
              <a:rPr lang="en"/>
              <a:t> SOME FREE TOOLS </a:t>
            </a:r>
            <a:r>
              <a:rPr lang="en" sz="1400">
                <a:solidFill>
                  <a:srgbClr val="AFF000"/>
                </a:solidFill>
              </a:rPr>
              <a:t>without coding</a:t>
            </a:r>
          </a:p>
        </p:txBody>
      </p:sp>
      <p:sp>
        <p:nvSpPr>
          <p:cNvPr id="1173" name="Shape 1173"/>
          <p:cNvSpPr txBox="1">
            <a:spLocks noGrp="1"/>
          </p:cNvSpPr>
          <p:nvPr>
            <p:ph type="body" idx="1"/>
          </p:nvPr>
        </p:nvSpPr>
        <p:spPr>
          <a:xfrm>
            <a:off x="5494975" y="1195800"/>
            <a:ext cx="2661600" cy="24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Chart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Google Sheet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Tableau public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Piktochart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Infogr.am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Chartblocks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Plotly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LibreOffice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/>
              <a:t>...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174" name="Shape 1174"/>
          <p:cNvSpPr txBox="1">
            <a:spLocks noGrp="1"/>
          </p:cNvSpPr>
          <p:nvPr>
            <p:ph type="body" idx="3"/>
          </p:nvPr>
        </p:nvSpPr>
        <p:spPr>
          <a:xfrm>
            <a:off x="2557075" y="1195800"/>
            <a:ext cx="2227800" cy="281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Map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ArcGIS online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100"/>
              <a:t>- </a:t>
            </a:r>
            <a:r>
              <a:rPr lang="en" sz="1100" u="sng">
                <a:solidFill>
                  <a:schemeClr val="hlink"/>
                </a:solidFill>
                <a:hlinkClick r:id="rId11"/>
              </a:rPr>
              <a:t>Piton’s page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Google Fusion table + Google Maps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CartoDB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chemeClr val="hlink"/>
                </a:solidFill>
                <a:hlinkClick r:id="rId14"/>
              </a:rPr>
              <a:t>Mapbox</a:t>
            </a:r>
          </a:p>
          <a:p>
            <a:pPr marL="457200" lvl="0" indent="-298450" rtl="0">
              <a:spcBef>
                <a:spcPts val="0"/>
              </a:spcBef>
              <a:buSzPct val="100000"/>
              <a:buAutoNum type="arabicPeriod"/>
            </a:pPr>
            <a:r>
              <a:rPr lang="en" sz="1100" u="sng">
                <a:solidFill>
                  <a:srgbClr val="1155CC"/>
                </a:solidFill>
              </a:rPr>
              <a:t>QGIS</a:t>
            </a:r>
          </a:p>
          <a:p>
            <a:pPr marL="457200" lvl="0" indent="-298450" rtl="0">
              <a:spcBef>
                <a:spcPts val="0"/>
              </a:spcBef>
              <a:buClr>
                <a:srgbClr val="1155CC"/>
              </a:buClr>
              <a:buSzPct val="100000"/>
              <a:buAutoNum type="arabicPeriod"/>
            </a:pPr>
            <a:r>
              <a:rPr lang="en" sz="1100" u="sng">
                <a:solidFill>
                  <a:srgbClr val="1155CC"/>
                </a:solidFill>
              </a:rPr>
              <a:t>...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175" name="Shape 1175"/>
          <p:cNvSpPr/>
          <p:nvPr/>
        </p:nvSpPr>
        <p:spPr>
          <a:xfrm>
            <a:off x="2262497" y="1394247"/>
            <a:ext cx="251176" cy="332811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3468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76" name="Shape 1176"/>
          <p:cNvGrpSpPr/>
          <p:nvPr/>
        </p:nvGrpSpPr>
        <p:grpSpPr>
          <a:xfrm>
            <a:off x="5076073" y="1383413"/>
            <a:ext cx="324660" cy="338956"/>
            <a:chOff x="3294650" y="3652450"/>
            <a:chExt cx="388350" cy="405450"/>
          </a:xfrm>
        </p:grpSpPr>
        <p:sp>
          <p:nvSpPr>
            <p:cNvPr id="1177" name="Shape 1177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CEF6">
                <a:alpha val="7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00CEF6"/>
                </a:solidFill>
              </a:endParaRPr>
            </a:p>
          </p:txBody>
        </p:sp>
        <p:sp>
          <p:nvSpPr>
            <p:cNvPr id="1178" name="Shape 117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CEF6">
                <a:alpha val="7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00CEF6"/>
                </a:solidFill>
              </a:endParaRPr>
            </a:p>
          </p:txBody>
        </p:sp>
        <p:sp>
          <p:nvSpPr>
            <p:cNvPr id="1179" name="Shape 117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EF6">
                <a:alpha val="7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00CEF6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810925" y="151650"/>
            <a:ext cx="49995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A7C8"/>
                </a:solidFill>
              </a:rPr>
              <a:t>Agenda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810925" y="1115575"/>
            <a:ext cx="58362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00A7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00A7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101 presentation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00A7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Data basics with Community Facts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00A7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Make a data plan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8EC4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Break</a:t>
            </a:r>
          </a:p>
          <a:p>
            <a:pPr marL="0" lvl="0" indent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00A7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Activity - Make a data plan to solve your</a:t>
            </a:r>
          </a:p>
          <a:p>
            <a:pPr marL="0" lvl="0" indent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00A7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work-related problem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00A7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Reflection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 txBox="1">
            <a:spLocks noGrp="1"/>
          </p:cNvSpPr>
          <p:nvPr>
            <p:ph type="ctrTitle" idx="4294967295"/>
          </p:nvPr>
        </p:nvSpPr>
        <p:spPr>
          <a:xfrm>
            <a:off x="685800" y="2726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</a:rPr>
              <a:t>Q &amp; 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Review - Community Facts examples</a:t>
            </a:r>
          </a:p>
        </p:txBody>
      </p:sp>
      <p:sp>
        <p:nvSpPr>
          <p:cNvPr id="1190" name="Shape 1190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50019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Neighborhood Summary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Search information and view in 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5"/>
              </a:rPr>
              <a:t>Create Chart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6"/>
              </a:rPr>
              <a:t>Create Map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7"/>
              </a:rPr>
              <a:t>Find data source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 txBox="1">
            <a:spLocks noGrp="1"/>
          </p:cNvSpPr>
          <p:nvPr>
            <p:ph type="ctrTitle" idx="4294967295"/>
          </p:nvPr>
        </p:nvSpPr>
        <p:spPr>
          <a:xfrm>
            <a:off x="685800" y="2469767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0"/>
              <a:t>Quiz!</a:t>
            </a:r>
          </a:p>
        </p:txBody>
      </p:sp>
      <p:grpSp>
        <p:nvGrpSpPr>
          <p:cNvPr id="1196" name="Shape 1196"/>
          <p:cNvGrpSpPr/>
          <p:nvPr/>
        </p:nvGrpSpPr>
        <p:grpSpPr>
          <a:xfrm>
            <a:off x="4146170" y="640687"/>
            <a:ext cx="1166507" cy="1166538"/>
            <a:chOff x="6654650" y="3665275"/>
            <a:chExt cx="409100" cy="409125"/>
          </a:xfrm>
        </p:grpSpPr>
        <p:sp>
          <p:nvSpPr>
            <p:cNvPr id="1197" name="Shape 119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99" name="Shape 1199"/>
          <p:cNvGrpSpPr/>
          <p:nvPr/>
        </p:nvGrpSpPr>
        <p:grpSpPr>
          <a:xfrm rot="1940693">
            <a:off x="3340903" y="1116018"/>
            <a:ext cx="587625" cy="587659"/>
            <a:chOff x="570875" y="4322250"/>
            <a:chExt cx="443300" cy="443325"/>
          </a:xfrm>
        </p:grpSpPr>
        <p:sp>
          <p:nvSpPr>
            <p:cNvPr id="1200" name="Shape 120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04" name="Shape 1204"/>
          <p:cNvSpPr/>
          <p:nvPr/>
        </p:nvSpPr>
        <p:spPr>
          <a:xfrm>
            <a:off x="3829676" y="640707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5" name="Shape 1205"/>
          <p:cNvSpPr/>
          <p:nvPr/>
        </p:nvSpPr>
        <p:spPr>
          <a:xfrm rot="1793658">
            <a:off x="5318500" y="1302383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transfer your idea to actionable plan</a:t>
            </a:r>
          </a:p>
        </p:txBody>
      </p:sp>
      <p:sp>
        <p:nvSpPr>
          <p:cNvPr id="1211" name="Shape 1211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6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Ask the right question(s) before you touch data</a:t>
            </a:r>
          </a:p>
        </p:txBody>
      </p:sp>
      <p:sp>
        <p:nvSpPr>
          <p:cNvPr id="1212" name="Shape 1212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 txBox="1">
            <a:spLocks noGrp="1"/>
          </p:cNvSpPr>
          <p:nvPr>
            <p:ph type="title"/>
          </p:nvPr>
        </p:nvSpPr>
        <p:spPr>
          <a:xfrm>
            <a:off x="1047750" y="0"/>
            <a:ext cx="6996600" cy="9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   </a:t>
            </a:r>
            <a:r>
              <a:rPr lang="en">
                <a:solidFill>
                  <a:srgbClr val="3C78D8"/>
                </a:solidFill>
              </a:rPr>
              <a:t>S.M.A.R.T</a:t>
            </a:r>
            <a:r>
              <a:rPr lang="en"/>
              <a:t> </a:t>
            </a:r>
          </a:p>
        </p:txBody>
      </p:sp>
      <p:sp>
        <p:nvSpPr>
          <p:cNvPr id="1218" name="Shape 1218"/>
          <p:cNvSpPr txBox="1"/>
          <p:nvPr/>
        </p:nvSpPr>
        <p:spPr>
          <a:xfrm>
            <a:off x="781275" y="1371425"/>
            <a:ext cx="1391700" cy="2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S</a:t>
            </a:r>
            <a:r>
              <a:rPr lang="en"/>
              <a:t>pecific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M</a:t>
            </a:r>
            <a:r>
              <a:rPr lang="en">
                <a:solidFill>
                  <a:schemeClr val="dk1"/>
                </a:solidFill>
              </a:rPr>
              <a:t>easurable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A</a:t>
            </a:r>
            <a:r>
              <a:rPr lang="en"/>
              <a:t>ttainable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R</a:t>
            </a:r>
            <a:r>
              <a:rPr lang="en"/>
              <a:t>elevant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T</a:t>
            </a:r>
            <a:r>
              <a:rPr lang="en"/>
              <a:t>ime-bound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9" name="Shape 1219"/>
          <p:cNvSpPr txBox="1"/>
          <p:nvPr/>
        </p:nvSpPr>
        <p:spPr>
          <a:xfrm>
            <a:off x="2266900" y="2212200"/>
            <a:ext cx="3243900" cy="59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Improve the household income in targeted neighborhoods </a:t>
            </a:r>
          </a:p>
        </p:txBody>
      </p:sp>
      <p:sp>
        <p:nvSpPr>
          <p:cNvPr id="1220" name="Shape 1220"/>
          <p:cNvSpPr txBox="1"/>
          <p:nvPr/>
        </p:nvSpPr>
        <p:spPr>
          <a:xfrm>
            <a:off x="5604725" y="1614600"/>
            <a:ext cx="3243900" cy="11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Targeted neighborhood's median income increase by 15% in 5 years</a:t>
            </a:r>
          </a:p>
        </p:txBody>
      </p:sp>
      <p:sp>
        <p:nvSpPr>
          <p:cNvPr id="1221" name="Shape 1221"/>
          <p:cNvSpPr txBox="1"/>
          <p:nvPr/>
        </p:nvSpPr>
        <p:spPr>
          <a:xfrm>
            <a:off x="5656225" y="2431800"/>
            <a:ext cx="3036000" cy="31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ACS(median income, census tract)</a:t>
            </a:r>
          </a:p>
        </p:txBody>
      </p:sp>
      <p:grpSp>
        <p:nvGrpSpPr>
          <p:cNvPr id="1222" name="Shape 1222"/>
          <p:cNvGrpSpPr/>
          <p:nvPr/>
        </p:nvGrpSpPr>
        <p:grpSpPr>
          <a:xfrm>
            <a:off x="5656225" y="2877450"/>
            <a:ext cx="3243900" cy="801075"/>
            <a:chOff x="5656225" y="2877450"/>
            <a:chExt cx="3243900" cy="801075"/>
          </a:xfrm>
        </p:grpSpPr>
        <p:sp>
          <p:nvSpPr>
            <p:cNvPr id="1223" name="Shape 1223"/>
            <p:cNvSpPr txBox="1"/>
            <p:nvPr/>
          </p:nvSpPr>
          <p:spPr>
            <a:xfrm>
              <a:off x="5656225" y="2877450"/>
              <a:ext cx="3243900" cy="27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Demographic</a:t>
              </a:r>
            </a:p>
          </p:txBody>
        </p:sp>
        <p:sp>
          <p:nvSpPr>
            <p:cNvPr id="1224" name="Shape 1224"/>
            <p:cNvSpPr txBox="1"/>
            <p:nvPr/>
          </p:nvSpPr>
          <p:spPr>
            <a:xfrm>
              <a:off x="5687500" y="3372225"/>
              <a:ext cx="12819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One year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" name="Shape 1229"/>
          <p:cNvGraphicFramePr/>
          <p:nvPr/>
        </p:nvGraphicFramePr>
        <p:xfrm>
          <a:off x="557725" y="257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{4FF11088-FA2E-4713-A961-52FC7A879442}</a:tableStyleId>
              </a:tblPr>
              <a:tblGrid>
                <a:gridCol w="2506475"/>
                <a:gridCol w="5777200"/>
              </a:tblGrid>
              <a:tr h="621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What’s your problem?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do you want to get from data?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Improve schools’ performance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--Get the current status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--Which group of students needs help</a:t>
                      </a:r>
                    </a:p>
                  </a:txBody>
                  <a:tcPr marL="91425" marR="91425" marT="91425" marB="91425"/>
                </a:tc>
              </a:tr>
              <a:tr h="2060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Dimension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Education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Extend: Denver Public School District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Year: 2009-2014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Unit: School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57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Measure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230" name="Shape 1230"/>
          <p:cNvSpPr/>
          <p:nvPr/>
        </p:nvSpPr>
        <p:spPr>
          <a:xfrm>
            <a:off x="3321700" y="2113375"/>
            <a:ext cx="1623900" cy="876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1" name="Shape 1231"/>
          <p:cNvSpPr txBox="1"/>
          <p:nvPr/>
        </p:nvSpPr>
        <p:spPr>
          <a:xfrm>
            <a:off x="3437500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School   Performance</a:t>
            </a:r>
          </a:p>
        </p:txBody>
      </p:sp>
      <p:sp>
        <p:nvSpPr>
          <p:cNvPr id="1232" name="Shape 1232"/>
          <p:cNvSpPr txBox="1"/>
          <p:nvPr/>
        </p:nvSpPr>
        <p:spPr>
          <a:xfrm>
            <a:off x="5142075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Demographics</a:t>
            </a:r>
          </a:p>
        </p:txBody>
      </p:sp>
      <p:sp>
        <p:nvSpPr>
          <p:cNvPr id="1233" name="Shape 1233"/>
          <p:cNvSpPr/>
          <p:nvPr/>
        </p:nvSpPr>
        <p:spPr>
          <a:xfrm>
            <a:off x="6846650" y="2113375"/>
            <a:ext cx="1623900" cy="876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4" name="Shape 1234"/>
          <p:cNvSpPr txBox="1"/>
          <p:nvPr/>
        </p:nvSpPr>
        <p:spPr>
          <a:xfrm>
            <a:off x="7015725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 Scores</a:t>
            </a:r>
          </a:p>
        </p:txBody>
      </p:sp>
      <p:sp>
        <p:nvSpPr>
          <p:cNvPr id="1235" name="Shape 1235"/>
          <p:cNvSpPr/>
          <p:nvPr/>
        </p:nvSpPr>
        <p:spPr>
          <a:xfrm>
            <a:off x="5110812" y="2113375"/>
            <a:ext cx="1623900" cy="876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6" name="Shape 1236"/>
          <p:cNvSpPr txBox="1"/>
          <p:nvPr/>
        </p:nvSpPr>
        <p:spPr>
          <a:xfrm>
            <a:off x="5226612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Demographics</a:t>
            </a:r>
          </a:p>
        </p:txBody>
      </p:sp>
      <p:cxnSp>
        <p:nvCxnSpPr>
          <p:cNvPr id="1237" name="Shape 1237"/>
          <p:cNvCxnSpPr>
            <a:stCxn id="1230" idx="2"/>
            <a:endCxn id="1238" idx="0"/>
          </p:cNvCxnSpPr>
          <p:nvPr/>
        </p:nvCxnSpPr>
        <p:spPr>
          <a:xfrm flipH="1">
            <a:off x="3614350" y="2990275"/>
            <a:ext cx="5193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38" name="Shape 1238"/>
          <p:cNvSpPr/>
          <p:nvPr/>
        </p:nvSpPr>
        <p:spPr>
          <a:xfrm>
            <a:off x="3374950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9" name="Shape 1239"/>
          <p:cNvSpPr/>
          <p:nvPr/>
        </p:nvSpPr>
        <p:spPr>
          <a:xfrm>
            <a:off x="5226625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0" name="Shape 1240"/>
          <p:cNvSpPr/>
          <p:nvPr/>
        </p:nvSpPr>
        <p:spPr>
          <a:xfrm>
            <a:off x="6140425" y="3416375"/>
            <a:ext cx="478500" cy="444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41" name="Shape 1241"/>
          <p:cNvCxnSpPr>
            <a:stCxn id="1235" idx="2"/>
            <a:endCxn id="1239" idx="0"/>
          </p:cNvCxnSpPr>
          <p:nvPr/>
        </p:nvCxnSpPr>
        <p:spPr>
          <a:xfrm flipH="1">
            <a:off x="5465862" y="2990275"/>
            <a:ext cx="4569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42" name="Shape 1242"/>
          <p:cNvCxnSpPr>
            <a:stCxn id="1235" idx="2"/>
            <a:endCxn id="1240" idx="0"/>
          </p:cNvCxnSpPr>
          <p:nvPr/>
        </p:nvCxnSpPr>
        <p:spPr>
          <a:xfrm>
            <a:off x="5922762" y="2990275"/>
            <a:ext cx="4569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43" name="Shape 1243"/>
          <p:cNvSpPr/>
          <p:nvPr/>
        </p:nvSpPr>
        <p:spPr>
          <a:xfrm>
            <a:off x="4389975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44" name="Shape 1244"/>
          <p:cNvCxnSpPr>
            <a:stCxn id="1230" idx="2"/>
            <a:endCxn id="1243" idx="0"/>
          </p:cNvCxnSpPr>
          <p:nvPr/>
        </p:nvCxnSpPr>
        <p:spPr>
          <a:xfrm>
            <a:off x="4133650" y="2990275"/>
            <a:ext cx="4956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45" name="Shape 1245"/>
          <p:cNvSpPr txBox="1"/>
          <p:nvPr/>
        </p:nvSpPr>
        <p:spPr>
          <a:xfrm>
            <a:off x="4389975" y="3478700"/>
            <a:ext cx="867300" cy="1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SPF</a:t>
            </a:r>
          </a:p>
        </p:txBody>
      </p:sp>
      <p:sp>
        <p:nvSpPr>
          <p:cNvPr id="1246" name="Shape 1246"/>
          <p:cNvSpPr txBox="1"/>
          <p:nvPr/>
        </p:nvSpPr>
        <p:spPr>
          <a:xfrm>
            <a:off x="3085450" y="3398900"/>
            <a:ext cx="10575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/>
              <a:t>CO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000"/>
              <a:t>School Grade</a:t>
            </a:r>
          </a:p>
        </p:txBody>
      </p:sp>
      <p:sp>
        <p:nvSpPr>
          <p:cNvPr id="1247" name="Shape 1247"/>
          <p:cNvSpPr txBox="1"/>
          <p:nvPr/>
        </p:nvSpPr>
        <p:spPr>
          <a:xfrm>
            <a:off x="5850925" y="3319100"/>
            <a:ext cx="10575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Student Household Income</a:t>
            </a:r>
          </a:p>
        </p:txBody>
      </p:sp>
      <p:sp>
        <p:nvSpPr>
          <p:cNvPr id="1248" name="Shape 1248"/>
          <p:cNvSpPr txBox="1"/>
          <p:nvPr/>
        </p:nvSpPr>
        <p:spPr>
          <a:xfrm>
            <a:off x="5150000" y="3383600"/>
            <a:ext cx="708900" cy="3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Race &amp; Ethnicity</a:t>
            </a:r>
          </a:p>
        </p:txBody>
      </p:sp>
      <p:sp>
        <p:nvSpPr>
          <p:cNvPr id="1249" name="Shape 1249"/>
          <p:cNvSpPr/>
          <p:nvPr/>
        </p:nvSpPr>
        <p:spPr>
          <a:xfrm>
            <a:off x="7054225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50" name="Shape 1250"/>
          <p:cNvCxnSpPr>
            <a:stCxn id="1233" idx="2"/>
            <a:endCxn id="1249" idx="0"/>
          </p:cNvCxnSpPr>
          <p:nvPr/>
        </p:nvCxnSpPr>
        <p:spPr>
          <a:xfrm flipH="1">
            <a:off x="7293500" y="2990275"/>
            <a:ext cx="3651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1" name="Shape 1251"/>
          <p:cNvSpPr txBox="1"/>
          <p:nvPr/>
        </p:nvSpPr>
        <p:spPr>
          <a:xfrm>
            <a:off x="6788800" y="3478700"/>
            <a:ext cx="1479300" cy="1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3rd Grade Reading</a:t>
            </a:r>
          </a:p>
        </p:txBody>
      </p:sp>
      <p:sp>
        <p:nvSpPr>
          <p:cNvPr id="1252" name="Shape 1252"/>
          <p:cNvSpPr/>
          <p:nvPr/>
        </p:nvSpPr>
        <p:spPr>
          <a:xfrm>
            <a:off x="3431650" y="3860775"/>
            <a:ext cx="3651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C</a:t>
            </a:r>
          </a:p>
        </p:txBody>
      </p:sp>
      <p:sp>
        <p:nvSpPr>
          <p:cNvPr id="1253" name="Shape 1253"/>
          <p:cNvSpPr/>
          <p:nvPr/>
        </p:nvSpPr>
        <p:spPr>
          <a:xfrm>
            <a:off x="4446675" y="3860775"/>
            <a:ext cx="3651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C</a:t>
            </a:r>
          </a:p>
        </p:txBody>
      </p:sp>
      <p:sp>
        <p:nvSpPr>
          <p:cNvPr id="1254" name="Shape 1254"/>
          <p:cNvSpPr/>
          <p:nvPr/>
        </p:nvSpPr>
        <p:spPr>
          <a:xfrm>
            <a:off x="5254975" y="3860775"/>
            <a:ext cx="4218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N/P</a:t>
            </a:r>
          </a:p>
        </p:txBody>
      </p:sp>
      <p:sp>
        <p:nvSpPr>
          <p:cNvPr id="1255" name="Shape 1255"/>
          <p:cNvSpPr/>
          <p:nvPr/>
        </p:nvSpPr>
        <p:spPr>
          <a:xfrm>
            <a:off x="6168775" y="3860775"/>
            <a:ext cx="4218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N/P</a:t>
            </a:r>
          </a:p>
        </p:txBody>
      </p:sp>
      <p:sp>
        <p:nvSpPr>
          <p:cNvPr id="1256" name="Shape 1256"/>
          <p:cNvSpPr/>
          <p:nvPr/>
        </p:nvSpPr>
        <p:spPr>
          <a:xfrm>
            <a:off x="7082575" y="3860775"/>
            <a:ext cx="4218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N/P</a:t>
            </a:r>
          </a:p>
        </p:txBody>
      </p:sp>
      <p:cxnSp>
        <p:nvCxnSpPr>
          <p:cNvPr id="1257" name="Shape 1257"/>
          <p:cNvCxnSpPr>
            <a:stCxn id="1233" idx="2"/>
          </p:cNvCxnSpPr>
          <p:nvPr/>
        </p:nvCxnSpPr>
        <p:spPr>
          <a:xfrm>
            <a:off x="7658600" y="2990275"/>
            <a:ext cx="551100" cy="40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8" name="Shape 1258"/>
          <p:cNvSpPr txBox="1"/>
          <p:nvPr/>
        </p:nvSpPr>
        <p:spPr>
          <a:xfrm>
            <a:off x="8095700" y="3233675"/>
            <a:ext cx="456900" cy="1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….</a:t>
            </a:r>
          </a:p>
        </p:txBody>
      </p:sp>
      <p:sp>
        <p:nvSpPr>
          <p:cNvPr id="1259" name="Shape 1259"/>
          <p:cNvSpPr txBox="1"/>
          <p:nvPr/>
        </p:nvSpPr>
        <p:spPr>
          <a:xfrm>
            <a:off x="3968169" y="3515975"/>
            <a:ext cx="421800" cy="2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 txBox="1">
            <a:spLocks noGrp="1"/>
          </p:cNvSpPr>
          <p:nvPr>
            <p:ph type="ctrTitle" idx="4294967295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</a:rPr>
              <a:t>Break</a:t>
            </a:r>
          </a:p>
        </p:txBody>
      </p:sp>
      <p:sp>
        <p:nvSpPr>
          <p:cNvPr id="1265" name="Shape 1265"/>
          <p:cNvSpPr txBox="1">
            <a:spLocks noGrp="1"/>
          </p:cNvSpPr>
          <p:nvPr>
            <p:ph type="subTitle" idx="4294967295"/>
          </p:nvPr>
        </p:nvSpPr>
        <p:spPr>
          <a:xfrm>
            <a:off x="685800" y="3655110"/>
            <a:ext cx="7772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3C78D8"/>
                </a:solidFill>
              </a:rPr>
              <a:t>Whoa! You made it, aren’t you proud?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Group Activity</a:t>
            </a:r>
            <a:r>
              <a:rPr lang="en"/>
              <a:t> -Make a plan to solve the problem</a:t>
            </a:r>
          </a:p>
        </p:txBody>
      </p:sp>
      <p:sp>
        <p:nvSpPr>
          <p:cNvPr id="1271" name="Shape 1271"/>
          <p:cNvSpPr txBox="1">
            <a:spLocks noGrp="1"/>
          </p:cNvSpPr>
          <p:nvPr>
            <p:ph type="body" idx="1"/>
          </p:nvPr>
        </p:nvSpPr>
        <p:spPr>
          <a:xfrm>
            <a:off x="442975" y="1641300"/>
            <a:ext cx="2820900" cy="97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/>
              <a:t>Explore the data source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800"/>
              <a:t>Propose your data problem</a:t>
            </a:r>
          </a:p>
          <a:p>
            <a:pPr lvl="0" algn="r" rtl="0">
              <a:spcBef>
                <a:spcPts val="0"/>
              </a:spcBef>
              <a:buNone/>
            </a:pPr>
            <a:endParaRPr sz="1800"/>
          </a:p>
          <a:p>
            <a:pPr lvl="0" algn="r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272" name="Shape 1272" descr="icon-activ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125" y="1597725"/>
            <a:ext cx="3454225" cy="241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Shape 1273"/>
          <p:cNvSpPr txBox="1">
            <a:spLocks noGrp="1"/>
          </p:cNvSpPr>
          <p:nvPr>
            <p:ph type="body" idx="1"/>
          </p:nvPr>
        </p:nvSpPr>
        <p:spPr>
          <a:xfrm>
            <a:off x="6009650" y="1571462"/>
            <a:ext cx="3023400" cy="247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5-10 minutes Refine the problem statement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Develop the rest of the plan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2 minutes each group present the plan</a:t>
            </a:r>
          </a:p>
        </p:txBody>
      </p:sp>
      <p:sp>
        <p:nvSpPr>
          <p:cNvPr id="1274" name="Shape 1274"/>
          <p:cNvSpPr txBox="1"/>
          <p:nvPr/>
        </p:nvSpPr>
        <p:spPr>
          <a:xfrm>
            <a:off x="183175" y="2453600"/>
            <a:ext cx="3080699" cy="150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Vote for the problem you want to solve</a:t>
            </a:r>
          </a:p>
          <a:p>
            <a:pPr lvl="0" algn="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2</a:t>
            </a:r>
          </a:p>
        </p:txBody>
      </p:sp>
      <p:sp>
        <p:nvSpPr>
          <p:cNvPr id="1275" name="Shape 1275"/>
          <p:cNvSpPr txBox="1"/>
          <p:nvPr/>
        </p:nvSpPr>
        <p:spPr>
          <a:xfrm>
            <a:off x="572575" y="3470300"/>
            <a:ext cx="2691300" cy="76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Join one group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" name="Shape 1280"/>
          <p:cNvGraphicFramePr/>
          <p:nvPr/>
        </p:nvGraphicFramePr>
        <p:xfrm>
          <a:off x="557725" y="257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{4FF11088-FA2E-4713-A961-52FC7A879442}</a:tableStyleId>
              </a:tblPr>
              <a:tblGrid>
                <a:gridCol w="2584875"/>
                <a:gridCol w="5698800"/>
              </a:tblGrid>
              <a:tr h="621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What’s your problem?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do you want to get from data?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Improve schools’ performance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--Get the current status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--Which group of students needs help</a:t>
                      </a:r>
                    </a:p>
                  </a:txBody>
                  <a:tcPr marL="91425" marR="91425" marT="91425" marB="91425"/>
                </a:tc>
              </a:tr>
              <a:tr h="2060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Dimension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Education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Extend: Denver Public School District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Year: 2009-2014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Unit: School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…..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57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Measure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281" name="Shape 1281"/>
          <p:cNvSpPr/>
          <p:nvPr/>
        </p:nvSpPr>
        <p:spPr>
          <a:xfrm>
            <a:off x="3321700" y="2113375"/>
            <a:ext cx="1623900" cy="876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2" name="Shape 1282"/>
          <p:cNvSpPr txBox="1"/>
          <p:nvPr/>
        </p:nvSpPr>
        <p:spPr>
          <a:xfrm>
            <a:off x="3437500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School   Performance</a:t>
            </a:r>
          </a:p>
        </p:txBody>
      </p:sp>
      <p:sp>
        <p:nvSpPr>
          <p:cNvPr id="1283" name="Shape 1283"/>
          <p:cNvSpPr txBox="1"/>
          <p:nvPr/>
        </p:nvSpPr>
        <p:spPr>
          <a:xfrm>
            <a:off x="5142075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Demographics</a:t>
            </a:r>
          </a:p>
        </p:txBody>
      </p:sp>
      <p:sp>
        <p:nvSpPr>
          <p:cNvPr id="1284" name="Shape 1284"/>
          <p:cNvSpPr/>
          <p:nvPr/>
        </p:nvSpPr>
        <p:spPr>
          <a:xfrm>
            <a:off x="6846650" y="2113375"/>
            <a:ext cx="1623900" cy="876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5" name="Shape 1285"/>
          <p:cNvSpPr txBox="1"/>
          <p:nvPr/>
        </p:nvSpPr>
        <p:spPr>
          <a:xfrm>
            <a:off x="7015725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 Scores</a:t>
            </a:r>
          </a:p>
        </p:txBody>
      </p:sp>
      <p:sp>
        <p:nvSpPr>
          <p:cNvPr id="1286" name="Shape 1286"/>
          <p:cNvSpPr/>
          <p:nvPr/>
        </p:nvSpPr>
        <p:spPr>
          <a:xfrm>
            <a:off x="5110812" y="2113375"/>
            <a:ext cx="1623900" cy="876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7" name="Shape 1287"/>
          <p:cNvSpPr txBox="1"/>
          <p:nvPr/>
        </p:nvSpPr>
        <p:spPr>
          <a:xfrm>
            <a:off x="5226612" y="2221750"/>
            <a:ext cx="1392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Demographics</a:t>
            </a:r>
          </a:p>
        </p:txBody>
      </p:sp>
      <p:cxnSp>
        <p:nvCxnSpPr>
          <p:cNvPr id="1288" name="Shape 1288"/>
          <p:cNvCxnSpPr>
            <a:stCxn id="1281" idx="2"/>
            <a:endCxn id="1289" idx="0"/>
          </p:cNvCxnSpPr>
          <p:nvPr/>
        </p:nvCxnSpPr>
        <p:spPr>
          <a:xfrm flipH="1">
            <a:off x="3614350" y="2990275"/>
            <a:ext cx="5193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89" name="Shape 1289"/>
          <p:cNvSpPr/>
          <p:nvPr/>
        </p:nvSpPr>
        <p:spPr>
          <a:xfrm>
            <a:off x="3374950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5226625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6140425" y="3416375"/>
            <a:ext cx="478500" cy="444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92" name="Shape 1292"/>
          <p:cNvCxnSpPr>
            <a:stCxn id="1286" idx="2"/>
            <a:endCxn id="1290" idx="0"/>
          </p:cNvCxnSpPr>
          <p:nvPr/>
        </p:nvCxnSpPr>
        <p:spPr>
          <a:xfrm flipH="1">
            <a:off x="5465862" y="2990275"/>
            <a:ext cx="4569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93" name="Shape 1293"/>
          <p:cNvCxnSpPr>
            <a:stCxn id="1286" idx="2"/>
            <a:endCxn id="1291" idx="0"/>
          </p:cNvCxnSpPr>
          <p:nvPr/>
        </p:nvCxnSpPr>
        <p:spPr>
          <a:xfrm>
            <a:off x="5922762" y="2990275"/>
            <a:ext cx="4569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4" name="Shape 1294"/>
          <p:cNvSpPr/>
          <p:nvPr/>
        </p:nvSpPr>
        <p:spPr>
          <a:xfrm>
            <a:off x="4389975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95" name="Shape 1295"/>
          <p:cNvCxnSpPr>
            <a:stCxn id="1281" idx="2"/>
            <a:endCxn id="1294" idx="0"/>
          </p:cNvCxnSpPr>
          <p:nvPr/>
        </p:nvCxnSpPr>
        <p:spPr>
          <a:xfrm>
            <a:off x="4133650" y="2990275"/>
            <a:ext cx="4956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6" name="Shape 1296"/>
          <p:cNvSpPr txBox="1"/>
          <p:nvPr/>
        </p:nvSpPr>
        <p:spPr>
          <a:xfrm>
            <a:off x="4389975" y="3478700"/>
            <a:ext cx="867300" cy="1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SPF</a:t>
            </a:r>
          </a:p>
        </p:txBody>
      </p:sp>
      <p:sp>
        <p:nvSpPr>
          <p:cNvPr id="1297" name="Shape 1297"/>
          <p:cNvSpPr txBox="1"/>
          <p:nvPr/>
        </p:nvSpPr>
        <p:spPr>
          <a:xfrm>
            <a:off x="3085450" y="3398900"/>
            <a:ext cx="10575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CO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School Grade</a:t>
            </a:r>
          </a:p>
        </p:txBody>
      </p:sp>
      <p:sp>
        <p:nvSpPr>
          <p:cNvPr id="1298" name="Shape 1298"/>
          <p:cNvSpPr txBox="1"/>
          <p:nvPr/>
        </p:nvSpPr>
        <p:spPr>
          <a:xfrm>
            <a:off x="5850925" y="3319100"/>
            <a:ext cx="10575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Student Household Income</a:t>
            </a:r>
          </a:p>
        </p:txBody>
      </p:sp>
      <p:sp>
        <p:nvSpPr>
          <p:cNvPr id="1299" name="Shape 1299"/>
          <p:cNvSpPr txBox="1"/>
          <p:nvPr/>
        </p:nvSpPr>
        <p:spPr>
          <a:xfrm>
            <a:off x="5150000" y="3383600"/>
            <a:ext cx="708900" cy="3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Race &amp; Ethnicity</a:t>
            </a:r>
          </a:p>
        </p:txBody>
      </p:sp>
      <p:sp>
        <p:nvSpPr>
          <p:cNvPr id="1300" name="Shape 1300"/>
          <p:cNvSpPr/>
          <p:nvPr/>
        </p:nvSpPr>
        <p:spPr>
          <a:xfrm>
            <a:off x="7054225" y="3416375"/>
            <a:ext cx="478500" cy="4443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01" name="Shape 1301"/>
          <p:cNvCxnSpPr>
            <a:stCxn id="1284" idx="2"/>
            <a:endCxn id="1300" idx="0"/>
          </p:cNvCxnSpPr>
          <p:nvPr/>
        </p:nvCxnSpPr>
        <p:spPr>
          <a:xfrm flipH="1">
            <a:off x="7293500" y="2990275"/>
            <a:ext cx="365100" cy="4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2" name="Shape 1302"/>
          <p:cNvSpPr txBox="1"/>
          <p:nvPr/>
        </p:nvSpPr>
        <p:spPr>
          <a:xfrm>
            <a:off x="6788800" y="3478700"/>
            <a:ext cx="1479300" cy="1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3rd Grade Reading</a:t>
            </a:r>
          </a:p>
        </p:txBody>
      </p:sp>
      <p:sp>
        <p:nvSpPr>
          <p:cNvPr id="1303" name="Shape 1303"/>
          <p:cNvSpPr/>
          <p:nvPr/>
        </p:nvSpPr>
        <p:spPr>
          <a:xfrm>
            <a:off x="3431650" y="3860775"/>
            <a:ext cx="3651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C</a:t>
            </a:r>
          </a:p>
        </p:txBody>
      </p:sp>
      <p:sp>
        <p:nvSpPr>
          <p:cNvPr id="1304" name="Shape 1304"/>
          <p:cNvSpPr/>
          <p:nvPr/>
        </p:nvSpPr>
        <p:spPr>
          <a:xfrm>
            <a:off x="4446675" y="3860775"/>
            <a:ext cx="3651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C</a:t>
            </a:r>
          </a:p>
        </p:txBody>
      </p:sp>
      <p:sp>
        <p:nvSpPr>
          <p:cNvPr id="1305" name="Shape 1305"/>
          <p:cNvSpPr/>
          <p:nvPr/>
        </p:nvSpPr>
        <p:spPr>
          <a:xfrm>
            <a:off x="5254975" y="3860775"/>
            <a:ext cx="4218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N/P</a:t>
            </a:r>
          </a:p>
        </p:txBody>
      </p:sp>
      <p:sp>
        <p:nvSpPr>
          <p:cNvPr id="1306" name="Shape 1306"/>
          <p:cNvSpPr/>
          <p:nvPr/>
        </p:nvSpPr>
        <p:spPr>
          <a:xfrm>
            <a:off x="6168775" y="3860775"/>
            <a:ext cx="4218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N/P</a:t>
            </a:r>
          </a:p>
        </p:txBody>
      </p:sp>
      <p:sp>
        <p:nvSpPr>
          <p:cNvPr id="1307" name="Shape 1307"/>
          <p:cNvSpPr/>
          <p:nvPr/>
        </p:nvSpPr>
        <p:spPr>
          <a:xfrm>
            <a:off x="7082575" y="3860775"/>
            <a:ext cx="421800" cy="245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N/P</a:t>
            </a:r>
          </a:p>
        </p:txBody>
      </p:sp>
      <p:cxnSp>
        <p:nvCxnSpPr>
          <p:cNvPr id="1308" name="Shape 1308"/>
          <p:cNvCxnSpPr>
            <a:stCxn id="1284" idx="2"/>
          </p:cNvCxnSpPr>
          <p:nvPr/>
        </p:nvCxnSpPr>
        <p:spPr>
          <a:xfrm>
            <a:off x="7658600" y="2990275"/>
            <a:ext cx="551100" cy="40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9" name="Shape 1309"/>
          <p:cNvSpPr txBox="1"/>
          <p:nvPr/>
        </p:nvSpPr>
        <p:spPr>
          <a:xfrm>
            <a:off x="8095700" y="3233675"/>
            <a:ext cx="456900" cy="1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….</a:t>
            </a:r>
          </a:p>
        </p:txBody>
      </p:sp>
      <p:sp>
        <p:nvSpPr>
          <p:cNvPr id="1310" name="Shape 1310"/>
          <p:cNvSpPr/>
          <p:nvPr/>
        </p:nvSpPr>
        <p:spPr>
          <a:xfrm>
            <a:off x="6168775" y="4225450"/>
            <a:ext cx="137100" cy="137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1" name="Shape 1311"/>
          <p:cNvSpPr/>
          <p:nvPr/>
        </p:nvSpPr>
        <p:spPr>
          <a:xfrm>
            <a:off x="3477250" y="4225450"/>
            <a:ext cx="137100" cy="1371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2" name="Shape 1312"/>
          <p:cNvSpPr/>
          <p:nvPr/>
        </p:nvSpPr>
        <p:spPr>
          <a:xfrm>
            <a:off x="6397275" y="4225450"/>
            <a:ext cx="137100" cy="137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 txBox="1">
            <a:spLocks noGrp="1"/>
          </p:cNvSpPr>
          <p:nvPr>
            <p:ph type="ctrTitle" idx="4294967295"/>
          </p:nvPr>
        </p:nvSpPr>
        <p:spPr>
          <a:xfrm>
            <a:off x="1275149" y="1278550"/>
            <a:ext cx="65937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/>
              <a:t>THANKS!</a:t>
            </a:r>
          </a:p>
        </p:txBody>
      </p:sp>
      <p:sp>
        <p:nvSpPr>
          <p:cNvPr id="1318" name="Shape 1318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mzhang@garycommunity.org</a:t>
            </a:r>
          </a:p>
          <a:p>
            <a:pPr lvl="0" algn="ctr" rtl="0">
              <a:spcBef>
                <a:spcPts val="0"/>
              </a:spcBef>
              <a:buNone/>
            </a:pPr>
            <a:endParaRPr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>
            <a:spLocks noGrp="1"/>
          </p:cNvSpPr>
          <p:nvPr>
            <p:ph type="title"/>
          </p:nvPr>
        </p:nvSpPr>
        <p:spPr>
          <a:xfrm>
            <a:off x="1047750" y="0"/>
            <a:ext cx="6996600" cy="9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</a:t>
            </a:r>
          </a:p>
        </p:txBody>
      </p:sp>
      <p:grpSp>
        <p:nvGrpSpPr>
          <p:cNvPr id="915" name="Shape 915"/>
          <p:cNvGrpSpPr/>
          <p:nvPr/>
        </p:nvGrpSpPr>
        <p:grpSpPr>
          <a:xfrm>
            <a:off x="3099624" y="949849"/>
            <a:ext cx="3334027" cy="3170450"/>
            <a:chOff x="2768474" y="949849"/>
            <a:chExt cx="3334027" cy="3170450"/>
          </a:xfrm>
        </p:grpSpPr>
        <p:sp>
          <p:nvSpPr>
            <p:cNvPr id="916" name="Shape 916"/>
            <p:cNvSpPr/>
            <p:nvPr/>
          </p:nvSpPr>
          <p:spPr>
            <a:xfrm rot="5400000">
              <a:off x="2768474" y="949849"/>
              <a:ext cx="1706700" cy="1706700"/>
            </a:xfrm>
            <a:prstGeom prst="teardrop">
              <a:avLst>
                <a:gd name="adj" fmla="val 100000"/>
              </a:avLst>
            </a:prstGeom>
            <a:solidFill>
              <a:srgbClr val="00CE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 rot="5400000" flipH="1">
              <a:off x="3109874" y="2754999"/>
              <a:ext cx="1365300" cy="1365300"/>
            </a:xfrm>
            <a:prstGeom prst="teardrop">
              <a:avLst>
                <a:gd name="adj" fmla="val 100560"/>
              </a:avLst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 rot="10800000">
              <a:off x="4573401" y="1291250"/>
              <a:ext cx="1529100" cy="1365300"/>
            </a:xfrm>
            <a:prstGeom prst="teardrop">
              <a:avLst>
                <a:gd name="adj" fmla="val 100000"/>
              </a:avLst>
            </a:prstGeom>
            <a:solidFill>
              <a:srgbClr val="AFF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 flipH="1">
              <a:off x="4573525" y="2754999"/>
              <a:ext cx="1139700" cy="1139700"/>
            </a:xfrm>
            <a:prstGeom prst="teardrop">
              <a:avLst>
                <a:gd name="adj" fmla="val 100000"/>
              </a:avLst>
            </a:pr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0" name="Shape 920"/>
          <p:cNvGrpSpPr/>
          <p:nvPr/>
        </p:nvGrpSpPr>
        <p:grpSpPr>
          <a:xfrm>
            <a:off x="5266888" y="3113863"/>
            <a:ext cx="409139" cy="420401"/>
            <a:chOff x="2605300" y="5003050"/>
            <a:chExt cx="418900" cy="430475"/>
          </a:xfrm>
        </p:grpSpPr>
        <p:sp>
          <p:nvSpPr>
            <p:cNvPr id="921" name="Shape 921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24" name="Shape 924"/>
          <p:cNvSpPr txBox="1"/>
          <p:nvPr/>
        </p:nvSpPr>
        <p:spPr>
          <a:xfrm>
            <a:off x="2391550" y="1371412"/>
            <a:ext cx="10935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25" name="Shape 925" descr="Div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050" y="1371425"/>
            <a:ext cx="943200" cy="9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Shape 926"/>
          <p:cNvSpPr txBox="1"/>
          <p:nvPr/>
        </p:nvSpPr>
        <p:spPr>
          <a:xfrm>
            <a:off x="6243525" y="1747625"/>
            <a:ext cx="26904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Get to know the power of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Data Visualization</a:t>
            </a:r>
          </a:p>
        </p:txBody>
      </p:sp>
      <p:pic>
        <p:nvPicPr>
          <p:cNvPr id="927" name="Shape 927" descr="chart_icon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872" y="1531800"/>
            <a:ext cx="993474" cy="993474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Shape 928"/>
          <p:cNvSpPr txBox="1"/>
          <p:nvPr/>
        </p:nvSpPr>
        <p:spPr>
          <a:xfrm>
            <a:off x="794650" y="1371425"/>
            <a:ext cx="26904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 Dive into it!</a:t>
            </a:r>
          </a:p>
        </p:txBody>
      </p:sp>
      <p:pic>
        <p:nvPicPr>
          <p:cNvPr id="929" name="Shape 929" descr="compliance-monitor-white-ic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000" y="2951425"/>
            <a:ext cx="993475" cy="9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Shape 930"/>
          <p:cNvSpPr txBox="1"/>
          <p:nvPr/>
        </p:nvSpPr>
        <p:spPr>
          <a:xfrm>
            <a:off x="453175" y="3135962"/>
            <a:ext cx="26904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Get a list of Open Data Sources &amp; Tools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6243525" y="3135962"/>
            <a:ext cx="26904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Digest with practice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Shape 132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1324" name="Shape 1324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28324A"/>
                </a:solidFill>
              </a:rPr>
              <a:t>Special thanks to all the people who made and released these awesome resources for free: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28324A"/>
              </a:buClr>
              <a:buSzPct val="100000"/>
            </a:pPr>
            <a:r>
              <a:rPr lang="en" sz="2400">
                <a:solidFill>
                  <a:srgbClr val="28324A"/>
                </a:solidFill>
              </a:rPr>
              <a:t>Presentation template by </a:t>
            </a:r>
            <a:r>
              <a:rPr lang="en" sz="2400" u="sng">
                <a:solidFill>
                  <a:srgbClr val="28324A"/>
                </a:solidFill>
                <a:hlinkClick r:id="rId3"/>
              </a:rPr>
              <a:t>SlidesCarnival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28324A"/>
              </a:buClr>
              <a:buSzPct val="100000"/>
            </a:pPr>
            <a:r>
              <a:rPr lang="en" sz="2400">
                <a:solidFill>
                  <a:srgbClr val="28324A"/>
                </a:solidFill>
              </a:rPr>
              <a:t>Photographs by </a:t>
            </a:r>
            <a:r>
              <a:rPr lang="en" sz="2400" u="sng">
                <a:solidFill>
                  <a:srgbClr val="28324A"/>
                </a:solidFill>
                <a:hlinkClick r:id="rId4"/>
              </a:rPr>
              <a:t>Unsplash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title"/>
          </p:nvPr>
        </p:nvSpPr>
        <p:spPr>
          <a:xfrm>
            <a:off x="2024825" y="165200"/>
            <a:ext cx="49995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A7C8"/>
                </a:solidFill>
              </a:rPr>
              <a:t>Introduction</a:t>
            </a:r>
          </a:p>
        </p:txBody>
      </p:sp>
      <p:pic>
        <p:nvPicPr>
          <p:cNvPr id="937" name="Shape 9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090" y="881009"/>
            <a:ext cx="4429125" cy="265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Shape 93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300" y="843859"/>
            <a:ext cx="4286250" cy="2650331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Shape 939"/>
          <p:cNvSpPr txBox="1"/>
          <p:nvPr/>
        </p:nvSpPr>
        <p:spPr>
          <a:xfrm>
            <a:off x="2586300" y="3648875"/>
            <a:ext cx="3971400" cy="3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you use/plan to use data in your work?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5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basics with Community Facts</a:t>
            </a:r>
          </a:p>
        </p:txBody>
      </p:sp>
      <p:sp>
        <p:nvSpPr>
          <p:cNvPr id="945" name="Shape 945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5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get started</a:t>
            </a:r>
          </a:p>
        </p:txBody>
      </p:sp>
      <p:sp>
        <p:nvSpPr>
          <p:cNvPr id="946" name="Shape 94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Welcome to the data world - Community Facts</a:t>
            </a:r>
          </a:p>
        </p:txBody>
      </p:sp>
      <p:sp>
        <p:nvSpPr>
          <p:cNvPr id="952" name="Shape 952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www.denvermetrodata.org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>
            <a:spLocks noGrp="1"/>
          </p:cNvSpPr>
          <p:nvPr>
            <p:ph type="body" idx="1"/>
          </p:nvPr>
        </p:nvSpPr>
        <p:spPr>
          <a:xfrm>
            <a:off x="1073700" y="173402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3468BC"/>
                </a:solidFill>
              </a:rPr>
              <a:t>Data</a:t>
            </a:r>
            <a:r>
              <a:rPr lang="en"/>
              <a:t> </a:t>
            </a: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collection of different pieces of information or facts obtained from counts, measurements or experiments 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45720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draw conclusions,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answer a research question,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just have an idea of what is going on regarding a particular issue</a:t>
            </a:r>
          </a:p>
        </p:txBody>
      </p:sp>
      <p:sp>
        <p:nvSpPr>
          <p:cNvPr id="958" name="Shape 958"/>
          <p:cNvSpPr txBox="1">
            <a:spLocks noGrp="1"/>
          </p:cNvSpPr>
          <p:nvPr>
            <p:ph type="title"/>
          </p:nvPr>
        </p:nvSpPr>
        <p:spPr>
          <a:xfrm>
            <a:off x="1018725" y="67767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/>
              <a:t>What is </a:t>
            </a:r>
            <a:r>
              <a:rPr lang="en">
                <a:solidFill>
                  <a:srgbClr val="3C78D8"/>
                </a:solidFill>
              </a:rPr>
              <a:t>Data?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Shape 963" descr="icon-1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812" y="1476674"/>
            <a:ext cx="1072099" cy="1072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Shape 964"/>
          <p:cNvGrpSpPr/>
          <p:nvPr/>
        </p:nvGrpSpPr>
        <p:grpSpPr>
          <a:xfrm>
            <a:off x="1272825" y="2886137"/>
            <a:ext cx="1002725" cy="1145775"/>
            <a:chOff x="1564075" y="2903750"/>
            <a:chExt cx="1002725" cy="1145775"/>
          </a:xfrm>
        </p:grpSpPr>
        <p:pic>
          <p:nvPicPr>
            <p:cNvPr id="965" name="Shape 965" descr="42344-200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64075" y="2903750"/>
              <a:ext cx="551125" cy="55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6" name="Shape 966" descr="90145-200.png"/>
            <p:cNvPicPr preferRelativeResize="0"/>
            <p:nvPr/>
          </p:nvPicPr>
          <p:blipFill>
            <a:blip r:embed="rId5">
              <a:alphaModFix amt="78000"/>
            </a:blip>
            <a:stretch>
              <a:fillRect/>
            </a:stretch>
          </p:blipFill>
          <p:spPr>
            <a:xfrm flipH="1">
              <a:off x="2015675" y="2963225"/>
              <a:ext cx="551125" cy="55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7" name="Shape 967" descr="140007-200.png"/>
            <p:cNvPicPr preferRelativeResize="0"/>
            <p:nvPr/>
          </p:nvPicPr>
          <p:blipFill>
            <a:blip r:embed="rId6">
              <a:alphaModFix amt="85000"/>
            </a:blip>
            <a:stretch>
              <a:fillRect/>
            </a:stretch>
          </p:blipFill>
          <p:spPr>
            <a:xfrm>
              <a:off x="1603712" y="3220900"/>
              <a:ext cx="828625" cy="828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8" name="Shape 968"/>
          <p:cNvGrpSpPr/>
          <p:nvPr/>
        </p:nvGrpSpPr>
        <p:grpSpPr>
          <a:xfrm>
            <a:off x="2344912" y="1428033"/>
            <a:ext cx="5474374" cy="2737328"/>
            <a:chOff x="2344912" y="1428033"/>
            <a:chExt cx="5474374" cy="2737328"/>
          </a:xfrm>
        </p:grpSpPr>
        <p:grpSp>
          <p:nvGrpSpPr>
            <p:cNvPr id="969" name="Shape 969"/>
            <p:cNvGrpSpPr/>
            <p:nvPr/>
          </p:nvGrpSpPr>
          <p:grpSpPr>
            <a:xfrm>
              <a:off x="2344912" y="1575146"/>
              <a:ext cx="3161212" cy="2590215"/>
              <a:chOff x="2344912" y="1575146"/>
              <a:chExt cx="3161212" cy="2590215"/>
            </a:xfrm>
          </p:grpSpPr>
          <p:grpSp>
            <p:nvGrpSpPr>
              <p:cNvPr id="970" name="Shape 970"/>
              <p:cNvGrpSpPr/>
              <p:nvPr/>
            </p:nvGrpSpPr>
            <p:grpSpPr>
              <a:xfrm>
                <a:off x="2344912" y="1575146"/>
                <a:ext cx="2925662" cy="863774"/>
                <a:chOff x="2344912" y="1575146"/>
                <a:chExt cx="2925662" cy="863774"/>
              </a:xfrm>
            </p:grpSpPr>
            <p:pic>
              <p:nvPicPr>
                <p:cNvPr id="971" name="Shape 971" descr="idea-icon-25.png"/>
                <p:cNvPicPr preferRelativeResize="0"/>
                <p:nvPr/>
              </p:nvPicPr>
              <p:blipFill>
                <a:blip r:embed="rId7">
                  <a:alphaModFix amt="70000"/>
                </a:blip>
                <a:stretch>
                  <a:fillRect/>
                </a:stretch>
              </p:blipFill>
              <p:spPr>
                <a:xfrm>
                  <a:off x="4406800" y="1575146"/>
                  <a:ext cx="863774" cy="8637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972" name="Shape 972"/>
                <p:cNvCxnSpPr>
                  <a:stCxn id="963" idx="3"/>
                  <a:endCxn id="971" idx="1"/>
                </p:cNvCxnSpPr>
                <p:nvPr/>
              </p:nvCxnSpPr>
              <p:spPr>
                <a:xfrm rot="10800000" flipH="1">
                  <a:off x="2344912" y="2007024"/>
                  <a:ext cx="2061899" cy="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Dot"/>
                  <a:round/>
                  <a:headEnd type="none" w="lg" len="lg"/>
                  <a:tailEnd type="triangle" w="lg" len="lg"/>
                </a:ln>
              </p:spPr>
            </p:cxnSp>
          </p:grpSp>
          <p:grpSp>
            <p:nvGrpSpPr>
              <p:cNvPr id="973" name="Shape 973"/>
              <p:cNvGrpSpPr/>
              <p:nvPr/>
            </p:nvGrpSpPr>
            <p:grpSpPr>
              <a:xfrm>
                <a:off x="2369949" y="2752687"/>
                <a:ext cx="3136174" cy="1412674"/>
                <a:chOff x="2369950" y="2752687"/>
                <a:chExt cx="3136174" cy="1412674"/>
              </a:xfrm>
            </p:grpSpPr>
            <p:pic>
              <p:nvPicPr>
                <p:cNvPr id="974" name="Shape 974" descr="Pizza_Slice-512.png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4093450" y="2752687"/>
                  <a:ext cx="1412674" cy="14126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975" name="Shape 975"/>
                <p:cNvCxnSpPr>
                  <a:endCxn id="974" idx="1"/>
                </p:cNvCxnSpPr>
                <p:nvPr/>
              </p:nvCxnSpPr>
              <p:spPr>
                <a:xfrm rot="10800000" flipH="1">
                  <a:off x="2369950" y="3459024"/>
                  <a:ext cx="1723500" cy="19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Dot"/>
                  <a:round/>
                  <a:headEnd type="none" w="lg" len="lg"/>
                  <a:tailEnd type="triangle" w="lg" len="lg"/>
                </a:ln>
              </p:spPr>
            </p:cxnSp>
          </p:grpSp>
        </p:grpSp>
        <p:grpSp>
          <p:nvGrpSpPr>
            <p:cNvPr id="976" name="Shape 976"/>
            <p:cNvGrpSpPr/>
            <p:nvPr/>
          </p:nvGrpSpPr>
          <p:grpSpPr>
            <a:xfrm>
              <a:off x="5270574" y="1428033"/>
              <a:ext cx="2548712" cy="2439489"/>
              <a:chOff x="5270574" y="1428033"/>
              <a:chExt cx="2548712" cy="2439489"/>
            </a:xfrm>
          </p:grpSpPr>
          <p:grpSp>
            <p:nvGrpSpPr>
              <p:cNvPr id="977" name="Shape 977"/>
              <p:cNvGrpSpPr/>
              <p:nvPr/>
            </p:nvGrpSpPr>
            <p:grpSpPr>
              <a:xfrm>
                <a:off x="5270574" y="1428033"/>
                <a:ext cx="2517201" cy="1163691"/>
                <a:chOff x="5270574" y="1428033"/>
                <a:chExt cx="2517201" cy="1163691"/>
              </a:xfrm>
            </p:grpSpPr>
            <p:pic>
              <p:nvPicPr>
                <p:cNvPr id="978" name="Shape 978" descr="Solve_Icon.png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6987025" y="1428033"/>
                  <a:ext cx="800750" cy="11636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979" name="Shape 979"/>
                <p:cNvCxnSpPr>
                  <a:stCxn id="971" idx="3"/>
                  <a:endCxn id="978" idx="1"/>
                </p:cNvCxnSpPr>
                <p:nvPr/>
              </p:nvCxnSpPr>
              <p:spPr>
                <a:xfrm>
                  <a:off x="5270574" y="2007033"/>
                  <a:ext cx="1716600" cy="2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</p:grpSp>
          <p:grpSp>
            <p:nvGrpSpPr>
              <p:cNvPr id="980" name="Shape 980"/>
              <p:cNvGrpSpPr/>
              <p:nvPr/>
            </p:nvGrpSpPr>
            <p:grpSpPr>
              <a:xfrm>
                <a:off x="5506124" y="3003726"/>
                <a:ext cx="2313162" cy="863796"/>
                <a:chOff x="5506124" y="3003726"/>
                <a:chExt cx="2313162" cy="863796"/>
              </a:xfrm>
            </p:grpSpPr>
            <p:pic>
              <p:nvPicPr>
                <p:cNvPr id="981" name="Shape 981" descr="20_muscle_strong-512.png"/>
                <p:cNvPicPr preferRelativeResize="0"/>
                <p:nvPr/>
              </p:nvPicPr>
              <p:blipFill>
                <a:blip r:embed="rId10">
                  <a:alphaModFix/>
                </a:blip>
                <a:stretch>
                  <a:fillRect/>
                </a:stretch>
              </p:blipFill>
              <p:spPr>
                <a:xfrm>
                  <a:off x="6955512" y="3003726"/>
                  <a:ext cx="863774" cy="8637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982" name="Shape 982"/>
                <p:cNvCxnSpPr>
                  <a:stCxn id="974" idx="3"/>
                  <a:endCxn id="981" idx="1"/>
                </p:cNvCxnSpPr>
                <p:nvPr/>
              </p:nvCxnSpPr>
              <p:spPr>
                <a:xfrm rot="10800000" flipH="1">
                  <a:off x="5506124" y="3435624"/>
                  <a:ext cx="1449299" cy="23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</p:grpSp>
        </p:grpSp>
      </p:grpSp>
      <p:sp>
        <p:nvSpPr>
          <p:cNvPr id="983" name="Shape 983"/>
          <p:cNvSpPr txBox="1">
            <a:spLocks noGrp="1"/>
          </p:cNvSpPr>
          <p:nvPr>
            <p:ph type="title"/>
          </p:nvPr>
        </p:nvSpPr>
        <p:spPr>
          <a:xfrm>
            <a:off x="1156625" y="4528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/>
              <a:t>Data </a:t>
            </a:r>
            <a:r>
              <a:rPr lang="en" b="0">
                <a:solidFill>
                  <a:srgbClr val="9E9E9E"/>
                </a:solidFill>
              </a:rPr>
              <a:t>                  </a:t>
            </a:r>
            <a:r>
              <a:rPr lang="en"/>
              <a:t>     </a:t>
            </a:r>
            <a:r>
              <a:rPr lang="en">
                <a:solidFill>
                  <a:srgbClr val="3C78D8"/>
                </a:solidFill>
              </a:rPr>
              <a:t>Information</a:t>
            </a:r>
          </a:p>
        </p:txBody>
      </p:sp>
      <p:pic>
        <p:nvPicPr>
          <p:cNvPr id="984" name="Shape 984" descr="not_equal_to_u2260_icon_256x256.png"/>
          <p:cNvPicPr preferRelativeResize="0"/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4049772" y="669775"/>
            <a:ext cx="498849" cy="49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(16:9)</PresentationFormat>
  <Paragraphs>324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Oswald</vt:lpstr>
      <vt:lpstr>Source Sans Pro</vt:lpstr>
      <vt:lpstr>Quince template</vt:lpstr>
      <vt:lpstr>Quince template</vt:lpstr>
      <vt:lpstr>Data101 with Community Facts</vt:lpstr>
      <vt:lpstr>Welcome!</vt:lpstr>
      <vt:lpstr>Agenda</vt:lpstr>
      <vt:lpstr>Goal</vt:lpstr>
      <vt:lpstr>Introduction</vt:lpstr>
      <vt:lpstr>Data basics with Community Facts</vt:lpstr>
      <vt:lpstr>Welcome to the data world - Community Facts</vt:lpstr>
      <vt:lpstr>What is Data?</vt:lpstr>
      <vt:lpstr>Data                        Information</vt:lpstr>
      <vt:lpstr>PowerPoint Presentation</vt:lpstr>
      <vt:lpstr>PowerPoint Presentation</vt:lpstr>
      <vt:lpstr>271,054 Households</vt:lpstr>
      <vt:lpstr> Data have two different components</vt:lpstr>
      <vt:lpstr>PowerPoint Presentation</vt:lpstr>
      <vt:lpstr>PowerPoint Presentation</vt:lpstr>
      <vt:lpstr>PowerPoint Presentation</vt:lpstr>
      <vt:lpstr>PowerPoint Presentation</vt:lpstr>
      <vt:lpstr>Count vs Percentage</vt:lpstr>
      <vt:lpstr>2,578(25%) + Sunnyside &amp; 2014 &amp; Persons in Poverty 1,391(28.64%) +       Cole      &amp; 2014 &amp; Persons in Poverty</vt:lpstr>
      <vt:lpstr>To explore your data...</vt:lpstr>
      <vt:lpstr>To explore your data...</vt:lpstr>
      <vt:lpstr>To explore your data...</vt:lpstr>
      <vt:lpstr>Data is not perfect...</vt:lpstr>
      <vt:lpstr>PowerPoint Presentation</vt:lpstr>
      <vt:lpstr>LET’S REVIEW</vt:lpstr>
      <vt:lpstr>Know your data source</vt:lpstr>
      <vt:lpstr>PowerPoint Presentation</vt:lpstr>
      <vt:lpstr>LET’S LIST SOME OPEN DATA SOURCE</vt:lpstr>
      <vt:lpstr>LET’S LIST SOME FREE TOOLS without coding</vt:lpstr>
      <vt:lpstr>Q &amp; A</vt:lpstr>
      <vt:lpstr>Review - Community Facts examples</vt:lpstr>
      <vt:lpstr>Quiz!</vt:lpstr>
      <vt:lpstr>How to transfer your idea to actionable plan</vt:lpstr>
      <vt:lpstr>Be   S.M.A.R.T </vt:lpstr>
      <vt:lpstr>PowerPoint Presentation</vt:lpstr>
      <vt:lpstr>Break</vt:lpstr>
      <vt:lpstr>Group Activity -Make a plan to solve the problem</vt:lpstr>
      <vt:lpstr>PowerPoint Presentation</vt:lpstr>
      <vt:lpstr>THANKS!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Data101 with Community Facts</dc:title>
  <cp:lastModifiedBy>Woluchem, Maia</cp:lastModifiedBy>
  <cp:revision>1</cp:revision>
  <dcterms:modified xsi:type="dcterms:W3CDTF">2017-03-14T13:04:15Z</dcterms:modified>
</cp:coreProperties>
</file>