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verage" panose="020B0604020202020204" charset="0"/>
      <p:regular r:id="rId23"/>
    </p:embeddedFont>
    <p:embeddedFont>
      <p:font typeface="Georgia" panose="02040502050405020303" pitchFamily="18" charset="0"/>
      <p:regular r:id="rId24"/>
      <p:bold r:id="rId25"/>
      <p:italic r:id="rId26"/>
      <p:boldItalic r:id="rId27"/>
    </p:embeddedFont>
    <p:embeddedFont>
      <p:font typeface="Oswald"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56B40F-2175-4A2B-B69D-FA3B04E60CD4}">
  <a:tblStyle styleId="{8B56B40F-2175-4A2B-B69D-FA3B04E60CD4}"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2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1191506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54138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0636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442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Near = specific/personal (your school, your city, a single person)</a:t>
            </a:r>
          </a:p>
          <a:p>
            <a:pPr lvl="0">
              <a:spcBef>
                <a:spcPts val="0"/>
              </a:spcBef>
              <a:buNone/>
            </a:pPr>
            <a:r>
              <a:rPr lang="en"/>
              <a:t>Far = general (broad meaning and context)</a:t>
            </a:r>
          </a:p>
          <a:p>
            <a:pPr lvl="0" rtl="0">
              <a:spcBef>
                <a:spcPts val="0"/>
              </a:spcBef>
              <a:buNone/>
            </a:pPr>
            <a:r>
              <a:rPr lang="en"/>
              <a:t>Don’t stress over what type of story something is - the “types” are just guides (and lots of authors define the types differently)</a:t>
            </a:r>
          </a:p>
        </p:txBody>
      </p:sp>
    </p:spTree>
    <p:extLst>
      <p:ext uri="{BB962C8B-B14F-4D97-AF65-F5344CB8AC3E}">
        <p14:creationId xmlns:p14="http://schemas.microsoft.com/office/powerpoint/2010/main" val="101021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13876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350">
                <a:solidFill>
                  <a:srgbClr val="333333"/>
                </a:solidFill>
                <a:highlight>
                  <a:srgbClr val="FFFFFF"/>
                </a:highlight>
                <a:latin typeface="Georgia"/>
                <a:ea typeface="Georgia"/>
                <a:cs typeface="Georgia"/>
                <a:sym typeface="Georgia"/>
              </a:rPr>
              <a:t>The problem is that once you get past the original shock of the image, there is nothing else to learn. Are the clusters random or significant to the underlying geography of Baghdad’s neighborhoods? Did the violence surge and wane or has it maintained a constant level of carnage from one year to the next? Neither of these questions are hard to explore, and the lack of such context means the reader can only gasp in doge-like awe (</a:t>
            </a:r>
            <a:r>
              <a:rPr lang="en" sz="1350" i="1">
                <a:solidFill>
                  <a:srgbClr val="333333"/>
                </a:solidFill>
                <a:latin typeface="Georgia"/>
                <a:ea typeface="Georgia"/>
                <a:cs typeface="Georgia"/>
                <a:sym typeface="Georgia"/>
              </a:rPr>
              <a:t>“Wow! Such dots. Very violence.”</a:t>
            </a:r>
            <a:r>
              <a:rPr lang="en" sz="1350">
                <a:solidFill>
                  <a:srgbClr val="333333"/>
                </a:solidFill>
                <a:highlight>
                  <a:srgbClr val="FFFFFF"/>
                </a:highlight>
                <a:latin typeface="Georgia"/>
                <a:ea typeface="Georgia"/>
                <a:cs typeface="Georgia"/>
                <a:sym typeface="Georgia"/>
              </a:rPr>
              <a:t>) and walk away with the general impression that Baghdad is a horribly dangerous place</a:t>
            </a:r>
          </a:p>
          <a:p>
            <a:pPr lvl="0">
              <a:spcBef>
                <a:spcPts val="0"/>
              </a:spcBef>
              <a:buNone/>
            </a:pPr>
            <a:endParaRPr sz="1350">
              <a:solidFill>
                <a:srgbClr val="333333"/>
              </a:solidFill>
              <a:highlight>
                <a:srgbClr val="FFFFFF"/>
              </a:highlight>
              <a:latin typeface="Georgia"/>
              <a:ea typeface="Georgia"/>
              <a:cs typeface="Georgia"/>
              <a:sym typeface="Georgia"/>
            </a:endParaRPr>
          </a:p>
          <a:p>
            <a:pPr lvl="0">
              <a:spcBef>
                <a:spcPts val="0"/>
              </a:spcBef>
              <a:buNone/>
            </a:pPr>
            <a:r>
              <a:rPr lang="en" sz="1350">
                <a:solidFill>
                  <a:srgbClr val="333333"/>
                </a:solidFill>
                <a:highlight>
                  <a:srgbClr val="FFFFFF"/>
                </a:highlight>
                <a:latin typeface="Georgia"/>
                <a:ea typeface="Georgia"/>
                <a:cs typeface="Georgia"/>
                <a:sym typeface="Georgia"/>
              </a:rPr>
              <a:t>There are “close to home” examples, too - maps that might restigmatize communities. Asset-oriented approach is critical.</a:t>
            </a:r>
          </a:p>
        </p:txBody>
      </p:sp>
    </p:spTree>
    <p:extLst>
      <p:ext uri="{BB962C8B-B14F-4D97-AF65-F5344CB8AC3E}">
        <p14:creationId xmlns:p14="http://schemas.microsoft.com/office/powerpoint/2010/main" val="135304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4295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508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sz="1350">
              <a:solidFill>
                <a:srgbClr val="333333"/>
              </a:solidFill>
              <a:highlight>
                <a:srgbClr val="FFFFFF"/>
              </a:highlight>
              <a:latin typeface="Georgia"/>
              <a:ea typeface="Georgia"/>
              <a:cs typeface="Georgia"/>
              <a:sym typeface="Georgia"/>
            </a:endParaRPr>
          </a:p>
          <a:p>
            <a:pPr lvl="0">
              <a:spcBef>
                <a:spcPts val="0"/>
              </a:spcBef>
              <a:buNone/>
            </a:pPr>
            <a:r>
              <a:rPr lang="en" sz="1350">
                <a:solidFill>
                  <a:srgbClr val="333333"/>
                </a:solidFill>
                <a:highlight>
                  <a:srgbClr val="FFFFFF"/>
                </a:highlight>
                <a:latin typeface="Georgia"/>
                <a:ea typeface="Georgia"/>
                <a:cs typeface="Georgia"/>
                <a:sym typeface="Georgia"/>
              </a:rPr>
              <a:t>The Trials/Severity Index</a:t>
            </a:r>
          </a:p>
          <a:p>
            <a:pPr lvl="0">
              <a:spcBef>
                <a:spcPts val="0"/>
              </a:spcBef>
              <a:buNone/>
            </a:pPr>
            <a:endParaRPr sz="1350">
              <a:solidFill>
                <a:srgbClr val="333333"/>
              </a:solidFill>
              <a:highlight>
                <a:srgbClr val="FFFFFF"/>
              </a:highlight>
              <a:latin typeface="Georgia"/>
              <a:ea typeface="Georgia"/>
              <a:cs typeface="Georgia"/>
              <a:sym typeface="Georgia"/>
            </a:endParaRPr>
          </a:p>
          <a:p>
            <a:pPr lvl="0">
              <a:spcBef>
                <a:spcPts val="0"/>
              </a:spcBef>
              <a:buNone/>
            </a:pPr>
            <a:r>
              <a:rPr lang="en" sz="1350">
                <a:solidFill>
                  <a:srgbClr val="333333"/>
                </a:solidFill>
                <a:highlight>
                  <a:srgbClr val="FFFFFF"/>
                </a:highlight>
                <a:latin typeface="Georgia"/>
                <a:ea typeface="Georgia"/>
                <a:cs typeface="Georgia"/>
                <a:sym typeface="Georgia"/>
              </a:rPr>
              <a:t>Could we get data on each of the children? What if each child had a set of charts that accompanied them when we introduced them?</a:t>
            </a:r>
          </a:p>
          <a:p>
            <a:pPr lvl="0">
              <a:spcBef>
                <a:spcPts val="0"/>
              </a:spcBef>
              <a:buNone/>
            </a:pPr>
            <a:endParaRPr sz="1350">
              <a:solidFill>
                <a:srgbClr val="333333"/>
              </a:solidFill>
              <a:highlight>
                <a:srgbClr val="FFFFFF"/>
              </a:highlight>
              <a:latin typeface="Georgia"/>
              <a:ea typeface="Georgia"/>
              <a:cs typeface="Georgia"/>
              <a:sym typeface="Georgia"/>
            </a:endParaRPr>
          </a:p>
          <a:p>
            <a:pPr lvl="0">
              <a:spcBef>
                <a:spcPts val="0"/>
              </a:spcBef>
              <a:buNone/>
            </a:pPr>
            <a:r>
              <a:rPr lang="en" sz="1350">
                <a:solidFill>
                  <a:srgbClr val="333333"/>
                </a:solidFill>
                <a:highlight>
                  <a:srgbClr val="FFFFFF"/>
                </a:highlight>
                <a:latin typeface="Georgia"/>
                <a:ea typeface="Georgia"/>
                <a:cs typeface="Georgia"/>
                <a:sym typeface="Georgia"/>
              </a:rPr>
              <a:t>We need to remember that behind the data are stories and inside those stories are people and those people are connected to the statistics in a way that we never will be, regardless of how badass we are with our tools, how rockstar-smart our code is, or how facile we are in manipulating the information. </a:t>
            </a:r>
          </a:p>
          <a:p>
            <a:pPr lvl="0">
              <a:spcBef>
                <a:spcPts val="0"/>
              </a:spcBef>
              <a:buNone/>
            </a:pPr>
            <a:endParaRPr sz="1350">
              <a:solidFill>
                <a:srgbClr val="333333"/>
              </a:solidFill>
              <a:highlight>
                <a:srgbClr val="FFFFFF"/>
              </a:highlight>
              <a:latin typeface="Georgia"/>
              <a:ea typeface="Georgia"/>
              <a:cs typeface="Georgia"/>
              <a:sym typeface="Georgia"/>
            </a:endParaRPr>
          </a:p>
          <a:p>
            <a:pPr lvl="0">
              <a:spcBef>
                <a:spcPts val="0"/>
              </a:spcBef>
              <a:buNone/>
            </a:pPr>
            <a:endParaRPr sz="1350">
              <a:solidFill>
                <a:srgbClr val="333333"/>
              </a:solidFill>
              <a:highlight>
                <a:srgbClr val="FFFFFF"/>
              </a:highlight>
              <a:latin typeface="Georgia"/>
              <a:ea typeface="Georgia"/>
              <a:cs typeface="Georgia"/>
              <a:sym typeface="Georgia"/>
            </a:endParaRPr>
          </a:p>
        </p:txBody>
      </p:sp>
    </p:spTree>
    <p:extLst>
      <p:ext uri="{BB962C8B-B14F-4D97-AF65-F5344CB8AC3E}">
        <p14:creationId xmlns:p14="http://schemas.microsoft.com/office/powerpoint/2010/main" val="265255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Example of defaulting to a chart/not thinking about story</a:t>
            </a:r>
          </a:p>
        </p:txBody>
      </p:sp>
    </p:spTree>
    <p:extLst>
      <p:ext uri="{BB962C8B-B14F-4D97-AF65-F5344CB8AC3E}">
        <p14:creationId xmlns:p14="http://schemas.microsoft.com/office/powerpoint/2010/main" val="3648576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94747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26726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1059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9271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0721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Going to give examples of each of these types of stories, with a focus on visualizations built without a computer as a core tool. The point is telling a good story.</a:t>
            </a:r>
          </a:p>
        </p:txBody>
      </p:sp>
    </p:spTree>
    <p:extLst>
      <p:ext uri="{BB962C8B-B14F-4D97-AF65-F5344CB8AC3E}">
        <p14:creationId xmlns:p14="http://schemas.microsoft.com/office/powerpoint/2010/main" val="100026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658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7259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4860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9073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7" y="990800"/>
            <a:ext cx="7801500" cy="17301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7" y="990800"/>
            <a:ext cx="7801500" cy="1730100"/>
          </a:xfrm>
          <a:prstGeom prst="rect">
            <a:avLst/>
          </a:prstGeom>
        </p:spPr>
        <p:txBody>
          <a:bodyPr lIns="91425" tIns="91425" rIns="91425" bIns="91425" anchor="b" anchorCtr="0">
            <a:noAutofit/>
          </a:bodyPr>
          <a:lstStyle/>
          <a:p>
            <a:pPr lvl="0">
              <a:spcBef>
                <a:spcPts val="0"/>
              </a:spcBef>
              <a:buNone/>
            </a:pPr>
            <a:r>
              <a:rPr lang="en"/>
              <a:t>Data 101: </a:t>
            </a:r>
          </a:p>
          <a:p>
            <a:pPr lvl="0">
              <a:spcBef>
                <a:spcPts val="0"/>
              </a:spcBef>
              <a:buNone/>
            </a:pPr>
            <a:r>
              <a:rPr lang="en"/>
              <a:t>Finding Stories in Data</a:t>
            </a:r>
          </a:p>
        </p:txBody>
      </p:sp>
      <p:sp>
        <p:nvSpPr>
          <p:cNvPr id="60" name="Shape 60"/>
          <p:cNvSpPr txBox="1">
            <a:spLocks noGrp="1"/>
          </p:cNvSpPr>
          <p:nvPr>
            <p:ph type="subTitle" idx="1"/>
          </p:nvPr>
        </p:nvSpPr>
        <p:spPr>
          <a:xfrm>
            <a:off x="671250" y="3174874"/>
            <a:ext cx="7801500" cy="1305000"/>
          </a:xfrm>
          <a:prstGeom prst="rect">
            <a:avLst/>
          </a:prstGeom>
        </p:spPr>
        <p:txBody>
          <a:bodyPr lIns="91425" tIns="91425" rIns="91425" bIns="91425" anchor="t" anchorCtr="0">
            <a:noAutofit/>
          </a:bodyPr>
          <a:lstStyle/>
          <a:p>
            <a:pPr lvl="0" rtl="0">
              <a:spcBef>
                <a:spcPts val="0"/>
              </a:spcBef>
              <a:buNone/>
            </a:pPr>
            <a:r>
              <a:rPr lang="en"/>
              <a:t>Western Pennsylvania Regional Data Center</a:t>
            </a:r>
          </a:p>
          <a:p>
            <a:pPr lvl="0" rtl="0">
              <a:spcBef>
                <a:spcPts val="0"/>
              </a:spcBef>
              <a:buNone/>
            </a:pPr>
            <a:r>
              <a:rPr lang="en"/>
              <a:t>Carnegie Library of Pittsburgh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Change Story</a:t>
            </a:r>
          </a:p>
        </p:txBody>
      </p:sp>
      <p:sp>
        <p:nvSpPr>
          <p:cNvPr id="122" name="Shape 122"/>
          <p:cNvSpPr txBox="1">
            <a:spLocks noGrp="1"/>
          </p:cNvSpPr>
          <p:nvPr>
            <p:ph type="body" idx="1"/>
          </p:nvPr>
        </p:nvSpPr>
        <p:spPr>
          <a:xfrm>
            <a:off x="311700" y="4230575"/>
            <a:ext cx="8520600" cy="605100"/>
          </a:xfrm>
          <a:prstGeom prst="rect">
            <a:avLst/>
          </a:prstGeom>
        </p:spPr>
        <p:txBody>
          <a:bodyPr lIns="91425" tIns="91425" rIns="91425" bIns="91425" anchor="ctr" anchorCtr="0">
            <a:noAutofit/>
          </a:bodyPr>
          <a:lstStyle/>
          <a:p>
            <a:pPr lvl="0">
              <a:spcBef>
                <a:spcPts val="0"/>
              </a:spcBef>
              <a:buNone/>
            </a:pPr>
            <a:r>
              <a:rPr lang="en" sz="1400"/>
              <a:t>Giorgia Lupi</a:t>
            </a:r>
          </a:p>
          <a:p>
            <a:pPr lvl="0" rtl="0">
              <a:spcBef>
                <a:spcPts val="0"/>
              </a:spcBef>
              <a:buNone/>
            </a:pPr>
            <a:r>
              <a:rPr lang="en" sz="1400"/>
              <a:t>http://www.dear-data.com/by-week/#/week-22-a-week-in-our-past/</a:t>
            </a:r>
          </a:p>
        </p:txBody>
      </p:sp>
      <p:pic>
        <p:nvPicPr>
          <p:cNvPr id="123" name="Shape 123" descr="Giorgia_DearData_22_Front.jpg"/>
          <p:cNvPicPr preferRelativeResize="0"/>
          <p:nvPr/>
        </p:nvPicPr>
        <p:blipFill>
          <a:blip r:embed="rId3">
            <a:alphaModFix/>
          </a:blip>
          <a:stretch>
            <a:fillRect/>
          </a:stretch>
        </p:blipFill>
        <p:spPr>
          <a:xfrm>
            <a:off x="0" y="1094151"/>
            <a:ext cx="4571996" cy="3096847"/>
          </a:xfrm>
          <a:prstGeom prst="rect">
            <a:avLst/>
          </a:prstGeom>
          <a:noFill/>
          <a:ln>
            <a:noFill/>
          </a:ln>
        </p:spPr>
      </p:pic>
      <p:pic>
        <p:nvPicPr>
          <p:cNvPr id="124" name="Shape 124" descr="Giorgia_DearData_22_Back.jpg"/>
          <p:cNvPicPr preferRelativeResize="0"/>
          <p:nvPr/>
        </p:nvPicPr>
        <p:blipFill>
          <a:blip r:embed="rId4">
            <a:alphaModFix/>
          </a:blip>
          <a:stretch>
            <a:fillRect/>
          </a:stretch>
        </p:blipFill>
        <p:spPr>
          <a:xfrm>
            <a:off x="4571998" y="1088174"/>
            <a:ext cx="4572000" cy="30968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Personal Story</a:t>
            </a:r>
          </a:p>
        </p:txBody>
      </p:sp>
      <p:sp>
        <p:nvSpPr>
          <p:cNvPr id="130" name="Shape 130"/>
          <p:cNvSpPr txBox="1">
            <a:spLocks noGrp="1"/>
          </p:cNvSpPr>
          <p:nvPr>
            <p:ph type="body" idx="1"/>
          </p:nvPr>
        </p:nvSpPr>
        <p:spPr>
          <a:xfrm>
            <a:off x="311700" y="4230575"/>
            <a:ext cx="8520600" cy="605100"/>
          </a:xfrm>
          <a:prstGeom prst="rect">
            <a:avLst/>
          </a:prstGeom>
        </p:spPr>
        <p:txBody>
          <a:bodyPr lIns="91425" tIns="91425" rIns="91425" bIns="91425" anchor="ctr" anchorCtr="0">
            <a:noAutofit/>
          </a:bodyPr>
          <a:lstStyle/>
          <a:p>
            <a:pPr lvl="0">
              <a:spcBef>
                <a:spcPts val="0"/>
              </a:spcBef>
              <a:buNone/>
            </a:pPr>
            <a:r>
              <a:rPr lang="en" sz="1400"/>
              <a:t>Hunger Through My Lens (Belinda)</a:t>
            </a:r>
          </a:p>
          <a:p>
            <a:pPr lvl="0" rtl="0">
              <a:spcBef>
                <a:spcPts val="0"/>
              </a:spcBef>
              <a:buNone/>
            </a:pPr>
            <a:r>
              <a:rPr lang="en" sz="1400"/>
              <a:t>http://hungerthroughmylens.org</a:t>
            </a:r>
          </a:p>
        </p:txBody>
      </p:sp>
      <p:pic>
        <p:nvPicPr>
          <p:cNvPr id="131" name="Shape 131" descr="Screen Shot 2016-06-27 at 9.15.51 PM.png"/>
          <p:cNvPicPr preferRelativeResize="0"/>
          <p:nvPr/>
        </p:nvPicPr>
        <p:blipFill rotWithShape="1">
          <a:blip r:embed="rId3">
            <a:alphaModFix/>
          </a:blip>
          <a:srcRect l="16715" t="38892" r="16768" b="9492"/>
          <a:stretch/>
        </p:blipFill>
        <p:spPr>
          <a:xfrm>
            <a:off x="1259562" y="1017725"/>
            <a:ext cx="6624883" cy="32128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Combining story types: near &amp; far</a:t>
            </a:r>
          </a:p>
        </p:txBody>
      </p:sp>
      <p:sp>
        <p:nvSpPr>
          <p:cNvPr id="137" name="Shape 13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138" name="Shape 138" descr="Near.png"/>
          <p:cNvPicPr preferRelativeResize="0"/>
          <p:nvPr/>
        </p:nvPicPr>
        <p:blipFill rotWithShape="1">
          <a:blip r:embed="rId3">
            <a:alphaModFix/>
          </a:blip>
          <a:srcRect l="14458" r="8511"/>
          <a:stretch/>
        </p:blipFill>
        <p:spPr>
          <a:xfrm>
            <a:off x="311700" y="1152475"/>
            <a:ext cx="4210624" cy="3416400"/>
          </a:xfrm>
          <a:prstGeom prst="rect">
            <a:avLst/>
          </a:prstGeom>
          <a:noFill/>
          <a:ln>
            <a:noFill/>
          </a:ln>
        </p:spPr>
      </p:pic>
      <p:pic>
        <p:nvPicPr>
          <p:cNvPr id="139" name="Shape 139" descr="Far.png"/>
          <p:cNvPicPr preferRelativeResize="0"/>
          <p:nvPr/>
        </p:nvPicPr>
        <p:blipFill rotWithShape="1">
          <a:blip r:embed="rId4">
            <a:alphaModFix/>
          </a:blip>
          <a:srcRect l="8426" r="13545"/>
          <a:stretch/>
        </p:blipFill>
        <p:spPr>
          <a:xfrm>
            <a:off x="4573749" y="1155250"/>
            <a:ext cx="4258547" cy="3410851"/>
          </a:xfrm>
          <a:prstGeom prst="rect">
            <a:avLst/>
          </a:prstGeom>
          <a:noFill/>
          <a:ln>
            <a:noFill/>
          </a:ln>
        </p:spPr>
      </p:pic>
      <p:sp>
        <p:nvSpPr>
          <p:cNvPr id="140" name="Shape 140"/>
          <p:cNvSpPr txBox="1">
            <a:spLocks noGrp="1"/>
          </p:cNvSpPr>
          <p:nvPr>
            <p:ph type="body" idx="1"/>
          </p:nvPr>
        </p:nvSpPr>
        <p:spPr>
          <a:xfrm>
            <a:off x="311700" y="4535375"/>
            <a:ext cx="8520600" cy="605100"/>
          </a:xfrm>
          <a:prstGeom prst="rect">
            <a:avLst/>
          </a:prstGeom>
        </p:spPr>
        <p:txBody>
          <a:bodyPr lIns="91425" tIns="91425" rIns="91425" bIns="91425" anchor="t" anchorCtr="0">
            <a:noAutofit/>
          </a:bodyPr>
          <a:lstStyle/>
          <a:p>
            <a:pPr lvl="0">
              <a:lnSpc>
                <a:spcPct val="100000"/>
              </a:lnSpc>
              <a:spcBef>
                <a:spcPts val="0"/>
              </a:spcBef>
              <a:spcAft>
                <a:spcPts val="0"/>
              </a:spcAft>
              <a:buNone/>
            </a:pPr>
            <a:r>
              <a:rPr lang="en" sz="1400">
                <a:solidFill>
                  <a:schemeClr val="dk1"/>
                </a:solidFill>
                <a:latin typeface="Oswald"/>
                <a:ea typeface="Oswald"/>
                <a:cs typeface="Oswald"/>
                <a:sym typeface="Oswald"/>
              </a:rPr>
              <a:t>“Near and Far” - Grover - Sesame Street - Scott Klein via Jacob Harris</a:t>
            </a:r>
          </a:p>
          <a:p>
            <a:pPr lvl="0" rtl="0">
              <a:lnSpc>
                <a:spcPct val="100000"/>
              </a:lnSpc>
              <a:spcBef>
                <a:spcPts val="0"/>
              </a:spcBef>
              <a:spcAft>
                <a:spcPts val="0"/>
              </a:spcAft>
              <a:buNone/>
            </a:pPr>
            <a:r>
              <a:rPr lang="en" sz="1400">
                <a:solidFill>
                  <a:schemeClr val="dk1"/>
                </a:solidFill>
                <a:latin typeface="Oswald"/>
                <a:ea typeface="Oswald"/>
                <a:cs typeface="Oswald"/>
                <a:sym typeface="Oswald"/>
              </a:rPr>
              <a:t>https://source.opennews.org/en-US/learning/connecting-dots/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Stories that ask questions</a:t>
            </a:r>
          </a:p>
        </p:txBody>
      </p:sp>
      <p:sp>
        <p:nvSpPr>
          <p:cNvPr id="146" name="Shape 14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Finding and telling data stories can be iterative</a:t>
            </a:r>
          </a:p>
          <a:p>
            <a:pPr marL="457200" lvl="0" indent="-228600" rtl="0">
              <a:spcBef>
                <a:spcPts val="0"/>
              </a:spcBef>
            </a:pPr>
            <a:r>
              <a:rPr lang="en"/>
              <a:t>Create stories that lead you to better questions</a:t>
            </a:r>
          </a:p>
          <a:p>
            <a:pPr marL="914400" lvl="1" indent="-228600" rtl="0">
              <a:spcBef>
                <a:spcPts val="0"/>
              </a:spcBef>
            </a:pPr>
            <a:r>
              <a:rPr lang="en"/>
              <a:t>Why is this happening?</a:t>
            </a:r>
          </a:p>
          <a:p>
            <a:pPr marL="914400" lvl="1" indent="-228600" rtl="0">
              <a:spcBef>
                <a:spcPts val="0"/>
              </a:spcBef>
            </a:pPr>
            <a:r>
              <a:rPr lang="en"/>
              <a:t>Why is this number so low (or so high)?</a:t>
            </a:r>
          </a:p>
          <a:p>
            <a:pPr marL="914400" lvl="1" indent="-228600" rtl="0">
              <a:spcBef>
                <a:spcPts val="0"/>
              </a:spcBef>
            </a:pPr>
            <a:r>
              <a:rPr lang="en"/>
              <a:t>Did something change (either in “real life” or in the data methodology)?</a:t>
            </a:r>
          </a:p>
          <a:p>
            <a:pPr marL="914400" lvl="1" indent="-228600" rtl="0">
              <a:spcBef>
                <a:spcPts val="0"/>
              </a:spcBef>
            </a:pPr>
            <a:r>
              <a:rPr lang="en"/>
              <a:t>Who should I talk to?</a:t>
            </a:r>
          </a:p>
          <a:p>
            <a:pPr marL="914400" lvl="1" indent="-228600" rtl="0">
              <a:spcBef>
                <a:spcPts val="0"/>
              </a:spcBef>
            </a:pPr>
            <a:r>
              <a:rPr lang="en"/>
              <a:t>Why does this matter? How does this affect people? Policy?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Responsible storytelling</a:t>
            </a:r>
          </a:p>
        </p:txBody>
      </p:sp>
      <p:sp>
        <p:nvSpPr>
          <p:cNvPr id="152" name="Shape 152"/>
          <p:cNvSpPr txBox="1">
            <a:spLocks noGrp="1"/>
          </p:cNvSpPr>
          <p:nvPr>
            <p:ph type="body" idx="1"/>
          </p:nvPr>
        </p:nvSpPr>
        <p:spPr>
          <a:xfrm>
            <a:off x="311700" y="4382975"/>
            <a:ext cx="8520600" cy="60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solidFill>
                  <a:schemeClr val="dk1"/>
                </a:solidFill>
                <a:latin typeface="Oswald"/>
                <a:ea typeface="Oswald"/>
                <a:cs typeface="Oswald"/>
                <a:sym typeface="Oswald"/>
              </a:rPr>
              <a:t>Brilliant Maps @brilliantmaps</a:t>
            </a:r>
          </a:p>
          <a:p>
            <a:pPr lvl="0" rtl="0">
              <a:lnSpc>
                <a:spcPct val="100000"/>
              </a:lnSpc>
              <a:spcBef>
                <a:spcPts val="0"/>
              </a:spcBef>
              <a:spcAft>
                <a:spcPts val="0"/>
              </a:spcAft>
              <a:buNone/>
            </a:pPr>
            <a:r>
              <a:rPr lang="en" sz="1400">
                <a:solidFill>
                  <a:schemeClr val="dk1"/>
                </a:solidFill>
                <a:latin typeface="Oswald"/>
                <a:ea typeface="Oswald"/>
                <a:cs typeface="Oswald"/>
                <a:sym typeface="Oswald"/>
              </a:rPr>
              <a:t>Critique via Jacob Harris</a:t>
            </a:r>
          </a:p>
          <a:p>
            <a:pPr lvl="0" rtl="0">
              <a:lnSpc>
                <a:spcPct val="100000"/>
              </a:lnSpc>
              <a:spcBef>
                <a:spcPts val="0"/>
              </a:spcBef>
              <a:spcAft>
                <a:spcPts val="0"/>
              </a:spcAft>
              <a:buNone/>
            </a:pPr>
            <a:r>
              <a:rPr lang="en" sz="1400">
                <a:solidFill>
                  <a:schemeClr val="dk1"/>
                </a:solidFill>
                <a:latin typeface="Oswald"/>
                <a:ea typeface="Oswald"/>
                <a:cs typeface="Oswald"/>
                <a:sym typeface="Oswald"/>
              </a:rPr>
              <a:t>https://source.opennews.org/en-US/learning/connecting-dots/</a:t>
            </a:r>
          </a:p>
        </p:txBody>
      </p:sp>
      <p:pic>
        <p:nvPicPr>
          <p:cNvPr id="153" name="Shape 153" descr="Screen Shot 2016-06-28 at 7.09.55 AM.png"/>
          <p:cNvPicPr preferRelativeResize="0"/>
          <p:nvPr/>
        </p:nvPicPr>
        <p:blipFill rotWithShape="1">
          <a:blip r:embed="rId3">
            <a:alphaModFix/>
          </a:blip>
          <a:srcRect l="31915" t="19786" r="20599" b="8421"/>
          <a:stretch/>
        </p:blipFill>
        <p:spPr>
          <a:xfrm>
            <a:off x="2726425" y="1017725"/>
            <a:ext cx="3691148" cy="34880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Reading other people’s stories</a:t>
            </a:r>
          </a:p>
        </p:txBody>
      </p:sp>
      <p:sp>
        <p:nvSpPr>
          <p:cNvPr id="159" name="Shape 15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What story was the information designer trying to tell?</a:t>
            </a:r>
          </a:p>
          <a:p>
            <a:pPr marL="457200" lvl="0" indent="-228600" rtl="0">
              <a:spcBef>
                <a:spcPts val="0"/>
              </a:spcBef>
            </a:pPr>
            <a:r>
              <a:rPr lang="en"/>
              <a:t>What data did they use?</a:t>
            </a:r>
          </a:p>
          <a:p>
            <a:pPr marL="457200" lvl="0" indent="-228600" rtl="0">
              <a:spcBef>
                <a:spcPts val="0"/>
              </a:spcBef>
            </a:pPr>
            <a:r>
              <a:rPr lang="en"/>
              <a:t>What techniques did they use?</a:t>
            </a:r>
          </a:p>
          <a:p>
            <a:pPr marL="457200" lvl="0" indent="-228600" rtl="0">
              <a:spcBef>
                <a:spcPts val="0"/>
              </a:spcBef>
            </a:pPr>
            <a:r>
              <a:rPr lang="en"/>
              <a:t>Are the data and techniques appropriate for the story?</a:t>
            </a:r>
          </a:p>
          <a:p>
            <a:pPr marL="457200" lvl="0" indent="-228600">
              <a:spcBef>
                <a:spcPts val="0"/>
              </a:spcBef>
            </a:pPr>
            <a:r>
              <a:rPr lang="en"/>
              <a:t>Is the story trustworthy?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Technology can help uncover stories...</a:t>
            </a:r>
          </a:p>
        </p:txBody>
      </p:sp>
      <p:sp>
        <p:nvSpPr>
          <p:cNvPr id="165" name="Shape 165"/>
          <p:cNvSpPr txBox="1">
            <a:spLocks noGrp="1"/>
          </p:cNvSpPr>
          <p:nvPr>
            <p:ph type="body" idx="1"/>
          </p:nvPr>
        </p:nvSpPr>
        <p:spPr>
          <a:xfrm>
            <a:off x="311700" y="1152475"/>
            <a:ext cx="3274200" cy="3416400"/>
          </a:xfrm>
          <a:prstGeom prst="rect">
            <a:avLst/>
          </a:prstGeom>
        </p:spPr>
        <p:txBody>
          <a:bodyPr lIns="91425" tIns="91425" rIns="91425" bIns="91425" anchor="t" anchorCtr="0">
            <a:noAutofit/>
          </a:bodyPr>
          <a:lstStyle/>
          <a:p>
            <a:pPr marL="457200" lvl="0" indent="-228600" rtl="0">
              <a:spcBef>
                <a:spcPts val="0"/>
              </a:spcBef>
            </a:pPr>
            <a:r>
              <a:rPr lang="en"/>
              <a:t>Easily handle larger datasets</a:t>
            </a:r>
          </a:p>
          <a:p>
            <a:pPr marL="457200" lvl="0" indent="-228600" rtl="0">
              <a:spcBef>
                <a:spcPts val="0"/>
              </a:spcBef>
            </a:pPr>
            <a:r>
              <a:rPr lang="en"/>
              <a:t>Run descriptive statistics</a:t>
            </a:r>
          </a:p>
          <a:p>
            <a:pPr marL="457200" lvl="0" indent="-228600" rtl="0">
              <a:spcBef>
                <a:spcPts val="0"/>
              </a:spcBef>
            </a:pPr>
            <a:r>
              <a:rPr lang="en"/>
              <a:t>Explore, experiment, &amp; iterate more quickly</a:t>
            </a:r>
          </a:p>
          <a:p>
            <a:pPr marL="457200" lvl="0" indent="-228600" rtl="0">
              <a:spcBef>
                <a:spcPts val="0"/>
              </a:spcBef>
            </a:pPr>
            <a:r>
              <a:rPr lang="en"/>
              <a:t>Open the door to more reader-directed, interactive stories</a:t>
            </a:r>
          </a:p>
        </p:txBody>
      </p:sp>
      <p:pic>
        <p:nvPicPr>
          <p:cNvPr id="166" name="Shape 166" descr="Screen Shot 2016-06-28 at 8.21.24 AM.png"/>
          <p:cNvPicPr preferRelativeResize="0"/>
          <p:nvPr/>
        </p:nvPicPr>
        <p:blipFill rotWithShape="1">
          <a:blip r:embed="rId3">
            <a:alphaModFix/>
          </a:blip>
          <a:srcRect l="13313" t="16914" r="13210" b="8994"/>
          <a:stretch/>
        </p:blipFill>
        <p:spPr>
          <a:xfrm>
            <a:off x="3585803" y="1152474"/>
            <a:ext cx="5367648" cy="3382900"/>
          </a:xfrm>
          <a:prstGeom prst="rect">
            <a:avLst/>
          </a:prstGeom>
          <a:noFill/>
          <a:ln>
            <a:noFill/>
          </a:ln>
        </p:spPr>
      </p:pic>
      <p:sp>
        <p:nvSpPr>
          <p:cNvPr id="167" name="Shape 167"/>
          <p:cNvSpPr txBox="1">
            <a:spLocks noGrp="1"/>
          </p:cNvSpPr>
          <p:nvPr>
            <p:ph type="body" idx="1"/>
          </p:nvPr>
        </p:nvSpPr>
        <p:spPr>
          <a:xfrm>
            <a:off x="311700" y="4535375"/>
            <a:ext cx="8520600" cy="60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solidFill>
                  <a:schemeClr val="dk1"/>
                </a:solidFill>
                <a:latin typeface="Oswald"/>
                <a:ea typeface="Oswald"/>
                <a:cs typeface="Oswald"/>
                <a:sym typeface="Oswald"/>
              </a:rPr>
              <a:t>Ben Wellington</a:t>
            </a:r>
          </a:p>
          <a:p>
            <a:pPr lvl="0" rtl="0">
              <a:lnSpc>
                <a:spcPct val="100000"/>
              </a:lnSpc>
              <a:spcBef>
                <a:spcPts val="0"/>
              </a:spcBef>
              <a:spcAft>
                <a:spcPts val="0"/>
              </a:spcAft>
              <a:buNone/>
            </a:pPr>
            <a:r>
              <a:rPr lang="en" sz="1400">
                <a:solidFill>
                  <a:schemeClr val="dk1"/>
                </a:solidFill>
                <a:latin typeface="Oswald"/>
                <a:ea typeface="Oswald"/>
                <a:cs typeface="Oswald"/>
                <a:sym typeface="Oswald"/>
              </a:rPr>
              <a:t>http://iquantny.tumblr.com/post/144197004989/the-nypd-was-systematically-ticketing-legally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...or contribute to confused &amp; ineffective storytelling</a:t>
            </a:r>
          </a:p>
        </p:txBody>
      </p:sp>
      <p:sp>
        <p:nvSpPr>
          <p:cNvPr id="173" name="Shape 17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Temptation to stick with software defaults</a:t>
            </a:r>
          </a:p>
          <a:p>
            <a:pPr marL="457200" lvl="0" indent="-228600" rtl="0">
              <a:spcBef>
                <a:spcPts val="0"/>
              </a:spcBef>
            </a:pPr>
            <a:r>
              <a:rPr lang="en"/>
              <a:t>Flash over substance</a:t>
            </a:r>
          </a:p>
          <a:p>
            <a:pPr marL="457200" lvl="0" indent="-228600" rtl="0">
              <a:spcBef>
                <a:spcPts val="0"/>
              </a:spcBef>
            </a:pPr>
            <a:r>
              <a:rPr lang="en"/>
              <a:t>Losing sight of the people behind the data points</a:t>
            </a:r>
          </a:p>
        </p:txBody>
      </p:sp>
      <p:pic>
        <p:nvPicPr>
          <p:cNvPr id="174" name="Shape 174" descr="NPC pics from Trials.png"/>
          <p:cNvPicPr preferRelativeResize="0"/>
          <p:nvPr/>
        </p:nvPicPr>
        <p:blipFill rotWithShape="1">
          <a:blip r:embed="rId3">
            <a:alphaModFix/>
          </a:blip>
          <a:srcRect l="13952" t="28949" r="9424" b="19920"/>
          <a:stretch/>
        </p:blipFill>
        <p:spPr>
          <a:xfrm>
            <a:off x="1791687" y="2249625"/>
            <a:ext cx="5560614" cy="2319252"/>
          </a:xfrm>
          <a:prstGeom prst="rect">
            <a:avLst/>
          </a:prstGeom>
          <a:noFill/>
          <a:ln>
            <a:noFill/>
          </a:ln>
        </p:spPr>
      </p:pic>
      <p:sp>
        <p:nvSpPr>
          <p:cNvPr id="175" name="Shape 175"/>
          <p:cNvSpPr txBox="1">
            <a:spLocks noGrp="1"/>
          </p:cNvSpPr>
          <p:nvPr>
            <p:ph type="body" idx="1"/>
          </p:nvPr>
        </p:nvSpPr>
        <p:spPr>
          <a:xfrm>
            <a:off x="311700" y="4535375"/>
            <a:ext cx="8520600" cy="60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solidFill>
                  <a:schemeClr val="dk1"/>
                </a:solidFill>
                <a:latin typeface="Oswald"/>
                <a:ea typeface="Oswald"/>
                <a:cs typeface="Oswald"/>
                <a:sym typeface="Oswald"/>
              </a:rPr>
              <a:t>Sarah Slobin</a:t>
            </a:r>
          </a:p>
          <a:p>
            <a:pPr lvl="0" rtl="0">
              <a:lnSpc>
                <a:spcPct val="100000"/>
              </a:lnSpc>
              <a:spcBef>
                <a:spcPts val="0"/>
              </a:spcBef>
              <a:spcAft>
                <a:spcPts val="0"/>
              </a:spcAft>
              <a:buNone/>
            </a:pPr>
            <a:r>
              <a:rPr lang="en" sz="1400">
                <a:solidFill>
                  <a:schemeClr val="dk1"/>
                </a:solidFill>
                <a:latin typeface="Oswald"/>
                <a:ea typeface="Oswald"/>
                <a:cs typeface="Oswald"/>
                <a:sym typeface="Oswald"/>
              </a:rPr>
              <a:t>https://source.opennews.org/en-US/learning/what-if-data-visualization-actually-people/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What’s your point?</a:t>
            </a:r>
          </a:p>
        </p:txBody>
      </p:sp>
      <p:sp>
        <p:nvSpPr>
          <p:cNvPr id="181" name="Shape 181"/>
          <p:cNvSpPr txBox="1">
            <a:spLocks noGrp="1"/>
          </p:cNvSpPr>
          <p:nvPr>
            <p:ph type="body" idx="1"/>
          </p:nvPr>
        </p:nvSpPr>
        <p:spPr>
          <a:xfrm>
            <a:off x="311700" y="4535375"/>
            <a:ext cx="8520600" cy="605100"/>
          </a:xfrm>
          <a:prstGeom prst="rect">
            <a:avLst/>
          </a:prstGeom>
        </p:spPr>
        <p:txBody>
          <a:bodyPr lIns="91425" tIns="91425" rIns="91425" bIns="91425" anchor="ctr" anchorCtr="0">
            <a:noAutofit/>
          </a:bodyPr>
          <a:lstStyle/>
          <a:p>
            <a:pPr lvl="0">
              <a:spcBef>
                <a:spcPts val="0"/>
              </a:spcBef>
              <a:buNone/>
            </a:pPr>
            <a:r>
              <a:rPr lang="en" sz="1400"/>
              <a:t>Stephanie Evergreen</a:t>
            </a:r>
          </a:p>
          <a:p>
            <a:pPr lvl="0" rtl="0">
              <a:spcBef>
                <a:spcPts val="0"/>
              </a:spcBef>
              <a:buNone/>
            </a:pPr>
            <a:r>
              <a:rPr lang="en" sz="1400"/>
              <a:t>http://stephanieevergreen.com/most-important-question/</a:t>
            </a:r>
          </a:p>
        </p:txBody>
      </p:sp>
      <p:pic>
        <p:nvPicPr>
          <p:cNvPr id="182" name="Shape 182" descr="WhatsthePointBar.jpg"/>
          <p:cNvPicPr preferRelativeResize="0"/>
          <p:nvPr/>
        </p:nvPicPr>
        <p:blipFill>
          <a:blip r:embed="rId3">
            <a:alphaModFix/>
          </a:blip>
          <a:stretch>
            <a:fillRect/>
          </a:stretch>
        </p:blipFill>
        <p:spPr>
          <a:xfrm>
            <a:off x="1658112" y="1093925"/>
            <a:ext cx="5827774" cy="3415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What’s your point?</a:t>
            </a:r>
          </a:p>
        </p:txBody>
      </p:sp>
      <p:sp>
        <p:nvSpPr>
          <p:cNvPr id="188" name="Shape 188"/>
          <p:cNvSpPr txBox="1">
            <a:spLocks noGrp="1"/>
          </p:cNvSpPr>
          <p:nvPr>
            <p:ph type="body" idx="1"/>
          </p:nvPr>
        </p:nvSpPr>
        <p:spPr>
          <a:xfrm>
            <a:off x="311700" y="4535375"/>
            <a:ext cx="8520600" cy="605100"/>
          </a:xfrm>
          <a:prstGeom prst="rect">
            <a:avLst/>
          </a:prstGeom>
        </p:spPr>
        <p:txBody>
          <a:bodyPr lIns="91425" tIns="91425" rIns="91425" bIns="91425" anchor="ctr" anchorCtr="0">
            <a:noAutofit/>
          </a:bodyPr>
          <a:lstStyle/>
          <a:p>
            <a:pPr lvl="0" rtl="0">
              <a:spcBef>
                <a:spcPts val="0"/>
              </a:spcBef>
              <a:buNone/>
            </a:pPr>
            <a:r>
              <a:rPr lang="en" sz="1400"/>
              <a:t>Stephanie Evergreen</a:t>
            </a:r>
          </a:p>
          <a:p>
            <a:pPr lvl="0" rtl="0">
              <a:spcBef>
                <a:spcPts val="0"/>
              </a:spcBef>
              <a:buNone/>
            </a:pPr>
            <a:r>
              <a:rPr lang="en" sz="1400"/>
              <a:t>http://stephanieevergreen.com/most-important-question/</a:t>
            </a:r>
          </a:p>
        </p:txBody>
      </p:sp>
      <p:pic>
        <p:nvPicPr>
          <p:cNvPr id="189" name="Shape 189" descr="WhatsthePointSlope.jpg"/>
          <p:cNvPicPr preferRelativeResize="0"/>
          <p:nvPr/>
        </p:nvPicPr>
        <p:blipFill rotWithShape="1">
          <a:blip r:embed="rId3">
            <a:alphaModFix/>
          </a:blip>
          <a:srcRect b="2467"/>
          <a:stretch/>
        </p:blipFill>
        <p:spPr>
          <a:xfrm>
            <a:off x="311700" y="1007163"/>
            <a:ext cx="3289186" cy="3608250"/>
          </a:xfrm>
          <a:prstGeom prst="rect">
            <a:avLst/>
          </a:prstGeom>
          <a:noFill/>
          <a:ln>
            <a:noFill/>
          </a:ln>
        </p:spPr>
      </p:pic>
      <p:pic>
        <p:nvPicPr>
          <p:cNvPr id="190" name="Shape 190" descr="WhatsthePointOther.jpg"/>
          <p:cNvPicPr preferRelativeResize="0"/>
          <p:nvPr/>
        </p:nvPicPr>
        <p:blipFill>
          <a:blip r:embed="rId4">
            <a:alphaModFix/>
          </a:blip>
          <a:stretch>
            <a:fillRect/>
          </a:stretch>
        </p:blipFill>
        <p:spPr>
          <a:xfrm>
            <a:off x="3937571" y="1321762"/>
            <a:ext cx="4894728" cy="29233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Data without (strong) storytelling</a:t>
            </a:r>
          </a:p>
        </p:txBody>
      </p:sp>
      <p:graphicFrame>
        <p:nvGraphicFramePr>
          <p:cNvPr id="66" name="Shape 66"/>
          <p:cNvGraphicFramePr/>
          <p:nvPr/>
        </p:nvGraphicFramePr>
        <p:xfrm>
          <a:off x="311700" y="1609675"/>
          <a:ext cx="3000000" cy="3000000"/>
        </p:xfrm>
        <a:graphic>
          <a:graphicData uri="http://schemas.openxmlformats.org/drawingml/2006/table">
            <a:tbl>
              <a:tblPr>
                <a:noFill/>
                <a:tableStyleId>{8B56B40F-2175-4A2B-B69D-FA3B04E60CD4}</a:tableStyleId>
              </a:tblPr>
              <a:tblGrid>
                <a:gridCol w="4216825"/>
                <a:gridCol w="4216825"/>
              </a:tblGrid>
              <a:tr h="711475">
                <a:tc>
                  <a:txBody>
                    <a:bodyPr/>
                    <a:lstStyle/>
                    <a:p>
                      <a:pPr lvl="0">
                        <a:spcBef>
                          <a:spcPts val="0"/>
                        </a:spcBef>
                        <a:buNone/>
                      </a:pPr>
                      <a:r>
                        <a:rPr lang="en" sz="3000" b="1">
                          <a:solidFill>
                            <a:schemeClr val="accent3"/>
                          </a:solidFill>
                          <a:latin typeface="Average"/>
                          <a:ea typeface="Average"/>
                          <a:cs typeface="Average"/>
                          <a:sym typeface="Average"/>
                        </a:rPr>
                        <a:t>Creator</a:t>
                      </a:r>
                    </a:p>
                  </a:txBody>
                  <a:tcPr marL="91425" marR="91425" marT="91425" marB="91425"/>
                </a:tc>
                <a:tc>
                  <a:txBody>
                    <a:bodyPr/>
                    <a:lstStyle/>
                    <a:p>
                      <a:pPr lvl="0">
                        <a:spcBef>
                          <a:spcPts val="0"/>
                        </a:spcBef>
                        <a:buNone/>
                      </a:pPr>
                      <a:r>
                        <a:rPr lang="en" sz="2400" b="1">
                          <a:solidFill>
                            <a:schemeClr val="accent3"/>
                          </a:solidFill>
                          <a:latin typeface="Average"/>
                          <a:ea typeface="Average"/>
                          <a:cs typeface="Average"/>
                          <a:sym typeface="Average"/>
                        </a:rPr>
                        <a:t>Reader</a:t>
                      </a:r>
                    </a:p>
                  </a:txBody>
                  <a:tcPr marL="91425" marR="91425" marT="91425" marB="91425"/>
                </a:tc>
              </a:tr>
              <a:tr h="711475">
                <a:tc>
                  <a:txBody>
                    <a:bodyPr/>
                    <a:lstStyle/>
                    <a:p>
                      <a:pPr lvl="0">
                        <a:spcBef>
                          <a:spcPts val="0"/>
                        </a:spcBef>
                        <a:buNone/>
                      </a:pPr>
                      <a:r>
                        <a:rPr lang="en" sz="1800">
                          <a:solidFill>
                            <a:schemeClr val="accent3"/>
                          </a:solidFill>
                          <a:latin typeface="Average"/>
                          <a:ea typeface="Average"/>
                          <a:cs typeface="Average"/>
                          <a:sym typeface="Average"/>
                        </a:rPr>
                        <a:t>Data work may feel like “extra work”</a:t>
                      </a:r>
                    </a:p>
                  </a:txBody>
                  <a:tcPr marL="91425" marR="91425" marT="91425" marB="91425"/>
                </a:tc>
                <a:tc>
                  <a:txBody>
                    <a:bodyPr/>
                    <a:lstStyle/>
                    <a:p>
                      <a:pPr lvl="0">
                        <a:spcBef>
                          <a:spcPts val="0"/>
                        </a:spcBef>
                        <a:buNone/>
                      </a:pPr>
                      <a:r>
                        <a:rPr lang="en" sz="1800">
                          <a:solidFill>
                            <a:schemeClr val="accent3"/>
                          </a:solidFill>
                          <a:latin typeface="Average"/>
                          <a:ea typeface="Average"/>
                          <a:cs typeface="Average"/>
                          <a:sym typeface="Average"/>
                        </a:rPr>
                        <a:t>Chart/map/visualization may be forgettable or unengaging</a:t>
                      </a:r>
                    </a:p>
                  </a:txBody>
                  <a:tcPr marL="91425" marR="91425" marT="91425" marB="91425"/>
                </a:tc>
              </a:tr>
              <a:tr h="1139550">
                <a:tc>
                  <a:txBody>
                    <a:bodyPr/>
                    <a:lstStyle/>
                    <a:p>
                      <a:pPr lvl="0">
                        <a:spcBef>
                          <a:spcPts val="0"/>
                        </a:spcBef>
                        <a:buNone/>
                      </a:pPr>
                      <a:r>
                        <a:rPr lang="en" sz="1800">
                          <a:solidFill>
                            <a:schemeClr val="accent3"/>
                          </a:solidFill>
                          <a:latin typeface="Average"/>
                          <a:ea typeface="Average"/>
                          <a:cs typeface="Average"/>
                          <a:sym typeface="Average"/>
                        </a:rPr>
                        <a:t>Data may feel removed from organizational mission or the “why” of your work</a:t>
                      </a:r>
                    </a:p>
                  </a:txBody>
                  <a:tcPr marL="91425" marR="91425" marT="91425" marB="91425"/>
                </a:tc>
                <a:tc>
                  <a:txBody>
                    <a:bodyPr/>
                    <a:lstStyle/>
                    <a:p>
                      <a:pPr lvl="0">
                        <a:spcBef>
                          <a:spcPts val="0"/>
                        </a:spcBef>
                        <a:buNone/>
                      </a:pPr>
                      <a:r>
                        <a:rPr lang="en" sz="1800">
                          <a:solidFill>
                            <a:schemeClr val="accent3"/>
                          </a:solidFill>
                          <a:latin typeface="Average"/>
                          <a:ea typeface="Average"/>
                          <a:cs typeface="Average"/>
                          <a:sym typeface="Average"/>
                        </a:rPr>
                        <a:t>Data may feel impersonal or even offensive</a:t>
                      </a:r>
                    </a:p>
                  </a:txBody>
                  <a:tcPr marL="91425" marR="91425" marT="91425" marB="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Long story short...the fundamentals of storytelling matter with or without technology.</a:t>
            </a:r>
          </a:p>
          <a:p>
            <a:pPr lvl="0">
              <a:spcBef>
                <a:spcPts val="0"/>
              </a:spcBef>
              <a:buNone/>
            </a:pPr>
            <a:endParaRPr/>
          </a:p>
          <a:p>
            <a:pPr lvl="0" rtl="0">
              <a:spcBef>
                <a:spcPts val="0"/>
              </a:spcBef>
              <a:buNone/>
            </a:pPr>
            <a:r>
              <a:rPr lang="en"/>
              <a:t>So let’s tell some stories!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Storytelling essentials</a:t>
            </a:r>
          </a:p>
        </p:txBody>
      </p:sp>
      <p:sp>
        <p:nvSpPr>
          <p:cNvPr id="72" name="Shape 72"/>
          <p:cNvSpPr txBox="1">
            <a:spLocks noGrp="1"/>
          </p:cNvSpPr>
          <p:nvPr>
            <p:ph type="body" idx="1"/>
          </p:nvPr>
        </p:nvSpPr>
        <p:spPr>
          <a:xfrm>
            <a:off x="311700" y="1152475"/>
            <a:ext cx="5877300" cy="3416400"/>
          </a:xfrm>
          <a:prstGeom prst="rect">
            <a:avLst/>
          </a:prstGeom>
        </p:spPr>
        <p:txBody>
          <a:bodyPr lIns="91425" tIns="91425" rIns="91425" bIns="91425" anchor="t" anchorCtr="0">
            <a:noAutofit/>
          </a:bodyPr>
          <a:lstStyle/>
          <a:p>
            <a:pPr marL="457200" lvl="0" indent="-228600" rtl="0">
              <a:spcBef>
                <a:spcPts val="0"/>
              </a:spcBef>
            </a:pPr>
            <a:r>
              <a:rPr lang="en"/>
              <a:t>Who (audience)</a:t>
            </a:r>
          </a:p>
          <a:p>
            <a:pPr marL="457200" lvl="0" indent="-228600" rtl="0">
              <a:spcBef>
                <a:spcPts val="0"/>
              </a:spcBef>
            </a:pPr>
            <a:r>
              <a:rPr lang="en"/>
              <a:t>What/When/Where (the data/thing/place/time you are looking at)</a:t>
            </a:r>
          </a:p>
          <a:p>
            <a:pPr marL="457200" lvl="0" indent="-228600" rtl="0">
              <a:spcBef>
                <a:spcPts val="0"/>
              </a:spcBef>
            </a:pPr>
            <a:r>
              <a:rPr lang="en"/>
              <a:t>Why (goals)</a:t>
            </a:r>
          </a:p>
          <a:p>
            <a:pPr marL="457200" lvl="0" indent="-228600" rtl="0">
              <a:spcBef>
                <a:spcPts val="0"/>
              </a:spcBef>
            </a:pPr>
            <a:r>
              <a:rPr lang="en"/>
              <a:t>How (techniques)</a:t>
            </a:r>
          </a:p>
          <a:p>
            <a:pPr marL="457200" lvl="0" indent="-228600" rtl="0">
              <a:spcBef>
                <a:spcPts val="0"/>
              </a:spcBef>
            </a:pPr>
            <a:r>
              <a:rPr lang="en"/>
              <a:t>Everyone brings personal context (and potentially bias!) to storytelling (and story reading)</a:t>
            </a:r>
          </a:p>
          <a:p>
            <a:pPr lvl="0" rtl="0">
              <a:spcBef>
                <a:spcPts val="0"/>
              </a:spcBef>
              <a:buNone/>
            </a:pPr>
            <a:endParaRPr/>
          </a:p>
        </p:txBody>
      </p:sp>
      <p:pic>
        <p:nvPicPr>
          <p:cNvPr id="73" name="Shape 73" descr="youarehere.jpg"/>
          <p:cNvPicPr preferRelativeResize="0"/>
          <p:nvPr/>
        </p:nvPicPr>
        <p:blipFill rotWithShape="1">
          <a:blip r:embed="rId3">
            <a:alphaModFix/>
          </a:blip>
          <a:srcRect l="6617" r="10139"/>
          <a:stretch/>
        </p:blipFill>
        <p:spPr>
          <a:xfrm>
            <a:off x="6260274" y="2548021"/>
            <a:ext cx="2883723" cy="2598150"/>
          </a:xfrm>
          <a:prstGeom prst="rect">
            <a:avLst/>
          </a:prstGeom>
          <a:noFill/>
          <a:ln>
            <a:noFill/>
          </a:ln>
        </p:spPr>
      </p:pic>
      <p:sp>
        <p:nvSpPr>
          <p:cNvPr id="74" name="Shape 74"/>
          <p:cNvSpPr txBox="1">
            <a:spLocks noGrp="1"/>
          </p:cNvSpPr>
          <p:nvPr>
            <p:ph type="body" idx="1"/>
          </p:nvPr>
        </p:nvSpPr>
        <p:spPr>
          <a:xfrm>
            <a:off x="311700" y="4306775"/>
            <a:ext cx="8520600" cy="605100"/>
          </a:xfrm>
          <a:prstGeom prst="rect">
            <a:avLst/>
          </a:prstGeom>
        </p:spPr>
        <p:txBody>
          <a:bodyPr lIns="91425" tIns="91425" rIns="91425" bIns="91425" anchor="t" anchorCtr="0">
            <a:noAutofit/>
          </a:bodyPr>
          <a:lstStyle/>
          <a:p>
            <a:pPr lvl="0">
              <a:lnSpc>
                <a:spcPct val="100000"/>
              </a:lnSpc>
              <a:spcBef>
                <a:spcPts val="0"/>
              </a:spcBef>
              <a:spcAft>
                <a:spcPts val="0"/>
              </a:spcAft>
              <a:buNone/>
            </a:pPr>
            <a:r>
              <a:rPr lang="en" sz="1400">
                <a:solidFill>
                  <a:schemeClr val="dk1"/>
                </a:solidFill>
                <a:latin typeface="Oswald"/>
                <a:ea typeface="Oswald"/>
                <a:cs typeface="Oswald"/>
                <a:sym typeface="Oswald"/>
              </a:rPr>
              <a:t>Ellie Balk</a:t>
            </a:r>
          </a:p>
          <a:p>
            <a:pPr lvl="0" rtl="0">
              <a:lnSpc>
                <a:spcPct val="100000"/>
              </a:lnSpc>
              <a:spcBef>
                <a:spcPts val="0"/>
              </a:spcBef>
              <a:spcAft>
                <a:spcPts val="0"/>
              </a:spcAft>
              <a:buNone/>
            </a:pPr>
            <a:r>
              <a:rPr lang="en" sz="1400">
                <a:solidFill>
                  <a:schemeClr val="dk1"/>
                </a:solidFill>
                <a:latin typeface="Oswald"/>
                <a:ea typeface="Oswald"/>
                <a:cs typeface="Oswald"/>
                <a:sym typeface="Oswald"/>
              </a:rPr>
              <a:t>http://elliebalk.com/#/youarehere/</a:t>
            </a:r>
          </a:p>
        </p:txBody>
      </p:sp>
      <p:pic>
        <p:nvPicPr>
          <p:cNvPr id="75" name="Shape 75" descr="youarehere2.jpg"/>
          <p:cNvPicPr preferRelativeResize="0"/>
          <p:nvPr/>
        </p:nvPicPr>
        <p:blipFill rotWithShape="1">
          <a:blip r:embed="rId4">
            <a:alphaModFix/>
          </a:blip>
          <a:srcRect r="16548"/>
          <a:stretch/>
        </p:blipFill>
        <p:spPr>
          <a:xfrm>
            <a:off x="6260279" y="-33953"/>
            <a:ext cx="2883721" cy="2581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Dataset first steps (ask some questions!)</a:t>
            </a:r>
          </a:p>
        </p:txBody>
      </p:sp>
      <p:sp>
        <p:nvSpPr>
          <p:cNvPr id="81" name="Shape 8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Where did this data come from?</a:t>
            </a:r>
          </a:p>
          <a:p>
            <a:pPr marL="457200" lvl="0" indent="-228600" rtl="0">
              <a:spcBef>
                <a:spcPts val="0"/>
              </a:spcBef>
            </a:pPr>
            <a:r>
              <a:rPr lang="en"/>
              <a:t>What information does it contain? What are the fields?</a:t>
            </a:r>
          </a:p>
          <a:p>
            <a:pPr marL="457200" lvl="0" indent="-228600" rtl="0">
              <a:spcBef>
                <a:spcPts val="0"/>
              </a:spcBef>
            </a:pPr>
            <a:r>
              <a:rPr lang="en"/>
              <a:t>What sorts of stories can it tell us?</a:t>
            </a:r>
          </a:p>
          <a:p>
            <a:pPr marL="457200" lvl="0" indent="-228600" rtl="0">
              <a:spcBef>
                <a:spcPts val="0"/>
              </a:spcBef>
            </a:pPr>
            <a:r>
              <a:rPr lang="en"/>
              <a:t>What won’t we be able to learn - what is missing?</a:t>
            </a:r>
          </a:p>
          <a:p>
            <a:pPr marL="457200" lvl="0" indent="-228600" rtl="0">
              <a:spcBef>
                <a:spcPts val="0"/>
              </a:spcBef>
            </a:pPr>
            <a:r>
              <a:rPr lang="en"/>
              <a:t>What type of data is this? Geographic? Chronological? Categorical? </a:t>
            </a:r>
          </a:p>
          <a:p>
            <a:pPr marL="457200" lvl="0" indent="-228600" rtl="0">
              <a:spcBef>
                <a:spcPts val="0"/>
              </a:spcBef>
            </a:pPr>
            <a:r>
              <a:rPr lang="en"/>
              <a:t>Does the type of data give clues about what sorts of stories it might contain?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Common types of data stories</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								Let’s look at some examples!</a:t>
            </a:r>
          </a:p>
        </p:txBody>
      </p:sp>
      <p:sp>
        <p:nvSpPr>
          <p:cNvPr id="87" name="Shape 8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Factoid Story</a:t>
            </a:r>
          </a:p>
          <a:p>
            <a:pPr marL="457200" lvl="0" indent="-228600" rtl="0">
              <a:spcBef>
                <a:spcPts val="0"/>
              </a:spcBef>
            </a:pPr>
            <a:r>
              <a:rPr lang="en"/>
              <a:t>Interaction Story</a:t>
            </a:r>
          </a:p>
          <a:p>
            <a:pPr marL="457200" lvl="0" indent="-228600" rtl="0">
              <a:spcBef>
                <a:spcPts val="0"/>
              </a:spcBef>
            </a:pPr>
            <a:r>
              <a:rPr lang="en"/>
              <a:t>Comparison Story</a:t>
            </a:r>
          </a:p>
          <a:p>
            <a:pPr marL="457200" lvl="0" indent="-228600" rtl="0">
              <a:spcBef>
                <a:spcPts val="0"/>
              </a:spcBef>
            </a:pPr>
            <a:r>
              <a:rPr lang="en"/>
              <a:t>Change Story</a:t>
            </a:r>
          </a:p>
          <a:p>
            <a:pPr marL="457200" lvl="0" indent="-228600" rtl="0">
              <a:spcBef>
                <a:spcPts val="0"/>
              </a:spcBef>
            </a:pPr>
            <a:r>
              <a:rPr lang="en"/>
              <a:t>Personal 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Factoid Story</a:t>
            </a:r>
          </a:p>
        </p:txBody>
      </p:sp>
      <p:sp>
        <p:nvSpPr>
          <p:cNvPr id="93" name="Shape 93"/>
          <p:cNvSpPr txBox="1">
            <a:spLocks noGrp="1"/>
          </p:cNvSpPr>
          <p:nvPr>
            <p:ph type="body" idx="1"/>
          </p:nvPr>
        </p:nvSpPr>
        <p:spPr>
          <a:xfrm>
            <a:off x="311700" y="4230575"/>
            <a:ext cx="8520600" cy="605100"/>
          </a:xfrm>
          <a:prstGeom prst="rect">
            <a:avLst/>
          </a:prstGeom>
        </p:spPr>
        <p:txBody>
          <a:bodyPr lIns="91425" tIns="91425" rIns="91425" bIns="91425" anchor="ctr" anchorCtr="0">
            <a:noAutofit/>
          </a:bodyPr>
          <a:lstStyle/>
          <a:p>
            <a:pPr lvl="0">
              <a:spcBef>
                <a:spcPts val="0"/>
              </a:spcBef>
              <a:buNone/>
            </a:pPr>
            <a:r>
              <a:rPr lang="en" sz="1400"/>
              <a:t>Rahul Bhargava</a:t>
            </a:r>
          </a:p>
          <a:p>
            <a:pPr lvl="0">
              <a:spcBef>
                <a:spcPts val="0"/>
              </a:spcBef>
              <a:buNone/>
            </a:pPr>
            <a:r>
              <a:rPr lang="en" sz="1400"/>
              <a:t>https://datatherapy.org/2014/08/11/lasers-food-data-telling-a-story-about-food-security/</a:t>
            </a:r>
          </a:p>
        </p:txBody>
      </p:sp>
      <p:pic>
        <p:nvPicPr>
          <p:cNvPr id="94" name="Shape 94" descr="cucumber.jpg"/>
          <p:cNvPicPr preferRelativeResize="0"/>
          <p:nvPr/>
        </p:nvPicPr>
        <p:blipFill>
          <a:blip r:embed="rId3">
            <a:alphaModFix/>
          </a:blip>
          <a:stretch>
            <a:fillRect/>
          </a:stretch>
        </p:blipFill>
        <p:spPr>
          <a:xfrm>
            <a:off x="790575" y="1262062"/>
            <a:ext cx="7562850" cy="2619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Interaction Story</a:t>
            </a:r>
          </a:p>
        </p:txBody>
      </p:sp>
      <p:sp>
        <p:nvSpPr>
          <p:cNvPr id="100" name="Shape 100"/>
          <p:cNvSpPr txBox="1">
            <a:spLocks noGrp="1"/>
          </p:cNvSpPr>
          <p:nvPr>
            <p:ph type="body" idx="1"/>
          </p:nvPr>
        </p:nvSpPr>
        <p:spPr>
          <a:xfrm>
            <a:off x="0" y="4382975"/>
            <a:ext cx="9225000" cy="605100"/>
          </a:xfrm>
          <a:prstGeom prst="rect">
            <a:avLst/>
          </a:prstGeom>
        </p:spPr>
        <p:txBody>
          <a:bodyPr lIns="91425" tIns="91425" rIns="91425" bIns="91425" anchor="ctr" anchorCtr="0">
            <a:noAutofit/>
          </a:bodyPr>
          <a:lstStyle/>
          <a:p>
            <a:pPr lvl="0" rtl="0">
              <a:spcBef>
                <a:spcPts val="0"/>
              </a:spcBef>
              <a:buNone/>
            </a:pPr>
            <a:endParaRPr sz="1400"/>
          </a:p>
          <a:p>
            <a:pPr lvl="0" rtl="0">
              <a:spcBef>
                <a:spcPts val="0"/>
              </a:spcBef>
              <a:buNone/>
            </a:pPr>
            <a:r>
              <a:rPr lang="en" sz="1400"/>
              <a:t>Gregor Aisch, Amanda Cox, and Kevin Quealy</a:t>
            </a:r>
          </a:p>
          <a:p>
            <a:pPr lvl="0" rtl="0">
              <a:spcBef>
                <a:spcPts val="0"/>
              </a:spcBef>
              <a:buNone/>
            </a:pPr>
            <a:r>
              <a:rPr lang="en" sz="1400"/>
              <a:t>You Draw It: How Family Income Predicts Children’s College Chances http://www.nytimes.com/interactive/2015/05/28/upshot/you-draw-it-how-family-income-affects-childrens-college-chances.html</a:t>
            </a:r>
          </a:p>
        </p:txBody>
      </p:sp>
      <p:pic>
        <p:nvPicPr>
          <p:cNvPr id="101" name="Shape 101" descr="Screen Shot 2016-06-27 at 7.24.46 PM.png"/>
          <p:cNvPicPr preferRelativeResize="0"/>
          <p:nvPr/>
        </p:nvPicPr>
        <p:blipFill rotWithShape="1">
          <a:blip r:embed="rId3">
            <a:alphaModFix/>
          </a:blip>
          <a:srcRect l="15012" t="21938" r="9583" b="9460"/>
          <a:stretch/>
        </p:blipFill>
        <p:spPr>
          <a:xfrm>
            <a:off x="1653400" y="1017725"/>
            <a:ext cx="5918195" cy="3365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Comparison Story</a:t>
            </a:r>
          </a:p>
        </p:txBody>
      </p:sp>
      <p:sp>
        <p:nvSpPr>
          <p:cNvPr id="107" name="Shape 107"/>
          <p:cNvSpPr txBox="1">
            <a:spLocks noGrp="1"/>
          </p:cNvSpPr>
          <p:nvPr>
            <p:ph type="body" idx="1"/>
          </p:nvPr>
        </p:nvSpPr>
        <p:spPr>
          <a:xfrm>
            <a:off x="311700" y="4230575"/>
            <a:ext cx="8520600" cy="605100"/>
          </a:xfrm>
          <a:prstGeom prst="rect">
            <a:avLst/>
          </a:prstGeom>
        </p:spPr>
        <p:txBody>
          <a:bodyPr lIns="91425" tIns="91425" rIns="91425" bIns="91425" anchor="ctr" anchorCtr="0">
            <a:noAutofit/>
          </a:bodyPr>
          <a:lstStyle/>
          <a:p>
            <a:pPr lvl="0" rtl="0">
              <a:spcBef>
                <a:spcPts val="0"/>
              </a:spcBef>
              <a:buNone/>
            </a:pPr>
            <a:r>
              <a:rPr lang="en" sz="1400"/>
              <a:t>American Kills (Sebastian ErraZuriz)</a:t>
            </a:r>
          </a:p>
          <a:p>
            <a:pPr lvl="0" rtl="0">
              <a:spcBef>
                <a:spcPts val="0"/>
              </a:spcBef>
              <a:buNone/>
            </a:pPr>
            <a:r>
              <a:rPr lang="en" sz="1400"/>
              <a:t>http://www.meetsebastian.com/sebastian-errazuriz-design-art-american-kills-public-work/</a:t>
            </a:r>
          </a:p>
        </p:txBody>
      </p:sp>
      <p:pic>
        <p:nvPicPr>
          <p:cNvPr id="108" name="Shape 108" descr="americankills.jpg"/>
          <p:cNvPicPr preferRelativeResize="0"/>
          <p:nvPr/>
        </p:nvPicPr>
        <p:blipFill rotWithShape="1">
          <a:blip r:embed="rId3">
            <a:alphaModFix/>
          </a:blip>
          <a:srcRect t="6662" b="12483"/>
          <a:stretch/>
        </p:blipFill>
        <p:spPr>
          <a:xfrm>
            <a:off x="4461725" y="0"/>
            <a:ext cx="4611524" cy="4230574"/>
          </a:xfrm>
          <a:prstGeom prst="rect">
            <a:avLst/>
          </a:prstGeom>
          <a:noFill/>
          <a:ln>
            <a:noFill/>
          </a:ln>
        </p:spPr>
      </p:pic>
      <p:pic>
        <p:nvPicPr>
          <p:cNvPr id="109" name="Shape 109" descr="americankills2.jpg"/>
          <p:cNvPicPr preferRelativeResize="0"/>
          <p:nvPr/>
        </p:nvPicPr>
        <p:blipFill>
          <a:blip r:embed="rId4">
            <a:alphaModFix/>
          </a:blip>
          <a:stretch>
            <a:fillRect/>
          </a:stretch>
        </p:blipFill>
        <p:spPr>
          <a:xfrm>
            <a:off x="88467" y="1017725"/>
            <a:ext cx="4295257" cy="3212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idx="4294967295"/>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Comparison Story</a:t>
            </a:r>
          </a:p>
        </p:txBody>
      </p:sp>
      <p:sp>
        <p:nvSpPr>
          <p:cNvPr id="115" name="Shape 115"/>
          <p:cNvSpPr txBox="1">
            <a:spLocks noGrp="1"/>
          </p:cNvSpPr>
          <p:nvPr>
            <p:ph type="body" idx="1"/>
          </p:nvPr>
        </p:nvSpPr>
        <p:spPr>
          <a:xfrm>
            <a:off x="311700" y="4230575"/>
            <a:ext cx="8520600" cy="605100"/>
          </a:xfrm>
          <a:prstGeom prst="rect">
            <a:avLst/>
          </a:prstGeom>
        </p:spPr>
        <p:txBody>
          <a:bodyPr lIns="91425" tIns="91425" rIns="91425" bIns="91425" anchor="ctr" anchorCtr="0">
            <a:noAutofit/>
          </a:bodyPr>
          <a:lstStyle/>
          <a:p>
            <a:pPr lvl="0">
              <a:spcBef>
                <a:spcPts val="0"/>
              </a:spcBef>
              <a:buNone/>
            </a:pPr>
            <a:r>
              <a:rPr lang="en" sz="1400"/>
              <a:t>Center for Urban Pedagogy</a:t>
            </a:r>
          </a:p>
          <a:p>
            <a:pPr lvl="0" rtl="0">
              <a:spcBef>
                <a:spcPts val="0"/>
              </a:spcBef>
              <a:buNone/>
            </a:pPr>
            <a:r>
              <a:rPr lang="en" sz="1400"/>
              <a:t>http://welcometocup.org/Projects/UrbanInvestigations/IfYouCanMakeItHere</a:t>
            </a:r>
          </a:p>
        </p:txBody>
      </p:sp>
      <p:pic>
        <p:nvPicPr>
          <p:cNvPr id="116" name="Shape 116" descr="Screen Shot 2016-06-27 at 9.12.18 PM.png"/>
          <p:cNvPicPr preferRelativeResize="0"/>
          <p:nvPr/>
        </p:nvPicPr>
        <p:blipFill rotWithShape="1">
          <a:blip r:embed="rId3">
            <a:alphaModFix/>
          </a:blip>
          <a:srcRect t="5587" b="5994"/>
          <a:stretch/>
        </p:blipFill>
        <p:spPr>
          <a:xfrm>
            <a:off x="1524000" y="1017725"/>
            <a:ext cx="5813561" cy="3212851"/>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844</Words>
  <Application>Microsoft Office PowerPoint</Application>
  <PresentationFormat>On-screen Show (16:9)</PresentationFormat>
  <Paragraphs>115</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Average</vt:lpstr>
      <vt:lpstr>Georgia</vt:lpstr>
      <vt:lpstr>Oswald</vt:lpstr>
      <vt:lpstr>Arial</vt:lpstr>
      <vt:lpstr>slate</vt:lpstr>
      <vt:lpstr>Data 101:  Finding Stories in Data</vt:lpstr>
      <vt:lpstr>Data without (strong) storytelling</vt:lpstr>
      <vt:lpstr>Storytelling essentials</vt:lpstr>
      <vt:lpstr>Dataset first steps (ask some questions!)</vt:lpstr>
      <vt:lpstr>Common types of data stories               Let’s look at some examples!</vt:lpstr>
      <vt:lpstr>Factoid Story</vt:lpstr>
      <vt:lpstr>Interaction Story</vt:lpstr>
      <vt:lpstr>Comparison Story</vt:lpstr>
      <vt:lpstr>Comparison Story</vt:lpstr>
      <vt:lpstr>Change Story</vt:lpstr>
      <vt:lpstr>Personal Story</vt:lpstr>
      <vt:lpstr>Combining story types: near &amp; far</vt:lpstr>
      <vt:lpstr>Stories that ask questions</vt:lpstr>
      <vt:lpstr>Responsible storytelling</vt:lpstr>
      <vt:lpstr>Reading other people’s stories</vt:lpstr>
      <vt:lpstr>Technology can help uncover stories...</vt:lpstr>
      <vt:lpstr>...or contribute to confused &amp; ineffective storytelling</vt:lpstr>
      <vt:lpstr>What’s your point?</vt:lpstr>
      <vt:lpstr>What’s your point?</vt:lpstr>
      <vt:lpstr>Long story short...the fundamentals of storytelling matter with or without technology.  So let’s tell some stories!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101:  Finding Stories in Data</dc:title>
  <dc:creator>Kathy Pettit</dc:creator>
  <cp:lastModifiedBy>kpettit@urban.org</cp:lastModifiedBy>
  <cp:revision>1</cp:revision>
  <dcterms:modified xsi:type="dcterms:W3CDTF">2016-09-11T16:48:02Z</dcterms:modified>
</cp:coreProperties>
</file>