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45" r:id="rId1"/>
    <p:sldMasterId id="2147484157" r:id="rId2"/>
  </p:sldMasterIdLst>
  <p:notesMasterIdLst>
    <p:notesMasterId r:id="rId20"/>
  </p:notesMasterIdLst>
  <p:sldIdLst>
    <p:sldId id="282" r:id="rId3"/>
    <p:sldId id="303" r:id="rId4"/>
    <p:sldId id="299" r:id="rId5"/>
    <p:sldId id="291" r:id="rId6"/>
    <p:sldId id="302" r:id="rId7"/>
    <p:sldId id="309" r:id="rId8"/>
    <p:sldId id="319" r:id="rId9"/>
    <p:sldId id="315" r:id="rId10"/>
    <p:sldId id="317" r:id="rId11"/>
    <p:sldId id="293" r:id="rId12"/>
    <p:sldId id="312" r:id="rId13"/>
    <p:sldId id="305" r:id="rId14"/>
    <p:sldId id="316" r:id="rId15"/>
    <p:sldId id="310" r:id="rId16"/>
    <p:sldId id="295" r:id="rId17"/>
    <p:sldId id="320" r:id="rId18"/>
    <p:sldId id="281" r:id="rId19"/>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87234" autoAdjust="0"/>
  </p:normalViewPr>
  <p:slideViewPr>
    <p:cSldViewPr snapToGrid="0">
      <p:cViewPr varScale="1">
        <p:scale>
          <a:sx n="58" d="100"/>
          <a:sy n="58" d="100"/>
        </p:scale>
        <p:origin x="9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B3B7E-F6D9-4002-955C-A2398759CAE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497D4BB-68B6-4700-865F-97C8D6444EF6}">
      <dgm:prSet phldrT="[Text]"/>
      <dgm:spPr/>
      <dgm:t>
        <a:bodyPr/>
        <a:lstStyle/>
        <a:p>
          <a:r>
            <a:rPr lang="en-US" dirty="0">
              <a:solidFill>
                <a:srgbClr val="FFC000"/>
              </a:solidFill>
            </a:rPr>
            <a:t>Process</a:t>
          </a:r>
        </a:p>
      </dgm:t>
    </dgm:pt>
    <dgm:pt modelId="{78EE6614-205D-48A5-9958-54EC67EB6DEA}" type="parTrans" cxnId="{B4FA9E0E-E779-47A9-BFBD-9348B70B8CE3}">
      <dgm:prSet/>
      <dgm:spPr/>
      <dgm:t>
        <a:bodyPr/>
        <a:lstStyle/>
        <a:p>
          <a:endParaRPr lang="en-US"/>
        </a:p>
      </dgm:t>
    </dgm:pt>
    <dgm:pt modelId="{6DF8EB3E-C1C9-4704-BF1C-42F1BF936A9B}" type="sibTrans" cxnId="{B4FA9E0E-E779-47A9-BFBD-9348B70B8CE3}">
      <dgm:prSet/>
      <dgm:spPr/>
      <dgm:t>
        <a:bodyPr/>
        <a:lstStyle/>
        <a:p>
          <a:endParaRPr lang="en-US"/>
        </a:p>
      </dgm:t>
    </dgm:pt>
    <dgm:pt modelId="{F6E80337-530B-4263-A038-AA27E7C5E270}">
      <dgm:prSet phldrT="[Text]"/>
      <dgm:spPr/>
      <dgm:t>
        <a:bodyPr/>
        <a:lstStyle/>
        <a:p>
          <a:r>
            <a:rPr lang="en-US" dirty="0"/>
            <a:t>Study how things happened, in what context, answers specific questions</a:t>
          </a:r>
        </a:p>
      </dgm:t>
    </dgm:pt>
    <dgm:pt modelId="{83E62FB1-30AB-450F-8F88-C018873DCB2F}" type="parTrans" cxnId="{CB960115-4677-4D2B-81AA-918CBC6E5E20}">
      <dgm:prSet/>
      <dgm:spPr/>
      <dgm:t>
        <a:bodyPr/>
        <a:lstStyle/>
        <a:p>
          <a:endParaRPr lang="en-US"/>
        </a:p>
      </dgm:t>
    </dgm:pt>
    <dgm:pt modelId="{9AD486B2-304F-4BE2-90C1-170CEA93252F}" type="sibTrans" cxnId="{CB960115-4677-4D2B-81AA-918CBC6E5E20}">
      <dgm:prSet/>
      <dgm:spPr/>
      <dgm:t>
        <a:bodyPr/>
        <a:lstStyle/>
        <a:p>
          <a:endParaRPr lang="en-US"/>
        </a:p>
      </dgm:t>
    </dgm:pt>
    <dgm:pt modelId="{D84A55E1-3EA2-4D45-A83B-18C13B45DCE6}">
      <dgm:prSet phldrT="[Text]"/>
      <dgm:spPr/>
      <dgm:t>
        <a:bodyPr/>
        <a:lstStyle/>
        <a:p>
          <a:r>
            <a:rPr lang="en-US" dirty="0"/>
            <a:t>Systematic data collection &amp; analyses</a:t>
          </a:r>
        </a:p>
      </dgm:t>
    </dgm:pt>
    <dgm:pt modelId="{4FEA70ED-CFDB-4677-9A41-2AEBC8835A11}" type="parTrans" cxnId="{C7CD4149-7857-4AF1-B9DB-A204B549DA60}">
      <dgm:prSet/>
      <dgm:spPr/>
      <dgm:t>
        <a:bodyPr/>
        <a:lstStyle/>
        <a:p>
          <a:endParaRPr lang="en-US"/>
        </a:p>
      </dgm:t>
    </dgm:pt>
    <dgm:pt modelId="{41A6BBA5-741F-403F-B10D-9E778DA186EA}" type="sibTrans" cxnId="{C7CD4149-7857-4AF1-B9DB-A204B549DA60}">
      <dgm:prSet/>
      <dgm:spPr/>
      <dgm:t>
        <a:bodyPr/>
        <a:lstStyle/>
        <a:p>
          <a:endParaRPr lang="en-US"/>
        </a:p>
      </dgm:t>
    </dgm:pt>
    <dgm:pt modelId="{E5800072-A552-411B-AD01-A9587C66C4C3}">
      <dgm:prSet phldrT="[Text]"/>
      <dgm:spPr/>
      <dgm:t>
        <a:bodyPr/>
        <a:lstStyle/>
        <a:p>
          <a:r>
            <a:rPr lang="en-US" dirty="0">
              <a:solidFill>
                <a:srgbClr val="FFC000"/>
              </a:solidFill>
            </a:rPr>
            <a:t>Outcome</a:t>
          </a:r>
          <a:r>
            <a:rPr lang="en-US" dirty="0"/>
            <a:t> </a:t>
          </a:r>
          <a:r>
            <a:rPr lang="en-US" dirty="0">
              <a:solidFill>
                <a:srgbClr val="FFC000"/>
              </a:solidFill>
            </a:rPr>
            <a:t>Impact</a:t>
          </a:r>
        </a:p>
      </dgm:t>
    </dgm:pt>
    <dgm:pt modelId="{21A14A12-77A5-46FC-BE21-D428C9C284E7}" type="parTrans" cxnId="{010CDF18-F44F-41BD-94D9-E947348B64CF}">
      <dgm:prSet/>
      <dgm:spPr/>
      <dgm:t>
        <a:bodyPr/>
        <a:lstStyle/>
        <a:p>
          <a:endParaRPr lang="en-US"/>
        </a:p>
      </dgm:t>
    </dgm:pt>
    <dgm:pt modelId="{89C15C00-CE6E-4E5B-AB06-D75B2DCE433C}" type="sibTrans" cxnId="{010CDF18-F44F-41BD-94D9-E947348B64CF}">
      <dgm:prSet/>
      <dgm:spPr/>
      <dgm:t>
        <a:bodyPr/>
        <a:lstStyle/>
        <a:p>
          <a:endParaRPr lang="en-US"/>
        </a:p>
      </dgm:t>
    </dgm:pt>
    <dgm:pt modelId="{799A83AD-E79A-4713-8054-348BFC5412B5}">
      <dgm:prSet phldrT="[Text]"/>
      <dgm:spPr/>
      <dgm:t>
        <a:bodyPr/>
        <a:lstStyle/>
        <a:p>
          <a:r>
            <a:rPr lang="en-US" dirty="0"/>
            <a:t>Follow sample over time to observe outcomes/strategy or program impact</a:t>
          </a:r>
        </a:p>
      </dgm:t>
    </dgm:pt>
    <dgm:pt modelId="{58A790B6-3DDC-4599-B030-49AC519EF528}" type="parTrans" cxnId="{899EE03D-26D0-405E-B8BB-477B475E447F}">
      <dgm:prSet/>
      <dgm:spPr/>
      <dgm:t>
        <a:bodyPr/>
        <a:lstStyle/>
        <a:p>
          <a:endParaRPr lang="en-US"/>
        </a:p>
      </dgm:t>
    </dgm:pt>
    <dgm:pt modelId="{EC53D075-52C3-4D85-8ACF-C31D420FAB4A}" type="sibTrans" cxnId="{899EE03D-26D0-405E-B8BB-477B475E447F}">
      <dgm:prSet/>
      <dgm:spPr/>
      <dgm:t>
        <a:bodyPr/>
        <a:lstStyle/>
        <a:p>
          <a:endParaRPr lang="en-US"/>
        </a:p>
      </dgm:t>
    </dgm:pt>
    <dgm:pt modelId="{FFD63473-2F00-44EA-A688-7DA6DEFC7F82}">
      <dgm:prSet phldrT="[Text]"/>
      <dgm:spPr/>
      <dgm:t>
        <a:bodyPr/>
        <a:lstStyle/>
        <a:p>
          <a:r>
            <a:rPr lang="en-US" dirty="0"/>
            <a:t>Often uses comparison or control group</a:t>
          </a:r>
        </a:p>
      </dgm:t>
    </dgm:pt>
    <dgm:pt modelId="{5060E176-90A2-4238-BD65-7FDE1F19B599}" type="parTrans" cxnId="{78BB2246-02FE-408C-B056-53C25E57A15B}">
      <dgm:prSet/>
      <dgm:spPr/>
      <dgm:t>
        <a:bodyPr/>
        <a:lstStyle/>
        <a:p>
          <a:endParaRPr lang="en-US"/>
        </a:p>
      </dgm:t>
    </dgm:pt>
    <dgm:pt modelId="{0369C8C2-C303-4AC1-B7D3-E852C0C8A7DA}" type="sibTrans" cxnId="{78BB2246-02FE-408C-B056-53C25E57A15B}">
      <dgm:prSet/>
      <dgm:spPr/>
      <dgm:t>
        <a:bodyPr/>
        <a:lstStyle/>
        <a:p>
          <a:endParaRPr lang="en-US"/>
        </a:p>
      </dgm:t>
    </dgm:pt>
    <dgm:pt modelId="{389F4CC6-668C-4FEC-9CA8-DB93A86A2178}">
      <dgm:prSet phldrT="[Text]"/>
      <dgm:spPr/>
      <dgm:t>
        <a:bodyPr/>
        <a:lstStyle/>
        <a:p>
          <a:r>
            <a:rPr lang="en-US" dirty="0">
              <a:solidFill>
                <a:srgbClr val="FFC000"/>
              </a:solidFill>
            </a:rPr>
            <a:t>Continuous Quality</a:t>
          </a:r>
        </a:p>
      </dgm:t>
    </dgm:pt>
    <dgm:pt modelId="{C37ED2BA-8B4B-44F3-8EC6-6A658A4F4268}" type="parTrans" cxnId="{AA39FF6D-42D8-4821-8190-A8D0CA63C7E0}">
      <dgm:prSet/>
      <dgm:spPr/>
      <dgm:t>
        <a:bodyPr/>
        <a:lstStyle/>
        <a:p>
          <a:endParaRPr lang="en-US"/>
        </a:p>
      </dgm:t>
    </dgm:pt>
    <dgm:pt modelId="{B429D7F4-EF70-42A8-B74B-D50F59356901}" type="sibTrans" cxnId="{AA39FF6D-42D8-4821-8190-A8D0CA63C7E0}">
      <dgm:prSet/>
      <dgm:spPr/>
      <dgm:t>
        <a:bodyPr/>
        <a:lstStyle/>
        <a:p>
          <a:endParaRPr lang="en-US"/>
        </a:p>
      </dgm:t>
    </dgm:pt>
    <dgm:pt modelId="{4D8988D9-6E72-472D-876B-71A8D2FCA2A0}">
      <dgm:prSet phldrT="[Text]"/>
      <dgm:spPr/>
      <dgm:t>
        <a:bodyPr/>
        <a:lstStyle/>
        <a:p>
          <a:r>
            <a:rPr lang="en-US" dirty="0"/>
            <a:t>Defined/fixed set of values/objectives</a:t>
          </a:r>
        </a:p>
      </dgm:t>
    </dgm:pt>
    <dgm:pt modelId="{2C63DDE5-BB3A-48A7-A04F-94B72E23B1D6}" type="parTrans" cxnId="{4DC13332-A1C3-46AB-B7DE-75222E607E68}">
      <dgm:prSet/>
      <dgm:spPr/>
      <dgm:t>
        <a:bodyPr/>
        <a:lstStyle/>
        <a:p>
          <a:endParaRPr lang="en-US"/>
        </a:p>
      </dgm:t>
    </dgm:pt>
    <dgm:pt modelId="{9E033632-2695-4059-9BFC-72D4AAF4E5F1}" type="sibTrans" cxnId="{4DC13332-A1C3-46AB-B7DE-75222E607E68}">
      <dgm:prSet/>
      <dgm:spPr/>
      <dgm:t>
        <a:bodyPr/>
        <a:lstStyle/>
        <a:p>
          <a:endParaRPr lang="en-US"/>
        </a:p>
      </dgm:t>
    </dgm:pt>
    <dgm:pt modelId="{C10E9E29-490F-4359-82CF-3165B33692DA}">
      <dgm:prSet phldrT="[Text]"/>
      <dgm:spPr/>
      <dgm:t>
        <a:bodyPr/>
        <a:lstStyle/>
        <a:p>
          <a:r>
            <a:rPr lang="en-US" dirty="0"/>
            <a:t>Iterative (e.g. plan, do, study, act)</a:t>
          </a:r>
        </a:p>
      </dgm:t>
    </dgm:pt>
    <dgm:pt modelId="{726AD9F5-52D2-4A97-A045-D3A50C2930DB}" type="parTrans" cxnId="{86D3F993-E35D-4D0B-B66B-71FDA195EAA1}">
      <dgm:prSet/>
      <dgm:spPr/>
      <dgm:t>
        <a:bodyPr/>
        <a:lstStyle/>
        <a:p>
          <a:endParaRPr lang="en-US"/>
        </a:p>
      </dgm:t>
    </dgm:pt>
    <dgm:pt modelId="{BEA2AEB7-2E5F-4741-AC20-F7A97C9FE74A}" type="sibTrans" cxnId="{86D3F993-E35D-4D0B-B66B-71FDA195EAA1}">
      <dgm:prSet/>
      <dgm:spPr/>
      <dgm:t>
        <a:bodyPr/>
        <a:lstStyle/>
        <a:p>
          <a:endParaRPr lang="en-US"/>
        </a:p>
      </dgm:t>
    </dgm:pt>
    <dgm:pt modelId="{1F273982-52D3-47B4-B99C-FB8A9590F444}" type="pres">
      <dgm:prSet presAssocID="{8F2B3B7E-F6D9-4002-955C-A2398759CAE3}" presName="Name0" presStyleCnt="0">
        <dgm:presLayoutVars>
          <dgm:dir/>
          <dgm:animLvl val="lvl"/>
          <dgm:resizeHandles val="exact"/>
        </dgm:presLayoutVars>
      </dgm:prSet>
      <dgm:spPr/>
    </dgm:pt>
    <dgm:pt modelId="{B85D5B97-F03D-4A4A-8746-AB5742770870}" type="pres">
      <dgm:prSet presAssocID="{B497D4BB-68B6-4700-865F-97C8D6444EF6}" presName="linNode" presStyleCnt="0"/>
      <dgm:spPr/>
    </dgm:pt>
    <dgm:pt modelId="{0F85FCA1-D512-4B56-B5CB-CC87EFC7B122}" type="pres">
      <dgm:prSet presAssocID="{B497D4BB-68B6-4700-865F-97C8D6444EF6}" presName="parentText" presStyleLbl="node1" presStyleIdx="0" presStyleCnt="3">
        <dgm:presLayoutVars>
          <dgm:chMax val="1"/>
          <dgm:bulletEnabled val="1"/>
        </dgm:presLayoutVars>
      </dgm:prSet>
      <dgm:spPr/>
    </dgm:pt>
    <dgm:pt modelId="{C82B5104-35B6-402E-93B9-157759331EB1}" type="pres">
      <dgm:prSet presAssocID="{B497D4BB-68B6-4700-865F-97C8D6444EF6}" presName="descendantText" presStyleLbl="alignAccFollowNode1" presStyleIdx="0" presStyleCnt="3">
        <dgm:presLayoutVars>
          <dgm:bulletEnabled val="1"/>
        </dgm:presLayoutVars>
      </dgm:prSet>
      <dgm:spPr/>
    </dgm:pt>
    <dgm:pt modelId="{C82DF6AE-7C81-4E47-AFA6-3CDC42BD23F2}" type="pres">
      <dgm:prSet presAssocID="{6DF8EB3E-C1C9-4704-BF1C-42F1BF936A9B}" presName="sp" presStyleCnt="0"/>
      <dgm:spPr/>
    </dgm:pt>
    <dgm:pt modelId="{39238ADE-0A38-4B31-BC2D-ECE5013EF864}" type="pres">
      <dgm:prSet presAssocID="{E5800072-A552-411B-AD01-A9587C66C4C3}" presName="linNode" presStyleCnt="0"/>
      <dgm:spPr/>
    </dgm:pt>
    <dgm:pt modelId="{88928465-49E2-434D-B9E2-EB1CCCEEEFE3}" type="pres">
      <dgm:prSet presAssocID="{E5800072-A552-411B-AD01-A9587C66C4C3}" presName="parentText" presStyleLbl="node1" presStyleIdx="1" presStyleCnt="3">
        <dgm:presLayoutVars>
          <dgm:chMax val="1"/>
          <dgm:bulletEnabled val="1"/>
        </dgm:presLayoutVars>
      </dgm:prSet>
      <dgm:spPr/>
    </dgm:pt>
    <dgm:pt modelId="{7AC7F94B-AA0A-4E57-B5B6-CC9A6B1A07A7}" type="pres">
      <dgm:prSet presAssocID="{E5800072-A552-411B-AD01-A9587C66C4C3}" presName="descendantText" presStyleLbl="alignAccFollowNode1" presStyleIdx="1" presStyleCnt="3">
        <dgm:presLayoutVars>
          <dgm:bulletEnabled val="1"/>
        </dgm:presLayoutVars>
      </dgm:prSet>
      <dgm:spPr/>
    </dgm:pt>
    <dgm:pt modelId="{49A5DC82-E214-42C4-81DD-50D943A4703F}" type="pres">
      <dgm:prSet presAssocID="{89C15C00-CE6E-4E5B-AB06-D75B2DCE433C}" presName="sp" presStyleCnt="0"/>
      <dgm:spPr/>
    </dgm:pt>
    <dgm:pt modelId="{463FC800-01BC-4E19-8C4B-E5D70A91CC49}" type="pres">
      <dgm:prSet presAssocID="{389F4CC6-668C-4FEC-9CA8-DB93A86A2178}" presName="linNode" presStyleCnt="0"/>
      <dgm:spPr/>
    </dgm:pt>
    <dgm:pt modelId="{E78857F3-C080-4246-AA9C-F4BFEF1425EF}" type="pres">
      <dgm:prSet presAssocID="{389F4CC6-668C-4FEC-9CA8-DB93A86A2178}" presName="parentText" presStyleLbl="node1" presStyleIdx="2" presStyleCnt="3">
        <dgm:presLayoutVars>
          <dgm:chMax val="1"/>
          <dgm:bulletEnabled val="1"/>
        </dgm:presLayoutVars>
      </dgm:prSet>
      <dgm:spPr/>
    </dgm:pt>
    <dgm:pt modelId="{AE9BC371-EE55-4835-9615-E4BEC75E0A21}" type="pres">
      <dgm:prSet presAssocID="{389F4CC6-668C-4FEC-9CA8-DB93A86A2178}" presName="descendantText" presStyleLbl="alignAccFollowNode1" presStyleIdx="2" presStyleCnt="3">
        <dgm:presLayoutVars>
          <dgm:bulletEnabled val="1"/>
        </dgm:presLayoutVars>
      </dgm:prSet>
      <dgm:spPr/>
    </dgm:pt>
  </dgm:ptLst>
  <dgm:cxnLst>
    <dgm:cxn modelId="{B4FA9E0E-E779-47A9-BFBD-9348B70B8CE3}" srcId="{8F2B3B7E-F6D9-4002-955C-A2398759CAE3}" destId="{B497D4BB-68B6-4700-865F-97C8D6444EF6}" srcOrd="0" destOrd="0" parTransId="{78EE6614-205D-48A5-9958-54EC67EB6DEA}" sibTransId="{6DF8EB3E-C1C9-4704-BF1C-42F1BF936A9B}"/>
    <dgm:cxn modelId="{CB960115-4677-4D2B-81AA-918CBC6E5E20}" srcId="{B497D4BB-68B6-4700-865F-97C8D6444EF6}" destId="{F6E80337-530B-4263-A038-AA27E7C5E270}" srcOrd="0" destOrd="0" parTransId="{83E62FB1-30AB-450F-8F88-C018873DCB2F}" sibTransId="{9AD486B2-304F-4BE2-90C1-170CEA93252F}"/>
    <dgm:cxn modelId="{D0708B17-D4F6-4E06-AD91-541BF218D40E}" type="presOf" srcId="{389F4CC6-668C-4FEC-9CA8-DB93A86A2178}" destId="{E78857F3-C080-4246-AA9C-F4BFEF1425EF}" srcOrd="0" destOrd="0" presId="urn:microsoft.com/office/officeart/2005/8/layout/vList5"/>
    <dgm:cxn modelId="{010CDF18-F44F-41BD-94D9-E947348B64CF}" srcId="{8F2B3B7E-F6D9-4002-955C-A2398759CAE3}" destId="{E5800072-A552-411B-AD01-A9587C66C4C3}" srcOrd="1" destOrd="0" parTransId="{21A14A12-77A5-46FC-BE21-D428C9C284E7}" sibTransId="{89C15C00-CE6E-4E5B-AB06-D75B2DCE433C}"/>
    <dgm:cxn modelId="{4DC13332-A1C3-46AB-B7DE-75222E607E68}" srcId="{389F4CC6-668C-4FEC-9CA8-DB93A86A2178}" destId="{4D8988D9-6E72-472D-876B-71A8D2FCA2A0}" srcOrd="0" destOrd="0" parTransId="{2C63DDE5-BB3A-48A7-A04F-94B72E23B1D6}" sibTransId="{9E033632-2695-4059-9BFC-72D4AAF4E5F1}"/>
    <dgm:cxn modelId="{4C7AD33B-E06B-419D-9788-7144F66222AC}" type="presOf" srcId="{799A83AD-E79A-4713-8054-348BFC5412B5}" destId="{7AC7F94B-AA0A-4E57-B5B6-CC9A6B1A07A7}" srcOrd="0" destOrd="0" presId="urn:microsoft.com/office/officeart/2005/8/layout/vList5"/>
    <dgm:cxn modelId="{899EE03D-26D0-405E-B8BB-477B475E447F}" srcId="{E5800072-A552-411B-AD01-A9587C66C4C3}" destId="{799A83AD-E79A-4713-8054-348BFC5412B5}" srcOrd="0" destOrd="0" parTransId="{58A790B6-3DDC-4599-B030-49AC519EF528}" sibTransId="{EC53D075-52C3-4D85-8ACF-C31D420FAB4A}"/>
    <dgm:cxn modelId="{0097725D-133E-48D7-BBB3-D79EC7941420}" type="presOf" srcId="{D84A55E1-3EA2-4D45-A83B-18C13B45DCE6}" destId="{C82B5104-35B6-402E-93B9-157759331EB1}" srcOrd="0" destOrd="1" presId="urn:microsoft.com/office/officeart/2005/8/layout/vList5"/>
    <dgm:cxn modelId="{9178735E-4CD5-40DC-9A0D-F96E3264BAE3}" type="presOf" srcId="{FFD63473-2F00-44EA-A688-7DA6DEFC7F82}" destId="{7AC7F94B-AA0A-4E57-B5B6-CC9A6B1A07A7}" srcOrd="0" destOrd="1" presId="urn:microsoft.com/office/officeart/2005/8/layout/vList5"/>
    <dgm:cxn modelId="{78BB2246-02FE-408C-B056-53C25E57A15B}" srcId="{E5800072-A552-411B-AD01-A9587C66C4C3}" destId="{FFD63473-2F00-44EA-A688-7DA6DEFC7F82}" srcOrd="1" destOrd="0" parTransId="{5060E176-90A2-4238-BD65-7FDE1F19B599}" sibTransId="{0369C8C2-C303-4AC1-B7D3-E852C0C8A7DA}"/>
    <dgm:cxn modelId="{C7CD4149-7857-4AF1-B9DB-A204B549DA60}" srcId="{B497D4BB-68B6-4700-865F-97C8D6444EF6}" destId="{D84A55E1-3EA2-4D45-A83B-18C13B45DCE6}" srcOrd="1" destOrd="0" parTransId="{4FEA70ED-CFDB-4677-9A41-2AEBC8835A11}" sibTransId="{41A6BBA5-741F-403F-B10D-9E778DA186EA}"/>
    <dgm:cxn modelId="{3E067F6A-3D82-46DA-80A9-F38689EECA94}" type="presOf" srcId="{4D8988D9-6E72-472D-876B-71A8D2FCA2A0}" destId="{AE9BC371-EE55-4835-9615-E4BEC75E0A21}" srcOrd="0" destOrd="0" presId="urn:microsoft.com/office/officeart/2005/8/layout/vList5"/>
    <dgm:cxn modelId="{AA39FF6D-42D8-4821-8190-A8D0CA63C7E0}" srcId="{8F2B3B7E-F6D9-4002-955C-A2398759CAE3}" destId="{389F4CC6-668C-4FEC-9CA8-DB93A86A2178}" srcOrd="2" destOrd="0" parTransId="{C37ED2BA-8B4B-44F3-8EC6-6A658A4F4268}" sibTransId="{B429D7F4-EF70-42A8-B74B-D50F59356901}"/>
    <dgm:cxn modelId="{2D25BF50-CF1F-44BA-A145-7FF64B63E70B}" type="presOf" srcId="{8F2B3B7E-F6D9-4002-955C-A2398759CAE3}" destId="{1F273982-52D3-47B4-B99C-FB8A9590F444}" srcOrd="0" destOrd="0" presId="urn:microsoft.com/office/officeart/2005/8/layout/vList5"/>
    <dgm:cxn modelId="{6BE98371-B67E-40A0-AE6E-1329A35D1B2C}" type="presOf" srcId="{C10E9E29-490F-4359-82CF-3165B33692DA}" destId="{AE9BC371-EE55-4835-9615-E4BEC75E0A21}" srcOrd="0" destOrd="1" presId="urn:microsoft.com/office/officeart/2005/8/layout/vList5"/>
    <dgm:cxn modelId="{86D3F993-E35D-4D0B-B66B-71FDA195EAA1}" srcId="{389F4CC6-668C-4FEC-9CA8-DB93A86A2178}" destId="{C10E9E29-490F-4359-82CF-3165B33692DA}" srcOrd="1" destOrd="0" parTransId="{726AD9F5-52D2-4A97-A045-D3A50C2930DB}" sibTransId="{BEA2AEB7-2E5F-4741-AC20-F7A97C9FE74A}"/>
    <dgm:cxn modelId="{2614DCA0-CF4C-4961-9072-8324440B6293}" type="presOf" srcId="{B497D4BB-68B6-4700-865F-97C8D6444EF6}" destId="{0F85FCA1-D512-4B56-B5CB-CC87EFC7B122}" srcOrd="0" destOrd="0" presId="urn:microsoft.com/office/officeart/2005/8/layout/vList5"/>
    <dgm:cxn modelId="{989FC0D3-48D2-4B9C-B8A5-980C05B5CC1C}" type="presOf" srcId="{E5800072-A552-411B-AD01-A9587C66C4C3}" destId="{88928465-49E2-434D-B9E2-EB1CCCEEEFE3}" srcOrd="0" destOrd="0" presId="urn:microsoft.com/office/officeart/2005/8/layout/vList5"/>
    <dgm:cxn modelId="{008E7FE8-43B2-474E-B311-66B71A77C085}" type="presOf" srcId="{F6E80337-530B-4263-A038-AA27E7C5E270}" destId="{C82B5104-35B6-402E-93B9-157759331EB1}" srcOrd="0" destOrd="0" presId="urn:microsoft.com/office/officeart/2005/8/layout/vList5"/>
    <dgm:cxn modelId="{C175DC8B-FC3E-4C03-900B-462829FFD49C}" type="presParOf" srcId="{1F273982-52D3-47B4-B99C-FB8A9590F444}" destId="{B85D5B97-F03D-4A4A-8746-AB5742770870}" srcOrd="0" destOrd="0" presId="urn:microsoft.com/office/officeart/2005/8/layout/vList5"/>
    <dgm:cxn modelId="{ADD785C7-A021-4A78-A60E-B2DE34381CC0}" type="presParOf" srcId="{B85D5B97-F03D-4A4A-8746-AB5742770870}" destId="{0F85FCA1-D512-4B56-B5CB-CC87EFC7B122}" srcOrd="0" destOrd="0" presId="urn:microsoft.com/office/officeart/2005/8/layout/vList5"/>
    <dgm:cxn modelId="{AFDA2266-BF99-49D8-871A-FB7996B33588}" type="presParOf" srcId="{B85D5B97-F03D-4A4A-8746-AB5742770870}" destId="{C82B5104-35B6-402E-93B9-157759331EB1}" srcOrd="1" destOrd="0" presId="urn:microsoft.com/office/officeart/2005/8/layout/vList5"/>
    <dgm:cxn modelId="{A0D122CC-D0B1-4BB1-866D-B2F40900982A}" type="presParOf" srcId="{1F273982-52D3-47B4-B99C-FB8A9590F444}" destId="{C82DF6AE-7C81-4E47-AFA6-3CDC42BD23F2}" srcOrd="1" destOrd="0" presId="urn:microsoft.com/office/officeart/2005/8/layout/vList5"/>
    <dgm:cxn modelId="{22F73571-45F4-40D6-A819-FDB31A396F30}" type="presParOf" srcId="{1F273982-52D3-47B4-B99C-FB8A9590F444}" destId="{39238ADE-0A38-4B31-BC2D-ECE5013EF864}" srcOrd="2" destOrd="0" presId="urn:microsoft.com/office/officeart/2005/8/layout/vList5"/>
    <dgm:cxn modelId="{5DF8EB17-A922-493B-8B17-CB5FCD429EE7}" type="presParOf" srcId="{39238ADE-0A38-4B31-BC2D-ECE5013EF864}" destId="{88928465-49E2-434D-B9E2-EB1CCCEEEFE3}" srcOrd="0" destOrd="0" presId="urn:microsoft.com/office/officeart/2005/8/layout/vList5"/>
    <dgm:cxn modelId="{27A4D5EC-99D6-4EFE-B579-65B8C34D47AC}" type="presParOf" srcId="{39238ADE-0A38-4B31-BC2D-ECE5013EF864}" destId="{7AC7F94B-AA0A-4E57-B5B6-CC9A6B1A07A7}" srcOrd="1" destOrd="0" presId="urn:microsoft.com/office/officeart/2005/8/layout/vList5"/>
    <dgm:cxn modelId="{8253E95F-D72C-45F8-A466-132D60A575E0}" type="presParOf" srcId="{1F273982-52D3-47B4-B99C-FB8A9590F444}" destId="{49A5DC82-E214-42C4-81DD-50D943A4703F}" srcOrd="3" destOrd="0" presId="urn:microsoft.com/office/officeart/2005/8/layout/vList5"/>
    <dgm:cxn modelId="{6F191DB0-C600-4646-9E93-7006D0F677D5}" type="presParOf" srcId="{1F273982-52D3-47B4-B99C-FB8A9590F444}" destId="{463FC800-01BC-4E19-8C4B-E5D70A91CC49}" srcOrd="4" destOrd="0" presId="urn:microsoft.com/office/officeart/2005/8/layout/vList5"/>
    <dgm:cxn modelId="{C5FAEFD4-5415-41AD-8AC4-BC396660EBA3}" type="presParOf" srcId="{463FC800-01BC-4E19-8C4B-E5D70A91CC49}" destId="{E78857F3-C080-4246-AA9C-F4BFEF1425EF}" srcOrd="0" destOrd="0" presId="urn:microsoft.com/office/officeart/2005/8/layout/vList5"/>
    <dgm:cxn modelId="{F6C1ADFA-4F73-4047-933D-972422143A11}" type="presParOf" srcId="{463FC800-01BC-4E19-8C4B-E5D70A91CC49}" destId="{AE9BC371-EE55-4835-9615-E4BEC75E0A2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FF4861-DBBE-4ACF-AB70-969A3A306897}" type="doc">
      <dgm:prSet loTypeId="urn:microsoft.com/office/officeart/2005/8/layout/equation1" loCatId="process" qsTypeId="urn:microsoft.com/office/officeart/2005/8/quickstyle/simple1" qsCatId="simple" csTypeId="urn:microsoft.com/office/officeart/2005/8/colors/accent1_4" csCatId="accent1" phldr="1"/>
      <dgm:spPr/>
    </dgm:pt>
    <dgm:pt modelId="{FF151567-A7AF-4158-A156-FA2231C82A7A}">
      <dgm:prSet phldrT="[Text]" custT="1"/>
      <dgm:spPr/>
      <dgm:t>
        <a:bodyPr/>
        <a:lstStyle/>
        <a:p>
          <a:r>
            <a:rPr lang="en-US" sz="1600" b="0" dirty="0">
              <a:solidFill>
                <a:schemeClr val="tx1"/>
              </a:solidFill>
              <a:latin typeface="Arial" panose="020B0604020202020204" pitchFamily="34" charset="0"/>
              <a:cs typeface="Arial" panose="020B0604020202020204" pitchFamily="34" charset="0"/>
            </a:rPr>
            <a:t>Effective Strategy</a:t>
          </a:r>
        </a:p>
      </dgm:t>
    </dgm:pt>
    <dgm:pt modelId="{01166D9B-41F7-437F-85DE-1CB34451167B}" type="parTrans" cxnId="{81382D90-B5F2-4237-B078-24AAC9C17CC4}">
      <dgm:prSet/>
      <dgm:spPr/>
      <dgm:t>
        <a:bodyPr/>
        <a:lstStyle/>
        <a:p>
          <a:endParaRPr lang="en-US" sz="1600" b="0">
            <a:solidFill>
              <a:schemeClr val="tx1"/>
            </a:solidFill>
            <a:latin typeface="Arial" panose="020B0604020202020204" pitchFamily="34" charset="0"/>
            <a:cs typeface="Arial" panose="020B0604020202020204" pitchFamily="34" charset="0"/>
          </a:endParaRPr>
        </a:p>
      </dgm:t>
    </dgm:pt>
    <dgm:pt modelId="{4C15CB50-27F6-4917-B61C-D55E10B07D67}" type="sibTrans" cxnId="{81382D90-B5F2-4237-B078-24AAC9C17CC4}">
      <dgm:prSet custT="1"/>
      <dgm:spPr/>
      <dgm:t>
        <a:bodyPr/>
        <a:lstStyle/>
        <a:p>
          <a:endParaRPr lang="en-US" sz="1600" b="0">
            <a:solidFill>
              <a:schemeClr val="tx1"/>
            </a:solidFill>
            <a:latin typeface="Arial" panose="020B0604020202020204" pitchFamily="34" charset="0"/>
            <a:cs typeface="Arial" panose="020B0604020202020204" pitchFamily="34" charset="0"/>
          </a:endParaRPr>
        </a:p>
      </dgm:t>
    </dgm:pt>
    <dgm:pt modelId="{AEF4CCB4-C4EC-4FBE-9CEB-C6071A527C26}">
      <dgm:prSet phldrT="[Text]" custT="1"/>
      <dgm:spPr/>
      <dgm:t>
        <a:bodyPr/>
        <a:lstStyle/>
        <a:p>
          <a:r>
            <a:rPr lang="en-US" sz="1600" b="0">
              <a:solidFill>
                <a:schemeClr val="tx1"/>
              </a:solidFill>
              <a:latin typeface="Arial" panose="020B0604020202020204" pitchFamily="34" charset="0"/>
              <a:cs typeface="Arial" panose="020B0604020202020204" pitchFamily="34" charset="0"/>
            </a:rPr>
            <a:t>Supportive </a:t>
          </a:r>
        </a:p>
        <a:p>
          <a:r>
            <a:rPr lang="en-US" sz="1600" b="0" dirty="0">
              <a:solidFill>
                <a:schemeClr val="tx1"/>
              </a:solidFill>
              <a:latin typeface="Arial" panose="020B0604020202020204" pitchFamily="34" charset="0"/>
              <a:cs typeface="Arial" panose="020B0604020202020204" pitchFamily="34" charset="0"/>
            </a:rPr>
            <a:t>Context</a:t>
          </a:r>
        </a:p>
      </dgm:t>
    </dgm:pt>
    <dgm:pt modelId="{45866335-D902-4B14-8834-0298A7362039}" type="parTrans" cxnId="{3C7BDDF9-62BF-4714-8CFF-E7A19AC16D54}">
      <dgm:prSet/>
      <dgm:spPr/>
      <dgm:t>
        <a:bodyPr/>
        <a:lstStyle/>
        <a:p>
          <a:endParaRPr lang="en-US" sz="1600" b="0">
            <a:solidFill>
              <a:schemeClr val="tx1"/>
            </a:solidFill>
            <a:latin typeface="Arial" panose="020B0604020202020204" pitchFamily="34" charset="0"/>
            <a:cs typeface="Arial" panose="020B0604020202020204" pitchFamily="34" charset="0"/>
          </a:endParaRPr>
        </a:p>
      </dgm:t>
    </dgm:pt>
    <dgm:pt modelId="{3AC8B976-73FA-4E17-86C1-736689C1306B}" type="sibTrans" cxnId="{3C7BDDF9-62BF-4714-8CFF-E7A19AC16D54}">
      <dgm:prSet custT="1"/>
      <dgm:spPr/>
      <dgm:t>
        <a:bodyPr/>
        <a:lstStyle/>
        <a:p>
          <a:endParaRPr lang="en-US" sz="1600" b="0">
            <a:solidFill>
              <a:schemeClr val="tx1"/>
            </a:solidFill>
            <a:latin typeface="Arial" panose="020B0604020202020204" pitchFamily="34" charset="0"/>
            <a:cs typeface="Arial" panose="020B0604020202020204" pitchFamily="34" charset="0"/>
          </a:endParaRPr>
        </a:p>
      </dgm:t>
    </dgm:pt>
    <dgm:pt modelId="{0D79268F-2549-40F5-8B4B-D3DA7A604B9D}">
      <dgm:prSet phldrT="[Text]" custT="1"/>
      <dgm:spPr/>
      <dgm:t>
        <a:bodyPr/>
        <a:lstStyle/>
        <a:p>
          <a:r>
            <a:rPr lang="en-US" sz="1600" b="0">
              <a:solidFill>
                <a:schemeClr val="tx1"/>
              </a:solidFill>
              <a:latin typeface="Arial" panose="020B0604020202020204" pitchFamily="34" charset="0"/>
              <a:cs typeface="Arial" panose="020B0604020202020204" pitchFamily="34" charset="0"/>
            </a:rPr>
            <a:t>Positive Impact</a:t>
          </a:r>
          <a:endParaRPr lang="en-US" sz="1600" b="0" dirty="0">
            <a:solidFill>
              <a:schemeClr val="tx1"/>
            </a:solidFill>
            <a:latin typeface="Arial" panose="020B0604020202020204" pitchFamily="34" charset="0"/>
            <a:cs typeface="Arial" panose="020B0604020202020204" pitchFamily="34" charset="0"/>
          </a:endParaRPr>
        </a:p>
      </dgm:t>
    </dgm:pt>
    <dgm:pt modelId="{151DDD90-480F-41DD-A346-F8D6495A17D4}" type="parTrans" cxnId="{14F5708E-4516-46CD-AB7A-CD11C00B0D74}">
      <dgm:prSet/>
      <dgm:spPr/>
      <dgm:t>
        <a:bodyPr/>
        <a:lstStyle/>
        <a:p>
          <a:endParaRPr lang="en-US" sz="1600" b="0">
            <a:solidFill>
              <a:schemeClr val="tx1"/>
            </a:solidFill>
            <a:latin typeface="Arial" panose="020B0604020202020204" pitchFamily="34" charset="0"/>
            <a:cs typeface="Arial" panose="020B0604020202020204" pitchFamily="34" charset="0"/>
          </a:endParaRPr>
        </a:p>
      </dgm:t>
    </dgm:pt>
    <dgm:pt modelId="{FBB05C9A-9630-4C6F-924B-B3F49263F19C}" type="sibTrans" cxnId="{14F5708E-4516-46CD-AB7A-CD11C00B0D74}">
      <dgm:prSet/>
      <dgm:spPr/>
      <dgm:t>
        <a:bodyPr/>
        <a:lstStyle/>
        <a:p>
          <a:endParaRPr lang="en-US" sz="1600" b="0">
            <a:solidFill>
              <a:schemeClr val="tx1"/>
            </a:solidFill>
            <a:latin typeface="Arial" panose="020B0604020202020204" pitchFamily="34" charset="0"/>
            <a:cs typeface="Arial" panose="020B0604020202020204" pitchFamily="34" charset="0"/>
          </a:endParaRPr>
        </a:p>
      </dgm:t>
    </dgm:pt>
    <dgm:pt modelId="{FD5E46A1-2C88-4EE9-942A-B5A5C5C632F7}">
      <dgm:prSet phldrT="[Text]" custT="1"/>
      <dgm:spPr/>
      <dgm:t>
        <a:bodyPr/>
        <a:lstStyle/>
        <a:p>
          <a:r>
            <a:rPr lang="en-US" sz="1600" b="0" dirty="0">
              <a:solidFill>
                <a:schemeClr val="tx1"/>
              </a:solidFill>
              <a:latin typeface="Arial" panose="020B0604020202020204" pitchFamily="34" charset="0"/>
              <a:cs typeface="Arial" panose="020B0604020202020204" pitchFamily="34" charset="0"/>
            </a:rPr>
            <a:t>Strong Implementation</a:t>
          </a:r>
        </a:p>
      </dgm:t>
    </dgm:pt>
    <dgm:pt modelId="{72280F34-282E-4769-BFA2-2F11A3546AD4}" type="parTrans" cxnId="{32CAA814-D8C7-4742-A775-387DC5E5C413}">
      <dgm:prSet/>
      <dgm:spPr/>
      <dgm:t>
        <a:bodyPr/>
        <a:lstStyle/>
        <a:p>
          <a:endParaRPr lang="en-US" sz="1600" b="0">
            <a:solidFill>
              <a:schemeClr val="tx1"/>
            </a:solidFill>
            <a:latin typeface="Arial" panose="020B0604020202020204" pitchFamily="34" charset="0"/>
            <a:cs typeface="Arial" panose="020B0604020202020204" pitchFamily="34" charset="0"/>
          </a:endParaRPr>
        </a:p>
      </dgm:t>
    </dgm:pt>
    <dgm:pt modelId="{6F6C3414-99B1-4F11-A48B-EC5477F04359}" type="sibTrans" cxnId="{32CAA814-D8C7-4742-A775-387DC5E5C413}">
      <dgm:prSet custT="1"/>
      <dgm:spPr/>
      <dgm:t>
        <a:bodyPr/>
        <a:lstStyle/>
        <a:p>
          <a:endParaRPr lang="en-US" sz="1600" b="0">
            <a:solidFill>
              <a:schemeClr val="tx1"/>
            </a:solidFill>
            <a:latin typeface="Arial" panose="020B0604020202020204" pitchFamily="34" charset="0"/>
            <a:cs typeface="Arial" panose="020B0604020202020204" pitchFamily="34" charset="0"/>
          </a:endParaRPr>
        </a:p>
      </dgm:t>
    </dgm:pt>
    <dgm:pt modelId="{9052868F-CA94-47B1-9C81-5C4F868A6AFD}" type="pres">
      <dgm:prSet presAssocID="{76FF4861-DBBE-4ACF-AB70-969A3A306897}" presName="linearFlow" presStyleCnt="0">
        <dgm:presLayoutVars>
          <dgm:dir/>
          <dgm:resizeHandles val="exact"/>
        </dgm:presLayoutVars>
      </dgm:prSet>
      <dgm:spPr/>
    </dgm:pt>
    <dgm:pt modelId="{8E466AE8-B934-4BD0-ABD9-09B08BFC0B09}" type="pres">
      <dgm:prSet presAssocID="{FF151567-A7AF-4158-A156-FA2231C82A7A}" presName="node" presStyleLbl="node1" presStyleIdx="0" presStyleCnt="4" custScaleX="139147" custScaleY="128072">
        <dgm:presLayoutVars>
          <dgm:bulletEnabled val="1"/>
        </dgm:presLayoutVars>
      </dgm:prSet>
      <dgm:spPr/>
    </dgm:pt>
    <dgm:pt modelId="{06EB2602-90C8-4FEF-8728-28F523230B30}" type="pres">
      <dgm:prSet presAssocID="{4C15CB50-27F6-4917-B61C-D55E10B07D67}" presName="spacerL" presStyleCnt="0"/>
      <dgm:spPr/>
    </dgm:pt>
    <dgm:pt modelId="{1CD17517-B8B7-435B-9639-DBE4C9EE7766}" type="pres">
      <dgm:prSet presAssocID="{4C15CB50-27F6-4917-B61C-D55E10B07D67}" presName="sibTrans" presStyleLbl="sibTrans2D1" presStyleIdx="0" presStyleCnt="3"/>
      <dgm:spPr/>
    </dgm:pt>
    <dgm:pt modelId="{9591E745-CC36-47F8-B48D-9ED717634B39}" type="pres">
      <dgm:prSet presAssocID="{4C15CB50-27F6-4917-B61C-D55E10B07D67}" presName="spacerR" presStyleCnt="0"/>
      <dgm:spPr/>
    </dgm:pt>
    <dgm:pt modelId="{ECB38B82-BCD3-445F-B610-0B60C43F8AB9}" type="pres">
      <dgm:prSet presAssocID="{FD5E46A1-2C88-4EE9-942A-B5A5C5C632F7}" presName="node" presStyleLbl="node1" presStyleIdx="1" presStyleCnt="4" custScaleX="155418" custScaleY="149623">
        <dgm:presLayoutVars>
          <dgm:bulletEnabled val="1"/>
        </dgm:presLayoutVars>
      </dgm:prSet>
      <dgm:spPr/>
    </dgm:pt>
    <dgm:pt modelId="{AEE10013-F201-41B8-AA4A-28EF23175FE5}" type="pres">
      <dgm:prSet presAssocID="{6F6C3414-99B1-4F11-A48B-EC5477F04359}" presName="spacerL" presStyleCnt="0"/>
      <dgm:spPr/>
    </dgm:pt>
    <dgm:pt modelId="{0DBBB242-5F40-4384-9D61-6597E39F28B8}" type="pres">
      <dgm:prSet presAssocID="{6F6C3414-99B1-4F11-A48B-EC5477F04359}" presName="sibTrans" presStyleLbl="sibTrans2D1" presStyleIdx="1" presStyleCnt="3"/>
      <dgm:spPr/>
    </dgm:pt>
    <dgm:pt modelId="{6140E0BD-3B2B-42B0-9C46-5C84AC4BB6AC}" type="pres">
      <dgm:prSet presAssocID="{6F6C3414-99B1-4F11-A48B-EC5477F04359}" presName="spacerR" presStyleCnt="0"/>
      <dgm:spPr/>
    </dgm:pt>
    <dgm:pt modelId="{9555E0FE-7869-42A7-8E6D-5D33EE6EC574}" type="pres">
      <dgm:prSet presAssocID="{AEF4CCB4-C4EC-4FBE-9CEB-C6071A527C26}" presName="node" presStyleLbl="node1" presStyleIdx="2" presStyleCnt="4" custScaleX="131277" custScaleY="132368">
        <dgm:presLayoutVars>
          <dgm:bulletEnabled val="1"/>
        </dgm:presLayoutVars>
      </dgm:prSet>
      <dgm:spPr/>
    </dgm:pt>
    <dgm:pt modelId="{4C70F28F-C290-4E17-A652-851D81D60CE8}" type="pres">
      <dgm:prSet presAssocID="{3AC8B976-73FA-4E17-86C1-736689C1306B}" presName="spacerL" presStyleCnt="0"/>
      <dgm:spPr/>
    </dgm:pt>
    <dgm:pt modelId="{664C7C54-72CD-4857-AE5D-DA8B244E64F6}" type="pres">
      <dgm:prSet presAssocID="{3AC8B976-73FA-4E17-86C1-736689C1306B}" presName="sibTrans" presStyleLbl="sibTrans2D1" presStyleIdx="2" presStyleCnt="3"/>
      <dgm:spPr/>
    </dgm:pt>
    <dgm:pt modelId="{439C15E8-AD15-45B2-9C71-D4C734E3D74A}" type="pres">
      <dgm:prSet presAssocID="{3AC8B976-73FA-4E17-86C1-736689C1306B}" presName="spacerR" presStyleCnt="0"/>
      <dgm:spPr/>
    </dgm:pt>
    <dgm:pt modelId="{ADD24633-05C0-42D1-AF58-CD7D9474911E}" type="pres">
      <dgm:prSet presAssocID="{0D79268F-2549-40F5-8B4B-D3DA7A604B9D}" presName="node" presStyleLbl="node1" presStyleIdx="3" presStyleCnt="4" custScaleX="138773" custScaleY="133049">
        <dgm:presLayoutVars>
          <dgm:bulletEnabled val="1"/>
        </dgm:presLayoutVars>
      </dgm:prSet>
      <dgm:spPr/>
    </dgm:pt>
  </dgm:ptLst>
  <dgm:cxnLst>
    <dgm:cxn modelId="{3D8BFF11-BBC9-41EA-BD28-782F7624FDB6}" type="presOf" srcId="{0D79268F-2549-40F5-8B4B-D3DA7A604B9D}" destId="{ADD24633-05C0-42D1-AF58-CD7D9474911E}" srcOrd="0" destOrd="0" presId="urn:microsoft.com/office/officeart/2005/8/layout/equation1"/>
    <dgm:cxn modelId="{32CAA814-D8C7-4742-A775-387DC5E5C413}" srcId="{76FF4861-DBBE-4ACF-AB70-969A3A306897}" destId="{FD5E46A1-2C88-4EE9-942A-B5A5C5C632F7}" srcOrd="1" destOrd="0" parTransId="{72280F34-282E-4769-BFA2-2F11A3546AD4}" sibTransId="{6F6C3414-99B1-4F11-A48B-EC5477F04359}"/>
    <dgm:cxn modelId="{EED52116-FE57-4343-9AC4-DADEBB876BEB}" type="presOf" srcId="{FF151567-A7AF-4158-A156-FA2231C82A7A}" destId="{8E466AE8-B934-4BD0-ABD9-09B08BFC0B09}" srcOrd="0" destOrd="0" presId="urn:microsoft.com/office/officeart/2005/8/layout/equation1"/>
    <dgm:cxn modelId="{4A409A34-D1C1-4D38-AA22-3700DCBA1104}" type="presOf" srcId="{4C15CB50-27F6-4917-B61C-D55E10B07D67}" destId="{1CD17517-B8B7-435B-9639-DBE4C9EE7766}" srcOrd="0" destOrd="0" presId="urn:microsoft.com/office/officeart/2005/8/layout/equation1"/>
    <dgm:cxn modelId="{7D97565F-438C-4DB8-B5AA-6C1BCB33E0B4}" type="presOf" srcId="{AEF4CCB4-C4EC-4FBE-9CEB-C6071A527C26}" destId="{9555E0FE-7869-42A7-8E6D-5D33EE6EC574}" srcOrd="0" destOrd="0" presId="urn:microsoft.com/office/officeart/2005/8/layout/equation1"/>
    <dgm:cxn modelId="{12A35784-53A1-4564-A15B-F58403328560}" type="presOf" srcId="{FD5E46A1-2C88-4EE9-942A-B5A5C5C632F7}" destId="{ECB38B82-BCD3-445F-B610-0B60C43F8AB9}" srcOrd="0" destOrd="0" presId="urn:microsoft.com/office/officeart/2005/8/layout/equation1"/>
    <dgm:cxn modelId="{7468F088-EBEF-4891-A8ED-FA9F21A3195C}" type="presOf" srcId="{3AC8B976-73FA-4E17-86C1-736689C1306B}" destId="{664C7C54-72CD-4857-AE5D-DA8B244E64F6}" srcOrd="0" destOrd="0" presId="urn:microsoft.com/office/officeart/2005/8/layout/equation1"/>
    <dgm:cxn modelId="{14F5708E-4516-46CD-AB7A-CD11C00B0D74}" srcId="{76FF4861-DBBE-4ACF-AB70-969A3A306897}" destId="{0D79268F-2549-40F5-8B4B-D3DA7A604B9D}" srcOrd="3" destOrd="0" parTransId="{151DDD90-480F-41DD-A346-F8D6495A17D4}" sibTransId="{FBB05C9A-9630-4C6F-924B-B3F49263F19C}"/>
    <dgm:cxn modelId="{81382D90-B5F2-4237-B078-24AAC9C17CC4}" srcId="{76FF4861-DBBE-4ACF-AB70-969A3A306897}" destId="{FF151567-A7AF-4158-A156-FA2231C82A7A}" srcOrd="0" destOrd="0" parTransId="{01166D9B-41F7-437F-85DE-1CB34451167B}" sibTransId="{4C15CB50-27F6-4917-B61C-D55E10B07D67}"/>
    <dgm:cxn modelId="{F7DB82DD-52C7-4EB0-8C9B-547A4F497E46}" type="presOf" srcId="{76FF4861-DBBE-4ACF-AB70-969A3A306897}" destId="{9052868F-CA94-47B1-9C81-5C4F868A6AFD}" srcOrd="0" destOrd="0" presId="urn:microsoft.com/office/officeart/2005/8/layout/equation1"/>
    <dgm:cxn modelId="{037F33F9-143C-4FBE-90C0-8D453F440506}" type="presOf" srcId="{6F6C3414-99B1-4F11-A48B-EC5477F04359}" destId="{0DBBB242-5F40-4384-9D61-6597E39F28B8}" srcOrd="0" destOrd="0" presId="urn:microsoft.com/office/officeart/2005/8/layout/equation1"/>
    <dgm:cxn modelId="{3C7BDDF9-62BF-4714-8CFF-E7A19AC16D54}" srcId="{76FF4861-DBBE-4ACF-AB70-969A3A306897}" destId="{AEF4CCB4-C4EC-4FBE-9CEB-C6071A527C26}" srcOrd="2" destOrd="0" parTransId="{45866335-D902-4B14-8834-0298A7362039}" sibTransId="{3AC8B976-73FA-4E17-86C1-736689C1306B}"/>
    <dgm:cxn modelId="{347B416A-8E5E-4B54-9120-B0BAE5A1BAFE}" type="presParOf" srcId="{9052868F-CA94-47B1-9C81-5C4F868A6AFD}" destId="{8E466AE8-B934-4BD0-ABD9-09B08BFC0B09}" srcOrd="0" destOrd="0" presId="urn:microsoft.com/office/officeart/2005/8/layout/equation1"/>
    <dgm:cxn modelId="{A0EE6E81-BDE9-46D4-8014-85275709E8CD}" type="presParOf" srcId="{9052868F-CA94-47B1-9C81-5C4F868A6AFD}" destId="{06EB2602-90C8-4FEF-8728-28F523230B30}" srcOrd="1" destOrd="0" presId="urn:microsoft.com/office/officeart/2005/8/layout/equation1"/>
    <dgm:cxn modelId="{062D03D6-BD86-499C-9C7A-3998263ED43C}" type="presParOf" srcId="{9052868F-CA94-47B1-9C81-5C4F868A6AFD}" destId="{1CD17517-B8B7-435B-9639-DBE4C9EE7766}" srcOrd="2" destOrd="0" presId="urn:microsoft.com/office/officeart/2005/8/layout/equation1"/>
    <dgm:cxn modelId="{F862B7C1-3EDB-4010-B258-F52DE04B9BA0}" type="presParOf" srcId="{9052868F-CA94-47B1-9C81-5C4F868A6AFD}" destId="{9591E745-CC36-47F8-B48D-9ED717634B39}" srcOrd="3" destOrd="0" presId="urn:microsoft.com/office/officeart/2005/8/layout/equation1"/>
    <dgm:cxn modelId="{650F399F-CBDE-4B2F-9971-B6D22F58D501}" type="presParOf" srcId="{9052868F-CA94-47B1-9C81-5C4F868A6AFD}" destId="{ECB38B82-BCD3-445F-B610-0B60C43F8AB9}" srcOrd="4" destOrd="0" presId="urn:microsoft.com/office/officeart/2005/8/layout/equation1"/>
    <dgm:cxn modelId="{1C5FF2F1-539C-400B-8B32-F4F1E89BE888}" type="presParOf" srcId="{9052868F-CA94-47B1-9C81-5C4F868A6AFD}" destId="{AEE10013-F201-41B8-AA4A-28EF23175FE5}" srcOrd="5" destOrd="0" presId="urn:microsoft.com/office/officeart/2005/8/layout/equation1"/>
    <dgm:cxn modelId="{0EA372C5-9679-4342-8A8A-DA6DF3F3BF2C}" type="presParOf" srcId="{9052868F-CA94-47B1-9C81-5C4F868A6AFD}" destId="{0DBBB242-5F40-4384-9D61-6597E39F28B8}" srcOrd="6" destOrd="0" presId="urn:microsoft.com/office/officeart/2005/8/layout/equation1"/>
    <dgm:cxn modelId="{DF3E512B-24A9-470B-A5DE-E2CDF906A090}" type="presParOf" srcId="{9052868F-CA94-47B1-9C81-5C4F868A6AFD}" destId="{6140E0BD-3B2B-42B0-9C46-5C84AC4BB6AC}" srcOrd="7" destOrd="0" presId="urn:microsoft.com/office/officeart/2005/8/layout/equation1"/>
    <dgm:cxn modelId="{0B2C4F66-1FA7-40F9-B92D-3600E5F1736A}" type="presParOf" srcId="{9052868F-CA94-47B1-9C81-5C4F868A6AFD}" destId="{9555E0FE-7869-42A7-8E6D-5D33EE6EC574}" srcOrd="8" destOrd="0" presId="urn:microsoft.com/office/officeart/2005/8/layout/equation1"/>
    <dgm:cxn modelId="{3B7DB43A-3D16-4BC3-A913-17AD1DA2B5D7}" type="presParOf" srcId="{9052868F-CA94-47B1-9C81-5C4F868A6AFD}" destId="{4C70F28F-C290-4E17-A652-851D81D60CE8}" srcOrd="9" destOrd="0" presId="urn:microsoft.com/office/officeart/2005/8/layout/equation1"/>
    <dgm:cxn modelId="{321820B0-04F8-4024-86CF-50EE5DC13561}" type="presParOf" srcId="{9052868F-CA94-47B1-9C81-5C4F868A6AFD}" destId="{664C7C54-72CD-4857-AE5D-DA8B244E64F6}" srcOrd="10" destOrd="0" presId="urn:microsoft.com/office/officeart/2005/8/layout/equation1"/>
    <dgm:cxn modelId="{F87DC00E-A172-44F7-A913-6BEF43C418B8}" type="presParOf" srcId="{9052868F-CA94-47B1-9C81-5C4F868A6AFD}" destId="{439C15E8-AD15-45B2-9C71-D4C734E3D74A}" srcOrd="11" destOrd="0" presId="urn:microsoft.com/office/officeart/2005/8/layout/equation1"/>
    <dgm:cxn modelId="{48507C93-467F-4F6B-9AC0-74813134244B}" type="presParOf" srcId="{9052868F-CA94-47B1-9C81-5C4F868A6AFD}" destId="{ADD24633-05C0-42D1-AF58-CD7D9474911E}"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B5104-35B6-402E-93B9-157759331EB1}">
      <dsp:nvSpPr>
        <dsp:cNvPr id="0" name=""/>
        <dsp:cNvSpPr/>
      </dsp:nvSpPr>
      <dsp:spPr>
        <a:xfrm rot="5400000">
          <a:off x="4828539" y="-1725189"/>
          <a:ext cx="1397000" cy="5201920"/>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Study how things happened, in what context, answers specific questions</a:t>
          </a:r>
        </a:p>
        <a:p>
          <a:pPr marL="228600" lvl="1" indent="-228600" algn="l" defTabSz="977900">
            <a:lnSpc>
              <a:spcPct val="90000"/>
            </a:lnSpc>
            <a:spcBef>
              <a:spcPct val="0"/>
            </a:spcBef>
            <a:spcAft>
              <a:spcPct val="15000"/>
            </a:spcAft>
            <a:buChar char="•"/>
          </a:pPr>
          <a:r>
            <a:rPr lang="en-US" sz="2200" kern="1200" dirty="0"/>
            <a:t>Systematic data collection &amp; analyses</a:t>
          </a:r>
        </a:p>
      </dsp:txBody>
      <dsp:txXfrm rot="-5400000">
        <a:off x="2926079" y="245467"/>
        <a:ext cx="5133724" cy="1260608"/>
      </dsp:txXfrm>
    </dsp:sp>
    <dsp:sp modelId="{0F85FCA1-D512-4B56-B5CB-CC87EFC7B122}">
      <dsp:nvSpPr>
        <dsp:cNvPr id="0" name=""/>
        <dsp:cNvSpPr/>
      </dsp:nvSpPr>
      <dsp:spPr>
        <a:xfrm>
          <a:off x="0" y="2645"/>
          <a:ext cx="2926080" cy="174625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FFC000"/>
              </a:solidFill>
            </a:rPr>
            <a:t>Process</a:t>
          </a:r>
        </a:p>
      </dsp:txBody>
      <dsp:txXfrm>
        <a:off x="85245" y="87890"/>
        <a:ext cx="2755590" cy="1575760"/>
      </dsp:txXfrm>
    </dsp:sp>
    <dsp:sp modelId="{7AC7F94B-AA0A-4E57-B5B6-CC9A6B1A07A7}">
      <dsp:nvSpPr>
        <dsp:cNvPr id="0" name=""/>
        <dsp:cNvSpPr/>
      </dsp:nvSpPr>
      <dsp:spPr>
        <a:xfrm rot="5400000">
          <a:off x="4828539" y="108373"/>
          <a:ext cx="1397000" cy="5201920"/>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Follow sample over time to observe outcomes/strategy or program impact</a:t>
          </a:r>
        </a:p>
        <a:p>
          <a:pPr marL="228600" lvl="1" indent="-228600" algn="l" defTabSz="977900">
            <a:lnSpc>
              <a:spcPct val="90000"/>
            </a:lnSpc>
            <a:spcBef>
              <a:spcPct val="0"/>
            </a:spcBef>
            <a:spcAft>
              <a:spcPct val="15000"/>
            </a:spcAft>
            <a:buChar char="•"/>
          </a:pPr>
          <a:r>
            <a:rPr lang="en-US" sz="2200" kern="1200" dirty="0"/>
            <a:t>Often uses comparison or control group</a:t>
          </a:r>
        </a:p>
      </dsp:txBody>
      <dsp:txXfrm rot="-5400000">
        <a:off x="2926079" y="2079029"/>
        <a:ext cx="5133724" cy="1260608"/>
      </dsp:txXfrm>
    </dsp:sp>
    <dsp:sp modelId="{88928465-49E2-434D-B9E2-EB1CCCEEEFE3}">
      <dsp:nvSpPr>
        <dsp:cNvPr id="0" name=""/>
        <dsp:cNvSpPr/>
      </dsp:nvSpPr>
      <dsp:spPr>
        <a:xfrm>
          <a:off x="0" y="1836208"/>
          <a:ext cx="2926080" cy="174625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FFC000"/>
              </a:solidFill>
            </a:rPr>
            <a:t>Outcome</a:t>
          </a:r>
          <a:r>
            <a:rPr lang="en-US" sz="3900" kern="1200" dirty="0"/>
            <a:t> </a:t>
          </a:r>
          <a:r>
            <a:rPr lang="en-US" sz="3900" kern="1200" dirty="0">
              <a:solidFill>
                <a:srgbClr val="FFC000"/>
              </a:solidFill>
            </a:rPr>
            <a:t>Impact</a:t>
          </a:r>
        </a:p>
      </dsp:txBody>
      <dsp:txXfrm>
        <a:off x="85245" y="1921453"/>
        <a:ext cx="2755590" cy="1575760"/>
      </dsp:txXfrm>
    </dsp:sp>
    <dsp:sp modelId="{AE9BC371-EE55-4835-9615-E4BEC75E0A21}">
      <dsp:nvSpPr>
        <dsp:cNvPr id="0" name=""/>
        <dsp:cNvSpPr/>
      </dsp:nvSpPr>
      <dsp:spPr>
        <a:xfrm rot="5400000">
          <a:off x="4828539" y="1941936"/>
          <a:ext cx="1397000" cy="5201920"/>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Defined/fixed set of values/objectives</a:t>
          </a:r>
        </a:p>
        <a:p>
          <a:pPr marL="228600" lvl="1" indent="-228600" algn="l" defTabSz="977900">
            <a:lnSpc>
              <a:spcPct val="90000"/>
            </a:lnSpc>
            <a:spcBef>
              <a:spcPct val="0"/>
            </a:spcBef>
            <a:spcAft>
              <a:spcPct val="15000"/>
            </a:spcAft>
            <a:buChar char="•"/>
          </a:pPr>
          <a:r>
            <a:rPr lang="en-US" sz="2200" kern="1200" dirty="0"/>
            <a:t>Iterative (e.g. plan, do, study, act)</a:t>
          </a:r>
        </a:p>
      </dsp:txBody>
      <dsp:txXfrm rot="-5400000">
        <a:off x="2926079" y="3912592"/>
        <a:ext cx="5133724" cy="1260608"/>
      </dsp:txXfrm>
    </dsp:sp>
    <dsp:sp modelId="{E78857F3-C080-4246-AA9C-F4BFEF1425EF}">
      <dsp:nvSpPr>
        <dsp:cNvPr id="0" name=""/>
        <dsp:cNvSpPr/>
      </dsp:nvSpPr>
      <dsp:spPr>
        <a:xfrm>
          <a:off x="0" y="3669771"/>
          <a:ext cx="2926080" cy="174625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FFC000"/>
              </a:solidFill>
            </a:rPr>
            <a:t>Continuous Quality</a:t>
          </a:r>
        </a:p>
      </dsp:txBody>
      <dsp:txXfrm>
        <a:off x="85245" y="3755016"/>
        <a:ext cx="2755590" cy="1575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66AE8-B934-4BD0-ABD9-09B08BFC0B09}">
      <dsp:nvSpPr>
        <dsp:cNvPr id="0" name=""/>
        <dsp:cNvSpPr/>
      </dsp:nvSpPr>
      <dsp:spPr>
        <a:xfrm>
          <a:off x="2378" y="1587889"/>
          <a:ext cx="1852500" cy="1705056"/>
        </a:xfrm>
        <a:prstGeom prst="ellipse">
          <a:avLst/>
        </a:prstGeom>
        <a:solidFill>
          <a:schemeClr val="accent1">
            <a:shade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latin typeface="Arial" panose="020B0604020202020204" pitchFamily="34" charset="0"/>
              <a:cs typeface="Arial" panose="020B0604020202020204" pitchFamily="34" charset="0"/>
            </a:rPr>
            <a:t>Effective Strategy</a:t>
          </a:r>
        </a:p>
      </dsp:txBody>
      <dsp:txXfrm>
        <a:off x="273670" y="1837589"/>
        <a:ext cx="1309916" cy="1205656"/>
      </dsp:txXfrm>
    </dsp:sp>
    <dsp:sp modelId="{1CD17517-B8B7-435B-9639-DBE4C9EE7766}">
      <dsp:nvSpPr>
        <dsp:cNvPr id="0" name=""/>
        <dsp:cNvSpPr/>
      </dsp:nvSpPr>
      <dsp:spPr>
        <a:xfrm>
          <a:off x="1962983" y="2054332"/>
          <a:ext cx="772169" cy="772169"/>
        </a:xfrm>
        <a:prstGeom prst="mathPlus">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a:solidFill>
              <a:schemeClr val="tx1"/>
            </a:solidFill>
            <a:latin typeface="Arial" panose="020B0604020202020204" pitchFamily="34" charset="0"/>
            <a:cs typeface="Arial" panose="020B0604020202020204" pitchFamily="34" charset="0"/>
          </a:endParaRPr>
        </a:p>
      </dsp:txBody>
      <dsp:txXfrm>
        <a:off x="2065334" y="2349609"/>
        <a:ext cx="567467" cy="181615"/>
      </dsp:txXfrm>
    </dsp:sp>
    <dsp:sp modelId="{ECB38B82-BCD3-445F-B610-0B60C43F8AB9}">
      <dsp:nvSpPr>
        <dsp:cNvPr id="0" name=""/>
        <dsp:cNvSpPr/>
      </dsp:nvSpPr>
      <dsp:spPr>
        <a:xfrm>
          <a:off x="2843256" y="1444432"/>
          <a:ext cx="2069121" cy="1991970"/>
        </a:xfrm>
        <a:prstGeom prst="ellipse">
          <a:avLst/>
        </a:prstGeom>
        <a:solidFill>
          <a:schemeClr val="accent1">
            <a:shade val="50000"/>
            <a:hueOff val="30494"/>
            <a:satOff val="37983"/>
            <a:lumOff val="1457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latin typeface="Arial" panose="020B0604020202020204" pitchFamily="34" charset="0"/>
              <a:cs typeface="Arial" panose="020B0604020202020204" pitchFamily="34" charset="0"/>
            </a:rPr>
            <a:t>Strong Implementation</a:t>
          </a:r>
        </a:p>
      </dsp:txBody>
      <dsp:txXfrm>
        <a:off x="3146272" y="1736149"/>
        <a:ext cx="1463089" cy="1408536"/>
      </dsp:txXfrm>
    </dsp:sp>
    <dsp:sp modelId="{0DBBB242-5F40-4384-9D61-6597E39F28B8}">
      <dsp:nvSpPr>
        <dsp:cNvPr id="0" name=""/>
        <dsp:cNvSpPr/>
      </dsp:nvSpPr>
      <dsp:spPr>
        <a:xfrm>
          <a:off x="5020481" y="2054332"/>
          <a:ext cx="772169" cy="772169"/>
        </a:xfrm>
        <a:prstGeom prst="mathPlus">
          <a:avLst/>
        </a:prstGeom>
        <a:solidFill>
          <a:schemeClr val="accent1">
            <a:shade val="90000"/>
            <a:hueOff val="44713"/>
            <a:satOff val="19838"/>
            <a:lumOff val="67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a:solidFill>
              <a:schemeClr val="tx1"/>
            </a:solidFill>
            <a:latin typeface="Arial" panose="020B0604020202020204" pitchFamily="34" charset="0"/>
            <a:cs typeface="Arial" panose="020B0604020202020204" pitchFamily="34" charset="0"/>
          </a:endParaRPr>
        </a:p>
      </dsp:txBody>
      <dsp:txXfrm>
        <a:off x="5122832" y="2349609"/>
        <a:ext cx="567467" cy="181615"/>
      </dsp:txXfrm>
    </dsp:sp>
    <dsp:sp modelId="{9555E0FE-7869-42A7-8E6D-5D33EE6EC574}">
      <dsp:nvSpPr>
        <dsp:cNvPr id="0" name=""/>
        <dsp:cNvSpPr/>
      </dsp:nvSpPr>
      <dsp:spPr>
        <a:xfrm>
          <a:off x="5900754" y="1559292"/>
          <a:ext cx="1747725" cy="1762250"/>
        </a:xfrm>
        <a:prstGeom prst="ellipse">
          <a:avLst/>
        </a:prstGeom>
        <a:solidFill>
          <a:schemeClr val="accent1">
            <a:shade val="50000"/>
            <a:hueOff val="60989"/>
            <a:satOff val="75966"/>
            <a:lumOff val="2915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tx1"/>
              </a:solidFill>
              <a:latin typeface="Arial" panose="020B0604020202020204" pitchFamily="34" charset="0"/>
              <a:cs typeface="Arial" panose="020B0604020202020204" pitchFamily="34" charset="0"/>
            </a:rPr>
            <a:t>Supportive </a:t>
          </a:r>
        </a:p>
        <a:p>
          <a:pPr marL="0" lvl="0" indent="0" algn="ctr" defTabSz="711200">
            <a:lnSpc>
              <a:spcPct val="90000"/>
            </a:lnSpc>
            <a:spcBef>
              <a:spcPct val="0"/>
            </a:spcBef>
            <a:spcAft>
              <a:spcPct val="35000"/>
            </a:spcAft>
            <a:buNone/>
          </a:pPr>
          <a:r>
            <a:rPr lang="en-US" sz="1600" b="0" kern="1200" dirty="0">
              <a:solidFill>
                <a:schemeClr val="tx1"/>
              </a:solidFill>
              <a:latin typeface="Arial" panose="020B0604020202020204" pitchFamily="34" charset="0"/>
              <a:cs typeface="Arial" panose="020B0604020202020204" pitchFamily="34" charset="0"/>
            </a:rPr>
            <a:t>Context</a:t>
          </a:r>
        </a:p>
      </dsp:txBody>
      <dsp:txXfrm>
        <a:off x="6156702" y="1817368"/>
        <a:ext cx="1235829" cy="1246098"/>
      </dsp:txXfrm>
    </dsp:sp>
    <dsp:sp modelId="{664C7C54-72CD-4857-AE5D-DA8B244E64F6}">
      <dsp:nvSpPr>
        <dsp:cNvPr id="0" name=""/>
        <dsp:cNvSpPr/>
      </dsp:nvSpPr>
      <dsp:spPr>
        <a:xfrm>
          <a:off x="7756583" y="2054332"/>
          <a:ext cx="772169" cy="772169"/>
        </a:xfrm>
        <a:prstGeom prst="mathEqual">
          <a:avLst/>
        </a:prstGeom>
        <a:solidFill>
          <a:schemeClr val="accent1">
            <a:shade val="90000"/>
            <a:hueOff val="44713"/>
            <a:satOff val="19838"/>
            <a:lumOff val="67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a:solidFill>
              <a:schemeClr val="tx1"/>
            </a:solidFill>
            <a:latin typeface="Arial" panose="020B0604020202020204" pitchFamily="34" charset="0"/>
            <a:cs typeface="Arial" panose="020B0604020202020204" pitchFamily="34" charset="0"/>
          </a:endParaRPr>
        </a:p>
      </dsp:txBody>
      <dsp:txXfrm>
        <a:off x="7858934" y="2213399"/>
        <a:ext cx="567467" cy="454035"/>
      </dsp:txXfrm>
    </dsp:sp>
    <dsp:sp modelId="{ADD24633-05C0-42D1-AF58-CD7D9474911E}">
      <dsp:nvSpPr>
        <dsp:cNvPr id="0" name=""/>
        <dsp:cNvSpPr/>
      </dsp:nvSpPr>
      <dsp:spPr>
        <a:xfrm>
          <a:off x="8636856" y="1554759"/>
          <a:ext cx="1847521" cy="1771316"/>
        </a:xfrm>
        <a:prstGeom prst="ellipse">
          <a:avLst/>
        </a:prstGeom>
        <a:solidFill>
          <a:schemeClr val="accent1">
            <a:shade val="50000"/>
            <a:hueOff val="30494"/>
            <a:satOff val="37983"/>
            <a:lumOff val="1457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tx1"/>
              </a:solidFill>
              <a:latin typeface="Arial" panose="020B0604020202020204" pitchFamily="34" charset="0"/>
              <a:cs typeface="Arial" panose="020B0604020202020204" pitchFamily="34" charset="0"/>
            </a:rPr>
            <a:t>Positive Impact</a:t>
          </a:r>
          <a:endParaRPr lang="en-US" sz="1600" b="0" kern="1200" dirty="0">
            <a:solidFill>
              <a:schemeClr val="tx1"/>
            </a:solidFill>
            <a:latin typeface="Arial" panose="020B0604020202020204" pitchFamily="34" charset="0"/>
            <a:cs typeface="Arial" panose="020B0604020202020204" pitchFamily="34" charset="0"/>
          </a:endParaRPr>
        </a:p>
      </dsp:txBody>
      <dsp:txXfrm>
        <a:off x="8907419" y="1814162"/>
        <a:ext cx="1306395" cy="12525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8" y="1"/>
            <a:ext cx="2972421" cy="465621"/>
          </a:xfrm>
          <a:prstGeom prst="rect">
            <a:avLst/>
          </a:prstGeom>
        </p:spPr>
        <p:txBody>
          <a:bodyPr vert="horz" lIns="91440" tIns="45720" rIns="91440" bIns="45720" rtlCol="0"/>
          <a:lstStyle>
            <a:lvl1pPr algn="r">
              <a:defRPr sz="1200"/>
            </a:lvl1pPr>
          </a:lstStyle>
          <a:p>
            <a:fld id="{29018106-1E9B-459A-9D2F-0472014A9475}" type="datetimeFigureOut">
              <a:rPr lang="en-US" smtClean="0"/>
              <a:t>8/12/2019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3792"/>
            <a:ext cx="5485158" cy="36609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780"/>
            <a:ext cx="2972421" cy="4656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8" y="8830780"/>
            <a:ext cx="2972421" cy="465620"/>
          </a:xfrm>
          <a:prstGeom prst="rect">
            <a:avLst/>
          </a:prstGeom>
        </p:spPr>
        <p:txBody>
          <a:bodyPr vert="horz" lIns="91440" tIns="45720" rIns="91440" bIns="45720" rtlCol="0" anchor="b"/>
          <a:lstStyle>
            <a:lvl1pPr algn="r">
              <a:defRPr sz="1200"/>
            </a:lvl1pPr>
          </a:lstStyle>
          <a:p>
            <a:fld id="{3ED38F12-DBA3-4D4B-8343-BA2776CD2E72}" type="slidenum">
              <a:rPr lang="en-US" smtClean="0"/>
              <a:t>‹#›</a:t>
            </a:fld>
            <a:endParaRPr lang="en-US"/>
          </a:p>
        </p:txBody>
      </p:sp>
    </p:spTree>
    <p:extLst>
      <p:ext uri="{BB962C8B-B14F-4D97-AF65-F5344CB8AC3E}">
        <p14:creationId xmlns:p14="http://schemas.microsoft.com/office/powerpoint/2010/main" val="151987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xbooth.com/articles/the-essential-guide-to-writing-effective-survey-question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quickanddirtytips.com/education/grammar/how-to-write-good-survey-question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irn.fpg.unc.edu/ai-hub"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nirn.fpg.unc.edu/publications-resource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irn.fpg.unc.edu/module-2/implementation-drive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D38F12-DBA3-4D4B-8343-BA2776CD2E72}" type="slidenum">
              <a:rPr lang="en-US" smtClean="0"/>
              <a:t>1</a:t>
            </a:fld>
            <a:endParaRPr lang="en-US"/>
          </a:p>
        </p:txBody>
      </p:sp>
    </p:spTree>
    <p:extLst>
      <p:ext uri="{BB962C8B-B14F-4D97-AF65-F5344CB8AC3E}">
        <p14:creationId xmlns:p14="http://schemas.microsoft.com/office/powerpoint/2010/main" val="1318924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have a framework, an evaluation question stemming from theory of change or logic model (what you want to know). Now what data to collect and how? </a:t>
            </a:r>
          </a:p>
          <a:p>
            <a:endParaRPr lang="en-US" dirty="0"/>
          </a:p>
          <a:p>
            <a:r>
              <a:rPr lang="en-US" dirty="0"/>
              <a:t>Quantitative data are counts, answer questions like how many.</a:t>
            </a:r>
          </a:p>
          <a:p>
            <a:r>
              <a:rPr lang="en-US" dirty="0"/>
              <a:t>Qualitative data are narrative often, answer questions like what, why, how did it work.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This slide is really just to note topic shift, roughly 3-45 seconds here and most of time spent next slide. </a:t>
            </a:r>
            <a:r>
              <a:rPr lang="en-US"/>
              <a:t>)</a:t>
            </a:r>
          </a:p>
          <a:p>
            <a:endParaRPr lang="en-US" dirty="0"/>
          </a:p>
        </p:txBody>
      </p:sp>
      <p:sp>
        <p:nvSpPr>
          <p:cNvPr id="4" name="Slide Number Placeholder 3"/>
          <p:cNvSpPr>
            <a:spLocks noGrp="1"/>
          </p:cNvSpPr>
          <p:nvPr>
            <p:ph type="sldNum" sz="quarter" idx="5"/>
          </p:nvPr>
        </p:nvSpPr>
        <p:spPr/>
        <p:txBody>
          <a:bodyPr/>
          <a:lstStyle/>
          <a:p>
            <a:fld id="{3ED38F12-DBA3-4D4B-8343-BA2776CD2E72}" type="slidenum">
              <a:rPr lang="en-US" smtClean="0"/>
              <a:t>10</a:t>
            </a:fld>
            <a:endParaRPr lang="en-US"/>
          </a:p>
        </p:txBody>
      </p:sp>
    </p:spTree>
    <p:extLst>
      <p:ext uri="{BB962C8B-B14F-4D97-AF65-F5344CB8AC3E}">
        <p14:creationId xmlns:p14="http://schemas.microsoft.com/office/powerpoint/2010/main" val="1347872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well-worded question will mean the same thing to everyone</a:t>
            </a:r>
          </a:p>
          <a:p>
            <a:endParaRPr lang="en-US" dirty="0"/>
          </a:p>
          <a:p>
            <a:pPr>
              <a:buClr>
                <a:srgbClr val="FFC000"/>
              </a:buClr>
            </a:pPr>
            <a:r>
              <a:rPr lang="en-US" dirty="0">
                <a:solidFill>
                  <a:schemeClr val="tx1"/>
                </a:solidFill>
              </a:rPr>
              <a:t>Answers are complete/exhaustive (all possibilities present) - For example, if the respondent may not know the answer to your question, include a "don't know" response.</a:t>
            </a:r>
          </a:p>
          <a:p>
            <a:endParaRPr lang="en-US" dirty="0"/>
          </a:p>
          <a:p>
            <a:r>
              <a:rPr lang="en-US" dirty="0"/>
              <a:t>A good reference:  </a:t>
            </a:r>
            <a:r>
              <a:rPr lang="en-US" dirty="0">
                <a:hlinkClick r:id="rId3"/>
              </a:rPr>
              <a:t>https://www.uxbooth.com/articles/the-essential-guide-to-writing-effective-survey-questions/</a:t>
            </a:r>
            <a:endParaRPr lang="en-US" dirty="0"/>
          </a:p>
          <a:p>
            <a:r>
              <a:rPr lang="en-US" dirty="0"/>
              <a:t>Audio and text:  </a:t>
            </a:r>
            <a:r>
              <a:rPr lang="en-US" dirty="0">
                <a:hlinkClick r:id="rId4"/>
              </a:rPr>
              <a:t>https://www.quickanddirtytips.com/education/grammar/how-to-write-good-survey-questions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ED38F12-DBA3-4D4B-8343-BA2776CD2E72}" type="slidenum">
              <a:rPr lang="en-US" smtClean="0"/>
              <a:t>12</a:t>
            </a:fld>
            <a:endParaRPr lang="en-US"/>
          </a:p>
        </p:txBody>
      </p:sp>
    </p:spTree>
    <p:extLst>
      <p:ext uri="{BB962C8B-B14F-4D97-AF65-F5344CB8AC3E}">
        <p14:creationId xmlns:p14="http://schemas.microsoft.com/office/powerpoint/2010/main" val="48853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 consent – participants </a:t>
            </a:r>
            <a:r>
              <a:rPr lang="en-US" sz="1200" b="0" i="0" kern="1200" dirty="0">
                <a:solidFill>
                  <a:schemeClr val="tx1"/>
                </a:solidFill>
                <a:effectLst/>
                <a:latin typeface="+mn-lt"/>
                <a:ea typeface="+mn-ea"/>
                <a:cs typeface="+mn-cs"/>
              </a:rPr>
              <a:t>should understand what you're doing in the evaluation and how any information associated with them will be reported. You should clearly state terms of confidentiality regarding access to evaluation results. They should have the right to participate or not. Either have them read and sign consent form, or have information sheet which indicates that remaining to participate (or continuing with survey) indicates consent</a:t>
            </a:r>
            <a:endParaRPr lang="en-US" dirty="0"/>
          </a:p>
        </p:txBody>
      </p:sp>
      <p:sp>
        <p:nvSpPr>
          <p:cNvPr id="4" name="Slide Number Placeholder 3"/>
          <p:cNvSpPr>
            <a:spLocks noGrp="1"/>
          </p:cNvSpPr>
          <p:nvPr>
            <p:ph type="sldNum" sz="quarter" idx="5"/>
          </p:nvPr>
        </p:nvSpPr>
        <p:spPr/>
        <p:txBody>
          <a:bodyPr/>
          <a:lstStyle/>
          <a:p>
            <a:fld id="{3ED38F12-DBA3-4D4B-8343-BA2776CD2E72}" type="slidenum">
              <a:rPr lang="en-US" smtClean="0"/>
              <a:t>14</a:t>
            </a:fld>
            <a:endParaRPr lang="en-US"/>
          </a:p>
        </p:txBody>
      </p:sp>
    </p:spTree>
    <p:extLst>
      <p:ext uri="{BB962C8B-B14F-4D97-AF65-F5344CB8AC3E}">
        <p14:creationId xmlns:p14="http://schemas.microsoft.com/office/powerpoint/2010/main" val="3376571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next training for qual methods</a:t>
            </a:r>
          </a:p>
        </p:txBody>
      </p:sp>
      <p:sp>
        <p:nvSpPr>
          <p:cNvPr id="4" name="Slide Number Placeholder 3"/>
          <p:cNvSpPr>
            <a:spLocks noGrp="1"/>
          </p:cNvSpPr>
          <p:nvPr>
            <p:ph type="sldNum" sz="quarter" idx="5"/>
          </p:nvPr>
        </p:nvSpPr>
        <p:spPr/>
        <p:txBody>
          <a:bodyPr/>
          <a:lstStyle/>
          <a:p>
            <a:fld id="{3ED38F12-DBA3-4D4B-8343-BA2776CD2E72}" type="slidenum">
              <a:rPr lang="en-US" smtClean="0"/>
              <a:t>15</a:t>
            </a:fld>
            <a:endParaRPr lang="en-US"/>
          </a:p>
        </p:txBody>
      </p:sp>
    </p:spTree>
    <p:extLst>
      <p:ext uri="{BB962C8B-B14F-4D97-AF65-F5344CB8AC3E}">
        <p14:creationId xmlns:p14="http://schemas.microsoft.com/office/powerpoint/2010/main" val="423327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next training for qual methods</a:t>
            </a:r>
          </a:p>
        </p:txBody>
      </p:sp>
      <p:sp>
        <p:nvSpPr>
          <p:cNvPr id="4" name="Slide Number Placeholder 3"/>
          <p:cNvSpPr>
            <a:spLocks noGrp="1"/>
          </p:cNvSpPr>
          <p:nvPr>
            <p:ph type="sldNum" sz="quarter" idx="5"/>
          </p:nvPr>
        </p:nvSpPr>
        <p:spPr/>
        <p:txBody>
          <a:bodyPr/>
          <a:lstStyle/>
          <a:p>
            <a:fld id="{3ED38F12-DBA3-4D4B-8343-BA2776CD2E72}" type="slidenum">
              <a:rPr lang="en-US" smtClean="0"/>
              <a:t>16</a:t>
            </a:fld>
            <a:endParaRPr lang="en-US"/>
          </a:p>
        </p:txBody>
      </p:sp>
    </p:spTree>
    <p:extLst>
      <p:ext uri="{BB962C8B-B14F-4D97-AF65-F5344CB8AC3E}">
        <p14:creationId xmlns:p14="http://schemas.microsoft.com/office/powerpoint/2010/main" val="2739447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D38F12-DBA3-4D4B-8343-BA2776CD2E72}" type="slidenum">
              <a:rPr lang="en-US" smtClean="0"/>
              <a:t>17</a:t>
            </a:fld>
            <a:endParaRPr lang="en-US"/>
          </a:p>
        </p:txBody>
      </p:sp>
    </p:spTree>
    <p:extLst>
      <p:ext uri="{BB962C8B-B14F-4D97-AF65-F5344CB8AC3E}">
        <p14:creationId xmlns:p14="http://schemas.microsoft.com/office/powerpoint/2010/main" val="428452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introductions. Name, org, and if you would like please share something you and your org are doing that should be celebrated, that you want to share more visibly.</a:t>
            </a:r>
          </a:p>
          <a:p>
            <a:endParaRPr lang="en-US" dirty="0"/>
          </a:p>
          <a:p>
            <a:r>
              <a:rPr lang="en-US" dirty="0"/>
              <a:t>So we planned to cover…. And we can alter this plan – if you all prefer to talk over performance measures or other things quickly, let us do that.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D38F12-DBA3-4D4B-8343-BA2776CD2E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43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and implementation studies help identify how things are working, what are barriers and successes, what needs improvement – are things happen as they should, are organizational supports in place to support the work. </a:t>
            </a:r>
          </a:p>
        </p:txBody>
      </p:sp>
      <p:sp>
        <p:nvSpPr>
          <p:cNvPr id="4" name="Slide Number Placeholder 3"/>
          <p:cNvSpPr>
            <a:spLocks noGrp="1"/>
          </p:cNvSpPr>
          <p:nvPr>
            <p:ph type="sldNum" sz="quarter" idx="5"/>
          </p:nvPr>
        </p:nvSpPr>
        <p:spPr/>
        <p:txBody>
          <a:bodyPr/>
          <a:lstStyle/>
          <a:p>
            <a:fld id="{3ED38F12-DBA3-4D4B-8343-BA2776CD2E72}" type="slidenum">
              <a:rPr lang="en-US" smtClean="0"/>
              <a:t>3</a:t>
            </a:fld>
            <a:endParaRPr lang="en-US"/>
          </a:p>
        </p:txBody>
      </p:sp>
    </p:spTree>
    <p:extLst>
      <p:ext uri="{BB962C8B-B14F-4D97-AF65-F5344CB8AC3E}">
        <p14:creationId xmlns:p14="http://schemas.microsoft.com/office/powerpoint/2010/main" val="2618224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Quantitative</a:t>
            </a:r>
          </a:p>
          <a:p>
            <a:r>
              <a:rPr lang="en-US" dirty="0"/>
              <a:t>Qualitative</a:t>
            </a:r>
          </a:p>
          <a:p>
            <a:endParaRPr lang="en-US" dirty="0"/>
          </a:p>
        </p:txBody>
      </p:sp>
      <p:sp>
        <p:nvSpPr>
          <p:cNvPr id="4" name="Slide Number Placeholder 3"/>
          <p:cNvSpPr>
            <a:spLocks noGrp="1"/>
          </p:cNvSpPr>
          <p:nvPr>
            <p:ph type="sldNum" sz="quarter" idx="5"/>
          </p:nvPr>
        </p:nvSpPr>
        <p:spPr/>
        <p:txBody>
          <a:bodyPr/>
          <a:lstStyle/>
          <a:p>
            <a:fld id="{3ED38F12-DBA3-4D4B-8343-BA2776CD2E72}" type="slidenum">
              <a:rPr lang="en-US" smtClean="0"/>
              <a:t>4</a:t>
            </a:fld>
            <a:endParaRPr lang="en-US"/>
          </a:p>
        </p:txBody>
      </p:sp>
    </p:spTree>
    <p:extLst>
      <p:ext uri="{BB962C8B-B14F-4D97-AF65-F5344CB8AC3E}">
        <p14:creationId xmlns:p14="http://schemas.microsoft.com/office/powerpoint/2010/main" val="321709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and control groups are not always necessary, and not always possible. They are most beneficial for outcome/impact evaluations. Even then, however, one can conduct an impact study using matched cases (one to one), or using statistics and modeling to examine change over time. </a:t>
            </a:r>
          </a:p>
        </p:txBody>
      </p:sp>
      <p:sp>
        <p:nvSpPr>
          <p:cNvPr id="4" name="Slide Number Placeholder 3"/>
          <p:cNvSpPr>
            <a:spLocks noGrp="1"/>
          </p:cNvSpPr>
          <p:nvPr>
            <p:ph type="sldNum" sz="quarter" idx="5"/>
          </p:nvPr>
        </p:nvSpPr>
        <p:spPr/>
        <p:txBody>
          <a:bodyPr/>
          <a:lstStyle/>
          <a:p>
            <a:fld id="{3ED38F12-DBA3-4D4B-8343-BA2776CD2E72}" type="slidenum">
              <a:rPr lang="en-US" smtClean="0"/>
              <a:t>5</a:t>
            </a:fld>
            <a:endParaRPr lang="en-US"/>
          </a:p>
        </p:txBody>
      </p:sp>
    </p:spTree>
    <p:extLst>
      <p:ext uri="{BB962C8B-B14F-4D97-AF65-F5344CB8AC3E}">
        <p14:creationId xmlns:p14="http://schemas.microsoft.com/office/powerpoint/2010/main" val="119971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into a discussion about surveys versus focus groups and what data collection to use, let’s talk briefly about two frameworks useful to process evaluation. Community based participation (CBPR) and implementation science – both can help inform your process evaluation.</a:t>
            </a:r>
          </a:p>
          <a:p>
            <a:endParaRPr lang="en-US" dirty="0"/>
          </a:p>
          <a:p>
            <a:r>
              <a:rPr lang="en-US" dirty="0"/>
              <a:t>Note: Objectives of a CBPR</a:t>
            </a:r>
          </a:p>
          <a:p>
            <a:endParaRPr lang="en-US" dirty="0"/>
          </a:p>
          <a:p>
            <a:r>
              <a:rPr lang="en-US" dirty="0"/>
              <a:t>What does this look like? In its most participatory form, community representation, voice and decision making in each step of process – design, data collection, analysis, interpretation.</a:t>
            </a:r>
          </a:p>
          <a:p>
            <a:endParaRPr lang="en-US" dirty="0"/>
          </a:p>
          <a:p>
            <a:r>
              <a:rPr lang="en-US" dirty="0"/>
              <a:t>Wallerstein, Duran et al. 2018</a:t>
            </a:r>
          </a:p>
        </p:txBody>
      </p:sp>
      <p:sp>
        <p:nvSpPr>
          <p:cNvPr id="4" name="Slide Number Placeholder 3"/>
          <p:cNvSpPr>
            <a:spLocks noGrp="1"/>
          </p:cNvSpPr>
          <p:nvPr>
            <p:ph type="sldNum" sz="quarter" idx="5"/>
          </p:nvPr>
        </p:nvSpPr>
        <p:spPr/>
        <p:txBody>
          <a:bodyPr/>
          <a:lstStyle/>
          <a:p>
            <a:fld id="{3ED38F12-DBA3-4D4B-8343-BA2776CD2E72}" type="slidenum">
              <a:rPr lang="en-US" smtClean="0"/>
              <a:t>6</a:t>
            </a:fld>
            <a:endParaRPr lang="en-US"/>
          </a:p>
        </p:txBody>
      </p:sp>
    </p:spTree>
    <p:extLst>
      <p:ext uri="{BB962C8B-B14F-4D97-AF65-F5344CB8AC3E}">
        <p14:creationId xmlns:p14="http://schemas.microsoft.com/office/powerpoint/2010/main" val="357989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Community participation is on a continuum, and where a specific project falls can be related to deadlines/schedule, funder, and capacities. </a:t>
            </a:r>
          </a:p>
          <a:p>
            <a:endParaRPr lang="en-US" dirty="0"/>
          </a:p>
        </p:txBody>
      </p:sp>
      <p:sp>
        <p:nvSpPr>
          <p:cNvPr id="4" name="Slide Number Placeholder 3"/>
          <p:cNvSpPr>
            <a:spLocks noGrp="1"/>
          </p:cNvSpPr>
          <p:nvPr>
            <p:ph type="sldNum" sz="quarter" idx="5"/>
          </p:nvPr>
        </p:nvSpPr>
        <p:spPr/>
        <p:txBody>
          <a:bodyPr/>
          <a:lstStyle/>
          <a:p>
            <a:fld id="{3ED38F12-DBA3-4D4B-8343-BA2776CD2E72}" type="slidenum">
              <a:rPr lang="en-US" smtClean="0"/>
              <a:t>7</a:t>
            </a:fld>
            <a:endParaRPr lang="en-US"/>
          </a:p>
        </p:txBody>
      </p:sp>
    </p:spTree>
    <p:extLst>
      <p:ext uri="{BB962C8B-B14F-4D97-AF65-F5344CB8AC3E}">
        <p14:creationId xmlns:p14="http://schemas.microsoft.com/office/powerpoint/2010/main" val="343046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science focuses on what we need in order to have practice changes picked up and fully implemented by </a:t>
            </a:r>
            <a:r>
              <a:rPr lang="en-US" dirty="0" err="1"/>
              <a:t>practioners</a:t>
            </a:r>
            <a:r>
              <a:rPr lang="en-US" dirty="0"/>
              <a:t>.</a:t>
            </a:r>
          </a:p>
          <a:p>
            <a:endParaRPr lang="en-US" dirty="0"/>
          </a:p>
          <a:p>
            <a:r>
              <a:rPr lang="en-US" dirty="0"/>
              <a:t>Formal definition: </a:t>
            </a:r>
            <a:r>
              <a:rPr lang="en-US" sz="1200" b="0" i="0" kern="1200" dirty="0">
                <a:solidFill>
                  <a:schemeClr val="tx1"/>
                </a:solidFill>
                <a:effectLst/>
                <a:latin typeface="+mn-lt"/>
                <a:ea typeface="+mn-ea"/>
                <a:cs typeface="+mn-cs"/>
              </a:rPr>
              <a:t> the study of methods and strategies to promote the uptake of interventions that have proven effective into routine practice, with the aim of improving population health.</a:t>
            </a:r>
            <a:endParaRPr lang="en-US" dirty="0"/>
          </a:p>
          <a:p>
            <a:endParaRPr lang="en-US" dirty="0"/>
          </a:p>
          <a:p>
            <a:r>
              <a:rPr lang="en-US" dirty="0"/>
              <a:t>Based on observation that we can identify what works, and when we implement more widely (scale up), we are getting low returns – 5-15% implementing well. </a:t>
            </a:r>
          </a:p>
          <a:p>
            <a:endParaRPr lang="en-US" dirty="0"/>
          </a:p>
          <a:p>
            <a:r>
              <a:rPr lang="en-US" dirty="0"/>
              <a:t>Resources: Alison Mertz and others at UNC- Chapel Hill have supported implementation learning in public health, education, early learning and child welfare</a:t>
            </a:r>
          </a:p>
          <a:p>
            <a:r>
              <a:rPr lang="en-US" dirty="0">
                <a:hlinkClick r:id="rId3"/>
              </a:rPr>
              <a:t>https://nirn.fpg.unc.edu/ai-hub</a:t>
            </a:r>
            <a:endParaRPr lang="en-US" dirty="0"/>
          </a:p>
          <a:p>
            <a:r>
              <a:rPr lang="en-US" dirty="0">
                <a:hlinkClick r:id="rId4"/>
              </a:rPr>
              <a:t>https://nirn.fpg.unc.edu/publications-resources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D38F12-DBA3-4D4B-8343-BA2776CD2E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073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solidFill>
                  <a:schemeClr val="tx1"/>
                </a:solidFill>
                <a:hlinkClick r:id="rId3">
                  <a:extLst>
                    <a:ext uri="{A12FA001-AC4F-418D-AE19-62706E023703}">
                      <ahyp:hlinkClr xmlns:ahyp="http://schemas.microsoft.com/office/drawing/2018/hyperlinkcolor" val="tx"/>
                    </a:ext>
                  </a:extLst>
                </a:hlinkClick>
              </a:rPr>
              <a:t>Drivers are </a:t>
            </a:r>
            <a:r>
              <a:rPr lang="en-US" sz="1200" b="0" i="0" u="none" kern="1200" dirty="0">
                <a:solidFill>
                  <a:schemeClr val="tx1"/>
                </a:solidFill>
                <a:effectLst/>
                <a:latin typeface="+mn-lt"/>
                <a:ea typeface="+mn-ea"/>
                <a:cs typeface="+mn-cs"/>
              </a:rPr>
              <a:t>key components </a:t>
            </a:r>
            <a:r>
              <a:rPr lang="en-US" sz="1200" b="0" i="0" kern="1200" dirty="0">
                <a:solidFill>
                  <a:schemeClr val="tx1"/>
                </a:solidFill>
                <a:effectLst/>
                <a:latin typeface="+mn-lt"/>
                <a:ea typeface="+mn-ea"/>
                <a:cs typeface="+mn-cs"/>
              </a:rPr>
              <a:t>of capacity and infrastructure that influence a program’s success. Core pieces needed to sustain programs and strategies.</a:t>
            </a:r>
          </a:p>
          <a:p>
            <a:endParaRPr lang="en-US" sz="12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US" sz="1200" kern="1200" dirty="0">
                <a:solidFill>
                  <a:schemeClr val="tx1"/>
                </a:solidFill>
                <a:effectLst/>
                <a:latin typeface="+mn-lt"/>
                <a:ea typeface="+mn-ea"/>
                <a:cs typeface="+mn-cs"/>
              </a:rPr>
              <a:t>Staff competencies: coaching, training, selection</a:t>
            </a:r>
          </a:p>
          <a:p>
            <a:r>
              <a:rPr lang="en-US" sz="1200" kern="1200" dirty="0">
                <a:solidFill>
                  <a:schemeClr val="tx1"/>
                </a:solidFill>
                <a:effectLst/>
                <a:latin typeface="+mn-lt"/>
                <a:ea typeface="+mn-ea"/>
                <a:cs typeface="+mn-cs"/>
              </a:rPr>
              <a:t>Leadership: adaptive decision making, supportive (aware)</a:t>
            </a:r>
          </a:p>
          <a:p>
            <a:r>
              <a:rPr lang="en-US" sz="1200" kern="1200" dirty="0">
                <a:solidFill>
                  <a:schemeClr val="tx1"/>
                </a:solidFill>
                <a:effectLst/>
                <a:latin typeface="+mn-lt"/>
                <a:ea typeface="+mn-ea"/>
                <a:cs typeface="+mn-cs"/>
              </a:rPr>
              <a:t>Org capacities: decision support data system, facilitating administration (policies, procedures, structures), and systems Intervention Driver (the external variables, policies, environments, systems or structures that influence or have impact on an implementing organization)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Having these supportive pieces in places increases that the likelihood that a strategy or program will be well-implemented – have a positive impact.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want you to be aware of this resource/content in case it helps inform your future evaluation and data collection efforts</a:t>
            </a:r>
          </a:p>
          <a:p>
            <a:r>
              <a:rPr lang="en-US" dirty="0">
                <a:hlinkClick r:id="rId3">
                  <a:extLst>
                    <a:ext uri="{A12FA001-AC4F-418D-AE19-62706E023703}">
                      <ahyp:hlinkClr xmlns:ahyp="http://schemas.microsoft.com/office/drawing/2018/hyperlinkcolor" val="tx"/>
                    </a:ext>
                  </a:extLst>
                </a:hlinkClick>
              </a:rPr>
              <a:t>https://nirn.fpg.unc.edu/module-2/implementation-drivers</a:t>
            </a:r>
            <a:endParaRPr lang="en-US" dirty="0"/>
          </a:p>
          <a:p>
            <a:endParaRPr lang="en-US" dirty="0"/>
          </a:p>
        </p:txBody>
      </p:sp>
      <p:sp>
        <p:nvSpPr>
          <p:cNvPr id="4" name="Slide Number Placeholder 3"/>
          <p:cNvSpPr>
            <a:spLocks noGrp="1"/>
          </p:cNvSpPr>
          <p:nvPr>
            <p:ph type="sldNum" sz="quarter" idx="5"/>
          </p:nvPr>
        </p:nvSpPr>
        <p:spPr/>
        <p:txBody>
          <a:bodyPr/>
          <a:lstStyle/>
          <a:p>
            <a:fld id="{3ED38F12-DBA3-4D4B-8343-BA2776CD2E72}" type="slidenum">
              <a:rPr lang="en-US" smtClean="0"/>
              <a:t>9</a:t>
            </a:fld>
            <a:endParaRPr lang="en-US"/>
          </a:p>
        </p:txBody>
      </p:sp>
    </p:spTree>
    <p:extLst>
      <p:ext uri="{BB962C8B-B14F-4D97-AF65-F5344CB8AC3E}">
        <p14:creationId xmlns:p14="http://schemas.microsoft.com/office/powerpoint/2010/main" val="380682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5186715"/>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4411560"/>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14259454"/>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7816570"/>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5536928"/>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75529164"/>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9592000"/>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3486718"/>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62521379"/>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4364639"/>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1956905"/>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3822105"/>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759308"/>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4076525"/>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18663082"/>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6324324"/>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4613165"/>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5299554"/>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3299938"/>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636071"/>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1821023"/>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8/12/2019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0697374"/>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8/12/2019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2751201"/>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hf sldNum="0" hdr="0" ftr="0" dt="0"/>
  <p:txStyles>
    <p:titleStyle>
      <a:lvl1pPr algn="l" defTabSz="914400" rtl="0" eaLnBrk="1" latinLnBrk="0" hangingPunct="1">
        <a:lnSpc>
          <a:spcPct val="90000"/>
        </a:lnSpc>
        <a:spcBef>
          <a:spcPct val="0"/>
        </a:spcBef>
        <a:buNone/>
        <a:defRPr sz="3600" kern="1200" spc="-60" baseline="0">
          <a:solidFill>
            <a:schemeClr val="tx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8/12/2019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9695882"/>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hf sldNum="0" hdr="0" ftr="0" dt="0"/>
  <p:txStyles>
    <p:titleStyle>
      <a:lvl1pPr algn="l" defTabSz="914400" rtl="0" eaLnBrk="1" latinLnBrk="0" hangingPunct="1">
        <a:lnSpc>
          <a:spcPct val="90000"/>
        </a:lnSpc>
        <a:spcBef>
          <a:spcPct val="0"/>
        </a:spcBef>
        <a:buNone/>
        <a:defRPr sz="3600" kern="1200" spc="-60" baseline="0">
          <a:solidFill>
            <a:schemeClr val="tx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ommunitiescount@kingcounty.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krijohnson@kingcounty.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7F30-FFB7-4D07-B142-9A87B3F20F23}"/>
              </a:ext>
            </a:extLst>
          </p:cNvPr>
          <p:cNvSpPr>
            <a:spLocks noGrp="1"/>
          </p:cNvSpPr>
          <p:nvPr>
            <p:ph type="ctrTitle"/>
          </p:nvPr>
        </p:nvSpPr>
        <p:spPr>
          <a:xfrm>
            <a:off x="1069848" y="1298448"/>
            <a:ext cx="7674102" cy="3255264"/>
          </a:xfrm>
        </p:spPr>
        <p:txBody>
          <a:bodyPr>
            <a:normAutofit/>
          </a:bodyPr>
          <a:lstStyle/>
          <a:p>
            <a:r>
              <a:rPr lang="en-US" dirty="0">
                <a:solidFill>
                  <a:schemeClr val="tx1"/>
                </a:solidFill>
              </a:rPr>
              <a:t>Process Evaluation Basics with Communities Count: </a:t>
            </a:r>
          </a:p>
        </p:txBody>
      </p:sp>
      <p:sp>
        <p:nvSpPr>
          <p:cNvPr id="3" name="Subtitle 2">
            <a:extLst>
              <a:ext uri="{FF2B5EF4-FFF2-40B4-BE49-F238E27FC236}">
                <a16:creationId xmlns:a16="http://schemas.microsoft.com/office/drawing/2014/main" id="{1573C944-EB32-45E8-97A7-B1EDA091DCFF}"/>
              </a:ext>
            </a:extLst>
          </p:cNvPr>
          <p:cNvSpPr>
            <a:spLocks noGrp="1"/>
          </p:cNvSpPr>
          <p:nvPr>
            <p:ph type="subTitle" idx="1"/>
          </p:nvPr>
        </p:nvSpPr>
        <p:spPr>
          <a:xfrm>
            <a:off x="1100015" y="4670246"/>
            <a:ext cx="7315200" cy="1421944"/>
          </a:xfrm>
        </p:spPr>
        <p:txBody>
          <a:bodyPr>
            <a:normAutofit/>
          </a:bodyPr>
          <a:lstStyle/>
          <a:p>
            <a:r>
              <a:rPr lang="en-US" dirty="0">
                <a:solidFill>
                  <a:schemeClr val="tx1"/>
                </a:solidFill>
              </a:rPr>
              <a:t>A Communities of Opportunity Workshop</a:t>
            </a:r>
          </a:p>
          <a:p>
            <a:r>
              <a:rPr lang="en-US" dirty="0">
                <a:solidFill>
                  <a:schemeClr val="tx1"/>
                </a:solidFill>
              </a:rPr>
              <a:t>August 12, 2019</a:t>
            </a:r>
          </a:p>
          <a:p>
            <a:r>
              <a:rPr lang="en-US" dirty="0">
                <a:solidFill>
                  <a:schemeClr val="tx1"/>
                </a:solidFill>
              </a:rPr>
              <a:t>Kris Johnson, Kim Tippens &amp; Mariko Toyoji</a:t>
            </a:r>
          </a:p>
        </p:txBody>
      </p:sp>
      <p:grpSp>
        <p:nvGrpSpPr>
          <p:cNvPr id="6" name="Group 5">
            <a:extLst>
              <a:ext uri="{FF2B5EF4-FFF2-40B4-BE49-F238E27FC236}">
                <a16:creationId xmlns:a16="http://schemas.microsoft.com/office/drawing/2014/main" id="{D25FD805-05CA-40B1-8EAB-B8C7845F38EB}"/>
              </a:ext>
            </a:extLst>
          </p:cNvPr>
          <p:cNvGrpSpPr/>
          <p:nvPr/>
        </p:nvGrpSpPr>
        <p:grpSpPr>
          <a:xfrm>
            <a:off x="9255234" y="1589996"/>
            <a:ext cx="2971056" cy="2672168"/>
            <a:chOff x="9289524" y="1795751"/>
            <a:chExt cx="2971056" cy="2672168"/>
          </a:xfrm>
        </p:grpSpPr>
        <p:pic>
          <p:nvPicPr>
            <p:cNvPr id="4" name="Picture 3">
              <a:extLst>
                <a:ext uri="{FF2B5EF4-FFF2-40B4-BE49-F238E27FC236}">
                  <a16:creationId xmlns:a16="http://schemas.microsoft.com/office/drawing/2014/main" id="{B3C666E6-5BB2-4636-9DB4-8E783DEDC161}"/>
                </a:ext>
              </a:extLst>
            </p:cNvPr>
            <p:cNvPicPr>
              <a:picLocks noChangeAspect="1"/>
            </p:cNvPicPr>
            <p:nvPr/>
          </p:nvPicPr>
          <p:blipFill rotWithShape="1">
            <a:blip r:embed="rId3"/>
            <a:srcRect l="6808" t="8774" r="11173" b="9299"/>
            <a:stretch/>
          </p:blipFill>
          <p:spPr>
            <a:xfrm>
              <a:off x="9289524" y="3323629"/>
              <a:ext cx="2971056" cy="1144290"/>
            </a:xfrm>
            <a:prstGeom prst="rect">
              <a:avLst/>
            </a:prstGeom>
          </p:spPr>
        </p:pic>
        <p:pic>
          <p:nvPicPr>
            <p:cNvPr id="5" name="Picture 4">
              <a:extLst>
                <a:ext uri="{FF2B5EF4-FFF2-40B4-BE49-F238E27FC236}">
                  <a16:creationId xmlns:a16="http://schemas.microsoft.com/office/drawing/2014/main" id="{34DC4FAF-EC0F-41FF-91DF-C2F2309FBD40}"/>
                </a:ext>
              </a:extLst>
            </p:cNvPr>
            <p:cNvPicPr>
              <a:picLocks noChangeAspect="1"/>
            </p:cNvPicPr>
            <p:nvPr/>
          </p:nvPicPr>
          <p:blipFill>
            <a:blip r:embed="rId4"/>
            <a:stretch>
              <a:fillRect/>
            </a:stretch>
          </p:blipFill>
          <p:spPr>
            <a:xfrm>
              <a:off x="9363446" y="1795751"/>
              <a:ext cx="2754631" cy="1425008"/>
            </a:xfrm>
            <a:prstGeom prst="rect">
              <a:avLst/>
            </a:prstGeom>
          </p:spPr>
        </p:pic>
      </p:grpSp>
    </p:spTree>
    <p:extLst>
      <p:ext uri="{BB962C8B-B14F-4D97-AF65-F5344CB8AC3E}">
        <p14:creationId xmlns:p14="http://schemas.microsoft.com/office/powerpoint/2010/main" val="1856279797"/>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7CE1-1FA8-4764-B92C-CD6568CFB1C4}"/>
              </a:ext>
            </a:extLst>
          </p:cNvPr>
          <p:cNvSpPr>
            <a:spLocks noGrp="1"/>
          </p:cNvSpPr>
          <p:nvPr>
            <p:ph type="title"/>
          </p:nvPr>
        </p:nvSpPr>
        <p:spPr/>
        <p:txBody>
          <a:bodyPr/>
          <a:lstStyle/>
          <a:p>
            <a:r>
              <a:rPr lang="en-US" dirty="0"/>
              <a:t>Collecting the information - When to use what data collection method </a:t>
            </a:r>
          </a:p>
        </p:txBody>
      </p:sp>
      <p:sp>
        <p:nvSpPr>
          <p:cNvPr id="3" name="Content Placeholder 2">
            <a:extLst>
              <a:ext uri="{FF2B5EF4-FFF2-40B4-BE49-F238E27FC236}">
                <a16:creationId xmlns:a16="http://schemas.microsoft.com/office/drawing/2014/main" id="{A2E60E72-3234-4F86-9971-2B5AD749A4AD}"/>
              </a:ext>
            </a:extLst>
          </p:cNvPr>
          <p:cNvSpPr>
            <a:spLocks noGrp="1"/>
          </p:cNvSpPr>
          <p:nvPr>
            <p:ph idx="1"/>
          </p:nvPr>
        </p:nvSpPr>
        <p:spPr>
          <a:xfrm>
            <a:off x="3444903" y="864108"/>
            <a:ext cx="4128715" cy="5120640"/>
          </a:xfrm>
        </p:spPr>
        <p:txBody>
          <a:bodyPr>
            <a:normAutofit/>
          </a:bodyPr>
          <a:lstStyle/>
          <a:p>
            <a:pPr>
              <a:buClr>
                <a:srgbClr val="FFC000"/>
              </a:buClr>
            </a:pPr>
            <a:r>
              <a:rPr lang="en-US" sz="2400" dirty="0"/>
              <a:t>Surveys</a:t>
            </a:r>
          </a:p>
          <a:p>
            <a:pPr>
              <a:buClr>
                <a:srgbClr val="FFC000"/>
              </a:buClr>
            </a:pPr>
            <a:r>
              <a:rPr lang="en-US" sz="2400" dirty="0"/>
              <a:t>Checklists</a:t>
            </a:r>
          </a:p>
          <a:p>
            <a:pPr>
              <a:buClr>
                <a:srgbClr val="FFC000"/>
              </a:buClr>
            </a:pPr>
            <a:r>
              <a:rPr lang="en-US" sz="2400" dirty="0"/>
              <a:t>Interviews</a:t>
            </a:r>
          </a:p>
          <a:p>
            <a:pPr>
              <a:buClr>
                <a:srgbClr val="FFC000"/>
              </a:buClr>
            </a:pPr>
            <a:r>
              <a:rPr lang="en-US" sz="2400" dirty="0"/>
              <a:t>Focus groups</a:t>
            </a:r>
          </a:p>
          <a:p>
            <a:pPr>
              <a:buClr>
                <a:srgbClr val="FFC000"/>
              </a:buClr>
            </a:pPr>
            <a:r>
              <a:rPr lang="en-US" sz="2400" dirty="0"/>
              <a:t>Observation</a:t>
            </a:r>
          </a:p>
          <a:p>
            <a:pPr>
              <a:buClr>
                <a:srgbClr val="FFC000"/>
              </a:buClr>
            </a:pPr>
            <a:r>
              <a:rPr lang="en-US" sz="2400" dirty="0"/>
              <a:t>Documentation</a:t>
            </a:r>
          </a:p>
          <a:p>
            <a:pPr>
              <a:buClr>
                <a:srgbClr val="FFC000"/>
              </a:buClr>
            </a:pPr>
            <a:r>
              <a:rPr lang="en-US" sz="2400" dirty="0"/>
              <a:t>Performance measures</a:t>
            </a:r>
          </a:p>
          <a:p>
            <a:pPr>
              <a:buClr>
                <a:srgbClr val="FFC000"/>
              </a:buClr>
            </a:pPr>
            <a:r>
              <a:rPr lang="en-US" sz="2400" dirty="0"/>
              <a:t>Pre-existing data resources</a:t>
            </a:r>
          </a:p>
        </p:txBody>
      </p:sp>
      <p:pic>
        <p:nvPicPr>
          <p:cNvPr id="6146" name="Picture 2" descr="Related image">
            <a:extLst>
              <a:ext uri="{FF2B5EF4-FFF2-40B4-BE49-F238E27FC236}">
                <a16:creationId xmlns:a16="http://schemas.microsoft.com/office/drawing/2014/main" id="{2A8533C1-6954-45CD-B7CB-B993D9553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974" y="1351720"/>
            <a:ext cx="4762500" cy="3629025"/>
          </a:xfrm>
          <a:prstGeom prst="rect">
            <a:avLst/>
          </a:prstGeom>
          <a:solidFill>
            <a:srgbClr val="FFC000">
              <a:alpha val="71000"/>
            </a:srgbClr>
          </a:solidFill>
          <a:ln>
            <a:noFill/>
          </a:ln>
          <a:extLst/>
        </p:spPr>
      </p:pic>
    </p:spTree>
    <p:extLst>
      <p:ext uri="{BB962C8B-B14F-4D97-AF65-F5344CB8AC3E}">
        <p14:creationId xmlns:p14="http://schemas.microsoft.com/office/powerpoint/2010/main" val="3630840393"/>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D31E85C-6BE7-4DE4-A039-BF902FAE9BAF}"/>
              </a:ext>
            </a:extLst>
          </p:cNvPr>
          <p:cNvGraphicFramePr>
            <a:graphicFrameLocks noGrp="1"/>
          </p:cNvGraphicFramePr>
          <p:nvPr>
            <p:ph idx="4294967295"/>
            <p:extLst>
              <p:ext uri="{D42A27DB-BD31-4B8C-83A1-F6EECF244321}">
                <p14:modId xmlns:p14="http://schemas.microsoft.com/office/powerpoint/2010/main" val="3913621044"/>
              </p:ext>
            </p:extLst>
          </p:nvPr>
        </p:nvGraphicFramePr>
        <p:xfrm>
          <a:off x="196770" y="176514"/>
          <a:ext cx="11771452" cy="6588431"/>
        </p:xfrm>
        <a:graphic>
          <a:graphicData uri="http://schemas.openxmlformats.org/drawingml/2006/table">
            <a:tbl>
              <a:tblPr firstRow="1" bandRow="1">
                <a:tableStyleId>{5C22544A-7EE6-4342-B048-85BDC9FD1C3A}</a:tableStyleId>
              </a:tblPr>
              <a:tblGrid>
                <a:gridCol w="1724627">
                  <a:extLst>
                    <a:ext uri="{9D8B030D-6E8A-4147-A177-3AD203B41FA5}">
                      <a16:colId xmlns:a16="http://schemas.microsoft.com/office/drawing/2014/main" val="2237259143"/>
                    </a:ext>
                  </a:extLst>
                </a:gridCol>
                <a:gridCol w="3900669">
                  <a:extLst>
                    <a:ext uri="{9D8B030D-6E8A-4147-A177-3AD203B41FA5}">
                      <a16:colId xmlns:a16="http://schemas.microsoft.com/office/drawing/2014/main" val="3394306066"/>
                    </a:ext>
                  </a:extLst>
                </a:gridCol>
                <a:gridCol w="6146156">
                  <a:extLst>
                    <a:ext uri="{9D8B030D-6E8A-4147-A177-3AD203B41FA5}">
                      <a16:colId xmlns:a16="http://schemas.microsoft.com/office/drawing/2014/main" val="4077428024"/>
                    </a:ext>
                  </a:extLst>
                </a:gridCol>
              </a:tblGrid>
              <a:tr h="483243">
                <a:tc>
                  <a:txBody>
                    <a:bodyPr/>
                    <a:lstStyle/>
                    <a:p>
                      <a:r>
                        <a:rPr lang="en-US" sz="1800" dirty="0">
                          <a:solidFill>
                            <a:schemeClr val="tx1"/>
                          </a:solidFill>
                          <a:latin typeface="Arial" panose="020B0604020202020204" pitchFamily="34" charset="0"/>
                          <a:cs typeface="Arial" panose="020B0604020202020204" pitchFamily="34" charset="0"/>
                        </a:rPr>
                        <a:t>Technique</a:t>
                      </a:r>
                    </a:p>
                  </a:txBody>
                  <a:tcPr marL="71978" marR="71978" marT="35989" marB="35989" anchor="b"/>
                </a:tc>
                <a:tc>
                  <a:txBody>
                    <a:bodyPr/>
                    <a:lstStyle/>
                    <a:p>
                      <a:r>
                        <a:rPr lang="en-US" sz="1800" dirty="0">
                          <a:solidFill>
                            <a:schemeClr val="tx1"/>
                          </a:solidFill>
                          <a:latin typeface="Arial" panose="020B0604020202020204" pitchFamily="34" charset="0"/>
                          <a:cs typeface="Arial" panose="020B0604020202020204" pitchFamily="34" charset="0"/>
                        </a:rPr>
                        <a:t>Ideal Use</a:t>
                      </a:r>
                    </a:p>
                  </a:txBody>
                  <a:tcPr marL="71978" marR="71978" marT="35989" marB="35989" anchor="b"/>
                </a:tc>
                <a:tc>
                  <a:txBody>
                    <a:bodyPr/>
                    <a:lstStyle/>
                    <a:p>
                      <a:r>
                        <a:rPr lang="en-US" sz="1800" dirty="0">
                          <a:solidFill>
                            <a:schemeClr val="tx1"/>
                          </a:solidFill>
                          <a:latin typeface="Arial" panose="020B0604020202020204" pitchFamily="34" charset="0"/>
                          <a:cs typeface="Arial" panose="020B0604020202020204" pitchFamily="34" charset="0"/>
                        </a:rPr>
                        <a:t>Limitations</a:t>
                      </a:r>
                    </a:p>
                  </a:txBody>
                  <a:tcPr marL="71978" marR="71978" marT="35989" marB="35989" anchor="b"/>
                </a:tc>
                <a:extLst>
                  <a:ext uri="{0D108BD9-81ED-4DB2-BD59-A6C34878D82A}">
                    <a16:rowId xmlns:a16="http://schemas.microsoft.com/office/drawing/2014/main" val="3271717242"/>
                  </a:ext>
                </a:extLst>
              </a:tr>
              <a:tr h="1421596">
                <a:tc>
                  <a:txBody>
                    <a:bodyPr/>
                    <a:lstStyle/>
                    <a:p>
                      <a:r>
                        <a:rPr lang="en-US" sz="1800" dirty="0">
                          <a:latin typeface="Arial" panose="020B0604020202020204" pitchFamily="34" charset="0"/>
                          <a:cs typeface="Arial" panose="020B0604020202020204" pitchFamily="34" charset="0"/>
                        </a:rPr>
                        <a:t>Survey, questionnaire, checklist</a:t>
                      </a:r>
                    </a:p>
                  </a:txBody>
                  <a:tcPr marL="71978" marR="71978" marT="35989" marB="35989" anchor="ctr"/>
                </a:tc>
                <a:tc>
                  <a:txBody>
                    <a:bodyPr/>
                    <a:lstStyle/>
                    <a:p>
                      <a:r>
                        <a:rPr lang="en-US" sz="1800" b="0" i="0" kern="1200" dirty="0">
                          <a:solidFill>
                            <a:schemeClr val="dk1"/>
                          </a:solidFill>
                          <a:effectLst/>
                          <a:latin typeface="Arial" panose="020B0604020202020204" pitchFamily="34" charset="0"/>
                          <a:ea typeface="+mn-ea"/>
                          <a:cs typeface="Arial" panose="020B0604020202020204" pitchFamily="34" charset="0"/>
                        </a:rPr>
                        <a:t>Quickly and/or easily get lots of information from people in a non- threatening way</a:t>
                      </a:r>
                      <a:endParaRPr lang="en-US" sz="1800" dirty="0">
                        <a:latin typeface="Arial" panose="020B0604020202020204" pitchFamily="34" charset="0"/>
                        <a:cs typeface="Arial" panose="020B0604020202020204" pitchFamily="34" charset="0"/>
                      </a:endParaRPr>
                    </a:p>
                  </a:txBody>
                  <a:tcPr marL="71978" marR="71978" marT="35989" marB="35989" anchor="ctr"/>
                </a:tc>
                <a:tc>
                  <a:txBody>
                    <a:bodyPr/>
                    <a:lstStyle/>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might not get careful feedback</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wording can bias client's responses</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are impersonal</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For surveys, may need sampling expert</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may not get full story</a:t>
                      </a:r>
                      <a:endParaRPr lang="en-US" sz="1800" dirty="0">
                        <a:latin typeface="Arial" panose="020B0604020202020204" pitchFamily="34" charset="0"/>
                        <a:cs typeface="Arial" panose="020B0604020202020204" pitchFamily="34" charset="0"/>
                      </a:endParaRPr>
                    </a:p>
                  </a:txBody>
                  <a:tcPr marL="71978" marR="71978" marT="35989" marB="35989"/>
                </a:tc>
                <a:extLst>
                  <a:ext uri="{0D108BD9-81ED-4DB2-BD59-A6C34878D82A}">
                    <a16:rowId xmlns:a16="http://schemas.microsoft.com/office/drawing/2014/main" val="1157289763"/>
                  </a:ext>
                </a:extLst>
              </a:tr>
              <a:tr h="1161546">
                <a:tc>
                  <a:txBody>
                    <a:bodyPr/>
                    <a:lstStyle/>
                    <a:p>
                      <a:r>
                        <a:rPr lang="en-US" sz="1800">
                          <a:latin typeface="Arial" panose="020B0604020202020204" pitchFamily="34" charset="0"/>
                          <a:cs typeface="Arial" panose="020B0604020202020204" pitchFamily="34" charset="0"/>
                        </a:rPr>
                        <a:t>Interview</a:t>
                      </a:r>
                    </a:p>
                  </a:txBody>
                  <a:tcPr marL="71978" marR="71978" marT="35989" marB="35989" anchor="ctr"/>
                </a:tc>
                <a:tc>
                  <a:txBody>
                    <a:bodyPr/>
                    <a:lstStyle/>
                    <a:p>
                      <a:r>
                        <a:rPr lang="en-US" sz="1800" dirty="0">
                          <a:latin typeface="Arial" panose="020B0604020202020204" pitchFamily="34" charset="0"/>
                          <a:cs typeface="Arial" panose="020B0604020202020204" pitchFamily="34" charset="0"/>
                        </a:rPr>
                        <a:t>Fully understand someone’s thoughts, or learn more about survey answers</a:t>
                      </a:r>
                    </a:p>
                  </a:txBody>
                  <a:tcPr marL="0" marR="0" marT="0" marB="0" anchor="ctr"/>
                </a:tc>
                <a:tc>
                  <a:txBody>
                    <a:bodyPr/>
                    <a:lstStyle/>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can take a lot of time</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can be hard to analyze and compare</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can be costly</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interviewer can bias client's responses</a:t>
                      </a:r>
                      <a:endParaRPr lang="en-US" sz="1800" dirty="0">
                        <a:latin typeface="Arial" panose="020B0604020202020204" pitchFamily="34" charset="0"/>
                        <a:cs typeface="Arial" panose="020B0604020202020204" pitchFamily="34" charset="0"/>
                      </a:endParaRPr>
                    </a:p>
                  </a:txBody>
                  <a:tcPr marL="71978" marR="71978" marT="35989" marB="35989"/>
                </a:tc>
                <a:extLst>
                  <a:ext uri="{0D108BD9-81ED-4DB2-BD59-A6C34878D82A}">
                    <a16:rowId xmlns:a16="http://schemas.microsoft.com/office/drawing/2014/main" val="3696690279"/>
                  </a:ext>
                </a:extLst>
              </a:tr>
              <a:tr h="901498">
                <a:tc>
                  <a:txBody>
                    <a:bodyPr/>
                    <a:lstStyle/>
                    <a:p>
                      <a:r>
                        <a:rPr lang="en-US" sz="1800">
                          <a:latin typeface="Arial" panose="020B0604020202020204" pitchFamily="34" charset="0"/>
                          <a:cs typeface="Arial" panose="020B0604020202020204" pitchFamily="34" charset="0"/>
                        </a:rPr>
                        <a:t>Focus group</a:t>
                      </a:r>
                    </a:p>
                  </a:txBody>
                  <a:tcPr marL="71978" marR="71978" marT="35989" marB="35989" anchor="ctr"/>
                </a:tc>
                <a:tc>
                  <a:txBody>
                    <a:bodyPr/>
                    <a:lstStyle/>
                    <a:p>
                      <a:r>
                        <a:rPr lang="en-US" sz="1800" b="0" i="0" kern="1200" dirty="0">
                          <a:solidFill>
                            <a:schemeClr val="dk1"/>
                          </a:solidFill>
                          <a:effectLst/>
                          <a:latin typeface="Arial" panose="020B0604020202020204" pitchFamily="34" charset="0"/>
                          <a:ea typeface="+mn-ea"/>
                          <a:cs typeface="Arial" panose="020B0604020202020204" pitchFamily="34" charset="0"/>
                        </a:rPr>
                        <a:t>Explore a topic in depth through group discussion</a:t>
                      </a:r>
                      <a:endParaRPr lang="en-US" sz="1800" dirty="0">
                        <a:latin typeface="Arial" panose="020B0604020202020204" pitchFamily="34" charset="0"/>
                        <a:cs typeface="Arial" panose="020B0604020202020204" pitchFamily="34" charset="0"/>
                      </a:endParaRPr>
                    </a:p>
                  </a:txBody>
                  <a:tcPr marL="71978" marR="71978" marT="35989" marB="35989" anchor="ctr"/>
                </a:tc>
                <a:tc>
                  <a:txBody>
                    <a:bodyPr/>
                    <a:lstStyle/>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can be hard to analyze responses</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need good facilitator for safety and closure</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can be difficult to schedule 6-8 people together</a:t>
                      </a:r>
                      <a:endParaRPr lang="en-US" sz="1800" dirty="0">
                        <a:latin typeface="Arial" panose="020B0604020202020204" pitchFamily="34" charset="0"/>
                        <a:cs typeface="Arial" panose="020B0604020202020204" pitchFamily="34" charset="0"/>
                      </a:endParaRPr>
                    </a:p>
                  </a:txBody>
                  <a:tcPr marL="71978" marR="71978" marT="35989" marB="35989"/>
                </a:tc>
                <a:extLst>
                  <a:ext uri="{0D108BD9-81ED-4DB2-BD59-A6C34878D82A}">
                    <a16:rowId xmlns:a16="http://schemas.microsoft.com/office/drawing/2014/main" val="1631012293"/>
                  </a:ext>
                </a:extLst>
              </a:tr>
              <a:tr h="1144990">
                <a:tc>
                  <a:txBody>
                    <a:bodyPr/>
                    <a:lstStyle/>
                    <a:p>
                      <a:r>
                        <a:rPr lang="en-US" sz="1800">
                          <a:latin typeface="Arial" panose="020B0604020202020204" pitchFamily="34" charset="0"/>
                          <a:cs typeface="Arial" panose="020B0604020202020204" pitchFamily="34" charset="0"/>
                        </a:rPr>
                        <a:t>Observation</a:t>
                      </a:r>
                    </a:p>
                  </a:txBody>
                  <a:tcPr marL="71978" marR="71978" marT="35989" marB="35989" anchor="ctr"/>
                </a:tc>
                <a:tc>
                  <a:txBody>
                    <a:bodyPr/>
                    <a:lstStyle/>
                    <a:p>
                      <a:r>
                        <a:rPr lang="en-US" sz="1800" dirty="0">
                          <a:latin typeface="Arial" panose="020B0604020202020204" pitchFamily="34" charset="0"/>
                          <a:cs typeface="Arial" panose="020B0604020202020204" pitchFamily="34" charset="0"/>
                        </a:rPr>
                        <a:t>Collect data based on actual processes &amp; practice</a:t>
                      </a:r>
                    </a:p>
                  </a:txBody>
                  <a:tcPr marL="71978" marR="71978" marT="35989" marB="35989" anchor="ctr"/>
                </a:tc>
                <a:tc>
                  <a:txBody>
                    <a:bodyPr/>
                    <a:lstStyle/>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can be difficult to interpret seen behaviors</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can be complex to categorize observations</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can influence behaviors of people being observed</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can be expensive</a:t>
                      </a:r>
                      <a:endParaRPr lang="en-US" sz="1800" dirty="0">
                        <a:latin typeface="Arial" panose="020B0604020202020204" pitchFamily="34" charset="0"/>
                        <a:cs typeface="Arial" panose="020B0604020202020204" pitchFamily="34" charset="0"/>
                      </a:endParaRPr>
                    </a:p>
                  </a:txBody>
                  <a:tcPr marL="71978" marR="71978" marT="35989" marB="35989"/>
                </a:tc>
                <a:extLst>
                  <a:ext uri="{0D108BD9-81ED-4DB2-BD59-A6C34878D82A}">
                    <a16:rowId xmlns:a16="http://schemas.microsoft.com/office/drawing/2014/main" val="2461449471"/>
                  </a:ext>
                </a:extLst>
              </a:tr>
              <a:tr h="1421596">
                <a:tc>
                  <a:txBody>
                    <a:bodyPr/>
                    <a:lstStyle/>
                    <a:p>
                      <a:r>
                        <a:rPr lang="en-US" sz="1800">
                          <a:latin typeface="Arial" panose="020B0604020202020204" pitchFamily="34" charset="0"/>
                          <a:cs typeface="Arial" panose="020B0604020202020204" pitchFamily="34" charset="0"/>
                        </a:rPr>
                        <a:t>File/doc review, existing data</a:t>
                      </a:r>
                    </a:p>
                  </a:txBody>
                  <a:tcPr marL="71978" marR="71978" marT="35989" marB="35989" anchor="ctr"/>
                </a:tc>
                <a:tc>
                  <a:txBody>
                    <a:bodyPr/>
                    <a:lstStyle/>
                    <a:p>
                      <a:r>
                        <a:rPr lang="en-US" sz="1800" dirty="0">
                          <a:latin typeface="Arial" panose="020B0604020202020204" pitchFamily="34" charset="0"/>
                          <a:cs typeface="Arial" panose="020B0604020202020204" pitchFamily="34" charset="0"/>
                        </a:rPr>
                        <a:t>Get data without interrupting people, sufficient data exist to answer question</a:t>
                      </a:r>
                    </a:p>
                  </a:txBody>
                  <a:tcPr marL="71978" marR="71978" marT="35989" marB="35989" anchor="ctr"/>
                </a:tc>
                <a:tc>
                  <a:txBody>
                    <a:bodyPr/>
                    <a:lstStyle/>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often takes much time</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info may be incomplete</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need to be quite clear about what looking for</a:t>
                      </a:r>
                    </a:p>
                    <a:p>
                      <a:pPr marL="285750" indent="-285750">
                        <a:buClr>
                          <a:srgbClr val="FFC000"/>
                        </a:buClr>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data restricted to what already exists</a:t>
                      </a:r>
                      <a:endParaRPr lang="en-US" sz="1800" dirty="0">
                        <a:latin typeface="Arial" panose="020B0604020202020204" pitchFamily="34" charset="0"/>
                        <a:cs typeface="Arial" panose="020B0604020202020204" pitchFamily="34" charset="0"/>
                      </a:endParaRPr>
                    </a:p>
                  </a:txBody>
                  <a:tcPr marL="71978" marR="71978" marT="35989" marB="35989"/>
                </a:tc>
                <a:extLst>
                  <a:ext uri="{0D108BD9-81ED-4DB2-BD59-A6C34878D82A}">
                    <a16:rowId xmlns:a16="http://schemas.microsoft.com/office/drawing/2014/main" val="1168711920"/>
                  </a:ext>
                </a:extLst>
              </a:tr>
            </a:tbl>
          </a:graphicData>
        </a:graphic>
      </p:graphicFrame>
    </p:spTree>
    <p:extLst>
      <p:ext uri="{BB962C8B-B14F-4D97-AF65-F5344CB8AC3E}">
        <p14:creationId xmlns:p14="http://schemas.microsoft.com/office/powerpoint/2010/main" val="134490248"/>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BB74-6099-40FC-BF68-7C1B84D09F95}"/>
              </a:ext>
            </a:extLst>
          </p:cNvPr>
          <p:cNvSpPr>
            <a:spLocks noGrp="1"/>
          </p:cNvSpPr>
          <p:nvPr>
            <p:ph type="title"/>
          </p:nvPr>
        </p:nvSpPr>
        <p:spPr>
          <a:xfrm>
            <a:off x="252919" y="864108"/>
            <a:ext cx="3040556" cy="1948540"/>
          </a:xfrm>
        </p:spPr>
        <p:txBody>
          <a:bodyPr/>
          <a:lstStyle/>
          <a:p>
            <a:r>
              <a:rPr lang="en-US" dirty="0"/>
              <a:t>Writing a good survey question</a:t>
            </a:r>
          </a:p>
        </p:txBody>
      </p:sp>
      <p:sp>
        <p:nvSpPr>
          <p:cNvPr id="3" name="Content Placeholder 2">
            <a:extLst>
              <a:ext uri="{FF2B5EF4-FFF2-40B4-BE49-F238E27FC236}">
                <a16:creationId xmlns:a16="http://schemas.microsoft.com/office/drawing/2014/main" id="{2DA44EFF-88E8-4EEE-85B9-B23A2CC54CDD}"/>
              </a:ext>
            </a:extLst>
          </p:cNvPr>
          <p:cNvSpPr>
            <a:spLocks noGrp="1"/>
          </p:cNvSpPr>
          <p:nvPr>
            <p:ph idx="1"/>
          </p:nvPr>
        </p:nvSpPr>
        <p:spPr>
          <a:xfrm>
            <a:off x="3869268" y="613457"/>
            <a:ext cx="7315200" cy="5602147"/>
          </a:xfrm>
        </p:spPr>
        <p:txBody>
          <a:bodyPr>
            <a:normAutofit/>
          </a:bodyPr>
          <a:lstStyle/>
          <a:p>
            <a:pPr>
              <a:lnSpc>
                <a:spcPct val="150000"/>
              </a:lnSpc>
              <a:spcBef>
                <a:spcPts val="0"/>
              </a:spcBef>
              <a:buClr>
                <a:srgbClr val="FFC000"/>
              </a:buClr>
            </a:pPr>
            <a:r>
              <a:rPr lang="en-US" dirty="0">
                <a:solidFill>
                  <a:schemeClr val="tx1"/>
                </a:solidFill>
              </a:rPr>
              <a:t>Keep it simple: one individual question at a time</a:t>
            </a:r>
          </a:p>
          <a:p>
            <a:pPr>
              <a:lnSpc>
                <a:spcPct val="150000"/>
              </a:lnSpc>
              <a:spcBef>
                <a:spcPts val="0"/>
              </a:spcBef>
              <a:buClr>
                <a:srgbClr val="FFC000"/>
              </a:buClr>
            </a:pPr>
            <a:r>
              <a:rPr lang="en-US" dirty="0">
                <a:solidFill>
                  <a:schemeClr val="tx1"/>
                </a:solidFill>
              </a:rPr>
              <a:t>Make question clear, specific and direct</a:t>
            </a:r>
          </a:p>
          <a:p>
            <a:pPr>
              <a:lnSpc>
                <a:spcPct val="150000"/>
              </a:lnSpc>
              <a:spcBef>
                <a:spcPts val="0"/>
              </a:spcBef>
              <a:buClr>
                <a:srgbClr val="FFC000"/>
              </a:buClr>
            </a:pPr>
            <a:r>
              <a:rPr lang="en-US" dirty="0">
                <a:solidFill>
                  <a:schemeClr val="tx1"/>
                </a:solidFill>
              </a:rPr>
              <a:t>Use familiar, understandable language &amp;  vocabulary</a:t>
            </a:r>
          </a:p>
          <a:p>
            <a:pPr>
              <a:lnSpc>
                <a:spcPct val="150000"/>
              </a:lnSpc>
              <a:spcBef>
                <a:spcPts val="0"/>
              </a:spcBef>
              <a:buClr>
                <a:srgbClr val="FFC000"/>
              </a:buClr>
            </a:pPr>
            <a:r>
              <a:rPr lang="en-US" dirty="0">
                <a:solidFill>
                  <a:schemeClr val="tx1"/>
                </a:solidFill>
              </a:rPr>
              <a:t>Avoid biased or loaded words/terms</a:t>
            </a:r>
          </a:p>
          <a:p>
            <a:pPr>
              <a:lnSpc>
                <a:spcPct val="150000"/>
              </a:lnSpc>
              <a:spcBef>
                <a:spcPts val="0"/>
              </a:spcBef>
              <a:buClr>
                <a:srgbClr val="FFC000"/>
              </a:buClr>
            </a:pPr>
            <a:r>
              <a:rPr lang="en-US" dirty="0">
                <a:solidFill>
                  <a:schemeClr val="tx1"/>
                </a:solidFill>
              </a:rPr>
              <a:t>Answers should be mutually exclusive (not overlap) </a:t>
            </a:r>
          </a:p>
          <a:p>
            <a:pPr>
              <a:lnSpc>
                <a:spcPct val="150000"/>
              </a:lnSpc>
              <a:spcBef>
                <a:spcPts val="0"/>
              </a:spcBef>
              <a:buClr>
                <a:srgbClr val="FFC000"/>
              </a:buClr>
            </a:pPr>
            <a:r>
              <a:rPr lang="en-US" dirty="0">
                <a:solidFill>
                  <a:schemeClr val="tx1"/>
                </a:solidFill>
              </a:rPr>
              <a:t>Answers are complete/exhaustive (all possibilities present)</a:t>
            </a:r>
          </a:p>
          <a:p>
            <a:pPr>
              <a:lnSpc>
                <a:spcPct val="150000"/>
              </a:lnSpc>
              <a:spcBef>
                <a:spcPts val="0"/>
              </a:spcBef>
              <a:buClr>
                <a:srgbClr val="FFC000"/>
              </a:buClr>
            </a:pPr>
            <a:r>
              <a:rPr lang="en-US" dirty="0">
                <a:solidFill>
                  <a:schemeClr val="tx1"/>
                </a:solidFill>
              </a:rPr>
              <a:t>List most important questions first</a:t>
            </a:r>
          </a:p>
          <a:p>
            <a:pPr>
              <a:lnSpc>
                <a:spcPct val="150000"/>
              </a:lnSpc>
              <a:spcBef>
                <a:spcPts val="0"/>
              </a:spcBef>
              <a:buClr>
                <a:srgbClr val="FFC000"/>
              </a:buClr>
            </a:pPr>
            <a:r>
              <a:rPr lang="en-US" dirty="0">
                <a:solidFill>
                  <a:schemeClr val="tx1"/>
                </a:solidFill>
              </a:rPr>
              <a:t>Do not force responses</a:t>
            </a:r>
          </a:p>
          <a:p>
            <a:pPr>
              <a:lnSpc>
                <a:spcPct val="150000"/>
              </a:lnSpc>
              <a:spcBef>
                <a:spcPts val="0"/>
              </a:spcBef>
              <a:buClr>
                <a:srgbClr val="FFC000"/>
              </a:buClr>
            </a:pPr>
            <a:r>
              <a:rPr lang="en-US" dirty="0">
                <a:solidFill>
                  <a:schemeClr val="tx1"/>
                </a:solidFill>
              </a:rPr>
              <a:t>Keep survey short and relevant</a:t>
            </a:r>
          </a:p>
          <a:p>
            <a:pPr>
              <a:lnSpc>
                <a:spcPct val="150000"/>
              </a:lnSpc>
              <a:spcBef>
                <a:spcPts val="0"/>
              </a:spcBef>
              <a:buClr>
                <a:srgbClr val="FFC000"/>
              </a:buClr>
            </a:pPr>
            <a:r>
              <a:rPr lang="en-US" dirty="0">
                <a:solidFill>
                  <a:schemeClr val="tx1"/>
                </a:solidFill>
              </a:rPr>
              <a:t>Introduce purpose and note who to contact with questions</a:t>
            </a:r>
          </a:p>
          <a:p>
            <a:pPr>
              <a:lnSpc>
                <a:spcPct val="150000"/>
              </a:lnSpc>
              <a:spcBef>
                <a:spcPts val="0"/>
              </a:spcBef>
              <a:buClr>
                <a:srgbClr val="FFC000"/>
              </a:buClr>
            </a:pPr>
            <a:r>
              <a:rPr lang="en-US" dirty="0">
                <a:solidFill>
                  <a:schemeClr val="tx1"/>
                </a:solidFill>
              </a:rPr>
              <a:t>Test the survey beforehand whenever possible</a:t>
            </a:r>
          </a:p>
        </p:txBody>
      </p:sp>
      <p:pic>
        <p:nvPicPr>
          <p:cNvPr id="4" name="Picture 3">
            <a:extLst>
              <a:ext uri="{FF2B5EF4-FFF2-40B4-BE49-F238E27FC236}">
                <a16:creationId xmlns:a16="http://schemas.microsoft.com/office/drawing/2014/main" id="{BA26655E-BB85-4EF2-A5E3-A9E92763EB95}"/>
              </a:ext>
            </a:extLst>
          </p:cNvPr>
          <p:cNvPicPr>
            <a:picLocks noChangeAspect="1"/>
          </p:cNvPicPr>
          <p:nvPr/>
        </p:nvPicPr>
        <p:blipFill>
          <a:blip r:embed="rId3"/>
          <a:stretch>
            <a:fillRect/>
          </a:stretch>
        </p:blipFill>
        <p:spPr>
          <a:xfrm>
            <a:off x="206619" y="2615873"/>
            <a:ext cx="3040556" cy="3299327"/>
          </a:xfrm>
          <a:prstGeom prst="rect">
            <a:avLst/>
          </a:prstGeom>
        </p:spPr>
      </p:pic>
    </p:spTree>
    <p:extLst>
      <p:ext uri="{BB962C8B-B14F-4D97-AF65-F5344CB8AC3E}">
        <p14:creationId xmlns:p14="http://schemas.microsoft.com/office/powerpoint/2010/main" val="202267037"/>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28D5-335F-49AD-905C-06231A389B51}"/>
              </a:ext>
            </a:extLst>
          </p:cNvPr>
          <p:cNvSpPr>
            <a:spLocks noGrp="1"/>
          </p:cNvSpPr>
          <p:nvPr>
            <p:ph type="title"/>
          </p:nvPr>
        </p:nvSpPr>
        <p:spPr/>
        <p:txBody>
          <a:bodyPr/>
          <a:lstStyle/>
          <a:p>
            <a:r>
              <a:rPr lang="en-US" dirty="0"/>
              <a:t>How can these questions be improved?</a:t>
            </a:r>
          </a:p>
        </p:txBody>
      </p:sp>
      <p:sp>
        <p:nvSpPr>
          <p:cNvPr id="3" name="Content Placeholder 2">
            <a:extLst>
              <a:ext uri="{FF2B5EF4-FFF2-40B4-BE49-F238E27FC236}">
                <a16:creationId xmlns:a16="http://schemas.microsoft.com/office/drawing/2014/main" id="{D94ABD7A-E238-4101-A452-967ECE7F7AA0}"/>
              </a:ext>
            </a:extLst>
          </p:cNvPr>
          <p:cNvSpPr>
            <a:spLocks noGrp="1"/>
          </p:cNvSpPr>
          <p:nvPr>
            <p:ph sz="half" idx="1"/>
          </p:nvPr>
        </p:nvSpPr>
        <p:spPr>
          <a:xfrm>
            <a:off x="3867912" y="868680"/>
            <a:ext cx="3474720" cy="2262146"/>
          </a:xfrm>
        </p:spPr>
        <p:txBody>
          <a:bodyPr anchor="t"/>
          <a:lstStyle/>
          <a:p>
            <a:pPr marL="0" indent="0">
              <a:buNone/>
            </a:pPr>
            <a:r>
              <a:rPr lang="en-US" dirty="0"/>
              <a:t>Which of the following do you drive?</a:t>
            </a:r>
          </a:p>
          <a:p>
            <a:pPr>
              <a:buClr>
                <a:srgbClr val="FFC000"/>
              </a:buClr>
              <a:buFont typeface="Arial" panose="020B0604020202020204" pitchFamily="34" charset="0"/>
              <a:buChar char="•"/>
            </a:pPr>
            <a:r>
              <a:rPr lang="en-US" dirty="0"/>
              <a:t>Car</a:t>
            </a:r>
          </a:p>
          <a:p>
            <a:pPr>
              <a:buClr>
                <a:srgbClr val="FFC000"/>
              </a:buClr>
              <a:buFont typeface="Arial" panose="020B0604020202020204" pitchFamily="34" charset="0"/>
              <a:buChar char="•"/>
            </a:pPr>
            <a:r>
              <a:rPr lang="en-US" dirty="0"/>
              <a:t>Truck</a:t>
            </a:r>
          </a:p>
          <a:p>
            <a:pPr>
              <a:buClr>
                <a:srgbClr val="FFC000"/>
              </a:buClr>
              <a:buFont typeface="Arial" panose="020B0604020202020204" pitchFamily="34" charset="0"/>
              <a:buChar char="•"/>
            </a:pPr>
            <a:r>
              <a:rPr lang="en-US" dirty="0"/>
              <a:t>SUV</a:t>
            </a:r>
          </a:p>
        </p:txBody>
      </p:sp>
      <p:sp>
        <p:nvSpPr>
          <p:cNvPr id="4" name="Content Placeholder 3">
            <a:extLst>
              <a:ext uri="{FF2B5EF4-FFF2-40B4-BE49-F238E27FC236}">
                <a16:creationId xmlns:a16="http://schemas.microsoft.com/office/drawing/2014/main" id="{6DBB441A-BE0F-477C-9BD1-8FED6494B76B}"/>
              </a:ext>
            </a:extLst>
          </p:cNvPr>
          <p:cNvSpPr>
            <a:spLocks noGrp="1"/>
          </p:cNvSpPr>
          <p:nvPr>
            <p:ph sz="half" idx="2"/>
          </p:nvPr>
        </p:nvSpPr>
        <p:spPr>
          <a:xfrm>
            <a:off x="7818120" y="868680"/>
            <a:ext cx="3474720" cy="2729285"/>
          </a:xfrm>
        </p:spPr>
        <p:txBody>
          <a:bodyPr anchor="t"/>
          <a:lstStyle/>
          <a:p>
            <a:pPr marL="0" indent="0">
              <a:buNone/>
            </a:pPr>
            <a:r>
              <a:rPr lang="en-US" dirty="0"/>
              <a:t>Do you like the revised website with more, easier-to-find resources more than the prior one?</a:t>
            </a:r>
          </a:p>
          <a:p>
            <a:pPr>
              <a:buClr>
                <a:srgbClr val="FFC000"/>
              </a:buClr>
            </a:pPr>
            <a:r>
              <a:rPr lang="en-US" dirty="0"/>
              <a:t>Yes</a:t>
            </a:r>
          </a:p>
          <a:p>
            <a:pPr>
              <a:buClr>
                <a:srgbClr val="FFC000"/>
              </a:buClr>
            </a:pPr>
            <a:r>
              <a:rPr lang="en-US" dirty="0"/>
              <a:t>No</a:t>
            </a:r>
          </a:p>
          <a:p>
            <a:endParaRPr lang="en-US" dirty="0"/>
          </a:p>
        </p:txBody>
      </p:sp>
      <p:sp>
        <p:nvSpPr>
          <p:cNvPr id="5" name="Content Placeholder 2">
            <a:extLst>
              <a:ext uri="{FF2B5EF4-FFF2-40B4-BE49-F238E27FC236}">
                <a16:creationId xmlns:a16="http://schemas.microsoft.com/office/drawing/2014/main" id="{B300FB5B-CAF6-4443-8AC7-47998D36E881}"/>
              </a:ext>
            </a:extLst>
          </p:cNvPr>
          <p:cNvSpPr txBox="1">
            <a:spLocks/>
          </p:cNvSpPr>
          <p:nvPr/>
        </p:nvSpPr>
        <p:spPr>
          <a:xfrm>
            <a:off x="3867912" y="3597965"/>
            <a:ext cx="3474720" cy="2262146"/>
          </a:xfrm>
          <a:prstGeom prst="rect">
            <a:avLst/>
          </a:prstGeom>
        </p:spPr>
        <p:txBody>
          <a:bodyPr vert="horz" lIns="91440" tIns="45720" rIns="91440" bIns="45720" rtlCol="0" anchor="t">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dirty="0"/>
              <a:t>How satisfied are you with the amount and type of data support you receive?</a:t>
            </a:r>
          </a:p>
          <a:p>
            <a:pPr>
              <a:buClr>
                <a:srgbClr val="FFC000"/>
              </a:buClr>
              <a:buFont typeface="Arial" panose="020B0604020202020204" pitchFamily="34" charset="0"/>
              <a:buChar char="•"/>
            </a:pPr>
            <a:r>
              <a:rPr lang="en-US" dirty="0"/>
              <a:t>Satisfied</a:t>
            </a:r>
          </a:p>
          <a:p>
            <a:pPr>
              <a:buClr>
                <a:srgbClr val="FFC000"/>
              </a:buClr>
              <a:buFont typeface="Arial" panose="020B0604020202020204" pitchFamily="34" charset="0"/>
              <a:buChar char="•"/>
            </a:pPr>
            <a:r>
              <a:rPr lang="en-US" dirty="0"/>
              <a:t>Neither satisfied nor dissatisfied</a:t>
            </a:r>
          </a:p>
          <a:p>
            <a:pPr>
              <a:buClr>
                <a:srgbClr val="FFC000"/>
              </a:buClr>
              <a:buFont typeface="Arial" panose="020B0604020202020204" pitchFamily="34" charset="0"/>
              <a:buChar char="•"/>
            </a:pPr>
            <a:r>
              <a:rPr lang="en-US" dirty="0"/>
              <a:t>Dissatisfied</a:t>
            </a:r>
          </a:p>
          <a:p>
            <a:pPr>
              <a:buClr>
                <a:srgbClr val="FFC000"/>
              </a:buClr>
              <a:buFont typeface="Arial" panose="020B0604020202020204" pitchFamily="34" charset="0"/>
              <a:buChar char="•"/>
            </a:pPr>
            <a:endParaRPr lang="en-US" dirty="0"/>
          </a:p>
        </p:txBody>
      </p:sp>
      <p:sp>
        <p:nvSpPr>
          <p:cNvPr id="6" name="Content Placeholder 2">
            <a:extLst>
              <a:ext uri="{FF2B5EF4-FFF2-40B4-BE49-F238E27FC236}">
                <a16:creationId xmlns:a16="http://schemas.microsoft.com/office/drawing/2014/main" id="{14F99094-D12C-41C8-96E5-E4C6828AFE34}"/>
              </a:ext>
            </a:extLst>
          </p:cNvPr>
          <p:cNvSpPr txBox="1">
            <a:spLocks/>
          </p:cNvSpPr>
          <p:nvPr/>
        </p:nvSpPr>
        <p:spPr>
          <a:xfrm>
            <a:off x="7818120" y="3597965"/>
            <a:ext cx="3474720" cy="2262146"/>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dirty="0"/>
              <a:t>Should concerned parents use infant car seats?</a:t>
            </a:r>
          </a:p>
          <a:p>
            <a:pPr>
              <a:buClr>
                <a:srgbClr val="FFC000"/>
              </a:buClr>
              <a:buFont typeface="Arial" panose="020B0604020202020204" pitchFamily="34" charset="0"/>
              <a:buChar char="•"/>
            </a:pPr>
            <a:r>
              <a:rPr lang="en-US" dirty="0"/>
              <a:t>Yes</a:t>
            </a:r>
          </a:p>
          <a:p>
            <a:pPr>
              <a:buClr>
                <a:srgbClr val="FFC000"/>
              </a:buClr>
              <a:buFont typeface="Arial" panose="020B0604020202020204" pitchFamily="34" charset="0"/>
              <a:buChar char="•"/>
            </a:pPr>
            <a:r>
              <a:rPr lang="en-US" dirty="0"/>
              <a:t>No</a:t>
            </a:r>
          </a:p>
          <a:p>
            <a:pPr>
              <a:buClr>
                <a:srgbClr val="FFC000"/>
              </a:buClr>
              <a:buFont typeface="Arial" panose="020B0604020202020204" pitchFamily="34" charset="0"/>
              <a:buChar char="•"/>
            </a:pPr>
            <a:r>
              <a:rPr lang="en-US" dirty="0"/>
              <a:t>I don’t know</a:t>
            </a:r>
          </a:p>
          <a:p>
            <a:pPr>
              <a:buClr>
                <a:srgbClr val="FFC000"/>
              </a:buClr>
              <a:buFont typeface="Arial" panose="020B0604020202020204" pitchFamily="34" charset="0"/>
              <a:buChar char="•"/>
            </a:pPr>
            <a:endParaRPr lang="en-US" dirty="0"/>
          </a:p>
        </p:txBody>
      </p:sp>
    </p:spTree>
    <p:extLst>
      <p:ext uri="{BB962C8B-B14F-4D97-AF65-F5344CB8AC3E}">
        <p14:creationId xmlns:p14="http://schemas.microsoft.com/office/powerpoint/2010/main" val="741413040"/>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458C-8D28-4DC5-904B-053F4A226335}"/>
              </a:ext>
            </a:extLst>
          </p:cNvPr>
          <p:cNvSpPr>
            <a:spLocks noGrp="1"/>
          </p:cNvSpPr>
          <p:nvPr>
            <p:ph type="title"/>
          </p:nvPr>
        </p:nvSpPr>
        <p:spPr/>
        <p:txBody>
          <a:bodyPr/>
          <a:lstStyle/>
          <a:p>
            <a:r>
              <a:rPr lang="en-US" dirty="0"/>
              <a:t>Before data collection:</a:t>
            </a:r>
            <a:br>
              <a:rPr lang="en-US" dirty="0"/>
            </a:br>
            <a:r>
              <a:rPr lang="en-US" dirty="0"/>
              <a:t>Why develop procedures?</a:t>
            </a:r>
          </a:p>
        </p:txBody>
      </p:sp>
      <p:sp>
        <p:nvSpPr>
          <p:cNvPr id="3" name="Content Placeholder 2">
            <a:extLst>
              <a:ext uri="{FF2B5EF4-FFF2-40B4-BE49-F238E27FC236}">
                <a16:creationId xmlns:a16="http://schemas.microsoft.com/office/drawing/2014/main" id="{BC9983AA-DE81-4E2E-844E-FFCD83FA6171}"/>
              </a:ext>
            </a:extLst>
          </p:cNvPr>
          <p:cNvSpPr>
            <a:spLocks noGrp="1"/>
          </p:cNvSpPr>
          <p:nvPr>
            <p:ph idx="1"/>
          </p:nvPr>
        </p:nvSpPr>
        <p:spPr/>
        <p:txBody>
          <a:bodyPr>
            <a:normAutofit/>
          </a:bodyPr>
          <a:lstStyle/>
          <a:p>
            <a:pPr>
              <a:buClr>
                <a:srgbClr val="FFC000"/>
              </a:buClr>
            </a:pPr>
            <a:r>
              <a:rPr lang="en-US" dirty="0">
                <a:solidFill>
                  <a:schemeClr val="tx2"/>
                </a:solidFill>
              </a:rPr>
              <a:t>Write down data collection procedures – being specific and precise helps counter biases</a:t>
            </a:r>
          </a:p>
          <a:p>
            <a:pPr>
              <a:buClr>
                <a:srgbClr val="FFC000"/>
              </a:buClr>
            </a:pPr>
            <a:r>
              <a:rPr lang="en-US" dirty="0">
                <a:solidFill>
                  <a:schemeClr val="tx2"/>
                </a:solidFill>
              </a:rPr>
              <a:t>When possible, pretest or pilot your survey or focus group questions (e.g. interview a potential participant using questions, ask whether questions clear)</a:t>
            </a:r>
          </a:p>
          <a:p>
            <a:pPr>
              <a:buClr>
                <a:srgbClr val="FFC000"/>
              </a:buClr>
            </a:pPr>
            <a:r>
              <a:rPr lang="en-US" dirty="0">
                <a:solidFill>
                  <a:schemeClr val="tx2"/>
                </a:solidFill>
              </a:rPr>
              <a:t>Create a one-page information sheet about the purpose of data collection and how confidentiality will be protected</a:t>
            </a:r>
          </a:p>
          <a:p>
            <a:pPr>
              <a:buClr>
                <a:srgbClr val="FFC000"/>
              </a:buClr>
            </a:pPr>
            <a:r>
              <a:rPr lang="en-US" dirty="0">
                <a:solidFill>
                  <a:schemeClr val="tx2"/>
                </a:solidFill>
              </a:rPr>
              <a:t>Inform or request consent for participation, include</a:t>
            </a:r>
          </a:p>
          <a:p>
            <a:pPr lvl="1">
              <a:buClr>
                <a:srgbClr val="FFC000"/>
              </a:buClr>
            </a:pPr>
            <a:r>
              <a:rPr lang="en-US" dirty="0">
                <a:solidFill>
                  <a:schemeClr val="tx2"/>
                </a:solidFill>
              </a:rPr>
              <a:t>Purpose of effort/data collection</a:t>
            </a:r>
          </a:p>
          <a:p>
            <a:pPr lvl="1">
              <a:buClr>
                <a:srgbClr val="FFC000"/>
              </a:buClr>
            </a:pPr>
            <a:r>
              <a:rPr lang="en-US" dirty="0">
                <a:solidFill>
                  <a:schemeClr val="tx2"/>
                </a:solidFill>
              </a:rPr>
              <a:t>Contact person and details for any questions</a:t>
            </a:r>
          </a:p>
          <a:p>
            <a:pPr lvl="1">
              <a:buClr>
                <a:srgbClr val="FFC000"/>
              </a:buClr>
            </a:pPr>
            <a:r>
              <a:rPr lang="en-US" dirty="0">
                <a:solidFill>
                  <a:schemeClr val="tx2"/>
                </a:solidFill>
              </a:rPr>
              <a:t>Potential risk to participants</a:t>
            </a:r>
          </a:p>
          <a:p>
            <a:pPr lvl="1">
              <a:buClr>
                <a:srgbClr val="FFC000"/>
              </a:buClr>
            </a:pPr>
            <a:r>
              <a:rPr lang="en-US" dirty="0">
                <a:solidFill>
                  <a:schemeClr val="tx2"/>
                </a:solidFill>
              </a:rPr>
              <a:t>How confidentiality is kept secure</a:t>
            </a:r>
          </a:p>
          <a:p>
            <a:pPr>
              <a:buClr>
                <a:srgbClr val="FFC000"/>
              </a:buClr>
            </a:pPr>
            <a:r>
              <a:rPr lang="en-US" dirty="0">
                <a:solidFill>
                  <a:schemeClr val="tx2"/>
                </a:solidFill>
              </a:rPr>
              <a:t>Identify how data will be received, stored, saved and analyzed (plan for it a bit)</a:t>
            </a:r>
          </a:p>
        </p:txBody>
      </p:sp>
    </p:spTree>
    <p:extLst>
      <p:ext uri="{BB962C8B-B14F-4D97-AF65-F5344CB8AC3E}">
        <p14:creationId xmlns:p14="http://schemas.microsoft.com/office/powerpoint/2010/main" val="2934390729"/>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7CE1-1FA8-4764-B92C-CD6568CFB1C4}"/>
              </a:ext>
            </a:extLst>
          </p:cNvPr>
          <p:cNvSpPr>
            <a:spLocks noGrp="1"/>
          </p:cNvSpPr>
          <p:nvPr>
            <p:ph type="title"/>
          </p:nvPr>
        </p:nvSpPr>
        <p:spPr>
          <a:xfrm>
            <a:off x="252918" y="1123837"/>
            <a:ext cx="3107501" cy="4601183"/>
          </a:xfrm>
        </p:spPr>
        <p:txBody>
          <a:bodyPr/>
          <a:lstStyle/>
          <a:p>
            <a:r>
              <a:rPr lang="en-US" dirty="0"/>
              <a:t>Analyzing &amp; coding qualitative results</a:t>
            </a:r>
          </a:p>
        </p:txBody>
      </p:sp>
      <p:sp>
        <p:nvSpPr>
          <p:cNvPr id="3" name="Content Placeholder 2">
            <a:extLst>
              <a:ext uri="{FF2B5EF4-FFF2-40B4-BE49-F238E27FC236}">
                <a16:creationId xmlns:a16="http://schemas.microsoft.com/office/drawing/2014/main" id="{A2E60E72-3234-4F86-9971-2B5AD749A4AD}"/>
              </a:ext>
            </a:extLst>
          </p:cNvPr>
          <p:cNvSpPr>
            <a:spLocks noGrp="1"/>
          </p:cNvSpPr>
          <p:nvPr>
            <p:ph idx="1"/>
          </p:nvPr>
        </p:nvSpPr>
        <p:spPr/>
        <p:txBody>
          <a:bodyPr>
            <a:normAutofit/>
          </a:bodyPr>
          <a:lstStyle/>
          <a:p>
            <a:r>
              <a:rPr lang="en-US" sz="2400" dirty="0">
                <a:solidFill>
                  <a:schemeClr val="tx2"/>
                </a:solidFill>
                <a:latin typeface="Arial" panose="020B0604020202020204" pitchFamily="34" charset="0"/>
                <a:cs typeface="Arial" panose="020B0604020202020204" pitchFamily="34" charset="0"/>
              </a:rPr>
              <a:t>Framework is evaluation question</a:t>
            </a:r>
          </a:p>
          <a:p>
            <a:r>
              <a:rPr lang="en-US" sz="2400" dirty="0">
                <a:solidFill>
                  <a:schemeClr val="tx2"/>
                </a:solidFill>
                <a:latin typeface="Arial" panose="020B0604020202020204" pitchFamily="34" charset="0"/>
                <a:cs typeface="Arial" panose="020B0604020202020204" pitchFamily="34" charset="0"/>
              </a:rPr>
              <a:t>Goal is to capture concepts and ideas raised</a:t>
            </a:r>
          </a:p>
          <a:p>
            <a:r>
              <a:rPr lang="en-US" sz="2400" dirty="0">
                <a:solidFill>
                  <a:schemeClr val="tx2"/>
                </a:solidFill>
                <a:latin typeface="Arial" panose="020B0604020202020204" pitchFamily="34" charset="0"/>
                <a:cs typeface="Arial" panose="020B0604020202020204" pitchFamily="34" charset="0"/>
              </a:rPr>
              <a:t>In some instances, </a:t>
            </a:r>
            <a:r>
              <a:rPr lang="en-US" sz="2400" dirty="0">
                <a:solidFill>
                  <a:schemeClr val="tx2"/>
                </a:solidFill>
              </a:rPr>
              <a:t>like interviews, one can count respondents in a category. Note limitations of this –do the numbers have meaning?</a:t>
            </a:r>
            <a:endParaRPr lang="en-US" sz="2400" dirty="0">
              <a:solidFill>
                <a:schemeClr val="tx2"/>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Participant responses are examined for content and themes</a:t>
            </a:r>
          </a:p>
          <a:p>
            <a:r>
              <a:rPr lang="en-US" sz="2400" dirty="0">
                <a:solidFill>
                  <a:schemeClr val="tx2"/>
                </a:solidFill>
              </a:rPr>
              <a:t>These can be coded and categorized</a:t>
            </a:r>
            <a:endParaRPr lang="en-US" sz="2400" dirty="0">
              <a:solidFill>
                <a:schemeClr val="tx2"/>
              </a:solidFill>
              <a:latin typeface="Arial" panose="020B0604020202020204" pitchFamily="34" charset="0"/>
              <a:cs typeface="Arial" panose="020B0604020202020204" pitchFamily="34" charset="0"/>
            </a:endParaRPr>
          </a:p>
        </p:txBody>
      </p:sp>
      <p:pic>
        <p:nvPicPr>
          <p:cNvPr id="2050" name="Picture 2" descr="Feedback, White Male, 3D Model, Isolated, 3D, Model">
            <a:extLst>
              <a:ext uri="{FF2B5EF4-FFF2-40B4-BE49-F238E27FC236}">
                <a16:creationId xmlns:a16="http://schemas.microsoft.com/office/drawing/2014/main" id="{B20F2A36-0AD0-44D2-9EEE-D484FBAA3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170" y="462012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2356"/>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7CE1-1FA8-4764-B92C-CD6568CFB1C4}"/>
              </a:ext>
            </a:extLst>
          </p:cNvPr>
          <p:cNvSpPr>
            <a:spLocks noGrp="1"/>
          </p:cNvSpPr>
          <p:nvPr>
            <p:ph type="title"/>
          </p:nvPr>
        </p:nvSpPr>
        <p:spPr>
          <a:xfrm>
            <a:off x="252918" y="1123837"/>
            <a:ext cx="3107501" cy="4601183"/>
          </a:xfrm>
        </p:spPr>
        <p:txBody>
          <a:bodyPr/>
          <a:lstStyle/>
          <a:p>
            <a:r>
              <a:rPr lang="en-US" dirty="0"/>
              <a:t>After data collection: Analyzing &amp; understanding results</a:t>
            </a:r>
          </a:p>
        </p:txBody>
      </p:sp>
      <p:sp>
        <p:nvSpPr>
          <p:cNvPr id="3" name="Content Placeholder 2">
            <a:extLst>
              <a:ext uri="{FF2B5EF4-FFF2-40B4-BE49-F238E27FC236}">
                <a16:creationId xmlns:a16="http://schemas.microsoft.com/office/drawing/2014/main" id="{A2E60E72-3234-4F86-9971-2B5AD749A4AD}"/>
              </a:ext>
            </a:extLst>
          </p:cNvPr>
          <p:cNvSpPr>
            <a:spLocks noGrp="1"/>
          </p:cNvSpPr>
          <p:nvPr>
            <p:ph idx="1"/>
          </p:nvPr>
        </p:nvSpPr>
        <p:spPr/>
        <p:txBody>
          <a:bodyPr>
            <a:normAutofit/>
          </a:bodyPr>
          <a:lstStyle/>
          <a:p>
            <a:r>
              <a:rPr lang="en-US" sz="2400" dirty="0">
                <a:solidFill>
                  <a:schemeClr val="tx2"/>
                </a:solidFill>
                <a:latin typeface="Arial" panose="020B0604020202020204" pitchFamily="34" charset="0"/>
                <a:cs typeface="Arial" panose="020B0604020202020204" pitchFamily="34" charset="0"/>
              </a:rPr>
              <a:t>Work from evaluation question</a:t>
            </a:r>
          </a:p>
          <a:p>
            <a:r>
              <a:rPr lang="en-US" sz="2400" dirty="0">
                <a:solidFill>
                  <a:schemeClr val="tx2"/>
                </a:solidFill>
                <a:latin typeface="Arial" panose="020B0604020202020204" pitchFamily="34" charset="0"/>
                <a:cs typeface="Arial" panose="020B0604020202020204" pitchFamily="34" charset="0"/>
              </a:rPr>
              <a:t>Not all data involve statistics</a:t>
            </a:r>
          </a:p>
          <a:p>
            <a:r>
              <a:rPr lang="en-US" sz="2400" dirty="0">
                <a:solidFill>
                  <a:schemeClr val="tx2"/>
                </a:solidFill>
                <a:latin typeface="Arial" panose="020B0604020202020204" pitchFamily="34" charset="0"/>
                <a:cs typeface="Arial" panose="020B0604020202020204" pitchFamily="34" charset="0"/>
              </a:rPr>
              <a:t>When used, statistics should be understandable to audience</a:t>
            </a:r>
          </a:p>
          <a:p>
            <a:r>
              <a:rPr lang="en-US" sz="2400" dirty="0">
                <a:solidFill>
                  <a:schemeClr val="tx2"/>
                </a:solidFill>
                <a:latin typeface="Arial" panose="020B0604020202020204" pitchFamily="34" charset="0"/>
                <a:cs typeface="Arial" panose="020B0604020202020204" pitchFamily="34" charset="0"/>
              </a:rPr>
              <a:t>All findings should be scrubbed to protect individual identity</a:t>
            </a:r>
          </a:p>
          <a:p>
            <a:r>
              <a:rPr lang="en-US" sz="2400" dirty="0">
                <a:solidFill>
                  <a:schemeClr val="tx2"/>
                </a:solidFill>
                <a:latin typeface="Arial" panose="020B0604020202020204" pitchFamily="34" charset="0"/>
                <a:cs typeface="Arial" panose="020B0604020202020204" pitchFamily="34" charset="0"/>
              </a:rPr>
              <a:t>Qualitative data usually coded to identify themes</a:t>
            </a:r>
          </a:p>
          <a:p>
            <a:r>
              <a:rPr lang="en-US" sz="2400" dirty="0">
                <a:solidFill>
                  <a:schemeClr val="tx2"/>
                </a:solidFill>
                <a:latin typeface="Arial" panose="020B0604020202020204" pitchFamily="34" charset="0"/>
                <a:cs typeface="Arial" panose="020B0604020202020204" pitchFamily="34" charset="0"/>
              </a:rPr>
              <a:t>Share findings with others to check interpretation</a:t>
            </a:r>
          </a:p>
          <a:p>
            <a:r>
              <a:rPr lang="en-US" sz="2400" dirty="0">
                <a:solidFill>
                  <a:schemeClr val="tx2"/>
                </a:solidFill>
                <a:latin typeface="Arial" panose="020B0604020202020204" pitchFamily="34" charset="0"/>
                <a:cs typeface="Arial" panose="020B0604020202020204" pitchFamily="34" charset="0"/>
              </a:rPr>
              <a:t>Be transparent about limitations</a:t>
            </a:r>
          </a:p>
          <a:p>
            <a:endParaRPr lang="en-US" sz="2400" dirty="0">
              <a:solidFill>
                <a:schemeClr val="tx2"/>
              </a:solidFill>
              <a:latin typeface="Arial" panose="020B0604020202020204" pitchFamily="34" charset="0"/>
              <a:cs typeface="Arial" panose="020B0604020202020204" pitchFamily="34" charset="0"/>
            </a:endParaRPr>
          </a:p>
        </p:txBody>
      </p:sp>
      <p:pic>
        <p:nvPicPr>
          <p:cNvPr id="2050" name="Picture 2" descr="Feedback, White Male, 3D Model, Isolated, 3D, Model">
            <a:extLst>
              <a:ext uri="{FF2B5EF4-FFF2-40B4-BE49-F238E27FC236}">
                <a16:creationId xmlns:a16="http://schemas.microsoft.com/office/drawing/2014/main" id="{B20F2A36-0AD0-44D2-9EEE-D484FBAA3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170" y="462012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285914"/>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5" y="1123837"/>
            <a:ext cx="3261674" cy="4601183"/>
          </a:xfrm>
        </p:spPr>
        <p:txBody>
          <a:bodyPr>
            <a:normAutofit/>
          </a:bodyPr>
          <a:lstStyle/>
          <a:p>
            <a:r>
              <a:rPr lang="en-US" sz="3200" dirty="0">
                <a:solidFill>
                  <a:schemeClr val="tx1"/>
                </a:solidFill>
              </a:rPr>
              <a:t>How do we request assistance, or ask questions about assistance?</a:t>
            </a:r>
          </a:p>
        </p:txBody>
      </p:sp>
      <p:sp>
        <p:nvSpPr>
          <p:cNvPr id="3" name="Content Placeholder 2"/>
          <p:cNvSpPr>
            <a:spLocks noGrp="1"/>
          </p:cNvSpPr>
          <p:nvPr>
            <p:ph idx="1"/>
          </p:nvPr>
        </p:nvSpPr>
        <p:spPr>
          <a:xfrm>
            <a:off x="3591602" y="2862573"/>
            <a:ext cx="7667223" cy="3046737"/>
          </a:xfrm>
        </p:spPr>
        <p:txBody>
          <a:bodyPr>
            <a:normAutofit/>
          </a:bodyPr>
          <a:lstStyle/>
          <a:p>
            <a:pPr marL="0" indent="0">
              <a:buNone/>
            </a:pPr>
            <a:r>
              <a:rPr lang="en-US" sz="3200" dirty="0">
                <a:solidFill>
                  <a:schemeClr val="tx1"/>
                </a:solidFill>
                <a:latin typeface="Calibri" panose="020F0502020204030204" pitchFamily="34" charset="0"/>
                <a:cs typeface="Calibri" panose="020F0502020204030204" pitchFamily="34" charset="0"/>
              </a:rPr>
              <a:t>email </a:t>
            </a:r>
            <a:r>
              <a:rPr lang="en-US" sz="3200" u="sng"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CommunitiesCount@kingcounty.gov</a:t>
            </a:r>
            <a:endParaRPr lang="en-US" sz="3200" dirty="0">
              <a:solidFill>
                <a:schemeClr val="bg2">
                  <a:lumMod val="10000"/>
                </a:schemeClr>
              </a:solidFill>
              <a:latin typeface="Calibri" panose="020F0502020204030204" pitchFamily="34" charset="0"/>
              <a:cs typeface="Calibri" panose="020F0502020204030204" pitchFamily="34" charset="0"/>
            </a:endParaRPr>
          </a:p>
          <a:p>
            <a:pPr marL="0" indent="0">
              <a:buNone/>
            </a:pPr>
            <a:r>
              <a:rPr lang="en-US" sz="2400" dirty="0">
                <a:solidFill>
                  <a:schemeClr val="bg2">
                    <a:lumMod val="10000"/>
                  </a:schemeClr>
                </a:solidFill>
                <a:latin typeface="Calibri" panose="020F0502020204030204" pitchFamily="34" charset="0"/>
                <a:cs typeface="Calibri" panose="020F0502020204030204" pitchFamily="34" charset="0"/>
              </a:rPr>
              <a:t>Or Contact Kris Johnson</a:t>
            </a:r>
          </a:p>
          <a:p>
            <a:pPr marL="0" indent="0">
              <a:buNone/>
            </a:pPr>
            <a:r>
              <a:rPr lang="en-US" sz="2400" dirty="0">
                <a:solidFill>
                  <a:schemeClr val="bg2">
                    <a:lumMod val="10000"/>
                  </a:schemeClr>
                </a:solidFill>
                <a:latin typeface="Calibri" panose="020F0502020204030204" pitchFamily="34" charset="0"/>
                <a:cs typeface="Calibri" panose="020F0502020204030204" pitchFamily="34" charset="0"/>
              </a:rPr>
              <a:t>      </a:t>
            </a:r>
            <a:r>
              <a:rPr lang="en-US" sz="2400" dirty="0">
                <a:solidFill>
                  <a:schemeClr val="bg2">
                    <a:lumMod val="10000"/>
                  </a:schemeClr>
                </a:solidFill>
                <a:latin typeface="Calibri" panose="020F0502020204030204" pitchFamily="34" charset="0"/>
                <a:cs typeface="Calibri" panose="020F0502020204030204" pitchFamily="34" charset="0"/>
                <a:hlinkClick r:id="rId4"/>
              </a:rPr>
              <a:t>krijohnson@kingcounty.gov</a:t>
            </a:r>
            <a:r>
              <a:rPr lang="en-US" sz="2400" dirty="0">
                <a:solidFill>
                  <a:schemeClr val="bg2">
                    <a:lumMod val="10000"/>
                  </a:schemeClr>
                </a:solidFill>
                <a:latin typeface="Calibri" panose="020F0502020204030204" pitchFamily="34" charset="0"/>
                <a:cs typeface="Calibri" panose="020F0502020204030204" pitchFamily="34" charset="0"/>
              </a:rPr>
              <a:t>, (206) 263-0245</a:t>
            </a:r>
          </a:p>
          <a:p>
            <a:pPr marL="0" indent="0">
              <a:buNone/>
            </a:pPr>
            <a:r>
              <a:rPr lang="en-US" sz="2400" dirty="0">
                <a:solidFill>
                  <a:schemeClr val="bg2">
                    <a:lumMod val="10000"/>
                  </a:schemeClr>
                </a:solidFill>
                <a:latin typeface="Calibri" panose="020F0502020204030204" pitchFamily="34" charset="0"/>
                <a:cs typeface="Calibri" panose="020F0502020204030204" pitchFamily="34" charset="0"/>
              </a:rPr>
              <a:t>      Communities Count, Public Health Seattle &amp; King County</a:t>
            </a:r>
          </a:p>
          <a:p>
            <a:endParaRPr lang="en-US" sz="2400" dirty="0">
              <a:solidFill>
                <a:schemeClr val="bg2">
                  <a:lumMod val="10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B59F1446-B470-4A91-B289-A9E04F74D686}"/>
              </a:ext>
            </a:extLst>
          </p:cNvPr>
          <p:cNvPicPr>
            <a:picLocks noChangeAspect="1"/>
          </p:cNvPicPr>
          <p:nvPr/>
        </p:nvPicPr>
        <p:blipFill rotWithShape="1">
          <a:blip r:embed="rId5"/>
          <a:srcRect l="6808" t="8774" r="11173" b="9299"/>
          <a:stretch/>
        </p:blipFill>
        <p:spPr>
          <a:xfrm>
            <a:off x="7263019" y="771229"/>
            <a:ext cx="4424156" cy="1703946"/>
          </a:xfrm>
          <a:prstGeom prst="rect">
            <a:avLst/>
          </a:prstGeom>
        </p:spPr>
      </p:pic>
      <p:pic>
        <p:nvPicPr>
          <p:cNvPr id="11" name="Picture 10">
            <a:extLst>
              <a:ext uri="{FF2B5EF4-FFF2-40B4-BE49-F238E27FC236}">
                <a16:creationId xmlns:a16="http://schemas.microsoft.com/office/drawing/2014/main" id="{2BEF49B9-6375-4FDA-B233-1F92C5CB5921}"/>
              </a:ext>
            </a:extLst>
          </p:cNvPr>
          <p:cNvPicPr>
            <a:picLocks noChangeAspect="1"/>
          </p:cNvPicPr>
          <p:nvPr/>
        </p:nvPicPr>
        <p:blipFill>
          <a:blip r:embed="rId6"/>
          <a:stretch>
            <a:fillRect/>
          </a:stretch>
        </p:blipFill>
        <p:spPr>
          <a:xfrm>
            <a:off x="3591602" y="843296"/>
            <a:ext cx="3498359" cy="1809749"/>
          </a:xfrm>
          <a:prstGeom prst="rect">
            <a:avLst/>
          </a:prstGeom>
        </p:spPr>
      </p:pic>
    </p:spTree>
    <p:extLst>
      <p:ext uri="{BB962C8B-B14F-4D97-AF65-F5344CB8AC3E}">
        <p14:creationId xmlns:p14="http://schemas.microsoft.com/office/powerpoint/2010/main" val="1376988061"/>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D1197B3-163A-4C5D-9A80-4C6AD1BBF44C}"/>
              </a:ext>
            </a:extLst>
          </p:cNvPr>
          <p:cNvSpPr>
            <a:spLocks noGrp="1"/>
          </p:cNvSpPr>
          <p:nvPr>
            <p:ph idx="1"/>
          </p:nvPr>
        </p:nvSpPr>
        <p:spPr>
          <a:xfrm>
            <a:off x="4769940" y="2893668"/>
            <a:ext cx="7227742" cy="3541856"/>
          </a:xfrm>
        </p:spPr>
        <p:txBody>
          <a:bodyPr anchor="t">
            <a:noAutofit/>
          </a:bodyPr>
          <a:lstStyle/>
          <a:p>
            <a:pPr marL="457200" indent="-457200">
              <a:buClr>
                <a:srgbClr val="FFC000"/>
              </a:buClr>
              <a:buFont typeface="+mj-lt"/>
              <a:buAutoNum type="arabicPeriod"/>
            </a:pPr>
            <a:r>
              <a:rPr lang="en-US" sz="2600" dirty="0">
                <a:solidFill>
                  <a:schemeClr val="tx1"/>
                </a:solidFill>
                <a:latin typeface="Arial" panose="020B0604020202020204" pitchFamily="34" charset="0"/>
                <a:cs typeface="Arial" panose="020B0604020202020204" pitchFamily="34" charset="0"/>
              </a:rPr>
              <a:t>Why process evaluation matters</a:t>
            </a:r>
          </a:p>
          <a:p>
            <a:pPr marL="457200" indent="-457200">
              <a:buClr>
                <a:srgbClr val="FFC000"/>
              </a:buClr>
              <a:buFont typeface="+mj-lt"/>
              <a:buAutoNum type="arabicPeriod"/>
            </a:pPr>
            <a:r>
              <a:rPr lang="en-US" sz="2600" dirty="0"/>
              <a:t>How process evaluations differ from other evaluations</a:t>
            </a:r>
          </a:p>
          <a:p>
            <a:pPr marL="457200" indent="-457200">
              <a:buClr>
                <a:srgbClr val="FFC000"/>
              </a:buClr>
              <a:buFont typeface="+mj-lt"/>
              <a:buAutoNum type="arabicPeriod"/>
            </a:pPr>
            <a:r>
              <a:rPr lang="en-US" sz="2600" dirty="0">
                <a:solidFill>
                  <a:schemeClr val="tx1"/>
                </a:solidFill>
                <a:latin typeface="Arial" panose="020B0604020202020204" pitchFamily="34" charset="0"/>
                <a:cs typeface="Arial" panose="020B0604020202020204" pitchFamily="34" charset="0"/>
              </a:rPr>
              <a:t>Data collection: what method when</a:t>
            </a:r>
          </a:p>
          <a:p>
            <a:pPr marL="457200" indent="-457200">
              <a:buClr>
                <a:srgbClr val="FFC000"/>
              </a:buClr>
              <a:buFont typeface="+mj-lt"/>
              <a:buAutoNum type="arabicPeriod"/>
            </a:pPr>
            <a:r>
              <a:rPr lang="en-US" sz="2600" dirty="0">
                <a:solidFill>
                  <a:schemeClr val="tx1"/>
                </a:solidFill>
                <a:latin typeface="Arial" panose="020B0604020202020204" pitchFamily="34" charset="0"/>
                <a:cs typeface="Arial" panose="020B0604020202020204" pitchFamily="34" charset="0"/>
              </a:rPr>
              <a:t>What is a good survey/focus group question</a:t>
            </a:r>
          </a:p>
          <a:p>
            <a:pPr marL="457200" indent="-457200">
              <a:buClr>
                <a:srgbClr val="FFC000"/>
              </a:buClr>
              <a:buFont typeface="+mj-lt"/>
              <a:buAutoNum type="arabicPeriod"/>
            </a:pPr>
            <a:r>
              <a:rPr lang="en-US" sz="2600" dirty="0"/>
              <a:t>Data collection planning and follow-up</a:t>
            </a:r>
            <a:endParaRPr lang="en-US" sz="2600" dirty="0">
              <a:solidFill>
                <a:schemeClr val="tx1"/>
              </a:solidFill>
              <a:latin typeface="Arial" panose="020B0604020202020204" pitchFamily="34" charset="0"/>
              <a:cs typeface="Arial" panose="020B0604020202020204" pitchFamily="34" charset="0"/>
            </a:endParaRPr>
          </a:p>
          <a:p>
            <a:pPr marL="457200" indent="-457200">
              <a:buClr>
                <a:srgbClr val="FFC000"/>
              </a:buClr>
              <a:buFont typeface="+mj-lt"/>
              <a:buAutoNum type="arabicPeriod"/>
            </a:pPr>
            <a:r>
              <a:rPr lang="en-US" sz="2600" dirty="0">
                <a:solidFill>
                  <a:schemeClr val="tx1"/>
                </a:solidFill>
                <a:latin typeface="Arial" panose="020B0604020202020204" pitchFamily="34" charset="0"/>
                <a:cs typeface="Arial" panose="020B0604020202020204" pitchFamily="34" charset="0"/>
              </a:rPr>
              <a:t>Analyzing and interpreting findings</a:t>
            </a:r>
          </a:p>
          <a:p>
            <a:pPr marL="457200" indent="-457200">
              <a:buClr>
                <a:srgbClr val="FFC000"/>
              </a:buClr>
              <a:buFont typeface="+mj-lt"/>
              <a:buAutoNum type="arabicPeriod"/>
            </a:pPr>
            <a:endParaRPr lang="en-US" sz="2600" dirty="0">
              <a:solidFill>
                <a:schemeClr val="tx1"/>
              </a:solidFill>
              <a:latin typeface="Arial" panose="020B0604020202020204" pitchFamily="34" charset="0"/>
              <a:cs typeface="Arial" panose="020B0604020202020204" pitchFamily="34" charset="0"/>
            </a:endParaRPr>
          </a:p>
        </p:txBody>
      </p:sp>
      <p:pic>
        <p:nvPicPr>
          <p:cNvPr id="1026" name="Picture 2" descr="Book, Agenda, Table, Notes, Notebook, Wooden Table">
            <a:extLst>
              <a:ext uri="{FF2B5EF4-FFF2-40B4-BE49-F238E27FC236}">
                <a16:creationId xmlns:a16="http://schemas.microsoft.com/office/drawing/2014/main" id="{D5759F03-2647-4F81-A1D0-7D9055D89B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 r="17780" b="-1"/>
          <a:stretch/>
        </p:blipFill>
        <p:spPr bwMode="auto">
          <a:xfrm>
            <a:off x="4855321" y="263070"/>
            <a:ext cx="2963769" cy="25507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7712" y="1048464"/>
            <a:ext cx="4386805" cy="504753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PURPOSE OF THIS WORKSHOP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Through this workshop we aim to equip attendees with the knowledge and tools </a:t>
            </a: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build local evaluation capacity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utilizes a strong equity approach to </a:t>
            </a: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highlight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your organization’s </a:t>
            </a: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strengths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well as </a:t>
            </a: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 opportunities for new or continued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 investment and development.</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5021415"/>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79A7-B87E-472C-97EA-683DCD69C5EA}"/>
              </a:ext>
            </a:extLst>
          </p:cNvPr>
          <p:cNvSpPr>
            <a:spLocks noGrp="1"/>
          </p:cNvSpPr>
          <p:nvPr>
            <p:ph type="title"/>
          </p:nvPr>
        </p:nvSpPr>
        <p:spPr>
          <a:xfrm>
            <a:off x="102870" y="1123837"/>
            <a:ext cx="3223260" cy="4601183"/>
          </a:xfrm>
        </p:spPr>
        <p:txBody>
          <a:bodyPr/>
          <a:lstStyle/>
          <a:p>
            <a:r>
              <a:rPr lang="en-US" dirty="0"/>
              <a:t>Why a process evaluation?</a:t>
            </a:r>
          </a:p>
        </p:txBody>
      </p:sp>
      <p:pic>
        <p:nvPicPr>
          <p:cNvPr id="4100" name="Picture 4" descr="Related image">
            <a:extLst>
              <a:ext uri="{FF2B5EF4-FFF2-40B4-BE49-F238E27FC236}">
                <a16:creationId xmlns:a16="http://schemas.microsoft.com/office/drawing/2014/main" id="{749E9954-092E-4D17-AD3F-FB15B6EEA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670" y="1214628"/>
            <a:ext cx="836295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8417"/>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7CE1-1FA8-4764-B92C-CD6568CFB1C4}"/>
              </a:ext>
            </a:extLst>
          </p:cNvPr>
          <p:cNvSpPr>
            <a:spLocks noGrp="1"/>
          </p:cNvSpPr>
          <p:nvPr>
            <p:ph type="title"/>
          </p:nvPr>
        </p:nvSpPr>
        <p:spPr/>
        <p:txBody>
          <a:bodyPr>
            <a:normAutofit/>
          </a:bodyPr>
          <a:lstStyle/>
          <a:p>
            <a:r>
              <a:rPr lang="en-US" sz="3900" dirty="0"/>
              <a:t>How do process evaluations differ from other evaluations?</a:t>
            </a:r>
          </a:p>
        </p:txBody>
      </p:sp>
      <p:graphicFrame>
        <p:nvGraphicFramePr>
          <p:cNvPr id="7" name="Diagram 6">
            <a:extLst>
              <a:ext uri="{FF2B5EF4-FFF2-40B4-BE49-F238E27FC236}">
                <a16:creationId xmlns:a16="http://schemas.microsoft.com/office/drawing/2014/main" id="{FB68B0A0-0AA4-43F7-ACAA-78FB4A72D208}"/>
              </a:ext>
            </a:extLst>
          </p:cNvPr>
          <p:cNvGraphicFramePr/>
          <p:nvPr>
            <p:extLst>
              <p:ext uri="{D42A27DB-BD31-4B8C-83A1-F6EECF244321}">
                <p14:modId xmlns:p14="http://schemas.microsoft.com/office/powerpoint/2010/main" val="1220572197"/>
              </p:ext>
            </p:extLst>
          </p:nvPr>
        </p:nvGraphicFramePr>
        <p:xfrm>
          <a:off x="3536709" y="71509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2229085"/>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7CE1-1FA8-4764-B92C-CD6568CFB1C4}"/>
              </a:ext>
            </a:extLst>
          </p:cNvPr>
          <p:cNvSpPr>
            <a:spLocks noGrp="1"/>
          </p:cNvSpPr>
          <p:nvPr>
            <p:ph type="title"/>
          </p:nvPr>
        </p:nvSpPr>
        <p:spPr>
          <a:xfrm>
            <a:off x="104172" y="1123837"/>
            <a:ext cx="3217761" cy="4601183"/>
          </a:xfrm>
        </p:spPr>
        <p:txBody>
          <a:bodyPr/>
          <a:lstStyle/>
          <a:p>
            <a:r>
              <a:rPr lang="en-US" dirty="0"/>
              <a:t>Are comparison &amp; control groups necessary to measure outcomes?</a:t>
            </a:r>
          </a:p>
        </p:txBody>
      </p:sp>
      <p:pic>
        <p:nvPicPr>
          <p:cNvPr id="9218" name="Picture 2" descr="Related image">
            <a:extLst>
              <a:ext uri="{FF2B5EF4-FFF2-40B4-BE49-F238E27FC236}">
                <a16:creationId xmlns:a16="http://schemas.microsoft.com/office/drawing/2014/main" id="{CC9B0994-84DD-4486-BC55-15F8D68D6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540" y="552068"/>
            <a:ext cx="8088630" cy="606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874296"/>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43E4-F501-48D5-8F5C-341D981B2B67}"/>
              </a:ext>
            </a:extLst>
          </p:cNvPr>
          <p:cNvSpPr>
            <a:spLocks noGrp="1"/>
          </p:cNvSpPr>
          <p:nvPr>
            <p:ph type="title"/>
          </p:nvPr>
        </p:nvSpPr>
        <p:spPr/>
        <p:txBody>
          <a:bodyPr/>
          <a:lstStyle/>
          <a:p>
            <a:r>
              <a:rPr lang="en-US" dirty="0"/>
              <a:t>Community- based participation approach leads to more accurate data</a:t>
            </a:r>
          </a:p>
        </p:txBody>
      </p:sp>
      <p:sp>
        <p:nvSpPr>
          <p:cNvPr id="3" name="Content Placeholder 2">
            <a:extLst>
              <a:ext uri="{FF2B5EF4-FFF2-40B4-BE49-F238E27FC236}">
                <a16:creationId xmlns:a16="http://schemas.microsoft.com/office/drawing/2014/main" id="{1E91E960-6D08-41D8-896C-27AE335D3BAE}"/>
              </a:ext>
            </a:extLst>
          </p:cNvPr>
          <p:cNvSpPr>
            <a:spLocks noGrp="1"/>
          </p:cNvSpPr>
          <p:nvPr>
            <p:ph idx="1"/>
          </p:nvPr>
        </p:nvSpPr>
        <p:spPr>
          <a:xfrm>
            <a:off x="3877519" y="1250066"/>
            <a:ext cx="7569841" cy="3796496"/>
          </a:xfrm>
        </p:spPr>
        <p:txBody>
          <a:bodyPr>
            <a:normAutofit/>
          </a:bodyPr>
          <a:lstStyle/>
          <a:p>
            <a:pPr>
              <a:buClr>
                <a:srgbClr val="FFC000"/>
              </a:buClr>
            </a:pPr>
            <a:r>
              <a:rPr lang="en-US" sz="2800" dirty="0">
                <a:solidFill>
                  <a:schemeClr val="tx1"/>
                </a:solidFill>
              </a:rPr>
              <a:t>Focuses on participatory co-learning </a:t>
            </a:r>
          </a:p>
          <a:p>
            <a:pPr>
              <a:buClr>
                <a:srgbClr val="FFC000"/>
              </a:buClr>
            </a:pPr>
            <a:r>
              <a:rPr lang="en-US" sz="2800" dirty="0">
                <a:solidFill>
                  <a:schemeClr val="tx1"/>
                </a:solidFill>
              </a:rPr>
              <a:t>Involves system development and local community capacity building</a:t>
            </a:r>
          </a:p>
          <a:p>
            <a:pPr>
              <a:buClr>
                <a:srgbClr val="FFC000"/>
              </a:buClr>
            </a:pPr>
            <a:r>
              <a:rPr lang="en-US" sz="2800" dirty="0">
                <a:solidFill>
                  <a:schemeClr val="tx1"/>
                </a:solidFill>
              </a:rPr>
              <a:t>Empowers and assists participants increase control</a:t>
            </a:r>
          </a:p>
          <a:p>
            <a:pPr>
              <a:buClr>
                <a:srgbClr val="FFC000"/>
              </a:buClr>
            </a:pPr>
            <a:r>
              <a:rPr lang="en-US" sz="2800" dirty="0">
                <a:solidFill>
                  <a:schemeClr val="tx1"/>
                </a:solidFill>
              </a:rPr>
              <a:t>Balances study and action</a:t>
            </a:r>
          </a:p>
          <a:p>
            <a:pPr>
              <a:buClr>
                <a:srgbClr val="FFC000"/>
              </a:buClr>
            </a:pPr>
            <a:endParaRPr lang="en-US" sz="2800" dirty="0">
              <a:solidFill>
                <a:schemeClr val="tx1"/>
              </a:solidFill>
            </a:endParaRPr>
          </a:p>
          <a:p>
            <a:pPr>
              <a:buClr>
                <a:srgbClr val="FFC000"/>
              </a:buClr>
            </a:pPr>
            <a:endParaRPr lang="en-US" sz="2800" dirty="0">
              <a:solidFill>
                <a:schemeClr val="tx1"/>
              </a:solidFill>
            </a:endParaRPr>
          </a:p>
        </p:txBody>
      </p:sp>
      <p:sp>
        <p:nvSpPr>
          <p:cNvPr id="4" name="TextBox 3">
            <a:extLst>
              <a:ext uri="{FF2B5EF4-FFF2-40B4-BE49-F238E27FC236}">
                <a16:creationId xmlns:a16="http://schemas.microsoft.com/office/drawing/2014/main" id="{CC9D2A16-DEC9-43F1-B5CA-DBDAAD0A4898}"/>
              </a:ext>
            </a:extLst>
          </p:cNvPr>
          <p:cNvSpPr txBox="1"/>
          <p:nvPr/>
        </p:nvSpPr>
        <p:spPr>
          <a:xfrm>
            <a:off x="3788243" y="4608897"/>
            <a:ext cx="7740140" cy="1384995"/>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Community members and evaluators contribute equally in joint, cooperative process.</a:t>
            </a:r>
          </a:p>
          <a:p>
            <a:endParaRPr lang="en-US"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3834"/>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8FA5924-43BA-4FCF-AF3A-7007F5C52549}"/>
              </a:ext>
            </a:extLst>
          </p:cNvPr>
          <p:cNvGrpSpPr/>
          <p:nvPr/>
        </p:nvGrpSpPr>
        <p:grpSpPr>
          <a:xfrm>
            <a:off x="1755494" y="563255"/>
            <a:ext cx="9627903" cy="5731490"/>
            <a:chOff x="1524000" y="690689"/>
            <a:chExt cx="9627903" cy="5731490"/>
          </a:xfrm>
        </p:grpSpPr>
        <p:cxnSp>
          <p:nvCxnSpPr>
            <p:cNvPr id="3" name="Straight Arrow Connector 2">
              <a:extLst>
                <a:ext uri="{FF2B5EF4-FFF2-40B4-BE49-F238E27FC236}">
                  <a16:creationId xmlns:a16="http://schemas.microsoft.com/office/drawing/2014/main" id="{67E7E6C1-C178-4F71-B997-924FB90C36D2}"/>
                </a:ext>
              </a:extLst>
            </p:cNvPr>
            <p:cNvCxnSpPr/>
            <p:nvPr/>
          </p:nvCxnSpPr>
          <p:spPr>
            <a:xfrm>
              <a:off x="1524000" y="4048876"/>
              <a:ext cx="9144000" cy="0"/>
            </a:xfrm>
            <a:prstGeom prst="straightConnector1">
              <a:avLst/>
            </a:prstGeom>
            <a:ln w="25400" cap="flat" cmpd="sng" algn="ctr">
              <a:solidFill>
                <a:schemeClr val="accent4"/>
              </a:solidFill>
              <a:prstDash val="solid"/>
              <a:round/>
              <a:headEnd type="arrow" w="lg" len="lg"/>
              <a:tailEnd type="arrow" w="lg" len="lg"/>
            </a:ln>
          </p:spPr>
          <p:style>
            <a:lnRef idx="0">
              <a:scrgbClr r="0" g="0" b="0"/>
            </a:lnRef>
            <a:fillRef idx="0">
              <a:scrgbClr r="0" g="0" b="0"/>
            </a:fillRef>
            <a:effectRef idx="0">
              <a:scrgbClr r="0" g="0" b="0"/>
            </a:effectRef>
            <a:fontRef idx="minor">
              <a:schemeClr val="tx1"/>
            </a:fontRef>
          </p:style>
        </p:cxnSp>
        <p:cxnSp>
          <p:nvCxnSpPr>
            <p:cNvPr id="6" name="Straight Connector 5">
              <a:extLst>
                <a:ext uri="{FF2B5EF4-FFF2-40B4-BE49-F238E27FC236}">
                  <a16:creationId xmlns:a16="http://schemas.microsoft.com/office/drawing/2014/main" id="{1159E679-8AE2-4AB5-8498-A3CC0DAF0D73}"/>
                </a:ext>
              </a:extLst>
            </p:cNvPr>
            <p:cNvCxnSpPr/>
            <p:nvPr/>
          </p:nvCxnSpPr>
          <p:spPr>
            <a:xfrm>
              <a:off x="2385391" y="3770580"/>
              <a:ext cx="0" cy="159026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2A177BE-79D8-4FD9-A564-39D45562BC52}"/>
                </a:ext>
              </a:extLst>
            </p:cNvPr>
            <p:cNvSpPr txBox="1"/>
            <p:nvPr/>
          </p:nvSpPr>
          <p:spPr>
            <a:xfrm>
              <a:off x="1773481" y="2863466"/>
              <a:ext cx="1262262"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Community answers questions</a:t>
              </a:r>
            </a:p>
          </p:txBody>
        </p:sp>
        <p:sp>
          <p:nvSpPr>
            <p:cNvPr id="8" name="TextBox 7">
              <a:extLst>
                <a:ext uri="{FF2B5EF4-FFF2-40B4-BE49-F238E27FC236}">
                  <a16:creationId xmlns:a16="http://schemas.microsoft.com/office/drawing/2014/main" id="{7470E141-5E47-4766-8969-703097CE48D0}"/>
                </a:ext>
              </a:extLst>
            </p:cNvPr>
            <p:cNvSpPr txBox="1"/>
            <p:nvPr/>
          </p:nvSpPr>
          <p:spPr>
            <a:xfrm>
              <a:off x="1870007" y="5344961"/>
              <a:ext cx="1262262"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Evaluators design study &amp; ask questions</a:t>
              </a:r>
            </a:p>
          </p:txBody>
        </p:sp>
        <p:cxnSp>
          <p:nvCxnSpPr>
            <p:cNvPr id="9" name="Straight Connector 8">
              <a:extLst>
                <a:ext uri="{FF2B5EF4-FFF2-40B4-BE49-F238E27FC236}">
                  <a16:creationId xmlns:a16="http://schemas.microsoft.com/office/drawing/2014/main" id="{C10B8A61-B035-4AEC-92F9-28E3BF61055B}"/>
                </a:ext>
              </a:extLst>
            </p:cNvPr>
            <p:cNvCxnSpPr/>
            <p:nvPr/>
          </p:nvCxnSpPr>
          <p:spPr>
            <a:xfrm>
              <a:off x="4525617" y="3462468"/>
              <a:ext cx="0" cy="15902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085EA3E-4DBB-4846-8CE7-6ED6FC56D961}"/>
                </a:ext>
              </a:extLst>
            </p:cNvPr>
            <p:cNvCxnSpPr/>
            <p:nvPr/>
          </p:nvCxnSpPr>
          <p:spPr>
            <a:xfrm>
              <a:off x="7083287" y="3147155"/>
              <a:ext cx="0" cy="15902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DC3BE4-A9B0-4FFE-8F3B-3EE88416EC0C}"/>
                </a:ext>
              </a:extLst>
            </p:cNvPr>
            <p:cNvCxnSpPr/>
            <p:nvPr/>
          </p:nvCxnSpPr>
          <p:spPr>
            <a:xfrm>
              <a:off x="9677399" y="2748222"/>
              <a:ext cx="0" cy="159026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298DFCF-4B30-4FAD-AE21-2154B8324F1A}"/>
                </a:ext>
              </a:extLst>
            </p:cNvPr>
            <p:cNvSpPr txBox="1"/>
            <p:nvPr/>
          </p:nvSpPr>
          <p:spPr>
            <a:xfrm>
              <a:off x="3667542" y="1825872"/>
              <a:ext cx="1716147" cy="156966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Community helps identify issues and questions, provides some responses</a:t>
              </a:r>
            </a:p>
          </p:txBody>
        </p:sp>
        <p:sp>
          <p:nvSpPr>
            <p:cNvPr id="13" name="TextBox 12">
              <a:extLst>
                <a:ext uri="{FF2B5EF4-FFF2-40B4-BE49-F238E27FC236}">
                  <a16:creationId xmlns:a16="http://schemas.microsoft.com/office/drawing/2014/main" id="{481F2804-FC75-403C-AFC3-89B0EFCFF373}"/>
                </a:ext>
              </a:extLst>
            </p:cNvPr>
            <p:cNvSpPr txBox="1"/>
            <p:nvPr/>
          </p:nvSpPr>
          <p:spPr>
            <a:xfrm>
              <a:off x="6097313" y="1475413"/>
              <a:ext cx="1971947" cy="156966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Community helps identify questions, provides responses, generate solutions based on findings</a:t>
              </a:r>
            </a:p>
          </p:txBody>
        </p:sp>
        <p:sp>
          <p:nvSpPr>
            <p:cNvPr id="14" name="TextBox 13">
              <a:extLst>
                <a:ext uri="{FF2B5EF4-FFF2-40B4-BE49-F238E27FC236}">
                  <a16:creationId xmlns:a16="http://schemas.microsoft.com/office/drawing/2014/main" id="{766D518E-AC84-413B-8D48-58360BDF3C47}"/>
                </a:ext>
              </a:extLst>
            </p:cNvPr>
            <p:cNvSpPr txBox="1"/>
            <p:nvPr/>
          </p:nvSpPr>
          <p:spPr>
            <a:xfrm>
              <a:off x="3589778" y="5033739"/>
              <a:ext cx="1915227"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Evaluators conduct research, analysis, dissemination, design intervention</a:t>
              </a:r>
            </a:p>
          </p:txBody>
        </p:sp>
        <p:sp>
          <p:nvSpPr>
            <p:cNvPr id="15" name="TextBox 14">
              <a:extLst>
                <a:ext uri="{FF2B5EF4-FFF2-40B4-BE49-F238E27FC236}">
                  <a16:creationId xmlns:a16="http://schemas.microsoft.com/office/drawing/2014/main" id="{D4A2ED07-4DC0-482F-8856-BDB142C0FD87}"/>
                </a:ext>
              </a:extLst>
            </p:cNvPr>
            <p:cNvSpPr txBox="1"/>
            <p:nvPr/>
          </p:nvSpPr>
          <p:spPr>
            <a:xfrm>
              <a:off x="8390484" y="690689"/>
              <a:ext cx="2761419" cy="206210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Community-led evaluation: community defines issue &amp; questions, creates data collection tools, recruits participants &amp; collects data, analyzes data, disseminates findings, generates &amp; implements action plans</a:t>
              </a:r>
            </a:p>
          </p:txBody>
        </p:sp>
        <p:sp>
          <p:nvSpPr>
            <p:cNvPr id="16" name="TextBox 15">
              <a:extLst>
                <a:ext uri="{FF2B5EF4-FFF2-40B4-BE49-F238E27FC236}">
                  <a16:creationId xmlns:a16="http://schemas.microsoft.com/office/drawing/2014/main" id="{8A51B728-FCE9-40DE-B0C3-B57723ACF796}"/>
                </a:ext>
              </a:extLst>
            </p:cNvPr>
            <p:cNvSpPr txBox="1"/>
            <p:nvPr/>
          </p:nvSpPr>
          <p:spPr>
            <a:xfrm>
              <a:off x="6125672" y="4852151"/>
              <a:ext cx="1915227"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Evaluators conduct research, analysis, dissemination, design intervention</a:t>
              </a:r>
            </a:p>
          </p:txBody>
        </p:sp>
        <p:sp>
          <p:nvSpPr>
            <p:cNvPr id="17" name="TextBox 16">
              <a:extLst>
                <a:ext uri="{FF2B5EF4-FFF2-40B4-BE49-F238E27FC236}">
                  <a16:creationId xmlns:a16="http://schemas.microsoft.com/office/drawing/2014/main" id="{13D99A4F-9655-4F2B-A885-52BB11EC8B5F}"/>
                </a:ext>
              </a:extLst>
            </p:cNvPr>
            <p:cNvSpPr txBox="1"/>
            <p:nvPr/>
          </p:nvSpPr>
          <p:spPr>
            <a:xfrm>
              <a:off x="8811219" y="4453218"/>
              <a:ext cx="1698594"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Evaluators fully collaborate with community at every stage</a:t>
              </a:r>
            </a:p>
          </p:txBody>
        </p:sp>
      </p:grpSp>
      <p:sp>
        <p:nvSpPr>
          <p:cNvPr id="2" name="TextBox 1">
            <a:extLst>
              <a:ext uri="{FF2B5EF4-FFF2-40B4-BE49-F238E27FC236}">
                <a16:creationId xmlns:a16="http://schemas.microsoft.com/office/drawing/2014/main" id="{3681289E-1F97-49A1-9129-1DB533AE5B58}"/>
              </a:ext>
            </a:extLst>
          </p:cNvPr>
          <p:cNvSpPr txBox="1"/>
          <p:nvPr/>
        </p:nvSpPr>
        <p:spPr>
          <a:xfrm>
            <a:off x="322753" y="3390327"/>
            <a:ext cx="1499257" cy="1015663"/>
          </a:xfrm>
          <a:prstGeom prst="rect">
            <a:avLst/>
          </a:prstGeom>
          <a:noFill/>
        </p:spPr>
        <p:txBody>
          <a:bodyPr wrap="none" rtlCol="0">
            <a:spAutoFit/>
          </a:bodyPr>
          <a:lstStyle/>
          <a:p>
            <a:r>
              <a:rPr lang="en-US" sz="2000" i="1" dirty="0"/>
              <a:t>Community</a:t>
            </a:r>
          </a:p>
          <a:p>
            <a:r>
              <a:rPr lang="en-US" sz="2000" i="1" dirty="0"/>
              <a:t>Participation</a:t>
            </a:r>
          </a:p>
          <a:p>
            <a:r>
              <a:rPr lang="en-US" sz="2000" i="1" dirty="0"/>
              <a:t>Continuum</a:t>
            </a:r>
          </a:p>
        </p:txBody>
      </p:sp>
    </p:spTree>
    <p:extLst>
      <p:ext uri="{BB962C8B-B14F-4D97-AF65-F5344CB8AC3E}">
        <p14:creationId xmlns:p14="http://schemas.microsoft.com/office/powerpoint/2010/main" val="2071014946"/>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 name="Rectangle 14">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3CDB00EA-BA82-4A70-A0A1-D9487001A9EE}"/>
              </a:ext>
            </a:extLst>
          </p:cNvPr>
          <p:cNvSpPr>
            <a:spLocks noGrp="1"/>
          </p:cNvSpPr>
          <p:nvPr>
            <p:ph type="title" idx="4294967295"/>
          </p:nvPr>
        </p:nvSpPr>
        <p:spPr>
          <a:xfrm>
            <a:off x="254643" y="4683202"/>
            <a:ext cx="11146420" cy="1127289"/>
          </a:xfrm>
        </p:spPr>
        <p:txBody>
          <a:bodyPr vert="horz" lIns="91440" tIns="45720" rIns="91440" bIns="45720" rtlCol="0" anchor="b">
            <a:normAutofit/>
          </a:bodyPr>
          <a:lstStyle/>
          <a:p>
            <a:pPr algn="ctr"/>
            <a:r>
              <a:rPr lang="en-US" sz="5500" spc="-100" dirty="0">
                <a:latin typeface="+mj-lt"/>
                <a:cs typeface="+mj-cs"/>
              </a:rPr>
              <a:t>Implementation Science Resources </a:t>
            </a:r>
          </a:p>
        </p:txBody>
      </p:sp>
      <p:graphicFrame>
        <p:nvGraphicFramePr>
          <p:cNvPr id="4" name="Diagram 3">
            <a:extLst>
              <a:ext uri="{FF2B5EF4-FFF2-40B4-BE49-F238E27FC236}">
                <a16:creationId xmlns:a16="http://schemas.microsoft.com/office/drawing/2014/main" id="{8C3FB344-4186-450B-91DB-F6E900EAFF1B}"/>
              </a:ext>
            </a:extLst>
          </p:cNvPr>
          <p:cNvGraphicFramePr/>
          <p:nvPr>
            <p:extLst>
              <p:ext uri="{D42A27DB-BD31-4B8C-83A1-F6EECF244321}">
                <p14:modId xmlns:p14="http://schemas.microsoft.com/office/powerpoint/2010/main" val="3869773645"/>
              </p:ext>
            </p:extLst>
          </p:nvPr>
        </p:nvGraphicFramePr>
        <p:xfrm>
          <a:off x="610304" y="293065"/>
          <a:ext cx="10486757" cy="4880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15297"/>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C313-FEFB-41B6-9671-FB3C20D93B19}"/>
              </a:ext>
            </a:extLst>
          </p:cNvPr>
          <p:cNvSpPr>
            <a:spLocks noGrp="1"/>
          </p:cNvSpPr>
          <p:nvPr>
            <p:ph type="title"/>
          </p:nvPr>
        </p:nvSpPr>
        <p:spPr/>
        <p:txBody>
          <a:bodyPr/>
          <a:lstStyle/>
          <a:p>
            <a:r>
              <a:rPr lang="en-US" dirty="0"/>
              <a:t>Best Practice Drivers</a:t>
            </a:r>
          </a:p>
        </p:txBody>
      </p:sp>
      <p:pic>
        <p:nvPicPr>
          <p:cNvPr id="1028" name="Picture 4" descr="Related image">
            <a:extLst>
              <a:ext uri="{FF2B5EF4-FFF2-40B4-BE49-F238E27FC236}">
                <a16:creationId xmlns:a16="http://schemas.microsoft.com/office/drawing/2014/main" id="{891B892D-E5EE-4374-A533-ABF4764CF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539" y="765426"/>
            <a:ext cx="6102627" cy="53180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45B23A-DE82-441D-9CA6-E795669B8040}"/>
              </a:ext>
            </a:extLst>
          </p:cNvPr>
          <p:cNvSpPr txBox="1"/>
          <p:nvPr/>
        </p:nvSpPr>
        <p:spPr>
          <a:xfrm>
            <a:off x="4026203" y="4903167"/>
            <a:ext cx="2069797" cy="830997"/>
          </a:xfrm>
          <a:prstGeom prst="rect">
            <a:avLst/>
          </a:prstGeom>
          <a:noFill/>
        </p:spPr>
        <p:txBody>
          <a:bodyPr wrap="none" rtlCol="0">
            <a:spAutoFit/>
          </a:bodyPr>
          <a:lstStyle/>
          <a:p>
            <a:pPr algn="ctr"/>
            <a:r>
              <a:rPr lang="en-US" sz="2400" b="1" dirty="0"/>
              <a:t>Staff</a:t>
            </a:r>
          </a:p>
          <a:p>
            <a:pPr algn="ctr"/>
            <a:r>
              <a:rPr lang="en-US" sz="2400" b="1" dirty="0"/>
              <a:t>Competencies</a:t>
            </a:r>
          </a:p>
        </p:txBody>
      </p:sp>
      <p:sp>
        <p:nvSpPr>
          <p:cNvPr id="7" name="TextBox 6">
            <a:extLst>
              <a:ext uri="{FF2B5EF4-FFF2-40B4-BE49-F238E27FC236}">
                <a16:creationId xmlns:a16="http://schemas.microsoft.com/office/drawing/2014/main" id="{B01F27B6-3590-4C77-A7A6-2EFCFE973D77}"/>
              </a:ext>
            </a:extLst>
          </p:cNvPr>
          <p:cNvSpPr txBox="1"/>
          <p:nvPr/>
        </p:nvSpPr>
        <p:spPr>
          <a:xfrm>
            <a:off x="6376522" y="5721834"/>
            <a:ext cx="2145139" cy="830997"/>
          </a:xfrm>
          <a:prstGeom prst="rect">
            <a:avLst/>
          </a:prstGeom>
          <a:noFill/>
        </p:spPr>
        <p:txBody>
          <a:bodyPr wrap="none" rtlCol="0">
            <a:spAutoFit/>
          </a:bodyPr>
          <a:lstStyle/>
          <a:p>
            <a:pPr algn="ctr"/>
            <a:r>
              <a:rPr lang="en-US" sz="2400" b="1" dirty="0"/>
              <a:t>Leadership</a:t>
            </a:r>
          </a:p>
          <a:p>
            <a:pPr algn="ctr"/>
            <a:r>
              <a:rPr lang="en-US" sz="2400" b="1" dirty="0"/>
              <a:t>Characteristics</a:t>
            </a:r>
          </a:p>
        </p:txBody>
      </p:sp>
      <p:sp>
        <p:nvSpPr>
          <p:cNvPr id="8" name="TextBox 7">
            <a:extLst>
              <a:ext uri="{FF2B5EF4-FFF2-40B4-BE49-F238E27FC236}">
                <a16:creationId xmlns:a16="http://schemas.microsoft.com/office/drawing/2014/main" id="{7B7C6B59-A91A-456E-A7FE-1D28C0869377}"/>
              </a:ext>
            </a:extLst>
          </p:cNvPr>
          <p:cNvSpPr txBox="1"/>
          <p:nvPr/>
        </p:nvSpPr>
        <p:spPr>
          <a:xfrm>
            <a:off x="8405032" y="5077674"/>
            <a:ext cx="2233305" cy="830997"/>
          </a:xfrm>
          <a:prstGeom prst="rect">
            <a:avLst/>
          </a:prstGeom>
          <a:noFill/>
        </p:spPr>
        <p:txBody>
          <a:bodyPr wrap="none" rtlCol="0">
            <a:spAutoFit/>
          </a:bodyPr>
          <a:lstStyle/>
          <a:p>
            <a:pPr algn="ctr"/>
            <a:r>
              <a:rPr lang="en-US" sz="2400" b="1" dirty="0"/>
              <a:t>Organizational </a:t>
            </a:r>
          </a:p>
          <a:p>
            <a:pPr algn="ctr"/>
            <a:r>
              <a:rPr lang="en-US" sz="2400" b="1" dirty="0"/>
              <a:t>Capacity</a:t>
            </a:r>
          </a:p>
        </p:txBody>
      </p:sp>
      <p:sp>
        <p:nvSpPr>
          <p:cNvPr id="9" name="TextBox 8">
            <a:extLst>
              <a:ext uri="{FF2B5EF4-FFF2-40B4-BE49-F238E27FC236}">
                <a16:creationId xmlns:a16="http://schemas.microsoft.com/office/drawing/2014/main" id="{AC349D49-1607-4132-BBE5-481FF231BA04}"/>
              </a:ext>
            </a:extLst>
          </p:cNvPr>
          <p:cNvSpPr txBox="1"/>
          <p:nvPr/>
        </p:nvSpPr>
        <p:spPr>
          <a:xfrm>
            <a:off x="5490862" y="1123837"/>
            <a:ext cx="3916458" cy="830997"/>
          </a:xfrm>
          <a:prstGeom prst="rect">
            <a:avLst/>
          </a:prstGeom>
          <a:noFill/>
        </p:spPr>
        <p:txBody>
          <a:bodyPr wrap="none" rtlCol="0">
            <a:spAutoFit/>
          </a:bodyPr>
          <a:lstStyle/>
          <a:p>
            <a:pPr algn="ctr"/>
            <a:r>
              <a:rPr lang="en-US" sz="2400" b="1" dirty="0"/>
              <a:t>Effective Implementation &amp; </a:t>
            </a:r>
          </a:p>
          <a:p>
            <a:pPr algn="ctr"/>
            <a:r>
              <a:rPr lang="en-US" sz="2400" b="1" dirty="0"/>
              <a:t>Positive Change</a:t>
            </a:r>
          </a:p>
        </p:txBody>
      </p:sp>
    </p:spTree>
    <p:extLst>
      <p:ext uri="{BB962C8B-B14F-4D97-AF65-F5344CB8AC3E}">
        <p14:creationId xmlns:p14="http://schemas.microsoft.com/office/powerpoint/2010/main" val="3236081947"/>
      </p:ext>
    </p:extLst>
  </p:cSld>
  <p:clrMapOvr>
    <a:masterClrMapping/>
  </p:clrMapOvr>
  <mc:AlternateContent xmlns:mc="http://schemas.openxmlformats.org/markup-compatibility/2006" xmlns:p14="http://schemas.microsoft.com/office/powerpoint/2010/main">
    <mc:Choice Requires="p14">
      <p:transition spd="slow" p14:dur="15000" advClick="0" advTm="15000"/>
    </mc:Choice>
    <mc:Fallback xmlns="">
      <p:transition spd="slow" advClick="0" advTm="15000"/>
    </mc:Fallback>
  </mc:AlternateContent>
</p:sld>
</file>

<file path=ppt/theme/theme1.xml><?xml version="1.0" encoding="utf-8"?>
<a:theme xmlns:a="http://schemas.openxmlformats.org/drawingml/2006/main" name="Frame">
  <a:themeElements>
    <a:clrScheme name="Custom 4">
      <a:dk1>
        <a:sysClr val="windowText" lastClr="000000"/>
      </a:dk1>
      <a:lt1>
        <a:sysClr val="window" lastClr="FFFFFF"/>
      </a:lt1>
      <a:dk2>
        <a:srgbClr val="000000"/>
      </a:dk2>
      <a:lt2>
        <a:srgbClr val="F8F8F8"/>
      </a:lt2>
      <a:accent1>
        <a:srgbClr val="C6EFFF"/>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Custom 4">
      <a:dk1>
        <a:sysClr val="windowText" lastClr="000000"/>
      </a:dk1>
      <a:lt1>
        <a:sysClr val="window" lastClr="FFFFFF"/>
      </a:lt1>
      <a:dk2>
        <a:srgbClr val="000000"/>
      </a:dk2>
      <a:lt2>
        <a:srgbClr val="F8F8F8"/>
      </a:lt2>
      <a:accent1>
        <a:srgbClr val="C6EFFF"/>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1570</Words>
  <Application>Microsoft Office PowerPoint</Application>
  <PresentationFormat>Widescreen</PresentationFormat>
  <Paragraphs>220</Paragraphs>
  <Slides>17</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Corbel</vt:lpstr>
      <vt:lpstr>Wingdings 2</vt:lpstr>
      <vt:lpstr>Frame</vt:lpstr>
      <vt:lpstr>1_Frame</vt:lpstr>
      <vt:lpstr>Process Evaluation Basics with Communities Count: </vt:lpstr>
      <vt:lpstr>PowerPoint Presentation</vt:lpstr>
      <vt:lpstr>Why a process evaluation?</vt:lpstr>
      <vt:lpstr>How do process evaluations differ from other evaluations?</vt:lpstr>
      <vt:lpstr>Are comparison &amp; control groups necessary to measure outcomes?</vt:lpstr>
      <vt:lpstr>Community- based participation approach leads to more accurate data</vt:lpstr>
      <vt:lpstr>PowerPoint Presentation</vt:lpstr>
      <vt:lpstr>Implementation Science Resources </vt:lpstr>
      <vt:lpstr>Best Practice Drivers</vt:lpstr>
      <vt:lpstr>Collecting the information - When to use what data collection method </vt:lpstr>
      <vt:lpstr>PowerPoint Presentation</vt:lpstr>
      <vt:lpstr>Writing a good survey question</vt:lpstr>
      <vt:lpstr>How can these questions be improved?</vt:lpstr>
      <vt:lpstr>Before data collection: Why develop procedures?</vt:lpstr>
      <vt:lpstr>Analyzing &amp; coding qualitative results</vt:lpstr>
      <vt:lpstr>After data collection: Analyzing &amp; understanding results</vt:lpstr>
      <vt:lpstr>How do we request assistance, or ask questions about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Evaluation Basics with Communities Count: </dc:title>
  <dc:creator>Johnson, Kris-PH</dc:creator>
  <cp:lastModifiedBy>Johnson, Kris-PH</cp:lastModifiedBy>
  <cp:revision>44</cp:revision>
  <cp:lastPrinted>2019-08-12T18:44:54Z</cp:lastPrinted>
  <dcterms:created xsi:type="dcterms:W3CDTF">2019-08-06T16:03:17Z</dcterms:created>
  <dcterms:modified xsi:type="dcterms:W3CDTF">2019-08-12T18:44:55Z</dcterms:modified>
</cp:coreProperties>
</file>