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Patrick Hand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1155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 slides x 20 seconds each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Data 101: Paper &amp; pens &amp; felt &amp; friends &amp; strangers &amp; stickers &amp; string &amp; data literacy for all!.</a:t>
            </a:r>
          </a:p>
        </p:txBody>
      </p:sp>
    </p:spTree>
    <p:extLst>
      <p:ext uri="{BB962C8B-B14F-4D97-AF65-F5344CB8AC3E}">
        <p14:creationId xmlns:p14="http://schemas.microsoft.com/office/powerpoint/2010/main" val="3078594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@ Knoxville</a:t>
            </a:r>
          </a:p>
        </p:txBody>
      </p:sp>
    </p:spTree>
    <p:extLst>
      <p:ext uri="{BB962C8B-B14F-4D97-AF65-F5344CB8AC3E}">
        <p14:creationId xmlns:p14="http://schemas.microsoft.com/office/powerpoint/2010/main" val="1850388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Finding Stories</a:t>
            </a:r>
          </a:p>
        </p:txBody>
      </p:sp>
    </p:spTree>
    <p:extLst>
      <p:ext uri="{BB962C8B-B14F-4D97-AF65-F5344CB8AC3E}">
        <p14:creationId xmlns:p14="http://schemas.microsoft.com/office/powerpoint/2010/main" val="544822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Finding Stories</a:t>
            </a:r>
          </a:p>
        </p:txBody>
      </p:sp>
    </p:spTree>
    <p:extLst>
      <p:ext uri="{BB962C8B-B14F-4D97-AF65-F5344CB8AC3E}">
        <p14:creationId xmlns:p14="http://schemas.microsoft.com/office/powerpoint/2010/main" val="1676496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ACLA Finding Stories</a:t>
            </a:r>
          </a:p>
        </p:txBody>
      </p:sp>
    </p:spTree>
    <p:extLst>
      <p:ext uri="{BB962C8B-B14F-4D97-AF65-F5344CB8AC3E}">
        <p14:creationId xmlns:p14="http://schemas.microsoft.com/office/powerpoint/2010/main" val="2189050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I’d like to put here is some photos of 1-2 interesting comments from our satisfaction surveys so that we center our users.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342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Thank you! Get your toolkit and do this all yourself!</a:t>
            </a:r>
          </a:p>
        </p:txBody>
      </p:sp>
    </p:spTree>
    <p:extLst>
      <p:ext uri="{BB962C8B-B14F-4D97-AF65-F5344CB8AC3E}">
        <p14:creationId xmlns:p14="http://schemas.microsoft.com/office/powerpoint/2010/main" val="397011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Our partnership - CLP &amp; WPRDC/UCSUR (let me know if you want something here that isn’t hanging pizza slices!)</a:t>
            </a:r>
          </a:p>
        </p:txBody>
      </p:sp>
    </p:spTree>
    <p:extLst>
      <p:ext uri="{BB962C8B-B14F-4D97-AF65-F5344CB8AC3E}">
        <p14:creationId xmlns:p14="http://schemas.microsoft.com/office/powerpoint/2010/main" val="396742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is data (we don’t have great pics from What is Data - it is fine, I can cover it in one slide and then transition!)</a:t>
            </a:r>
          </a:p>
        </p:txBody>
      </p:sp>
    </p:spTree>
    <p:extLst>
      <p:ext uri="{BB962C8B-B14F-4D97-AF65-F5344CB8AC3E}">
        <p14:creationId xmlns:p14="http://schemas.microsoft.com/office/powerpoint/2010/main" val="399150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Charts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56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Charts</a:t>
            </a:r>
          </a:p>
        </p:txBody>
      </p:sp>
    </p:spTree>
    <p:extLst>
      <p:ext uri="{BB962C8B-B14F-4D97-AF65-F5344CB8AC3E}">
        <p14:creationId xmlns:p14="http://schemas.microsoft.com/office/powerpoint/2010/main" val="1211394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Charts</a:t>
            </a:r>
          </a:p>
        </p:txBody>
      </p:sp>
    </p:spTree>
    <p:extLst>
      <p:ext uri="{BB962C8B-B14F-4D97-AF65-F5344CB8AC3E}">
        <p14:creationId xmlns:p14="http://schemas.microsoft.com/office/powerpoint/2010/main" val="68032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Charts</a:t>
            </a:r>
          </a:p>
        </p:txBody>
      </p:sp>
    </p:spTree>
    <p:extLst>
      <p:ext uri="{BB962C8B-B14F-4D97-AF65-F5344CB8AC3E}">
        <p14:creationId xmlns:p14="http://schemas.microsoft.com/office/powerpoint/2010/main" val="3092803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4254222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404257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IMG_2034[1].JPG"/>
          <p:cNvPicPr preferRelativeResize="0"/>
          <p:nvPr/>
        </p:nvPicPr>
        <p:blipFill rotWithShape="1">
          <a:blip r:embed="rId3">
            <a:alphaModFix/>
          </a:blip>
          <a:srcRect l="27152" t="23783" r="4226" b="24670"/>
          <a:stretch/>
        </p:blipFill>
        <p:spPr>
          <a:xfrm rot="10800000">
            <a:off x="-2" y="-1"/>
            <a:ext cx="9141852" cy="51509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 rot="-377794">
            <a:off x="190519" y="686427"/>
            <a:ext cx="2828362" cy="6857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latin typeface="Patrick Hand"/>
                <a:ea typeface="Patrick Hand"/>
                <a:cs typeface="Patrick Hand"/>
                <a:sym typeface="Patrick Hand"/>
              </a:rPr>
              <a:t>DATA 101 </a:t>
            </a:r>
          </a:p>
        </p:txBody>
      </p:sp>
      <p:sp>
        <p:nvSpPr>
          <p:cNvPr id="56" name="Shape 56"/>
          <p:cNvSpPr txBox="1"/>
          <p:nvPr/>
        </p:nvSpPr>
        <p:spPr>
          <a:xfrm rot="-206329">
            <a:off x="2508941" y="622784"/>
            <a:ext cx="2120618" cy="6858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600" b="1">
                <a:latin typeface="Patrick Hand"/>
                <a:ea typeface="Patrick Hand"/>
                <a:cs typeface="Patrick Hand"/>
                <a:sym typeface="Patrick Hand"/>
              </a:rPr>
              <a:t>strangers &amp; stickers &amp; string &amp;</a:t>
            </a:r>
          </a:p>
        </p:txBody>
      </p:sp>
      <p:sp>
        <p:nvSpPr>
          <p:cNvPr id="57" name="Shape 57"/>
          <p:cNvSpPr txBox="1"/>
          <p:nvPr/>
        </p:nvSpPr>
        <p:spPr>
          <a:xfrm rot="-236832">
            <a:off x="4417410" y="617959"/>
            <a:ext cx="3822066" cy="1336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b="1">
                <a:latin typeface="Patrick Hand"/>
                <a:ea typeface="Patrick Hand"/>
                <a:cs typeface="Patrick Hand"/>
                <a:sym typeface="Patrick Hand"/>
              </a:rPr>
              <a:t>DATA LITERACY FOR ALL!</a:t>
            </a:r>
          </a:p>
        </p:txBody>
      </p:sp>
      <p:sp>
        <p:nvSpPr>
          <p:cNvPr id="58" name="Shape 58"/>
          <p:cNvSpPr txBox="1"/>
          <p:nvPr/>
        </p:nvSpPr>
        <p:spPr>
          <a:xfrm rot="-377794">
            <a:off x="419119" y="1524627"/>
            <a:ext cx="2828362" cy="6857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 b="1">
                <a:latin typeface="Patrick Hand"/>
                <a:ea typeface="Patrick Hand"/>
                <a:cs typeface="Patrick Hand"/>
                <a:sym typeface="Patrick Hand"/>
              </a:rPr>
              <a:t>paper &amp; pens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600" b="1">
                <a:latin typeface="Patrick Hand"/>
                <a:ea typeface="Patrick Hand"/>
                <a:cs typeface="Patrick Hand"/>
                <a:sym typeface="Patrick Hand"/>
              </a:rPr>
              <a:t>felt &amp; friends &amp;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0"/>
    </mc:Choice>
    <mc:Fallback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 descr="IMG_2133.JPG"/>
          <p:cNvPicPr preferRelativeResize="0"/>
          <p:nvPr/>
        </p:nvPicPr>
        <p:blipFill rotWithShape="1">
          <a:blip r:embed="rId3">
            <a:alphaModFix/>
          </a:blip>
          <a:srcRect l="5525" r="8682" b="35740"/>
          <a:stretch/>
        </p:blipFill>
        <p:spPr>
          <a:xfrm>
            <a:off x="-11501" y="0"/>
            <a:ext cx="91555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 descr="IMG_2032[1].JPG"/>
          <p:cNvPicPr preferRelativeResize="0"/>
          <p:nvPr/>
        </p:nvPicPr>
        <p:blipFill rotWithShape="1">
          <a:blip r:embed="rId3">
            <a:alphaModFix/>
          </a:blip>
          <a:srcRect l="6535" r="6561" b="3549"/>
          <a:stretch/>
        </p:blipFill>
        <p:spPr>
          <a:xfrm rot="10800000">
            <a:off x="2946899" y="-5849"/>
            <a:ext cx="6197151" cy="515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 descr="IMG_2033[1].JPG"/>
          <p:cNvPicPr preferRelativeResize="0"/>
          <p:nvPr/>
        </p:nvPicPr>
        <p:blipFill rotWithShape="1">
          <a:blip r:embed="rId4">
            <a:alphaModFix/>
          </a:blip>
          <a:srcRect l="7232" t="9684" r="7581" b="25274"/>
          <a:stretch/>
        </p:blipFill>
        <p:spPr>
          <a:xfrm rot="-5400000">
            <a:off x="-1099788" y="1099787"/>
            <a:ext cx="5146476" cy="29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/>
          <p:nvPr/>
        </p:nvSpPr>
        <p:spPr>
          <a:xfrm>
            <a:off x="2922417" y="-55994"/>
            <a:ext cx="65100" cy="527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 descr="IMG_2024[1].JPG"/>
          <p:cNvPicPr preferRelativeResize="0"/>
          <p:nvPr/>
        </p:nvPicPr>
        <p:blipFill rotWithShape="1">
          <a:blip r:embed="rId3">
            <a:alphaModFix/>
          </a:blip>
          <a:srcRect l="28810" b="13882"/>
          <a:stretch/>
        </p:blipFill>
        <p:spPr>
          <a:xfrm>
            <a:off x="0" y="0"/>
            <a:ext cx="56695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 descr="IMG_2025[1].JPG"/>
          <p:cNvPicPr preferRelativeResize="0"/>
          <p:nvPr/>
        </p:nvPicPr>
        <p:blipFill rotWithShape="1">
          <a:blip r:embed="rId4">
            <a:alphaModFix/>
          </a:blip>
          <a:srcRect l="25311" b="17803"/>
          <a:stretch/>
        </p:blipFill>
        <p:spPr>
          <a:xfrm>
            <a:off x="5638564" y="0"/>
            <a:ext cx="35054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/>
          <p:nvPr/>
        </p:nvSpPr>
        <p:spPr>
          <a:xfrm>
            <a:off x="5609588" y="-55994"/>
            <a:ext cx="65100" cy="527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 descr="Data101-ACLA-20170117-1.JPG"/>
          <p:cNvPicPr preferRelativeResize="0"/>
          <p:nvPr/>
        </p:nvPicPr>
        <p:blipFill rotWithShape="1">
          <a:blip r:embed="rId3">
            <a:alphaModFix/>
          </a:blip>
          <a:srcRect l="6288" r="18670"/>
          <a:stretch/>
        </p:blipFill>
        <p:spPr>
          <a:xfrm rot="5400000">
            <a:off x="2004036" y="-2004038"/>
            <a:ext cx="5160876" cy="9168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50" y="112200"/>
            <a:ext cx="2733525" cy="26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767150" y="3280450"/>
            <a:ext cx="4208400" cy="49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6646131" y="217625"/>
            <a:ext cx="2023800" cy="1313951"/>
          </a:xfrm>
          <a:prstGeom prst="wedgeRoundRectCallout">
            <a:avLst>
              <a:gd name="adj1" fmla="val 72020"/>
              <a:gd name="adj2" fmla="val 22972"/>
              <a:gd name="adj3" fmla="val 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“NO COMPUTERS!! A+++ lots of hands-on activities using a variety of materials - kept me interested”</a:t>
            </a:r>
          </a:p>
        </p:txBody>
      </p:sp>
      <p:sp>
        <p:nvSpPr>
          <p:cNvPr id="136" name="Shape 136"/>
          <p:cNvSpPr/>
          <p:nvPr/>
        </p:nvSpPr>
        <p:spPr>
          <a:xfrm>
            <a:off x="3856638" y="563925"/>
            <a:ext cx="1498200" cy="723600"/>
          </a:xfrm>
          <a:prstGeom prst="wedgeRoundRectCallout">
            <a:avLst>
              <a:gd name="adj1" fmla="val -20395"/>
              <a:gd name="adj2" fmla="val -81812"/>
              <a:gd name="adj3" fmla="val 0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“Thanks so much for making it fun!</a:t>
            </a:r>
          </a:p>
        </p:txBody>
      </p:sp>
      <p:sp>
        <p:nvSpPr>
          <p:cNvPr id="137" name="Shape 137"/>
          <p:cNvSpPr/>
          <p:nvPr/>
        </p:nvSpPr>
        <p:spPr>
          <a:xfrm>
            <a:off x="3261231" y="1977163"/>
            <a:ext cx="3384900" cy="857700"/>
          </a:xfrm>
          <a:prstGeom prst="wedgeRoundRectCallout">
            <a:avLst>
              <a:gd name="adj1" fmla="val 65827"/>
              <a:gd name="adj2" fmla="val 15985"/>
              <a:gd name="adj3" fmla="val 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“The various exercises really made me stop and think of how to look at mapping and apply it at my job”</a:t>
            </a:r>
          </a:p>
        </p:txBody>
      </p:sp>
      <p:sp>
        <p:nvSpPr>
          <p:cNvPr id="138" name="Shape 138"/>
          <p:cNvSpPr/>
          <p:nvPr/>
        </p:nvSpPr>
        <p:spPr>
          <a:xfrm>
            <a:off x="3801605" y="3712077"/>
            <a:ext cx="2614800" cy="857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“I liked collaborating with others interested in data from different backgrounds”</a:t>
            </a:r>
          </a:p>
        </p:txBody>
      </p:sp>
      <p:sp>
        <p:nvSpPr>
          <p:cNvPr id="139" name="Shape 139"/>
          <p:cNvSpPr/>
          <p:nvPr/>
        </p:nvSpPr>
        <p:spPr>
          <a:xfrm>
            <a:off x="388450" y="3246975"/>
            <a:ext cx="2652000" cy="1497900"/>
          </a:xfrm>
          <a:prstGeom prst="wedgeRoundRectCallout">
            <a:avLst>
              <a:gd name="adj1" fmla="val -64877"/>
              <a:gd name="adj2" fmla="val 915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“I loved how interactive it was and I always love opportunities to disengage with our computers and work through things with our hands and minds”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9971" y="2980276"/>
            <a:ext cx="2202569" cy="2031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 descr="IMG_1978.JPG"/>
          <p:cNvPicPr preferRelativeResize="0"/>
          <p:nvPr/>
        </p:nvPicPr>
        <p:blipFill rotWithShape="1">
          <a:blip r:embed="rId3">
            <a:alphaModFix/>
          </a:blip>
          <a:srcRect l="6095" t="5150" r="2797" b="26627"/>
          <a:stretch/>
        </p:blipFill>
        <p:spPr>
          <a:xfrm rot="10800000">
            <a:off x="-14450" y="-8225"/>
            <a:ext cx="9172900" cy="515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 rot="-377794">
            <a:off x="6345794" y="3203277"/>
            <a:ext cx="2828362" cy="6857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 b="1">
                <a:latin typeface="Patrick Hand"/>
                <a:ea typeface="Patrick Hand"/>
                <a:cs typeface="Patrick Hand"/>
                <a:sym typeface="Patrick Hand"/>
              </a:rPr>
              <a:t>THANK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latin typeface="Patrick Hand"/>
                <a:ea typeface="Patrick Hand"/>
                <a:cs typeface="Patrick Hand"/>
                <a:sym typeface="Patrick Hand"/>
              </a:rPr>
              <a:t>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 descr="IMG_2145.JPG"/>
          <p:cNvPicPr preferRelativeResize="0"/>
          <p:nvPr/>
        </p:nvPicPr>
        <p:blipFill rotWithShape="1">
          <a:blip r:embed="rId3">
            <a:alphaModFix/>
          </a:blip>
          <a:srcRect l="16794" r="17653"/>
          <a:stretch/>
        </p:blipFill>
        <p:spPr>
          <a:xfrm>
            <a:off x="0" y="0"/>
            <a:ext cx="4572001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 descr="IMG_1921.JPG"/>
          <p:cNvPicPr preferRelativeResize="0"/>
          <p:nvPr/>
        </p:nvPicPr>
        <p:blipFill rotWithShape="1">
          <a:blip r:embed="rId4">
            <a:alphaModFix/>
          </a:blip>
          <a:srcRect l="33930" t="2960" r="4264" b="2153"/>
          <a:stretch/>
        </p:blipFill>
        <p:spPr>
          <a:xfrm>
            <a:off x="4571999" y="0"/>
            <a:ext cx="4572001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4542788" y="-55994"/>
            <a:ext cx="65100" cy="527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 descr="IMG_2633.JPG"/>
          <p:cNvPicPr preferRelativeResize="0"/>
          <p:nvPr/>
        </p:nvPicPr>
        <p:blipFill rotWithShape="1">
          <a:blip r:embed="rId3">
            <a:alphaModFix/>
          </a:blip>
          <a:srcRect l="8221" t="6199" r="8983" b="26342"/>
          <a:stretch/>
        </p:blipFill>
        <p:spPr>
          <a:xfrm rot="10800000">
            <a:off x="380998" y="-1314"/>
            <a:ext cx="8420951" cy="514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 descr="IMG_1987.JPG"/>
          <p:cNvPicPr preferRelativeResize="0"/>
          <p:nvPr/>
        </p:nvPicPr>
        <p:blipFill rotWithShape="1">
          <a:blip r:embed="rId3">
            <a:alphaModFix/>
          </a:blip>
          <a:srcRect t="159" b="9"/>
          <a:stretch/>
        </p:blipFill>
        <p:spPr>
          <a:xfrm rot="5400000">
            <a:off x="3129198" y="-862876"/>
            <a:ext cx="5160376" cy="686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 descr="IMG_1986.JPG"/>
          <p:cNvPicPr preferRelativeResize="0"/>
          <p:nvPr/>
        </p:nvPicPr>
        <p:blipFill rotWithShape="1">
          <a:blip r:embed="rId4">
            <a:alphaModFix/>
          </a:blip>
          <a:srcRect l="31698" r="32844"/>
          <a:stretch/>
        </p:blipFill>
        <p:spPr>
          <a:xfrm rot="10800000">
            <a:off x="-1" y="13"/>
            <a:ext cx="2431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>
            <a:off x="2431600" y="-55994"/>
            <a:ext cx="65100" cy="527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 descr="IMG_2445.JPG"/>
          <p:cNvPicPr preferRelativeResize="0"/>
          <p:nvPr/>
        </p:nvPicPr>
        <p:blipFill rotWithShape="1">
          <a:blip r:embed="rId3">
            <a:alphaModFix/>
          </a:blip>
          <a:srcRect l="21203" t="9228" r="26363" b="30769"/>
          <a:stretch/>
        </p:blipFill>
        <p:spPr>
          <a:xfrm>
            <a:off x="5824850" y="0"/>
            <a:ext cx="33191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 descr="IMG_1988.JPG"/>
          <p:cNvPicPr preferRelativeResize="0"/>
          <p:nvPr/>
        </p:nvPicPr>
        <p:blipFill rotWithShape="1">
          <a:blip r:embed="rId4">
            <a:alphaModFix/>
          </a:blip>
          <a:srcRect l="11533" r="3533"/>
          <a:stretch/>
        </p:blipFill>
        <p:spPr>
          <a:xfrm>
            <a:off x="0" y="0"/>
            <a:ext cx="5824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/>
          <p:nvPr/>
        </p:nvSpPr>
        <p:spPr>
          <a:xfrm>
            <a:off x="5826982" y="-55994"/>
            <a:ext cx="65100" cy="527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 descr="IMG_2454.JPG"/>
          <p:cNvPicPr preferRelativeResize="0"/>
          <p:nvPr/>
        </p:nvPicPr>
        <p:blipFill rotWithShape="1">
          <a:blip r:embed="rId3">
            <a:alphaModFix/>
          </a:blip>
          <a:srcRect t="15773" r="3698" b="12003"/>
          <a:stretch/>
        </p:blipFill>
        <p:spPr>
          <a:xfrm>
            <a:off x="0" y="0"/>
            <a:ext cx="9220196" cy="51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 descr="IMG_2457.JPG"/>
          <p:cNvPicPr preferRelativeResize="0"/>
          <p:nvPr/>
        </p:nvPicPr>
        <p:blipFill rotWithShape="1">
          <a:blip r:embed="rId3">
            <a:alphaModFix/>
          </a:blip>
          <a:srcRect l="12318" r="7482"/>
          <a:stretch/>
        </p:blipFill>
        <p:spPr>
          <a:xfrm rot="5400000">
            <a:off x="1735028" y="-1735249"/>
            <a:ext cx="5237398" cy="8707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 descr="File_007.jpeg"/>
          <p:cNvPicPr preferRelativeResize="0"/>
          <p:nvPr/>
        </p:nvPicPr>
        <p:blipFill rotWithShape="1">
          <a:blip r:embed="rId3">
            <a:alphaModFix/>
          </a:blip>
          <a:srcRect l="13019" t="5571" r="3305" b="10019"/>
          <a:stretch/>
        </p:blipFill>
        <p:spPr>
          <a:xfrm rot="-5400000">
            <a:off x="1986802" y="-918656"/>
            <a:ext cx="5170399" cy="695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 descr="IMG_1935.JPG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248</Words>
  <Application>Microsoft Office PowerPoint</Application>
  <PresentationFormat>On-screen Show (16:9)</PresentationFormat>
  <Paragraphs>29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Patrick Hand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Monk, Elizabeth</dc:creator>
  <cp:lastModifiedBy>Arena, Olivia</cp:lastModifiedBy>
  <cp:revision>3</cp:revision>
  <dcterms:modified xsi:type="dcterms:W3CDTF">2017-10-06T16:40:44Z</dcterms:modified>
</cp:coreProperties>
</file>