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145" r:id="rId4"/>
  </p:sldMasterIdLst>
  <p:notesMasterIdLst>
    <p:notesMasterId r:id="rId22"/>
  </p:notesMasterIdLst>
  <p:sldIdLst>
    <p:sldId id="282" r:id="rId5"/>
    <p:sldId id="298" r:id="rId6"/>
    <p:sldId id="283" r:id="rId7"/>
    <p:sldId id="323" r:id="rId8"/>
    <p:sldId id="317" r:id="rId9"/>
    <p:sldId id="290" r:id="rId10"/>
    <p:sldId id="316" r:id="rId11"/>
    <p:sldId id="287" r:id="rId12"/>
    <p:sldId id="330" r:id="rId13"/>
    <p:sldId id="299" r:id="rId14"/>
    <p:sldId id="293" r:id="rId15"/>
    <p:sldId id="315" r:id="rId16"/>
    <p:sldId id="328" r:id="rId17"/>
    <p:sldId id="295" r:id="rId18"/>
    <p:sldId id="303" r:id="rId19"/>
    <p:sldId id="334" r:id="rId20"/>
    <p:sldId id="332" r:id="rId21"/>
  </p:sldIdLst>
  <p:sldSz cx="12192000" cy="6858000"/>
  <p:notesSz cx="9223375"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65B2A7-0E0D-4A50-8070-FF4E70831F66}" v="7" dt="2020-02-18T23:20:30.0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75" autoAdjust="0"/>
    <p:restoredTop sz="75581" autoAdjust="0"/>
  </p:normalViewPr>
  <p:slideViewPr>
    <p:cSldViewPr snapToGrid="0">
      <p:cViewPr varScale="1">
        <p:scale>
          <a:sx n="47" d="100"/>
          <a:sy n="47" d="100"/>
        </p:scale>
        <p:origin x="13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8C852F-BF0D-4ED3-B01F-4DBACD0DC38C}" type="doc">
      <dgm:prSet loTypeId="urn:microsoft.com/office/officeart/2005/8/layout/funnel1" loCatId="relationship" qsTypeId="urn:microsoft.com/office/officeart/2005/8/quickstyle/simple1" qsCatId="simple" csTypeId="urn:microsoft.com/office/officeart/2005/8/colors/accent0_1" csCatId="mainScheme" phldr="1"/>
      <dgm:spPr/>
      <dgm:t>
        <a:bodyPr/>
        <a:lstStyle/>
        <a:p>
          <a:endParaRPr lang="en-US"/>
        </a:p>
      </dgm:t>
    </dgm:pt>
    <dgm:pt modelId="{34EB3232-693E-4E31-A8E4-B33F43683089}">
      <dgm:prSet phldrT="[Text]" custT="1"/>
      <dgm:spPr/>
      <dgm:t>
        <a:bodyPr/>
        <a:lstStyle/>
        <a:p>
          <a:r>
            <a:rPr lang="en-US" sz="1700" dirty="0"/>
            <a:t>Community-based, participatory</a:t>
          </a:r>
        </a:p>
      </dgm:t>
    </dgm:pt>
    <dgm:pt modelId="{9F082510-C1E8-41DA-885F-13C5A1301F63}" type="parTrans" cxnId="{4456DDA9-10CE-488C-B386-60BB1FA817AE}">
      <dgm:prSet/>
      <dgm:spPr/>
      <dgm:t>
        <a:bodyPr/>
        <a:lstStyle/>
        <a:p>
          <a:endParaRPr lang="en-US"/>
        </a:p>
      </dgm:t>
    </dgm:pt>
    <dgm:pt modelId="{458A4FFC-10D2-44AB-BCFD-09823D9DF3D9}" type="sibTrans" cxnId="{4456DDA9-10CE-488C-B386-60BB1FA817AE}">
      <dgm:prSet/>
      <dgm:spPr/>
      <dgm:t>
        <a:bodyPr/>
        <a:lstStyle/>
        <a:p>
          <a:endParaRPr lang="en-US"/>
        </a:p>
      </dgm:t>
    </dgm:pt>
    <dgm:pt modelId="{CBE1D8D2-79EF-4F09-A88E-2D5C1568B0D5}">
      <dgm:prSet phldrT="[Text]" custT="1"/>
      <dgm:spPr/>
      <dgm:t>
        <a:bodyPr/>
        <a:lstStyle/>
        <a:p>
          <a:r>
            <a:rPr lang="en-US" sz="1700" dirty="0"/>
            <a:t>Equitable</a:t>
          </a:r>
        </a:p>
      </dgm:t>
    </dgm:pt>
    <dgm:pt modelId="{5F93B871-6BD3-438D-9305-4977083B8B35}" type="parTrans" cxnId="{0B621838-BDD7-4249-8C31-B08BBB6574E3}">
      <dgm:prSet/>
      <dgm:spPr/>
      <dgm:t>
        <a:bodyPr/>
        <a:lstStyle/>
        <a:p>
          <a:endParaRPr lang="en-US"/>
        </a:p>
      </dgm:t>
    </dgm:pt>
    <dgm:pt modelId="{2C132CDE-EE06-45E7-8CC6-5496D2491934}" type="sibTrans" cxnId="{0B621838-BDD7-4249-8C31-B08BBB6574E3}">
      <dgm:prSet/>
      <dgm:spPr/>
      <dgm:t>
        <a:bodyPr/>
        <a:lstStyle/>
        <a:p>
          <a:endParaRPr lang="en-US"/>
        </a:p>
      </dgm:t>
    </dgm:pt>
    <dgm:pt modelId="{20ED9CDB-0656-4807-BF51-9A79C5FDA11B}">
      <dgm:prSet phldrT="[Text]" custT="1"/>
      <dgm:spPr/>
      <dgm:t>
        <a:bodyPr/>
        <a:lstStyle/>
        <a:p>
          <a:r>
            <a:rPr lang="en-US" sz="1700" dirty="0"/>
            <a:t>Accurate, reliable</a:t>
          </a:r>
        </a:p>
      </dgm:t>
    </dgm:pt>
    <dgm:pt modelId="{52BF8F0E-BDA3-4C05-B9EC-A7F7DC6EE170}" type="parTrans" cxnId="{979CAEFB-4F25-446A-9EA9-642E5274A595}">
      <dgm:prSet/>
      <dgm:spPr/>
      <dgm:t>
        <a:bodyPr/>
        <a:lstStyle/>
        <a:p>
          <a:endParaRPr lang="en-US"/>
        </a:p>
      </dgm:t>
    </dgm:pt>
    <dgm:pt modelId="{67CA51A1-1665-4E0B-8971-2A0DBDD89A1F}" type="sibTrans" cxnId="{979CAEFB-4F25-446A-9EA9-642E5274A595}">
      <dgm:prSet/>
      <dgm:spPr/>
      <dgm:t>
        <a:bodyPr/>
        <a:lstStyle/>
        <a:p>
          <a:endParaRPr lang="en-US"/>
        </a:p>
      </dgm:t>
    </dgm:pt>
    <dgm:pt modelId="{F6C03F55-62D9-4409-8241-257DF06D2C13}">
      <dgm:prSet phldrT="[Text]"/>
      <dgm:spPr/>
      <dgm:t>
        <a:bodyPr/>
        <a:lstStyle/>
        <a:p>
          <a:r>
            <a:rPr lang="en-US" dirty="0"/>
            <a:t>Useful, actionable information</a:t>
          </a:r>
        </a:p>
      </dgm:t>
    </dgm:pt>
    <dgm:pt modelId="{A4C36279-467D-40AD-8AEF-B5234B890CE2}" type="parTrans" cxnId="{483921A5-4E73-4B48-9224-1134135A846D}">
      <dgm:prSet/>
      <dgm:spPr/>
      <dgm:t>
        <a:bodyPr/>
        <a:lstStyle/>
        <a:p>
          <a:endParaRPr lang="en-US"/>
        </a:p>
      </dgm:t>
    </dgm:pt>
    <dgm:pt modelId="{DACBB1FD-6C55-4F89-BF1E-7AA2A4D328B2}" type="sibTrans" cxnId="{483921A5-4E73-4B48-9224-1134135A846D}">
      <dgm:prSet/>
      <dgm:spPr/>
      <dgm:t>
        <a:bodyPr/>
        <a:lstStyle/>
        <a:p>
          <a:endParaRPr lang="en-US"/>
        </a:p>
      </dgm:t>
    </dgm:pt>
    <dgm:pt modelId="{3540B4B1-12C1-4B19-AAD4-87E8E52BD7DB}" type="pres">
      <dgm:prSet presAssocID="{038C852F-BF0D-4ED3-B01F-4DBACD0DC38C}" presName="Name0" presStyleCnt="0">
        <dgm:presLayoutVars>
          <dgm:chMax val="4"/>
          <dgm:resizeHandles val="exact"/>
        </dgm:presLayoutVars>
      </dgm:prSet>
      <dgm:spPr/>
    </dgm:pt>
    <dgm:pt modelId="{733E6F13-C020-420D-B841-C326542076C3}" type="pres">
      <dgm:prSet presAssocID="{038C852F-BF0D-4ED3-B01F-4DBACD0DC38C}" presName="ellipse" presStyleLbl="trBgShp" presStyleIdx="0" presStyleCnt="1"/>
      <dgm:spPr/>
    </dgm:pt>
    <dgm:pt modelId="{ED3795F4-43CA-4FF0-8019-E823EA0D4DDA}" type="pres">
      <dgm:prSet presAssocID="{038C852F-BF0D-4ED3-B01F-4DBACD0DC38C}" presName="arrow1" presStyleLbl="fgShp" presStyleIdx="0" presStyleCnt="1"/>
      <dgm:spPr/>
    </dgm:pt>
    <dgm:pt modelId="{7201431C-C41D-412B-8765-F01CE12C0BCA}" type="pres">
      <dgm:prSet presAssocID="{038C852F-BF0D-4ED3-B01F-4DBACD0DC38C}" presName="rectangle" presStyleLbl="revTx" presStyleIdx="0" presStyleCnt="1">
        <dgm:presLayoutVars>
          <dgm:bulletEnabled val="1"/>
        </dgm:presLayoutVars>
      </dgm:prSet>
      <dgm:spPr/>
    </dgm:pt>
    <dgm:pt modelId="{7F0E512F-69A6-4382-9ED7-5F0197D5A316}" type="pres">
      <dgm:prSet presAssocID="{CBE1D8D2-79EF-4F09-A88E-2D5C1568B0D5}" presName="item1" presStyleLbl="node1" presStyleIdx="0" presStyleCnt="3" custScaleX="110419" custScaleY="110143">
        <dgm:presLayoutVars>
          <dgm:bulletEnabled val="1"/>
        </dgm:presLayoutVars>
      </dgm:prSet>
      <dgm:spPr/>
    </dgm:pt>
    <dgm:pt modelId="{4FE4824B-5C4C-445C-A320-8CEACE05E65C}" type="pres">
      <dgm:prSet presAssocID="{20ED9CDB-0656-4807-BF51-9A79C5FDA11B}" presName="item2" presStyleLbl="node1" presStyleIdx="1" presStyleCnt="3" custScaleX="110419" custScaleY="110143">
        <dgm:presLayoutVars>
          <dgm:bulletEnabled val="1"/>
        </dgm:presLayoutVars>
      </dgm:prSet>
      <dgm:spPr/>
    </dgm:pt>
    <dgm:pt modelId="{47944F6B-7C0B-4EF0-BB0B-A29867D4D2F2}" type="pres">
      <dgm:prSet presAssocID="{F6C03F55-62D9-4409-8241-257DF06D2C13}" presName="item3" presStyleLbl="node1" presStyleIdx="2" presStyleCnt="3" custScaleX="110419" custScaleY="110143">
        <dgm:presLayoutVars>
          <dgm:bulletEnabled val="1"/>
        </dgm:presLayoutVars>
      </dgm:prSet>
      <dgm:spPr/>
    </dgm:pt>
    <dgm:pt modelId="{589C4DEB-27C5-4D2B-AFE2-0D05139CF601}" type="pres">
      <dgm:prSet presAssocID="{038C852F-BF0D-4ED3-B01F-4DBACD0DC38C}" presName="funnel" presStyleLbl="trAlignAcc1" presStyleIdx="0" presStyleCnt="1" custLinFactNeighborX="145" custLinFactNeighborY="-607"/>
      <dgm:spPr/>
    </dgm:pt>
  </dgm:ptLst>
  <dgm:cxnLst>
    <dgm:cxn modelId="{20D69736-91D1-4A45-B02D-9DE6FB156647}" type="presOf" srcId="{CBE1D8D2-79EF-4F09-A88E-2D5C1568B0D5}" destId="{4FE4824B-5C4C-445C-A320-8CEACE05E65C}" srcOrd="0" destOrd="0" presId="urn:microsoft.com/office/officeart/2005/8/layout/funnel1"/>
    <dgm:cxn modelId="{0B621838-BDD7-4249-8C31-B08BBB6574E3}" srcId="{038C852F-BF0D-4ED3-B01F-4DBACD0DC38C}" destId="{CBE1D8D2-79EF-4F09-A88E-2D5C1568B0D5}" srcOrd="1" destOrd="0" parTransId="{5F93B871-6BD3-438D-9305-4977083B8B35}" sibTransId="{2C132CDE-EE06-45E7-8CC6-5496D2491934}"/>
    <dgm:cxn modelId="{D9F9B33C-593F-43F0-A9D1-0633928F40B0}" type="presOf" srcId="{20ED9CDB-0656-4807-BF51-9A79C5FDA11B}" destId="{7F0E512F-69A6-4382-9ED7-5F0197D5A316}" srcOrd="0" destOrd="0" presId="urn:microsoft.com/office/officeart/2005/8/layout/funnel1"/>
    <dgm:cxn modelId="{A367BB80-AF47-4085-9758-A157CC271328}" type="presOf" srcId="{F6C03F55-62D9-4409-8241-257DF06D2C13}" destId="{7201431C-C41D-412B-8765-F01CE12C0BCA}" srcOrd="0" destOrd="0" presId="urn:microsoft.com/office/officeart/2005/8/layout/funnel1"/>
    <dgm:cxn modelId="{0F19A087-CBF7-4ADF-8F16-E2AF483CBE3C}" type="presOf" srcId="{038C852F-BF0D-4ED3-B01F-4DBACD0DC38C}" destId="{3540B4B1-12C1-4B19-AAD4-87E8E52BD7DB}" srcOrd="0" destOrd="0" presId="urn:microsoft.com/office/officeart/2005/8/layout/funnel1"/>
    <dgm:cxn modelId="{483921A5-4E73-4B48-9224-1134135A846D}" srcId="{038C852F-BF0D-4ED3-B01F-4DBACD0DC38C}" destId="{F6C03F55-62D9-4409-8241-257DF06D2C13}" srcOrd="3" destOrd="0" parTransId="{A4C36279-467D-40AD-8AEF-B5234B890CE2}" sibTransId="{DACBB1FD-6C55-4F89-BF1E-7AA2A4D328B2}"/>
    <dgm:cxn modelId="{4456DDA9-10CE-488C-B386-60BB1FA817AE}" srcId="{038C852F-BF0D-4ED3-B01F-4DBACD0DC38C}" destId="{34EB3232-693E-4E31-A8E4-B33F43683089}" srcOrd="0" destOrd="0" parTransId="{9F082510-C1E8-41DA-885F-13C5A1301F63}" sibTransId="{458A4FFC-10D2-44AB-BCFD-09823D9DF3D9}"/>
    <dgm:cxn modelId="{D880CDEA-CF9A-4157-A325-01EAD67E9495}" type="presOf" srcId="{34EB3232-693E-4E31-A8E4-B33F43683089}" destId="{47944F6B-7C0B-4EF0-BB0B-A29867D4D2F2}" srcOrd="0" destOrd="0" presId="urn:microsoft.com/office/officeart/2005/8/layout/funnel1"/>
    <dgm:cxn modelId="{979CAEFB-4F25-446A-9EA9-642E5274A595}" srcId="{038C852F-BF0D-4ED3-B01F-4DBACD0DC38C}" destId="{20ED9CDB-0656-4807-BF51-9A79C5FDA11B}" srcOrd="2" destOrd="0" parTransId="{52BF8F0E-BDA3-4C05-B9EC-A7F7DC6EE170}" sibTransId="{67CA51A1-1665-4E0B-8971-2A0DBDD89A1F}"/>
    <dgm:cxn modelId="{A261240E-BFD1-4676-BD05-85097B83A1E7}" type="presParOf" srcId="{3540B4B1-12C1-4B19-AAD4-87E8E52BD7DB}" destId="{733E6F13-C020-420D-B841-C326542076C3}" srcOrd="0" destOrd="0" presId="urn:microsoft.com/office/officeart/2005/8/layout/funnel1"/>
    <dgm:cxn modelId="{03AA5AEC-9B67-42EB-B99B-3DB0FCE0AB47}" type="presParOf" srcId="{3540B4B1-12C1-4B19-AAD4-87E8E52BD7DB}" destId="{ED3795F4-43CA-4FF0-8019-E823EA0D4DDA}" srcOrd="1" destOrd="0" presId="urn:microsoft.com/office/officeart/2005/8/layout/funnel1"/>
    <dgm:cxn modelId="{59553159-BB56-44F6-818B-8071DF0C38AB}" type="presParOf" srcId="{3540B4B1-12C1-4B19-AAD4-87E8E52BD7DB}" destId="{7201431C-C41D-412B-8765-F01CE12C0BCA}" srcOrd="2" destOrd="0" presId="urn:microsoft.com/office/officeart/2005/8/layout/funnel1"/>
    <dgm:cxn modelId="{DA4513DE-4A70-4706-BD5A-48FCF1BA8239}" type="presParOf" srcId="{3540B4B1-12C1-4B19-AAD4-87E8E52BD7DB}" destId="{7F0E512F-69A6-4382-9ED7-5F0197D5A316}" srcOrd="3" destOrd="0" presId="urn:microsoft.com/office/officeart/2005/8/layout/funnel1"/>
    <dgm:cxn modelId="{46EDA5CF-669B-47C8-A2DB-CEAD37326926}" type="presParOf" srcId="{3540B4B1-12C1-4B19-AAD4-87E8E52BD7DB}" destId="{4FE4824B-5C4C-445C-A320-8CEACE05E65C}" srcOrd="4" destOrd="0" presId="urn:microsoft.com/office/officeart/2005/8/layout/funnel1"/>
    <dgm:cxn modelId="{5E1CDEFC-0885-4A77-8D93-5945366F10CC}" type="presParOf" srcId="{3540B4B1-12C1-4B19-AAD4-87E8E52BD7DB}" destId="{47944F6B-7C0B-4EF0-BB0B-A29867D4D2F2}" srcOrd="5" destOrd="0" presId="urn:microsoft.com/office/officeart/2005/8/layout/funnel1"/>
    <dgm:cxn modelId="{65853786-395B-4F1B-9F41-895FF719DCB4}" type="presParOf" srcId="{3540B4B1-12C1-4B19-AAD4-87E8E52BD7DB}" destId="{589C4DEB-27C5-4D2B-AFE2-0D05139CF601}"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3E6F13-C020-420D-B841-C326542076C3}">
      <dsp:nvSpPr>
        <dsp:cNvPr id="0" name=""/>
        <dsp:cNvSpPr/>
      </dsp:nvSpPr>
      <dsp:spPr>
        <a:xfrm>
          <a:off x="1870551" y="230375"/>
          <a:ext cx="4572061" cy="1587816"/>
        </a:xfrm>
        <a:prstGeom prst="ellipse">
          <a:avLst/>
        </a:prstGeom>
        <a:solidFill>
          <a:schemeClr val="dk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D3795F4-43CA-4FF0-8019-E823EA0D4DDA}">
      <dsp:nvSpPr>
        <dsp:cNvPr id="0" name=""/>
        <dsp:cNvSpPr/>
      </dsp:nvSpPr>
      <dsp:spPr>
        <a:xfrm>
          <a:off x="3720641" y="4118399"/>
          <a:ext cx="886058" cy="567077"/>
        </a:xfrm>
        <a:prstGeom prst="downArrow">
          <a:avLst/>
        </a:prstGeom>
        <a:solidFill>
          <a:schemeClr val="dk1">
            <a:tint val="60000"/>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01431C-C41D-412B-8765-F01CE12C0BCA}">
      <dsp:nvSpPr>
        <dsp:cNvPr id="0" name=""/>
        <dsp:cNvSpPr/>
      </dsp:nvSpPr>
      <dsp:spPr>
        <a:xfrm>
          <a:off x="2037130" y="4572061"/>
          <a:ext cx="4253080" cy="10632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Useful, actionable information</a:t>
          </a:r>
        </a:p>
      </dsp:txBody>
      <dsp:txXfrm>
        <a:off x="2037130" y="4572061"/>
        <a:ext cx="4253080" cy="1063270"/>
      </dsp:txXfrm>
    </dsp:sp>
    <dsp:sp modelId="{7F0E512F-69A6-4382-9ED7-5F0197D5A316}">
      <dsp:nvSpPr>
        <dsp:cNvPr id="0" name=""/>
        <dsp:cNvSpPr/>
      </dsp:nvSpPr>
      <dsp:spPr>
        <a:xfrm>
          <a:off x="3449710" y="1859936"/>
          <a:ext cx="1761078" cy="1756676"/>
        </a:xfrm>
        <a:prstGeom prst="ellipse">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Accurate, reliable</a:t>
          </a:r>
        </a:p>
      </dsp:txBody>
      <dsp:txXfrm>
        <a:off x="3707614" y="2117195"/>
        <a:ext cx="1245270" cy="1242158"/>
      </dsp:txXfrm>
    </dsp:sp>
    <dsp:sp modelId="{4FE4824B-5C4C-445C-A320-8CEACE05E65C}">
      <dsp:nvSpPr>
        <dsp:cNvPr id="0" name=""/>
        <dsp:cNvSpPr/>
      </dsp:nvSpPr>
      <dsp:spPr>
        <a:xfrm>
          <a:off x="2308467" y="663403"/>
          <a:ext cx="1761078" cy="1756676"/>
        </a:xfrm>
        <a:prstGeom prst="ellipse">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Equitable</a:t>
          </a:r>
        </a:p>
      </dsp:txBody>
      <dsp:txXfrm>
        <a:off x="2566371" y="920662"/>
        <a:ext cx="1245270" cy="1242158"/>
      </dsp:txXfrm>
    </dsp:sp>
    <dsp:sp modelId="{47944F6B-7C0B-4EF0-BB0B-A29867D4D2F2}">
      <dsp:nvSpPr>
        <dsp:cNvPr id="0" name=""/>
        <dsp:cNvSpPr/>
      </dsp:nvSpPr>
      <dsp:spPr>
        <a:xfrm>
          <a:off x="3938815" y="277790"/>
          <a:ext cx="1761078" cy="1756676"/>
        </a:xfrm>
        <a:prstGeom prst="ellipse">
          <a:avLst/>
        </a:prstGeom>
        <a:solidFill>
          <a:schemeClr val="lt1">
            <a:hueOff val="0"/>
            <a:satOff val="0"/>
            <a:lumOff val="0"/>
            <a:alphaOff val="0"/>
          </a:schemeClr>
        </a:solidFill>
        <a:ln w="1079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Community-based, participatory</a:t>
          </a:r>
        </a:p>
      </dsp:txBody>
      <dsp:txXfrm>
        <a:off x="4196719" y="535049"/>
        <a:ext cx="1245270" cy="1242158"/>
      </dsp:txXfrm>
    </dsp:sp>
    <dsp:sp modelId="{589C4DEB-27C5-4D2B-AFE2-0D05139CF601}">
      <dsp:nvSpPr>
        <dsp:cNvPr id="0" name=""/>
        <dsp:cNvSpPr/>
      </dsp:nvSpPr>
      <dsp:spPr>
        <a:xfrm>
          <a:off x="1689902" y="11347"/>
          <a:ext cx="4961927" cy="3969541"/>
        </a:xfrm>
        <a:prstGeom prst="funnel">
          <a:avLst/>
        </a:prstGeom>
        <a:solidFill>
          <a:schemeClr val="dk1">
            <a:alpha val="40000"/>
            <a:tint val="40000"/>
            <a:hueOff val="0"/>
            <a:satOff val="0"/>
            <a:lumOff val="0"/>
            <a:alphaOff val="0"/>
          </a:scheme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3997631" cy="2483312"/>
          </a:xfrm>
          <a:prstGeom prst="rect">
            <a:avLst/>
          </a:prstGeom>
        </p:spPr>
        <p:txBody>
          <a:bodyPr vert="horz" lIns="181636" tIns="90818" rIns="181636" bIns="90818" rtlCol="0"/>
          <a:lstStyle>
            <a:lvl1pPr algn="l">
              <a:defRPr sz="2400"/>
            </a:lvl1pPr>
          </a:lstStyle>
          <a:p>
            <a:endParaRPr lang="en-US"/>
          </a:p>
        </p:txBody>
      </p:sp>
      <p:sp>
        <p:nvSpPr>
          <p:cNvPr id="3" name="Date Placeholder 2"/>
          <p:cNvSpPr>
            <a:spLocks noGrp="1"/>
          </p:cNvSpPr>
          <p:nvPr>
            <p:ph type="dt" idx="1"/>
          </p:nvPr>
        </p:nvSpPr>
        <p:spPr>
          <a:xfrm>
            <a:off x="5223657" y="3"/>
            <a:ext cx="3997631" cy="2483312"/>
          </a:xfrm>
          <a:prstGeom prst="rect">
            <a:avLst/>
          </a:prstGeom>
        </p:spPr>
        <p:txBody>
          <a:bodyPr vert="horz" lIns="181636" tIns="90818" rIns="181636" bIns="90818" rtlCol="0"/>
          <a:lstStyle>
            <a:lvl1pPr algn="r">
              <a:defRPr sz="2400"/>
            </a:lvl1pPr>
          </a:lstStyle>
          <a:p>
            <a:fld id="{29018106-1E9B-459A-9D2F-0472014A9475}" type="datetimeFigureOut">
              <a:rPr lang="en-US" smtClean="0"/>
              <a:t>3/4/2020</a:t>
            </a:fld>
            <a:endParaRPr lang="en-US"/>
          </a:p>
        </p:txBody>
      </p:sp>
      <p:sp>
        <p:nvSpPr>
          <p:cNvPr id="4" name="Slide Image Placeholder 3"/>
          <p:cNvSpPr>
            <a:spLocks noGrp="1" noRot="1" noChangeAspect="1"/>
          </p:cNvSpPr>
          <p:nvPr>
            <p:ph type="sldImg" idx="2"/>
          </p:nvPr>
        </p:nvSpPr>
        <p:spPr>
          <a:xfrm>
            <a:off x="-10260013" y="6197600"/>
            <a:ext cx="29743401" cy="16730663"/>
          </a:xfrm>
          <a:prstGeom prst="rect">
            <a:avLst/>
          </a:prstGeom>
          <a:noFill/>
          <a:ln w="12700">
            <a:solidFill>
              <a:prstClr val="black"/>
            </a:solidFill>
          </a:ln>
        </p:spPr>
        <p:txBody>
          <a:bodyPr vert="horz" lIns="181636" tIns="90818" rIns="181636" bIns="90818" rtlCol="0" anchor="ctr"/>
          <a:lstStyle/>
          <a:p>
            <a:endParaRPr lang="en-US"/>
          </a:p>
        </p:txBody>
      </p:sp>
      <p:sp>
        <p:nvSpPr>
          <p:cNvPr id="5" name="Notes Placeholder 4"/>
          <p:cNvSpPr>
            <a:spLocks noGrp="1"/>
          </p:cNvSpPr>
          <p:nvPr>
            <p:ph type="body" sz="quarter" idx="3"/>
          </p:nvPr>
        </p:nvSpPr>
        <p:spPr>
          <a:xfrm>
            <a:off x="923173" y="23860224"/>
            <a:ext cx="7377030" cy="19525109"/>
          </a:xfrm>
          <a:prstGeom prst="rect">
            <a:avLst/>
          </a:prstGeom>
        </p:spPr>
        <p:txBody>
          <a:bodyPr vert="horz" lIns="181636" tIns="90818" rIns="181636" bIns="9081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47097493"/>
            <a:ext cx="3997631" cy="2483307"/>
          </a:xfrm>
          <a:prstGeom prst="rect">
            <a:avLst/>
          </a:prstGeom>
        </p:spPr>
        <p:txBody>
          <a:bodyPr vert="horz" lIns="181636" tIns="90818" rIns="181636" bIns="90818" rtlCol="0" anchor="b"/>
          <a:lstStyle>
            <a:lvl1pPr algn="l">
              <a:defRPr sz="2400"/>
            </a:lvl1pPr>
          </a:lstStyle>
          <a:p>
            <a:endParaRPr lang="en-US"/>
          </a:p>
        </p:txBody>
      </p:sp>
      <p:sp>
        <p:nvSpPr>
          <p:cNvPr id="7" name="Slide Number Placeholder 6"/>
          <p:cNvSpPr>
            <a:spLocks noGrp="1"/>
          </p:cNvSpPr>
          <p:nvPr>
            <p:ph type="sldNum" sz="quarter" idx="5"/>
          </p:nvPr>
        </p:nvSpPr>
        <p:spPr>
          <a:xfrm>
            <a:off x="5223657" y="47097493"/>
            <a:ext cx="3997631" cy="2483307"/>
          </a:xfrm>
          <a:prstGeom prst="rect">
            <a:avLst/>
          </a:prstGeom>
        </p:spPr>
        <p:txBody>
          <a:bodyPr vert="horz" lIns="181636" tIns="90818" rIns="181636" bIns="90818" rtlCol="0" anchor="b"/>
          <a:lstStyle>
            <a:lvl1pPr algn="r">
              <a:defRPr sz="2400"/>
            </a:lvl1pPr>
          </a:lstStyle>
          <a:p>
            <a:fld id="{3ED38F12-DBA3-4D4B-8343-BA2776CD2E72}" type="slidenum">
              <a:rPr lang="en-US" smtClean="0"/>
              <a:t>‹#›</a:t>
            </a:fld>
            <a:endParaRPr lang="en-US"/>
          </a:p>
        </p:txBody>
      </p:sp>
    </p:spTree>
    <p:extLst>
      <p:ext uri="{BB962C8B-B14F-4D97-AF65-F5344CB8AC3E}">
        <p14:creationId xmlns:p14="http://schemas.microsoft.com/office/powerpoint/2010/main" val="1519873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coopartnerships.org/blog/2019/7/2/evaluation-points-to-early-successes-among-partners-to-advance-equity"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coopartnerships.org/blog/2019/7/2/evaluation-points-to-early-successes-among-partners-to-advance-equity"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equitableeval.org/"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www.racialequitytools.org/evaluate"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Content will address the following:</a:t>
            </a:r>
          </a:p>
          <a:p>
            <a:pPr marL="567614" indent="-567614">
              <a:buFont typeface="Arial" panose="020B0604020202020204" pitchFamily="34" charset="0"/>
              <a:buChar char="•"/>
            </a:pPr>
            <a:r>
              <a:rPr lang="en-US" sz="2400" dirty="0">
                <a:latin typeface="Calibri" panose="020F0502020204030204" pitchFamily="34" charset="0"/>
                <a:cs typeface="Calibri" panose="020F0502020204030204" pitchFamily="34" charset="0"/>
              </a:rPr>
              <a:t>Why evaluation matters</a:t>
            </a:r>
          </a:p>
          <a:p>
            <a:pPr marL="567614" indent="-567614">
              <a:buFont typeface="Arial" panose="020B0604020202020204" pitchFamily="34" charset="0"/>
              <a:buChar char="•"/>
            </a:pPr>
            <a:r>
              <a:rPr lang="en-US" sz="2400" dirty="0">
                <a:solidFill>
                  <a:schemeClr val="dk1"/>
                </a:solidFill>
                <a:latin typeface="Calibri" panose="020F0502020204030204" pitchFamily="34" charset="0"/>
                <a:cs typeface="Calibri" panose="020F0502020204030204" pitchFamily="34" charset="0"/>
              </a:rPr>
              <a:t>Evaluation methods</a:t>
            </a:r>
          </a:p>
          <a:p>
            <a:pPr marL="567614" indent="-567614">
              <a:buFont typeface="Arial" panose="020B0604020202020204" pitchFamily="34" charset="0"/>
              <a:buChar char="•"/>
            </a:pPr>
            <a:r>
              <a:rPr lang="en-US" sz="2400" dirty="0">
                <a:solidFill>
                  <a:schemeClr val="dk1"/>
                </a:solidFill>
                <a:latin typeface="Calibri" panose="020F0502020204030204" pitchFamily="34" charset="0"/>
                <a:cs typeface="Calibri" panose="020F0502020204030204" pitchFamily="34" charset="0"/>
              </a:rPr>
              <a:t>Creating an evaluation plan</a:t>
            </a:r>
          </a:p>
          <a:p>
            <a:pPr marL="567614" indent="-567614">
              <a:buFont typeface="Arial" panose="020B0604020202020204" pitchFamily="34" charset="0"/>
              <a:buChar char="•"/>
            </a:pPr>
            <a:r>
              <a:rPr lang="en-US" sz="2400" dirty="0">
                <a:solidFill>
                  <a:schemeClr val="dk1"/>
                </a:solidFill>
                <a:latin typeface="Calibri" panose="020F0502020204030204" pitchFamily="34" charset="0"/>
                <a:cs typeface="Calibri" panose="020F0502020204030204" pitchFamily="34" charset="0"/>
              </a:rPr>
              <a:t>How to decide what data to collect</a:t>
            </a:r>
          </a:p>
          <a:p>
            <a:endParaRPr lang="en-US" dirty="0"/>
          </a:p>
        </p:txBody>
      </p:sp>
      <p:sp>
        <p:nvSpPr>
          <p:cNvPr id="4" name="Slide Number Placeholder 3"/>
          <p:cNvSpPr>
            <a:spLocks noGrp="1"/>
          </p:cNvSpPr>
          <p:nvPr>
            <p:ph type="sldNum" sz="quarter" idx="5"/>
          </p:nvPr>
        </p:nvSpPr>
        <p:spPr/>
        <p:txBody>
          <a:bodyPr/>
          <a:lstStyle/>
          <a:p>
            <a:fld id="{3ED38F12-DBA3-4D4B-8343-BA2776CD2E72}" type="slidenum">
              <a:rPr lang="en-US" smtClean="0"/>
              <a:t>1</a:t>
            </a:fld>
            <a:endParaRPr lang="en-US"/>
          </a:p>
        </p:txBody>
      </p:sp>
    </p:spTree>
    <p:extLst>
      <p:ext uri="{BB962C8B-B14F-4D97-AF65-F5344CB8AC3E}">
        <p14:creationId xmlns:p14="http://schemas.microsoft.com/office/powerpoint/2010/main" val="13189244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816364">
              <a:defRPr/>
            </a:pPr>
            <a:r>
              <a:rPr lang="en-US" dirty="0"/>
              <a:t>Once you have a research question, you can decide study methods and data collection approach. </a:t>
            </a:r>
          </a:p>
          <a:p>
            <a:pPr defTabSz="1816364">
              <a:defRPr/>
            </a:pPr>
            <a:endParaRPr lang="en-US" dirty="0"/>
          </a:p>
          <a:p>
            <a:pPr defTabSz="1816364">
              <a:defRPr/>
            </a:pPr>
            <a:r>
              <a:rPr lang="en-US" dirty="0"/>
              <a:t>Specifically, there are 35 different types of evaluation. But generally, they fall into two types – process and outcome. Outcome and impact evaluations look what happened as a result of a strategy/program. </a:t>
            </a:r>
          </a:p>
          <a:p>
            <a:endParaRPr lang="en-US" dirty="0"/>
          </a:p>
          <a:p>
            <a:r>
              <a:rPr lang="en-US" dirty="0"/>
              <a:t>Process and implementation evaluations study how things are working - are things happening as we intended, what are barriers and successes, what needs improvement – are things happen as they should, are organizational supports in place to support the work. </a:t>
            </a:r>
          </a:p>
        </p:txBody>
      </p:sp>
      <p:sp>
        <p:nvSpPr>
          <p:cNvPr id="4" name="Slide Number Placeholder 3"/>
          <p:cNvSpPr>
            <a:spLocks noGrp="1"/>
          </p:cNvSpPr>
          <p:nvPr>
            <p:ph type="sldNum" sz="quarter" idx="5"/>
          </p:nvPr>
        </p:nvSpPr>
        <p:spPr/>
        <p:txBody>
          <a:bodyPr/>
          <a:lstStyle/>
          <a:p>
            <a:fld id="{3ED38F12-DBA3-4D4B-8343-BA2776CD2E72}" type="slidenum">
              <a:rPr lang="en-US" smtClean="0"/>
              <a:t>10</a:t>
            </a:fld>
            <a:endParaRPr lang="en-US"/>
          </a:p>
        </p:txBody>
      </p:sp>
    </p:spTree>
    <p:extLst>
      <p:ext uri="{BB962C8B-B14F-4D97-AF65-F5344CB8AC3E}">
        <p14:creationId xmlns:p14="http://schemas.microsoft.com/office/powerpoint/2010/main" val="26182243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you have a research question, you can decide study methods and data collection approach. </a:t>
            </a:r>
          </a:p>
          <a:p>
            <a:endParaRPr lang="en-US" dirty="0"/>
          </a:p>
          <a:p>
            <a:r>
              <a:rPr lang="en-US" dirty="0"/>
              <a:t>Please see the handout which reviews advantages and disadvantages of each method, generally speaking. </a:t>
            </a:r>
          </a:p>
          <a:p>
            <a:endParaRPr lang="en-US" dirty="0"/>
          </a:p>
          <a:p>
            <a:r>
              <a:rPr lang="en-US" dirty="0"/>
              <a:t>Quantitative data are counts, answer questions like how many.</a:t>
            </a:r>
          </a:p>
          <a:p>
            <a:r>
              <a:rPr lang="en-US" dirty="0"/>
              <a:t>Qualitative data are more narrative often, answer questions like what, why, how did it work. </a:t>
            </a:r>
          </a:p>
          <a:p>
            <a:endParaRPr lang="en-US" dirty="0"/>
          </a:p>
          <a:p>
            <a:r>
              <a:rPr lang="en-US" dirty="0"/>
              <a:t>Ideally, equity and community members are considered/have a role in drafting, testing and implementing data collection methods and protocols.</a:t>
            </a:r>
          </a:p>
          <a:p>
            <a:endParaRPr lang="en-US" dirty="0">
              <a:cs typeface="Calibri"/>
            </a:endParaRPr>
          </a:p>
          <a:p>
            <a:r>
              <a:rPr lang="en-US" dirty="0">
                <a:cs typeface="Calibri"/>
              </a:rPr>
              <a:t>These are some of the ways we can collect data. If you are interested in a particular method, we are also holding survey, focus group and other workshops throughout the year. We also provide technical assistance for any of these topics or others that are specifically related to the needs of your organization. You can just ask for support (see last slide for more information). </a:t>
            </a:r>
          </a:p>
          <a:p>
            <a:endParaRPr lang="en-US" dirty="0"/>
          </a:p>
        </p:txBody>
      </p:sp>
      <p:sp>
        <p:nvSpPr>
          <p:cNvPr id="4" name="Slide Number Placeholder 3"/>
          <p:cNvSpPr>
            <a:spLocks noGrp="1"/>
          </p:cNvSpPr>
          <p:nvPr>
            <p:ph type="sldNum" sz="quarter" idx="5"/>
          </p:nvPr>
        </p:nvSpPr>
        <p:spPr/>
        <p:txBody>
          <a:bodyPr/>
          <a:lstStyle/>
          <a:p>
            <a:fld id="{3ED38F12-DBA3-4D4B-8343-BA2776CD2E72}" type="slidenum">
              <a:rPr lang="en-US" smtClean="0"/>
              <a:t>11</a:t>
            </a:fld>
            <a:endParaRPr lang="en-US"/>
          </a:p>
        </p:txBody>
      </p:sp>
    </p:spTree>
    <p:extLst>
      <p:ext uri="{BB962C8B-B14F-4D97-AF65-F5344CB8AC3E}">
        <p14:creationId xmlns:p14="http://schemas.microsoft.com/office/powerpoint/2010/main" val="13478721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Performance measures can be part of an evaluation, and can stand alone. To be part of an evaluation, the performance measures need to relate/answer your evaluation question(s). </a:t>
            </a:r>
          </a:p>
          <a:p>
            <a:endParaRPr lang="en-US" dirty="0">
              <a:cs typeface="Calibri"/>
            </a:endParaRPr>
          </a:p>
          <a:p>
            <a:r>
              <a:rPr lang="en-US" dirty="0">
                <a:cs typeface="Calibri"/>
              </a:rPr>
              <a:t>The COO performance measures are listed here. </a:t>
            </a:r>
            <a:endParaRPr lang="en-US" dirty="0"/>
          </a:p>
          <a:p>
            <a:r>
              <a:rPr lang="en-US" dirty="0"/>
              <a:t>Blog with baseline results: </a:t>
            </a:r>
          </a:p>
          <a:p>
            <a:r>
              <a:rPr lang="en-US" dirty="0">
                <a:hlinkClick r:id="rId3"/>
              </a:rPr>
              <a:t>https://www.coopartnerships.org/blog/2019/7/2/evaluation-points-to-early-successes-among-partners-to-advance-equity</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3ED38F12-DBA3-4D4B-8343-BA2776CD2E72}" type="slidenum">
              <a:rPr lang="en-US" smtClean="0"/>
              <a:t>12</a:t>
            </a:fld>
            <a:endParaRPr lang="en-US"/>
          </a:p>
        </p:txBody>
      </p:sp>
    </p:spTree>
    <p:extLst>
      <p:ext uri="{BB962C8B-B14F-4D97-AF65-F5344CB8AC3E}">
        <p14:creationId xmlns:p14="http://schemas.microsoft.com/office/powerpoint/2010/main" val="23119078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COO performance measures.</a:t>
            </a:r>
          </a:p>
          <a:p>
            <a:endParaRPr lang="en-US" dirty="0"/>
          </a:p>
          <a:p>
            <a:r>
              <a:rPr lang="en-US" dirty="0"/>
              <a:t>The COO measures rely on the results-based accountability approach to evaluation. They answer 3 key questions: How much did we do, how well did we do it, and is anyone better off. For more information, see: </a:t>
            </a:r>
            <a:r>
              <a:rPr lang="en-US" dirty="0">
                <a:solidFill>
                  <a:srgbClr val="00B0F0"/>
                </a:solidFill>
              </a:rPr>
              <a:t>https://clearimpact.com/results-based-accountability/</a:t>
            </a:r>
          </a:p>
          <a:p>
            <a:endParaRPr lang="en-US" dirty="0"/>
          </a:p>
          <a:p>
            <a:r>
              <a:rPr lang="en-US" dirty="0"/>
              <a:t>Blog with baseline results: </a:t>
            </a:r>
          </a:p>
          <a:p>
            <a:r>
              <a:rPr lang="en-US" dirty="0">
                <a:hlinkClick r:id="rId3"/>
              </a:rPr>
              <a:t>https://www.coopartnerships.org/blog/2019/7/2/evaluation-points-to-early-successes-among-partners-to-advance-equity</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3ED38F12-DBA3-4D4B-8343-BA2776CD2E72}" type="slidenum">
              <a:rPr lang="en-US" smtClean="0"/>
              <a:t>13</a:t>
            </a:fld>
            <a:endParaRPr lang="en-US"/>
          </a:p>
        </p:txBody>
      </p:sp>
    </p:spTree>
    <p:extLst>
      <p:ext uri="{BB962C8B-B14F-4D97-AF65-F5344CB8AC3E}">
        <p14:creationId xmlns:p14="http://schemas.microsoft.com/office/powerpoint/2010/main" val="21826584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reviews some key points to think about and remember when analyzing and interpreting data and results. As with other stages of evaluation, equity and community-based participation are important in this stage. For example, are findings equitable or do they differ for any key subgroups? Did we check with community members to make sure our interpretation of results is accurate, correct? How do they interpret the results?  </a:t>
            </a:r>
          </a:p>
          <a:p>
            <a:endParaRPr lang="en-US" dirty="0"/>
          </a:p>
          <a:p>
            <a:r>
              <a:rPr lang="en-US" dirty="0">
                <a:cs typeface="Calibri" panose="020F0502020204030204"/>
              </a:rPr>
              <a:t>Again, remember you can reach out for technical assistance when you get to this stage, and you can also get support for any stage.</a:t>
            </a:r>
          </a:p>
        </p:txBody>
      </p:sp>
      <p:sp>
        <p:nvSpPr>
          <p:cNvPr id="4" name="Slide Number Placeholder 3"/>
          <p:cNvSpPr>
            <a:spLocks noGrp="1"/>
          </p:cNvSpPr>
          <p:nvPr>
            <p:ph type="sldNum" sz="quarter" idx="5"/>
          </p:nvPr>
        </p:nvSpPr>
        <p:spPr/>
        <p:txBody>
          <a:bodyPr/>
          <a:lstStyle/>
          <a:p>
            <a:fld id="{3ED38F12-DBA3-4D4B-8343-BA2776CD2E72}" type="slidenum">
              <a:rPr lang="en-US" smtClean="0"/>
              <a:t>14</a:t>
            </a:fld>
            <a:endParaRPr lang="en-US"/>
          </a:p>
        </p:txBody>
      </p:sp>
    </p:spTree>
    <p:extLst>
      <p:ext uri="{BB962C8B-B14F-4D97-AF65-F5344CB8AC3E}">
        <p14:creationId xmlns:p14="http://schemas.microsoft.com/office/powerpoint/2010/main" val="42332797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a number of online resources to help you understand the key stages of an evaluation. Here’s an example from U of Kansas, community toolbox:  https://ctb.ku.edu/en/table-of-contents/evaluate/evaluation/framework-for-evaluation/main</a:t>
            </a:r>
          </a:p>
          <a:p>
            <a:endParaRPr lang="en-US" dirty="0"/>
          </a:p>
          <a:p>
            <a:r>
              <a:rPr lang="en-US" dirty="0"/>
              <a:t>A good evaluation is going to be useful and give you good information. When evaluators are engaging with community, we get more useful and accurate information. Ideally, community is involved at each phase. And in each phase, we are thinking about equity and how to examine and think about equity. </a:t>
            </a:r>
          </a:p>
          <a:p>
            <a:endParaRPr lang="en-US" dirty="0"/>
          </a:p>
          <a:p>
            <a:r>
              <a:rPr lang="en-US" dirty="0"/>
              <a:t>Evaluation can and should go to equity and ideally should lead to action stops rather than a report that no one is going to read. </a:t>
            </a:r>
          </a:p>
          <a:p>
            <a:endParaRPr lang="en-US" dirty="0"/>
          </a:p>
          <a:p>
            <a:r>
              <a:rPr lang="en-US" dirty="0"/>
              <a:t>Another basic framework to help plan an evaluation is to consider the following questions: </a:t>
            </a:r>
          </a:p>
          <a:p>
            <a:r>
              <a:rPr lang="en-US" dirty="0"/>
              <a:t>1. DEFINE – what is the strategy or program? How does it work?</a:t>
            </a:r>
          </a:p>
          <a:p>
            <a:r>
              <a:rPr lang="en-US" dirty="0"/>
              <a:t>2. PLAN – what information is needed, how to evaluate</a:t>
            </a:r>
          </a:p>
          <a:p>
            <a:r>
              <a:rPr lang="en-US" dirty="0"/>
              <a:t>3. IMPLEMENT – How do I evaluate the program</a:t>
            </a:r>
          </a:p>
          <a:p>
            <a:r>
              <a:rPr lang="en-US" dirty="0"/>
              <a:t>4. INTERPRET – how do I interpret results</a:t>
            </a:r>
          </a:p>
          <a:p>
            <a:r>
              <a:rPr lang="en-US" dirty="0"/>
              <a:t>5. INFORM &amp; REFINE - how do I use the results</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3ED38F12-DBA3-4D4B-8343-BA2776CD2E72}" type="slidenum">
              <a:rPr lang="en-US" smtClean="0"/>
              <a:t>15</a:t>
            </a:fld>
            <a:endParaRPr lang="en-US"/>
          </a:p>
        </p:txBody>
      </p:sp>
    </p:spTree>
    <p:extLst>
      <p:ext uri="{BB962C8B-B14F-4D97-AF65-F5344CB8AC3E}">
        <p14:creationId xmlns:p14="http://schemas.microsoft.com/office/powerpoint/2010/main" val="8983509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D38F12-DBA3-4D4B-8343-BA2776CD2E72}" type="slidenum">
              <a:rPr lang="en-US" smtClean="0"/>
              <a:t>17</a:t>
            </a:fld>
            <a:endParaRPr lang="en-US"/>
          </a:p>
        </p:txBody>
      </p:sp>
    </p:spTree>
    <p:extLst>
      <p:ext uri="{BB962C8B-B14F-4D97-AF65-F5344CB8AC3E}">
        <p14:creationId xmlns:p14="http://schemas.microsoft.com/office/powerpoint/2010/main" val="4233355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purpose behind this workshop is to support community members and partners to conduct their own evaluations. Anyone can plan and do an evaluation, and do it well. In fact, making sure the people involved and most affected by the work being evaluated are involved in every stage of the evaluation will help ensure that results are useful and accurate.</a:t>
            </a:r>
          </a:p>
          <a:p>
            <a:endParaRPr lang="en-US" dirty="0"/>
          </a:p>
          <a:p>
            <a:r>
              <a:rPr lang="en-US" dirty="0"/>
              <a:t>Note for presenters - We start with introductions, and something about our work that we want to celebrate, share what works.  This is also a good time to talk about what people want out of the session; do people have evaluations they are planning and want to discuss. </a:t>
            </a:r>
            <a:endParaRPr lang="en-US" dirty="0">
              <a:cs typeface="Calibri"/>
            </a:endParaRPr>
          </a:p>
          <a:p>
            <a:endParaRPr lang="en-US" dirty="0">
              <a:cs typeface="Calibri"/>
            </a:endParaRPr>
          </a:p>
          <a:p>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3ED38F12-DBA3-4D4B-8343-BA2776CD2E72}" type="slidenum">
              <a:rPr lang="en-US" smtClean="0"/>
              <a:t>2</a:t>
            </a:fld>
            <a:endParaRPr lang="en-US"/>
          </a:p>
        </p:txBody>
      </p:sp>
    </p:spTree>
    <p:extLst>
      <p:ext uri="{BB962C8B-B14F-4D97-AF65-F5344CB8AC3E}">
        <p14:creationId xmlns:p14="http://schemas.microsoft.com/office/powerpoint/2010/main" val="1363433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Evaluation should be useful to you, help inform learning and next steps. Evaluation can and should help support people that are affected by strategy or program being evaluated– either by empowering them, identifying needed supports, or channeling people’s voice. Similarly, evaluation can and should support equity achievement and social change. </a:t>
            </a:r>
          </a:p>
          <a:p>
            <a:endParaRPr lang="en-US" dirty="0"/>
          </a:p>
          <a:p>
            <a:pPr defTabSz="1816364">
              <a:defRPr/>
            </a:pPr>
            <a:r>
              <a:rPr lang="en-US" dirty="0"/>
              <a:t>Ideally, evaluation helps you determine - w</a:t>
            </a:r>
            <a:r>
              <a:rPr lang="en-US" sz="2400" dirty="0"/>
              <a:t>hat do I need to know to make the decision I need to make?</a:t>
            </a:r>
          </a:p>
          <a:p>
            <a:pPr defTabSz="1816364">
              <a:defRPr/>
            </a:pPr>
            <a:endParaRPr lang="en-US" sz="2400" dirty="0"/>
          </a:p>
          <a:p>
            <a:pPr>
              <a:defRPr/>
            </a:pPr>
            <a:r>
              <a:rPr lang="en-US" dirty="0"/>
              <a:t>(</a:t>
            </a:r>
            <a:r>
              <a:rPr lang="en-US" i="1" dirty="0"/>
              <a:t>Optional discussion – animated slide so bullets come in with a second click</a:t>
            </a:r>
            <a:r>
              <a:rPr lang="en-US" dirty="0"/>
              <a:t>)</a:t>
            </a:r>
            <a:endParaRPr lang="en-US" dirty="0">
              <a:cs typeface="Calibri"/>
            </a:endParaRPr>
          </a:p>
          <a:p>
            <a:pPr defTabSz="1816364">
              <a:defRPr/>
            </a:pPr>
            <a:endParaRPr lang="en-US" sz="2400" dirty="0"/>
          </a:p>
          <a:p>
            <a:endParaRPr lang="en-US" dirty="0"/>
          </a:p>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3ED38F12-DBA3-4D4B-8343-BA2776CD2E72}" type="slidenum">
              <a:rPr lang="en-US" smtClean="0"/>
              <a:t>3</a:t>
            </a:fld>
            <a:endParaRPr lang="en-US"/>
          </a:p>
        </p:txBody>
      </p:sp>
    </p:spTree>
    <p:extLst>
      <p:ext uri="{BB962C8B-B14F-4D97-AF65-F5344CB8AC3E}">
        <p14:creationId xmlns:p14="http://schemas.microsoft.com/office/powerpoint/2010/main" val="2808115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Evaluation frameworks give guidelines to focus questions, methods, analyses and interpretation. Evaluation methods include how to get accurate, reliable information. A community-based participatory research (CBPR) approach can help lead to more accurate results, and we’ll talk about how in a minute.</a:t>
            </a:r>
          </a:p>
          <a:p>
            <a:endParaRPr lang="en-US" sz="2400" dirty="0"/>
          </a:p>
          <a:p>
            <a:r>
              <a:rPr lang="en-US" sz="2400" dirty="0"/>
              <a:t>The field is also moving toward equitable evaluation, which emphasizes that evaluators should be aware of equity at all times and consider equity issues at every evaluation stage. This means, for example, thinking about how access differs, do findings differ for some groups, does data collection include asking about systemic barriers and opportunities.</a:t>
            </a:r>
            <a:r>
              <a:rPr lang="en-US" dirty="0"/>
              <a:t> But also creating chances and opportunities to understand strengths. </a:t>
            </a:r>
            <a:endParaRPr lang="en-US" sz="2400" dirty="0">
              <a:cs typeface="Calibri"/>
            </a:endParaRPr>
          </a:p>
          <a:p>
            <a:endParaRPr lang="en-US" sz="2400" dirty="0"/>
          </a:p>
          <a:p>
            <a:r>
              <a:rPr lang="en-US" sz="2400" dirty="0"/>
              <a:t>An accurate evaluation conducted in partnership with community within an equity frame is more likely to result in useful actionable findings</a:t>
            </a:r>
          </a:p>
          <a:p>
            <a:endParaRPr lang="en-US" dirty="0">
              <a:cs typeface="Calibri"/>
            </a:endParaRPr>
          </a:p>
          <a:p>
            <a:r>
              <a:rPr lang="en-US" dirty="0">
                <a:cs typeface="Calibri"/>
              </a:rPr>
              <a:t>Resources: </a:t>
            </a:r>
          </a:p>
          <a:p>
            <a:r>
              <a:rPr lang="en-US" u="sng" dirty="0">
                <a:hlinkClick r:id="rId3"/>
              </a:rPr>
              <a:t>https://www.equitableeval.org/</a:t>
            </a:r>
            <a:endParaRPr lang="en-US" dirty="0"/>
          </a:p>
          <a:p>
            <a:endParaRPr lang="en-US" u="sng" dirty="0">
              <a:cs typeface="Calibri" panose="020F0502020204030204"/>
            </a:endParaRPr>
          </a:p>
          <a:p>
            <a:r>
              <a:rPr lang="en-US" u="sng" dirty="0">
                <a:hlinkClick r:id="rId4"/>
              </a:rPr>
              <a:t>https://www.racialequitytools.org/evaluate</a:t>
            </a:r>
            <a:endParaRPr lang="en-US" dirty="0"/>
          </a:p>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3ED38F12-DBA3-4D4B-8343-BA2776CD2E72}" type="slidenum">
              <a:rPr lang="en-US" smtClean="0"/>
              <a:t>4</a:t>
            </a:fld>
            <a:endParaRPr lang="en-US"/>
          </a:p>
        </p:txBody>
      </p:sp>
    </p:spTree>
    <p:extLst>
      <p:ext uri="{BB962C8B-B14F-4D97-AF65-F5344CB8AC3E}">
        <p14:creationId xmlns:p14="http://schemas.microsoft.com/office/powerpoint/2010/main" val="1628173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are some of the questions, challenges and concerns that you have heard about evaluation? A common critique of traditional evaluation is that methods and findings can suffer because the right people are not </a:t>
            </a:r>
            <a:r>
              <a:rPr lang="en-US" dirty="0">
                <a:cs typeface="Calibri" panose="020F0502020204030204"/>
              </a:rPr>
              <a:t>involved in the process. </a:t>
            </a:r>
          </a:p>
          <a:p>
            <a:endParaRPr lang="en-US" dirty="0"/>
          </a:p>
          <a:p>
            <a:r>
              <a:rPr lang="en-US" dirty="0"/>
              <a:t>Public Health Seattle and King County, especially the Assessment Policy Development and Evaluation division, strive for community participation in every part of evaluation work, to the degree possible. Our aim is to make sure that we bring diverse perspectives and voices into the room. When possible, community members lead the evaluation – by picking the questions investigated, deciding what data to use and how to collect the information, what findings mean and how best to turn findings into action steps. At a minimum, we make sure to empower people to be involved to the degree possible. </a:t>
            </a:r>
          </a:p>
          <a:p>
            <a:endParaRPr lang="en-US" dirty="0"/>
          </a:p>
          <a:p>
            <a:r>
              <a:rPr lang="en-US" dirty="0"/>
              <a:t>Remember everyone can participate or lead evaluations and that it is not just limited to those with expertise. This chart compares traditional and participatory evaluation – what they are and what steps are taken in participatory approaches to empower and involve community members. </a:t>
            </a:r>
          </a:p>
          <a:p>
            <a:endParaRPr lang="en-US" dirty="0">
              <a:cs typeface="Calibri" panose="020F0502020204030204"/>
            </a:endParaRPr>
          </a:p>
          <a:p>
            <a:r>
              <a:rPr lang="en-US" dirty="0"/>
              <a:t>A key point to note is that CBPR is a continuum - full 100% partnership is rare but the ideal. </a:t>
            </a:r>
            <a:endParaRPr lang="en-US" dirty="0">
              <a:cs typeface="Calibri" panose="020F0502020204030204"/>
            </a:endParaRPr>
          </a:p>
          <a:p>
            <a:endParaRPr lang="en-US" dirty="0"/>
          </a:p>
          <a:p>
            <a:pPr defTabSz="1816364">
              <a:defRPr/>
            </a:pPr>
            <a:r>
              <a:rPr lang="en-US" dirty="0"/>
              <a:t>Source:   </a:t>
            </a:r>
            <a:r>
              <a:rPr lang="en-US" sz="2400" i="1" dirty="0">
                <a:solidFill>
                  <a:srgbClr val="767676"/>
                </a:solidFill>
              </a:rPr>
              <a:t>https://</a:t>
            </a:r>
            <a:r>
              <a:rPr lang="en-US" sz="2400" b="1" i="1" dirty="0">
                <a:solidFill>
                  <a:srgbClr val="767676"/>
                </a:solidFill>
              </a:rPr>
              <a:t>depts.washington.edu</a:t>
            </a:r>
            <a:r>
              <a:rPr lang="en-US" sz="2400" i="1" dirty="0">
                <a:solidFill>
                  <a:srgbClr val="767676"/>
                </a:solidFill>
              </a:rPr>
              <a:t>/ccph/pdf_files/</a:t>
            </a:r>
            <a:r>
              <a:rPr lang="en-US" sz="2400" b="1" i="1" dirty="0">
                <a:solidFill>
                  <a:srgbClr val="767676"/>
                </a:solidFill>
              </a:rPr>
              <a:t>Evaluation</a:t>
            </a:r>
            <a:r>
              <a:rPr lang="en-US" sz="2400" i="1" dirty="0">
                <a:solidFill>
                  <a:srgbClr val="767676"/>
                </a:solidFill>
              </a:rPr>
              <a:t>.pdf</a:t>
            </a:r>
          </a:p>
          <a:p>
            <a:pPr defTabSz="1816364">
              <a:defRPr/>
            </a:pPr>
            <a:endParaRPr lang="en-US" sz="2400" dirty="0">
              <a:solidFill>
                <a:srgbClr val="767676"/>
              </a:solidFill>
            </a:endParaRP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3ED38F12-DBA3-4D4B-8343-BA2776CD2E72}" type="slidenum">
              <a:rPr lang="en-US" smtClean="0"/>
              <a:t>5</a:t>
            </a:fld>
            <a:endParaRPr lang="en-US"/>
          </a:p>
        </p:txBody>
      </p:sp>
    </p:spTree>
    <p:extLst>
      <p:ext uri="{BB962C8B-B14F-4D97-AF65-F5344CB8AC3E}">
        <p14:creationId xmlns:p14="http://schemas.microsoft.com/office/powerpoint/2010/main" val="3027903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816364">
              <a:defRPr/>
            </a:pPr>
            <a:r>
              <a:rPr lang="en-US" sz="2400" dirty="0">
                <a:latin typeface="Arial" panose="020B0604020202020204" pitchFamily="34" charset="0"/>
                <a:cs typeface="Arial" panose="020B0604020202020204" pitchFamily="34" charset="0"/>
              </a:rPr>
              <a:t>These frameworks, approaches, define the evaluation processes and help ensure equity, community voice, utility.</a:t>
            </a:r>
          </a:p>
          <a:p>
            <a:pPr defTabSz="1816364">
              <a:defRPr/>
            </a:pPr>
            <a:endParaRPr lang="en-US" sz="2400" dirty="0">
              <a:latin typeface="Arial" panose="020B0604020202020204" pitchFamily="34" charset="0"/>
              <a:cs typeface="Arial" panose="020B0604020202020204" pitchFamily="34" charset="0"/>
            </a:endParaRPr>
          </a:p>
          <a:p>
            <a:pPr defTabSz="1816364">
              <a:defRPr/>
            </a:pPr>
            <a:r>
              <a:rPr lang="en-US" sz="2400" dirty="0">
                <a:latin typeface="Arial" panose="020B0604020202020204" pitchFamily="34" charset="0"/>
                <a:cs typeface="Arial" panose="020B0604020202020204" pitchFamily="34" charset="0"/>
              </a:rPr>
              <a:t>So now we have a guiding framework and are ready to define our evaluation question and design a study. </a:t>
            </a:r>
          </a:p>
          <a:p>
            <a:pPr defTabSz="1816364">
              <a:defRPr/>
            </a:pPr>
            <a:endParaRPr lang="en-US" sz="2400" dirty="0">
              <a:latin typeface="Arial" panose="020B0604020202020204" pitchFamily="34" charset="0"/>
              <a:cs typeface="Arial" panose="020B0604020202020204" pitchFamily="34" charset="0"/>
            </a:endParaRPr>
          </a:p>
          <a:p>
            <a:pPr defTabSz="1816364">
              <a:defRPr/>
            </a:pPr>
            <a:r>
              <a:rPr lang="en-US" sz="2400" dirty="0">
                <a:latin typeface="Arial" panose="020B0604020202020204" pitchFamily="34" charset="0"/>
                <a:cs typeface="Arial" panose="020B0604020202020204" pitchFamily="34" charset="0"/>
              </a:rPr>
              <a:t>What are we evaluating, how does it work? What if we want to know, did things happen as they should, and were partnerships effective?</a:t>
            </a:r>
          </a:p>
          <a:p>
            <a:pPr defTabSz="1816364">
              <a:defRPr/>
            </a:pPr>
            <a:endParaRPr lang="en-US" sz="2400" dirty="0">
              <a:latin typeface="Arial" panose="020B0604020202020204" pitchFamily="34" charset="0"/>
              <a:cs typeface="Arial" panose="020B0604020202020204" pitchFamily="34" charset="0"/>
            </a:endParaRPr>
          </a:p>
          <a:p>
            <a:pPr defTabSz="1816364">
              <a:defRPr/>
            </a:pPr>
            <a:r>
              <a:rPr lang="en-US" sz="2400" dirty="0">
                <a:latin typeface="Arial" panose="020B0604020202020204" pitchFamily="34" charset="0"/>
                <a:cs typeface="Arial" panose="020B0604020202020204" pitchFamily="34" charset="0"/>
              </a:rPr>
              <a:t>Theories of change and logic models, ideally, express what you are hoping to accomplish, what and why a strategy or program are hoping to achieve. </a:t>
            </a:r>
          </a:p>
          <a:p>
            <a:pPr defTabSz="1816364">
              <a:defRPr/>
            </a:pPr>
            <a:endParaRPr lang="en-US" sz="2400" dirty="0">
              <a:latin typeface="Arial" panose="020B0604020202020204" pitchFamily="34" charset="0"/>
              <a:cs typeface="Arial" panose="020B0604020202020204" pitchFamily="34" charset="0"/>
            </a:endParaRPr>
          </a:p>
          <a:p>
            <a:pPr defTabSz="1816364">
              <a:defRPr/>
            </a:pPr>
            <a:endParaRPr lang="en-US" sz="2400"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3ED38F12-DBA3-4D4B-8343-BA2776CD2E72}" type="slidenum">
              <a:rPr lang="en-US" smtClean="0"/>
              <a:t>6</a:t>
            </a:fld>
            <a:endParaRPr lang="en-US"/>
          </a:p>
        </p:txBody>
      </p:sp>
    </p:spTree>
    <p:extLst>
      <p:ext uri="{BB962C8B-B14F-4D97-AF65-F5344CB8AC3E}">
        <p14:creationId xmlns:p14="http://schemas.microsoft.com/office/powerpoint/2010/main" val="1096274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We usually start with one or more questions – what do we want to know? </a:t>
            </a:r>
          </a:p>
          <a:p>
            <a:endParaRPr lang="en-US" dirty="0">
              <a:cs typeface="Calibri"/>
            </a:endParaRPr>
          </a:p>
          <a:p>
            <a:r>
              <a:rPr lang="en-US" dirty="0">
                <a:cs typeface="Calibri"/>
              </a:rPr>
              <a:t>Here are the Communities of Opportunity evaluation questions as an example:</a:t>
            </a:r>
          </a:p>
          <a:p>
            <a:endParaRPr lang="en-US" dirty="0">
              <a:cs typeface="Calibri"/>
            </a:endParaRPr>
          </a:p>
          <a:p>
            <a:r>
              <a:rPr lang="en-US" dirty="0">
                <a:cs typeface="Calibri"/>
              </a:rPr>
              <a:t>Notice how the questions are neutral, we're not assuming success or failure, looking at how policies are changing over time. </a:t>
            </a:r>
          </a:p>
        </p:txBody>
      </p:sp>
      <p:sp>
        <p:nvSpPr>
          <p:cNvPr id="4" name="Slide Number Placeholder 3"/>
          <p:cNvSpPr>
            <a:spLocks noGrp="1"/>
          </p:cNvSpPr>
          <p:nvPr>
            <p:ph type="sldNum" sz="quarter" idx="5"/>
          </p:nvPr>
        </p:nvSpPr>
        <p:spPr/>
        <p:txBody>
          <a:bodyPr/>
          <a:lstStyle/>
          <a:p>
            <a:fld id="{3ED38F12-DBA3-4D4B-8343-BA2776CD2E72}" type="slidenum">
              <a:rPr lang="en-US" smtClean="0"/>
              <a:t>7</a:t>
            </a:fld>
            <a:endParaRPr lang="en-US"/>
          </a:p>
        </p:txBody>
      </p:sp>
    </p:spTree>
    <p:extLst>
      <p:ext uri="{BB962C8B-B14F-4D97-AF65-F5344CB8AC3E}">
        <p14:creationId xmlns:p14="http://schemas.microsoft.com/office/powerpoint/2010/main" val="1073441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great tool to help guide evaluation is a theory of change, or a logic model. Theory of change – can be as simple as a series of sentences. Logic model articulates theory of change, and basic structure shown here. </a:t>
            </a:r>
          </a:p>
          <a:p>
            <a:endParaRPr lang="en-US" dirty="0"/>
          </a:p>
          <a:p>
            <a:r>
              <a:rPr lang="en-US" dirty="0"/>
              <a:t>Definitions  - </a:t>
            </a:r>
          </a:p>
          <a:p>
            <a:r>
              <a:rPr lang="en-US" sz="2400" b="1" i="1" dirty="0"/>
              <a:t>Inputs </a:t>
            </a:r>
            <a:r>
              <a:rPr lang="en-US" sz="2400" dirty="0"/>
              <a:t>are the various resources available to support the strategy/program (e.g., staff, materials, curricula, funding, equipment) </a:t>
            </a:r>
          </a:p>
          <a:p>
            <a:r>
              <a:rPr lang="en-US" sz="2400" b="1" i="1" dirty="0"/>
              <a:t>Activities </a:t>
            </a:r>
            <a:r>
              <a:rPr lang="en-US" sz="2400" dirty="0"/>
              <a:t>are the action components of the strategy/program (e.g. develop or select a curriculum, write a plan, implement a curriculum, train educators, pull together a coalition). These are sometimes referred to as </a:t>
            </a:r>
            <a:r>
              <a:rPr lang="en-US" sz="2400" i="1" dirty="0"/>
              <a:t>process objectives</a:t>
            </a:r>
            <a:r>
              <a:rPr lang="en-US" sz="2400" dirty="0"/>
              <a:t>. </a:t>
            </a:r>
          </a:p>
          <a:p>
            <a:r>
              <a:rPr lang="en-US" sz="2400" b="1" i="1" dirty="0"/>
              <a:t>Outcomes </a:t>
            </a:r>
            <a:r>
              <a:rPr lang="en-US" sz="2400" dirty="0"/>
              <a:t>are the intended accomplishments of the strategy/program. They include short-term, intermediate, and long-term or distal outcomes. </a:t>
            </a:r>
          </a:p>
          <a:p>
            <a:endParaRPr lang="en-US" dirty="0"/>
          </a:p>
          <a:p>
            <a:endParaRPr lang="en-US" dirty="0"/>
          </a:p>
        </p:txBody>
      </p:sp>
      <p:sp>
        <p:nvSpPr>
          <p:cNvPr id="4" name="Slide Number Placeholder 3"/>
          <p:cNvSpPr>
            <a:spLocks noGrp="1"/>
          </p:cNvSpPr>
          <p:nvPr>
            <p:ph type="sldNum" sz="quarter" idx="5"/>
          </p:nvPr>
        </p:nvSpPr>
        <p:spPr/>
        <p:txBody>
          <a:bodyPr/>
          <a:lstStyle/>
          <a:p>
            <a:fld id="{3ED38F12-DBA3-4D4B-8343-BA2776CD2E72}" type="slidenum">
              <a:rPr lang="en-US" smtClean="0"/>
              <a:t>8</a:t>
            </a:fld>
            <a:endParaRPr lang="en-US"/>
          </a:p>
        </p:txBody>
      </p:sp>
    </p:spTree>
    <p:extLst>
      <p:ext uri="{BB962C8B-B14F-4D97-AF65-F5344CB8AC3E}">
        <p14:creationId xmlns:p14="http://schemas.microsoft.com/office/powerpoint/2010/main" val="6498299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Communities of Opportunity logic model (simple version) as an example</a:t>
            </a:r>
          </a:p>
        </p:txBody>
      </p:sp>
      <p:sp>
        <p:nvSpPr>
          <p:cNvPr id="4" name="Slide Number Placeholder 3"/>
          <p:cNvSpPr>
            <a:spLocks noGrp="1"/>
          </p:cNvSpPr>
          <p:nvPr>
            <p:ph type="sldNum" sz="quarter" idx="5"/>
          </p:nvPr>
        </p:nvSpPr>
        <p:spPr/>
        <p:txBody>
          <a:bodyPr/>
          <a:lstStyle/>
          <a:p>
            <a:fld id="{3ED38F12-DBA3-4D4B-8343-BA2776CD2E72}" type="slidenum">
              <a:rPr lang="en-US" smtClean="0"/>
              <a:t>9</a:t>
            </a:fld>
            <a:endParaRPr lang="en-US"/>
          </a:p>
        </p:txBody>
      </p:sp>
    </p:spTree>
    <p:extLst>
      <p:ext uri="{BB962C8B-B14F-4D97-AF65-F5344CB8AC3E}">
        <p14:creationId xmlns:p14="http://schemas.microsoft.com/office/powerpoint/2010/main" val="4125767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95186715"/>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64411560"/>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14259454"/>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83822105"/>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66324324"/>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74613165"/>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95299554"/>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63299938"/>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6636071"/>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01821023"/>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3/4/2020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60697374"/>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dirty="0"/>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smtClean="0"/>
              <a:pPr/>
              <a:t>3/4/2020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82751201"/>
      </p:ext>
    </p:extLst>
  </p:cSld>
  <p:clrMap bg1="lt1" tx1="dk1" bg2="lt2" tx2="dk2" accent1="accent1" accent2="accent2" accent3="accent3" accent4="accent4" accent5="accent5" accent6="accent6" hlink="hlink" folHlink="folHlink"/>
  <p:sldLayoutIdLst>
    <p:sldLayoutId id="2147484146" r:id="rId1"/>
    <p:sldLayoutId id="2147484147" r:id="rId2"/>
    <p:sldLayoutId id="2147484148" r:id="rId3"/>
    <p:sldLayoutId id="2147484149" r:id="rId4"/>
    <p:sldLayoutId id="2147484150" r:id="rId5"/>
    <p:sldLayoutId id="2147484151" r:id="rId6"/>
    <p:sldLayoutId id="2147484152" r:id="rId7"/>
    <p:sldLayoutId id="2147484153" r:id="rId8"/>
    <p:sldLayoutId id="2147484154" r:id="rId9"/>
    <p:sldLayoutId id="2147484155" r:id="rId10"/>
    <p:sldLayoutId id="2147484156" r:id="rId11"/>
  </p:sldLayoutIdLst>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hf sldNum="0" hdr="0" ftr="0" dt="0"/>
  <p:txStyles>
    <p:titleStyle>
      <a:lvl1pPr algn="l" defTabSz="914400" rtl="0" eaLnBrk="1" latinLnBrk="0" hangingPunct="1">
        <a:lnSpc>
          <a:spcPct val="90000"/>
        </a:lnSpc>
        <a:spcBef>
          <a:spcPct val="0"/>
        </a:spcBef>
        <a:buNone/>
        <a:defRPr sz="3600" kern="1200" spc="-60" baseline="0">
          <a:solidFill>
            <a:schemeClr val="tx1"/>
          </a:solidFill>
          <a:latin typeface="Arial" panose="020B0604020202020204" pitchFamily="34" charset="0"/>
          <a:ea typeface="+mj-ea"/>
          <a:cs typeface="Arial" panose="020B0604020202020204" pitchFamily="34" charset="0"/>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solidFill>
          <a:latin typeface="Arial" panose="020B0604020202020204" pitchFamily="34" charset="0"/>
          <a:ea typeface="+mn-ea"/>
          <a:cs typeface="Arial" panose="020B0604020202020204" pitchFamily="34" charset="0"/>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solidFill>
          <a:latin typeface="Arial" panose="020B0604020202020204" pitchFamily="34" charset="0"/>
          <a:ea typeface="+mn-ea"/>
          <a:cs typeface="Arial" panose="020B0604020202020204" pitchFamily="34" charset="0"/>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solidFill>
          <a:latin typeface="Arial" panose="020B0604020202020204" pitchFamily="34" charset="0"/>
          <a:ea typeface="+mn-ea"/>
          <a:cs typeface="Arial" panose="020B0604020202020204" pitchFamily="34" charset="0"/>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solidFill>
          <a:latin typeface="Arial" panose="020B0604020202020204" pitchFamily="34" charset="0"/>
          <a:ea typeface="+mn-ea"/>
          <a:cs typeface="Arial" panose="020B0604020202020204" pitchFamily="34" charset="0"/>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www.eventbrite.com/e/finding-using-data-to-tell-stories-tickets-88022723335"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hyperlink" Target="https://www.eventbrite.com/e/finding-using-data-to-tell-stories-tickets-88023872773" TargetMode="External"/><Relationship Id="rId5" Type="http://schemas.openxmlformats.org/officeDocument/2006/relationships/hyperlink" Target="https://www.eventbrite.com/e/what-is-a-process-evaluation-tickets-88019483645" TargetMode="External"/><Relationship Id="rId4" Type="http://schemas.openxmlformats.org/officeDocument/2006/relationships/hyperlink" Target="https://www.eventbrite.com/e/developing-your-own-community-survey-tickets-88020769491"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6.xml"/><Relationship Id="rId5" Type="http://schemas.openxmlformats.org/officeDocument/2006/relationships/hyperlink" Target="mailto:Communitiescount@kingcounty.gov" TargetMode="External"/><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7F30-FFB7-4D07-B142-9A87B3F20F23}"/>
              </a:ext>
            </a:extLst>
          </p:cNvPr>
          <p:cNvSpPr>
            <a:spLocks noGrp="1"/>
          </p:cNvSpPr>
          <p:nvPr>
            <p:ph type="ctrTitle"/>
          </p:nvPr>
        </p:nvSpPr>
        <p:spPr>
          <a:xfrm>
            <a:off x="1100015" y="1338145"/>
            <a:ext cx="7674102" cy="2200805"/>
          </a:xfrm>
        </p:spPr>
        <p:txBody>
          <a:bodyPr/>
          <a:lstStyle/>
          <a:p>
            <a:r>
              <a:rPr lang="en-US" dirty="0">
                <a:solidFill>
                  <a:schemeClr val="tx1"/>
                </a:solidFill>
              </a:rPr>
              <a:t>Evaluation Basics with Communities Count: </a:t>
            </a:r>
          </a:p>
        </p:txBody>
      </p:sp>
      <p:sp>
        <p:nvSpPr>
          <p:cNvPr id="3" name="Subtitle 2">
            <a:extLst>
              <a:ext uri="{FF2B5EF4-FFF2-40B4-BE49-F238E27FC236}">
                <a16:creationId xmlns:a16="http://schemas.microsoft.com/office/drawing/2014/main" id="{1573C944-EB32-45E8-97A7-B1EDA091DCFF}"/>
              </a:ext>
            </a:extLst>
          </p:cNvPr>
          <p:cNvSpPr>
            <a:spLocks noGrp="1"/>
          </p:cNvSpPr>
          <p:nvPr>
            <p:ph type="subTitle" idx="1"/>
          </p:nvPr>
        </p:nvSpPr>
        <p:spPr>
          <a:xfrm>
            <a:off x="1100015" y="4614490"/>
            <a:ext cx="7315200" cy="1421944"/>
          </a:xfrm>
        </p:spPr>
        <p:txBody>
          <a:bodyPr>
            <a:normAutofit/>
          </a:bodyPr>
          <a:lstStyle/>
          <a:p>
            <a:r>
              <a:rPr lang="en-US" dirty="0">
                <a:solidFill>
                  <a:schemeClr val="tx1"/>
                </a:solidFill>
              </a:rPr>
              <a:t>A Communities of Opportunity Workshop</a:t>
            </a:r>
          </a:p>
          <a:p>
            <a:r>
              <a:rPr lang="en-US" dirty="0">
                <a:solidFill>
                  <a:schemeClr val="tx1"/>
                </a:solidFill>
              </a:rPr>
              <a:t>January 16, 2020</a:t>
            </a:r>
          </a:p>
          <a:p>
            <a:r>
              <a:rPr lang="en-US" dirty="0">
                <a:solidFill>
                  <a:schemeClr val="tx1"/>
                </a:solidFill>
                <a:latin typeface="Arial"/>
                <a:cs typeface="Arial"/>
              </a:rPr>
              <a:t>Vanessa Quince </a:t>
            </a:r>
            <a:endParaRPr lang="en-US" dirty="0">
              <a:solidFill>
                <a:schemeClr val="tx1"/>
              </a:solidFill>
            </a:endParaRPr>
          </a:p>
        </p:txBody>
      </p:sp>
      <p:grpSp>
        <p:nvGrpSpPr>
          <p:cNvPr id="6" name="Group 5">
            <a:extLst>
              <a:ext uri="{FF2B5EF4-FFF2-40B4-BE49-F238E27FC236}">
                <a16:creationId xmlns:a16="http://schemas.microsoft.com/office/drawing/2014/main" id="{D25FD805-05CA-40B1-8EAB-B8C7845F38EB}"/>
              </a:ext>
            </a:extLst>
          </p:cNvPr>
          <p:cNvGrpSpPr/>
          <p:nvPr/>
        </p:nvGrpSpPr>
        <p:grpSpPr>
          <a:xfrm>
            <a:off x="9255234" y="1589996"/>
            <a:ext cx="2776932" cy="2672168"/>
            <a:chOff x="9289524" y="1795751"/>
            <a:chExt cx="2971056" cy="2672168"/>
          </a:xfrm>
        </p:grpSpPr>
        <p:pic>
          <p:nvPicPr>
            <p:cNvPr id="4" name="Picture 3">
              <a:extLst>
                <a:ext uri="{FF2B5EF4-FFF2-40B4-BE49-F238E27FC236}">
                  <a16:creationId xmlns:a16="http://schemas.microsoft.com/office/drawing/2014/main" id="{B3C666E6-5BB2-4636-9DB4-8E783DEDC161}"/>
                </a:ext>
              </a:extLst>
            </p:cNvPr>
            <p:cNvPicPr>
              <a:picLocks noChangeAspect="1"/>
            </p:cNvPicPr>
            <p:nvPr/>
          </p:nvPicPr>
          <p:blipFill rotWithShape="1">
            <a:blip r:embed="rId3"/>
            <a:srcRect l="6808" t="8774" r="11173" b="9299"/>
            <a:stretch/>
          </p:blipFill>
          <p:spPr>
            <a:xfrm>
              <a:off x="9289524" y="3323629"/>
              <a:ext cx="2971056" cy="1144290"/>
            </a:xfrm>
            <a:prstGeom prst="rect">
              <a:avLst/>
            </a:prstGeom>
          </p:spPr>
        </p:pic>
        <p:pic>
          <p:nvPicPr>
            <p:cNvPr id="5" name="Picture 4">
              <a:extLst>
                <a:ext uri="{FF2B5EF4-FFF2-40B4-BE49-F238E27FC236}">
                  <a16:creationId xmlns:a16="http://schemas.microsoft.com/office/drawing/2014/main" id="{34DC4FAF-EC0F-41FF-91DF-C2F2309FBD40}"/>
                </a:ext>
              </a:extLst>
            </p:cNvPr>
            <p:cNvPicPr>
              <a:picLocks noChangeAspect="1"/>
            </p:cNvPicPr>
            <p:nvPr/>
          </p:nvPicPr>
          <p:blipFill>
            <a:blip r:embed="rId4"/>
            <a:stretch>
              <a:fillRect/>
            </a:stretch>
          </p:blipFill>
          <p:spPr>
            <a:xfrm>
              <a:off x="9363446" y="1795751"/>
              <a:ext cx="2754631" cy="1425008"/>
            </a:xfrm>
            <a:prstGeom prst="rect">
              <a:avLst/>
            </a:prstGeom>
          </p:spPr>
        </p:pic>
      </p:grpSp>
    </p:spTree>
    <p:extLst>
      <p:ext uri="{BB962C8B-B14F-4D97-AF65-F5344CB8AC3E}">
        <p14:creationId xmlns:p14="http://schemas.microsoft.com/office/powerpoint/2010/main" val="1856279797"/>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F79A7-B87E-472C-97EA-683DCD69C5EA}"/>
              </a:ext>
            </a:extLst>
          </p:cNvPr>
          <p:cNvSpPr>
            <a:spLocks noGrp="1"/>
          </p:cNvSpPr>
          <p:nvPr>
            <p:ph type="title"/>
          </p:nvPr>
        </p:nvSpPr>
        <p:spPr>
          <a:xfrm>
            <a:off x="102870" y="1123837"/>
            <a:ext cx="3223260" cy="4601183"/>
          </a:xfrm>
        </p:spPr>
        <p:txBody>
          <a:bodyPr/>
          <a:lstStyle/>
          <a:p>
            <a:r>
              <a:rPr lang="en-US" dirty="0"/>
              <a:t>Studying Process and Implementation</a:t>
            </a:r>
          </a:p>
        </p:txBody>
      </p:sp>
      <p:pic>
        <p:nvPicPr>
          <p:cNvPr id="4100" name="Picture 4" descr="Related image">
            <a:extLst>
              <a:ext uri="{FF2B5EF4-FFF2-40B4-BE49-F238E27FC236}">
                <a16:creationId xmlns:a16="http://schemas.microsoft.com/office/drawing/2014/main" id="{749E9954-092E-4D17-AD3F-FB15B6EEA0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711199"/>
            <a:ext cx="9652000" cy="5418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38417"/>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47CE1-1FA8-4764-B92C-CD6568CFB1C4}"/>
              </a:ext>
            </a:extLst>
          </p:cNvPr>
          <p:cNvSpPr>
            <a:spLocks noGrp="1"/>
          </p:cNvSpPr>
          <p:nvPr>
            <p:ph type="title"/>
          </p:nvPr>
        </p:nvSpPr>
        <p:spPr/>
        <p:txBody>
          <a:bodyPr/>
          <a:lstStyle/>
          <a:p>
            <a:r>
              <a:rPr lang="en-US" dirty="0"/>
              <a:t>Collecting the information</a:t>
            </a:r>
          </a:p>
        </p:txBody>
      </p:sp>
      <p:sp>
        <p:nvSpPr>
          <p:cNvPr id="3" name="Content Placeholder 2">
            <a:extLst>
              <a:ext uri="{FF2B5EF4-FFF2-40B4-BE49-F238E27FC236}">
                <a16:creationId xmlns:a16="http://schemas.microsoft.com/office/drawing/2014/main" id="{A2E60E72-3234-4F86-9971-2B5AD749A4AD}"/>
              </a:ext>
            </a:extLst>
          </p:cNvPr>
          <p:cNvSpPr>
            <a:spLocks noGrp="1"/>
          </p:cNvSpPr>
          <p:nvPr>
            <p:ph idx="1"/>
          </p:nvPr>
        </p:nvSpPr>
        <p:spPr>
          <a:xfrm>
            <a:off x="3703320" y="864108"/>
            <a:ext cx="7481148" cy="5120640"/>
          </a:xfrm>
        </p:spPr>
        <p:txBody>
          <a:bodyPr>
            <a:normAutofit/>
          </a:bodyPr>
          <a:lstStyle/>
          <a:p>
            <a:pPr>
              <a:buClr>
                <a:srgbClr val="FFC000"/>
              </a:buClr>
            </a:pPr>
            <a:r>
              <a:rPr lang="en-US" sz="3200" dirty="0"/>
              <a:t>Surveys</a:t>
            </a:r>
          </a:p>
          <a:p>
            <a:pPr>
              <a:buClr>
                <a:srgbClr val="FFC000"/>
              </a:buClr>
            </a:pPr>
            <a:r>
              <a:rPr lang="en-US" sz="3200" dirty="0"/>
              <a:t>Checklists</a:t>
            </a:r>
          </a:p>
          <a:p>
            <a:pPr>
              <a:buClr>
                <a:srgbClr val="FFC000"/>
              </a:buClr>
            </a:pPr>
            <a:r>
              <a:rPr lang="en-US" sz="3200" dirty="0"/>
              <a:t>Interviews</a:t>
            </a:r>
          </a:p>
          <a:p>
            <a:pPr>
              <a:buClr>
                <a:srgbClr val="FFC000"/>
              </a:buClr>
            </a:pPr>
            <a:r>
              <a:rPr lang="en-US" sz="3200" dirty="0"/>
              <a:t>Focus groups</a:t>
            </a:r>
          </a:p>
          <a:p>
            <a:pPr>
              <a:buClr>
                <a:srgbClr val="FFC000"/>
              </a:buClr>
            </a:pPr>
            <a:r>
              <a:rPr lang="en-US" sz="3200" dirty="0"/>
              <a:t>Observation</a:t>
            </a:r>
          </a:p>
          <a:p>
            <a:pPr>
              <a:buClr>
                <a:srgbClr val="FFC000"/>
              </a:buClr>
            </a:pPr>
            <a:r>
              <a:rPr lang="en-US" sz="3200" dirty="0"/>
              <a:t>Document/case reviews</a:t>
            </a:r>
          </a:p>
          <a:p>
            <a:pPr>
              <a:buClr>
                <a:srgbClr val="FFC000"/>
              </a:buClr>
            </a:pPr>
            <a:r>
              <a:rPr lang="en-US" sz="3200" dirty="0"/>
              <a:t>Performance measures</a:t>
            </a:r>
          </a:p>
          <a:p>
            <a:pPr>
              <a:buClr>
                <a:srgbClr val="FFC000"/>
              </a:buClr>
            </a:pPr>
            <a:r>
              <a:rPr lang="en-US" sz="3200" dirty="0"/>
              <a:t>Pre-existing data resources</a:t>
            </a:r>
          </a:p>
        </p:txBody>
      </p:sp>
    </p:spTree>
    <p:extLst>
      <p:ext uri="{BB962C8B-B14F-4D97-AF65-F5344CB8AC3E}">
        <p14:creationId xmlns:p14="http://schemas.microsoft.com/office/powerpoint/2010/main" val="3630840393"/>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4AFF2-0661-4B38-92AB-B9D83911EB65}"/>
              </a:ext>
            </a:extLst>
          </p:cNvPr>
          <p:cNvSpPr>
            <a:spLocks noGrp="1"/>
          </p:cNvSpPr>
          <p:nvPr>
            <p:ph type="title"/>
          </p:nvPr>
        </p:nvSpPr>
        <p:spPr/>
        <p:txBody>
          <a:bodyPr/>
          <a:lstStyle/>
          <a:p>
            <a:r>
              <a:rPr lang="en-US" dirty="0"/>
              <a:t>COO Partner-level Measures</a:t>
            </a:r>
          </a:p>
        </p:txBody>
      </p:sp>
      <p:sp>
        <p:nvSpPr>
          <p:cNvPr id="7" name="Content Placeholder 6">
            <a:extLst>
              <a:ext uri="{FF2B5EF4-FFF2-40B4-BE49-F238E27FC236}">
                <a16:creationId xmlns:a16="http://schemas.microsoft.com/office/drawing/2014/main" id="{A24567E5-3304-4A42-92DA-328167ECCC83}"/>
              </a:ext>
            </a:extLst>
          </p:cNvPr>
          <p:cNvSpPr>
            <a:spLocks noGrp="1"/>
          </p:cNvSpPr>
          <p:nvPr>
            <p:ph idx="1"/>
          </p:nvPr>
        </p:nvSpPr>
        <p:spPr>
          <a:xfrm>
            <a:off x="3458817" y="532435"/>
            <a:ext cx="8375373" cy="5764193"/>
          </a:xfrm>
        </p:spPr>
        <p:txBody>
          <a:bodyPr>
            <a:noAutofit/>
          </a:bodyPr>
          <a:lstStyle/>
          <a:p>
            <a:pPr marL="0" indent="0">
              <a:lnSpc>
                <a:spcPct val="100000"/>
              </a:lnSpc>
              <a:spcBef>
                <a:spcPts val="0"/>
              </a:spcBef>
              <a:spcAft>
                <a:spcPts val="1200"/>
              </a:spcAft>
              <a:buClr>
                <a:srgbClr val="FFC000"/>
              </a:buClr>
              <a:buNone/>
            </a:pPr>
            <a:r>
              <a:rPr lang="en-US" sz="1800" dirty="0"/>
              <a:t>How much partners are doing (counts are COO-wide) </a:t>
            </a:r>
          </a:p>
          <a:p>
            <a:pPr marL="463550" indent="-231775">
              <a:lnSpc>
                <a:spcPct val="100000"/>
              </a:lnSpc>
              <a:spcBef>
                <a:spcPts val="0"/>
              </a:spcBef>
              <a:spcAft>
                <a:spcPts val="1200"/>
              </a:spcAft>
              <a:buClr>
                <a:srgbClr val="FFC000"/>
              </a:buClr>
              <a:buFont typeface="Arial" panose="020B0604020202020204" pitchFamily="34" charset="0"/>
              <a:buChar char="•"/>
            </a:pPr>
            <a:r>
              <a:rPr lang="en-US" sz="1800" dirty="0"/>
              <a:t>Number of local residents attending and participating in seminars, trainings, workshops or events </a:t>
            </a:r>
          </a:p>
          <a:p>
            <a:pPr marL="463550" indent="-231775">
              <a:lnSpc>
                <a:spcPct val="100000"/>
              </a:lnSpc>
              <a:spcBef>
                <a:spcPts val="0"/>
              </a:spcBef>
              <a:spcAft>
                <a:spcPts val="1200"/>
              </a:spcAft>
              <a:buClr>
                <a:srgbClr val="FFC000"/>
              </a:buClr>
              <a:buFont typeface="Arial" panose="020B0604020202020204" pitchFamily="34" charset="0"/>
              <a:buChar char="•"/>
            </a:pPr>
            <a:r>
              <a:rPr lang="en-US" sz="1800" dirty="0"/>
              <a:t>Number of people participating in community engagement, service and civic participation, including volunteering, mentoring and community organizing </a:t>
            </a:r>
          </a:p>
          <a:p>
            <a:pPr marL="463550" indent="-231775">
              <a:lnSpc>
                <a:spcPct val="100000"/>
              </a:lnSpc>
              <a:spcBef>
                <a:spcPts val="0"/>
              </a:spcBef>
              <a:spcAft>
                <a:spcPts val="1200"/>
              </a:spcAft>
              <a:buClr>
                <a:srgbClr val="FFC000"/>
              </a:buClr>
              <a:buFont typeface="Arial" panose="020B0604020202020204" pitchFamily="34" charset="0"/>
              <a:buChar char="•"/>
            </a:pPr>
            <a:r>
              <a:rPr lang="en-US" sz="1800" dirty="0"/>
              <a:t>Number of new leadership roles by local residents </a:t>
            </a:r>
          </a:p>
          <a:p>
            <a:pPr marL="463550" indent="-231775">
              <a:lnSpc>
                <a:spcPct val="100000"/>
              </a:lnSpc>
              <a:spcBef>
                <a:spcPts val="0"/>
              </a:spcBef>
              <a:spcAft>
                <a:spcPts val="1200"/>
              </a:spcAft>
              <a:buClr>
                <a:srgbClr val="FFC000"/>
              </a:buClr>
              <a:buFont typeface="Arial" panose="020B0604020202020204" pitchFamily="34" charset="0"/>
              <a:buChar char="•"/>
            </a:pPr>
            <a:r>
              <a:rPr lang="en-US" sz="1800" dirty="0"/>
              <a:t>Number of organizational relationships developed that directly support goal achievement </a:t>
            </a:r>
          </a:p>
          <a:p>
            <a:pPr marL="463550" indent="-231775">
              <a:lnSpc>
                <a:spcPct val="100000"/>
              </a:lnSpc>
              <a:spcBef>
                <a:spcPts val="0"/>
              </a:spcBef>
              <a:spcAft>
                <a:spcPts val="1200"/>
              </a:spcAft>
              <a:buClr>
                <a:srgbClr val="FFC000"/>
              </a:buClr>
              <a:buFont typeface="Arial" panose="020B0604020202020204" pitchFamily="34" charset="0"/>
              <a:buChar char="•"/>
            </a:pPr>
            <a:r>
              <a:rPr lang="en-US" sz="1800" dirty="0"/>
              <a:t>Any other relevant counts emerging from reporting forms </a:t>
            </a:r>
          </a:p>
          <a:p>
            <a:pPr marL="463550" indent="-463550">
              <a:lnSpc>
                <a:spcPct val="100000"/>
              </a:lnSpc>
              <a:spcBef>
                <a:spcPts val="0"/>
              </a:spcBef>
              <a:spcAft>
                <a:spcPts val="1200"/>
              </a:spcAft>
              <a:buClr>
                <a:srgbClr val="FFC000"/>
              </a:buClr>
              <a:buNone/>
            </a:pPr>
            <a:r>
              <a:rPr lang="en-US" sz="1800" dirty="0"/>
              <a:t>How well they are doing it (common successes and challenges are COO-wide) </a:t>
            </a:r>
          </a:p>
          <a:p>
            <a:pPr marL="463550" indent="-231775">
              <a:lnSpc>
                <a:spcPct val="100000"/>
              </a:lnSpc>
              <a:spcBef>
                <a:spcPts val="0"/>
              </a:spcBef>
              <a:spcAft>
                <a:spcPts val="1200"/>
              </a:spcAft>
              <a:buClr>
                <a:srgbClr val="FFC000"/>
              </a:buClr>
              <a:buFont typeface="Arial" panose="020B0604020202020204" pitchFamily="34" charset="0"/>
              <a:buChar char="•"/>
            </a:pPr>
            <a:r>
              <a:rPr lang="en-US" sz="1800" dirty="0"/>
              <a:t>Primary and secondary barriers to goal achievement </a:t>
            </a:r>
          </a:p>
          <a:p>
            <a:pPr marL="463550" indent="-231775">
              <a:lnSpc>
                <a:spcPct val="100000"/>
              </a:lnSpc>
              <a:spcBef>
                <a:spcPts val="0"/>
              </a:spcBef>
              <a:spcAft>
                <a:spcPts val="1200"/>
              </a:spcAft>
              <a:buClr>
                <a:srgbClr val="FFC000"/>
              </a:buClr>
              <a:buFont typeface="Arial" panose="020B0604020202020204" pitchFamily="34" charset="0"/>
              <a:buChar char="•"/>
            </a:pPr>
            <a:r>
              <a:rPr lang="en-US" sz="1800" dirty="0"/>
              <a:t>Primary and secondary factors supporting goal achievement </a:t>
            </a:r>
          </a:p>
          <a:p>
            <a:pPr marL="463550" indent="-231775">
              <a:lnSpc>
                <a:spcPct val="100000"/>
              </a:lnSpc>
              <a:spcBef>
                <a:spcPts val="0"/>
              </a:spcBef>
              <a:spcAft>
                <a:spcPts val="1200"/>
              </a:spcAft>
              <a:buClr>
                <a:srgbClr val="FFC000"/>
              </a:buClr>
              <a:buFont typeface="Arial" panose="020B0604020202020204" pitchFamily="34" charset="0"/>
              <a:buChar char="•"/>
            </a:pPr>
            <a:r>
              <a:rPr lang="en-US" sz="1800" dirty="0"/>
              <a:t>Effectiveness of coalitions (progress toward their self-identified goals) </a:t>
            </a:r>
          </a:p>
          <a:p>
            <a:pPr marL="463550" indent="-231775">
              <a:lnSpc>
                <a:spcPct val="100000"/>
              </a:lnSpc>
              <a:spcBef>
                <a:spcPts val="0"/>
              </a:spcBef>
              <a:spcAft>
                <a:spcPts val="1200"/>
              </a:spcAft>
              <a:buClr>
                <a:srgbClr val="FFC000"/>
              </a:buClr>
              <a:buFont typeface="Arial" panose="020B0604020202020204" pitchFamily="34" charset="0"/>
              <a:buChar char="•"/>
            </a:pPr>
            <a:r>
              <a:rPr lang="en-US" sz="1800" dirty="0"/>
              <a:t>Number of policies and systems activities in progress </a:t>
            </a:r>
          </a:p>
        </p:txBody>
      </p:sp>
    </p:spTree>
    <p:extLst>
      <p:ext uri="{BB962C8B-B14F-4D97-AF65-F5344CB8AC3E}">
        <p14:creationId xmlns:p14="http://schemas.microsoft.com/office/powerpoint/2010/main" val="2178833828"/>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4AFF2-0661-4B38-92AB-B9D83911EB65}"/>
              </a:ext>
            </a:extLst>
          </p:cNvPr>
          <p:cNvSpPr>
            <a:spLocks noGrp="1"/>
          </p:cNvSpPr>
          <p:nvPr>
            <p:ph type="title"/>
          </p:nvPr>
        </p:nvSpPr>
        <p:spPr/>
        <p:txBody>
          <a:bodyPr/>
          <a:lstStyle/>
          <a:p>
            <a:r>
              <a:rPr lang="en-US" dirty="0"/>
              <a:t>COO Partner-level Measures</a:t>
            </a:r>
          </a:p>
        </p:txBody>
      </p:sp>
      <p:sp>
        <p:nvSpPr>
          <p:cNvPr id="7" name="Content Placeholder 6">
            <a:extLst>
              <a:ext uri="{FF2B5EF4-FFF2-40B4-BE49-F238E27FC236}">
                <a16:creationId xmlns:a16="http://schemas.microsoft.com/office/drawing/2014/main" id="{A24567E5-3304-4A42-92DA-328167ECCC83}"/>
              </a:ext>
            </a:extLst>
          </p:cNvPr>
          <p:cNvSpPr>
            <a:spLocks noGrp="1"/>
          </p:cNvSpPr>
          <p:nvPr>
            <p:ph idx="1"/>
          </p:nvPr>
        </p:nvSpPr>
        <p:spPr>
          <a:xfrm>
            <a:off x="3458817" y="532435"/>
            <a:ext cx="8375373" cy="5764193"/>
          </a:xfrm>
        </p:spPr>
        <p:txBody>
          <a:bodyPr>
            <a:noAutofit/>
          </a:bodyPr>
          <a:lstStyle/>
          <a:p>
            <a:pPr marL="0" indent="0">
              <a:lnSpc>
                <a:spcPct val="100000"/>
              </a:lnSpc>
              <a:spcBef>
                <a:spcPts val="0"/>
              </a:spcBef>
              <a:spcAft>
                <a:spcPts val="1200"/>
              </a:spcAft>
              <a:buClr>
                <a:srgbClr val="FFC000"/>
              </a:buClr>
              <a:buNone/>
            </a:pPr>
            <a:r>
              <a:rPr lang="en-US" sz="1800" dirty="0"/>
              <a:t>Is anyone better off (COO-wide: partners’ self-described early outcomes showing how partner communities say they are changing) </a:t>
            </a:r>
          </a:p>
          <a:p>
            <a:pPr marL="463550" indent="-231775">
              <a:lnSpc>
                <a:spcPct val="100000"/>
              </a:lnSpc>
              <a:spcBef>
                <a:spcPts val="0"/>
              </a:spcBef>
              <a:spcAft>
                <a:spcPts val="1200"/>
              </a:spcAft>
              <a:buClr>
                <a:srgbClr val="FFC000"/>
              </a:buClr>
              <a:buFont typeface="Arial" panose="020B0604020202020204" pitchFamily="34" charset="0"/>
              <a:buChar char="•"/>
            </a:pPr>
            <a:r>
              <a:rPr lang="en-US" sz="1800" dirty="0"/>
              <a:t>Perception that solutions are being developed to overcome barriers to housing, health, economic opportunity, community connections and related policy &amp; systems change objectives </a:t>
            </a:r>
          </a:p>
          <a:p>
            <a:pPr marL="463550" indent="-231775">
              <a:lnSpc>
                <a:spcPct val="100000"/>
              </a:lnSpc>
              <a:spcBef>
                <a:spcPts val="0"/>
              </a:spcBef>
              <a:spcAft>
                <a:spcPts val="1200"/>
              </a:spcAft>
              <a:buClr>
                <a:srgbClr val="FFC000"/>
              </a:buClr>
              <a:buFont typeface="Arial" panose="020B0604020202020204" pitchFamily="34" charset="0"/>
              <a:buChar char="•"/>
            </a:pPr>
            <a:r>
              <a:rPr lang="en-US" sz="1800" dirty="0"/>
              <a:t>Perceptions that primary concerns are being addressed through local government decisions and policy priorities </a:t>
            </a:r>
          </a:p>
          <a:p>
            <a:pPr marL="463550" indent="-231775">
              <a:lnSpc>
                <a:spcPct val="100000"/>
              </a:lnSpc>
              <a:spcBef>
                <a:spcPts val="0"/>
              </a:spcBef>
              <a:spcAft>
                <a:spcPts val="1200"/>
              </a:spcAft>
              <a:buClr>
                <a:srgbClr val="FFC000"/>
              </a:buClr>
              <a:buFont typeface="Arial" panose="020B0604020202020204" pitchFamily="34" charset="0"/>
              <a:buChar char="•"/>
            </a:pPr>
            <a:r>
              <a:rPr lang="en-US" sz="1800" dirty="0"/>
              <a:t>Perceived access to shops, goods and services, recreational amenities, community spaces and affordable health care </a:t>
            </a:r>
          </a:p>
          <a:p>
            <a:pPr marL="463550" indent="-231775">
              <a:lnSpc>
                <a:spcPct val="100000"/>
              </a:lnSpc>
              <a:spcBef>
                <a:spcPts val="0"/>
              </a:spcBef>
              <a:spcAft>
                <a:spcPts val="1200"/>
              </a:spcAft>
              <a:buClr>
                <a:srgbClr val="FFC000"/>
              </a:buClr>
              <a:buFont typeface="Arial" panose="020B0604020202020204" pitchFamily="34" charset="0"/>
              <a:buChar char="•"/>
            </a:pPr>
            <a:r>
              <a:rPr lang="en-US" sz="1800" dirty="0"/>
              <a:t>Resident perception of community stability and cohesion</a:t>
            </a:r>
          </a:p>
        </p:txBody>
      </p:sp>
    </p:spTree>
    <p:extLst>
      <p:ext uri="{BB962C8B-B14F-4D97-AF65-F5344CB8AC3E}">
        <p14:creationId xmlns:p14="http://schemas.microsoft.com/office/powerpoint/2010/main" val="1363981092"/>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47CE1-1FA8-4764-B92C-CD6568CFB1C4}"/>
              </a:ext>
            </a:extLst>
          </p:cNvPr>
          <p:cNvSpPr>
            <a:spLocks noGrp="1"/>
          </p:cNvSpPr>
          <p:nvPr>
            <p:ph type="title"/>
          </p:nvPr>
        </p:nvSpPr>
        <p:spPr>
          <a:xfrm>
            <a:off x="252918" y="1123837"/>
            <a:ext cx="3107501" cy="4601183"/>
          </a:xfrm>
        </p:spPr>
        <p:txBody>
          <a:bodyPr/>
          <a:lstStyle/>
          <a:p>
            <a:r>
              <a:rPr lang="en-US" dirty="0"/>
              <a:t>Analyzing Data &amp; Understanding Results</a:t>
            </a:r>
          </a:p>
        </p:txBody>
      </p:sp>
      <p:sp>
        <p:nvSpPr>
          <p:cNvPr id="3" name="Content Placeholder 2">
            <a:extLst>
              <a:ext uri="{FF2B5EF4-FFF2-40B4-BE49-F238E27FC236}">
                <a16:creationId xmlns:a16="http://schemas.microsoft.com/office/drawing/2014/main" id="{A2E60E72-3234-4F86-9971-2B5AD749A4AD}"/>
              </a:ext>
            </a:extLst>
          </p:cNvPr>
          <p:cNvSpPr>
            <a:spLocks noGrp="1"/>
          </p:cNvSpPr>
          <p:nvPr>
            <p:ph idx="1"/>
          </p:nvPr>
        </p:nvSpPr>
        <p:spPr/>
        <p:txBody>
          <a:bodyPr>
            <a:normAutofit/>
          </a:bodyPr>
          <a:lstStyle/>
          <a:p>
            <a:pPr>
              <a:buClr>
                <a:srgbClr val="FFC000"/>
              </a:buClr>
            </a:pPr>
            <a:r>
              <a:rPr lang="en-US" sz="2400" dirty="0">
                <a:latin typeface="Arial" panose="020B0604020202020204" pitchFamily="34" charset="0"/>
                <a:cs typeface="Arial" panose="020B0604020202020204" pitchFamily="34" charset="0"/>
              </a:rPr>
              <a:t>Work from evaluation question</a:t>
            </a:r>
          </a:p>
          <a:p>
            <a:pPr>
              <a:buClr>
                <a:srgbClr val="FFC000"/>
              </a:buClr>
            </a:pPr>
            <a:r>
              <a:rPr lang="en-US" sz="2400" dirty="0">
                <a:latin typeface="Arial" panose="020B0604020202020204" pitchFamily="34" charset="0"/>
                <a:cs typeface="Arial" panose="020B0604020202020204" pitchFamily="34" charset="0"/>
              </a:rPr>
              <a:t>Not all data involve statistics</a:t>
            </a:r>
          </a:p>
          <a:p>
            <a:pPr>
              <a:buClr>
                <a:srgbClr val="FFC000"/>
              </a:buClr>
            </a:pPr>
            <a:r>
              <a:rPr lang="en-US" sz="2400" dirty="0">
                <a:latin typeface="Arial" panose="020B0604020202020204" pitchFamily="34" charset="0"/>
                <a:cs typeface="Arial" panose="020B0604020202020204" pitchFamily="34" charset="0"/>
              </a:rPr>
              <a:t>When used, statistics should be understandable to audience</a:t>
            </a:r>
          </a:p>
          <a:p>
            <a:pPr>
              <a:buClr>
                <a:srgbClr val="FFC000"/>
              </a:buClr>
            </a:pPr>
            <a:r>
              <a:rPr lang="en-US" sz="2400" dirty="0">
                <a:latin typeface="Arial" panose="020B0604020202020204" pitchFamily="34" charset="0"/>
                <a:cs typeface="Arial" panose="020B0604020202020204" pitchFamily="34" charset="0"/>
              </a:rPr>
              <a:t>All findings should be scrubbed to protect individual identity</a:t>
            </a:r>
          </a:p>
          <a:p>
            <a:pPr>
              <a:buClr>
                <a:srgbClr val="FFC000"/>
              </a:buClr>
            </a:pPr>
            <a:r>
              <a:rPr lang="en-US" sz="2400" dirty="0">
                <a:latin typeface="Arial" panose="020B0604020202020204" pitchFamily="34" charset="0"/>
                <a:cs typeface="Arial" panose="020B0604020202020204" pitchFamily="34" charset="0"/>
              </a:rPr>
              <a:t>Qualitative data usually coded by themes</a:t>
            </a:r>
          </a:p>
          <a:p>
            <a:pPr>
              <a:buClr>
                <a:srgbClr val="FFC000"/>
              </a:buClr>
            </a:pPr>
            <a:r>
              <a:rPr lang="en-US" sz="2400" dirty="0">
                <a:latin typeface="Arial" panose="020B0604020202020204" pitchFamily="34" charset="0"/>
                <a:cs typeface="Arial" panose="020B0604020202020204" pitchFamily="34" charset="0"/>
              </a:rPr>
              <a:t>Share findings with others to check interpretation</a:t>
            </a:r>
          </a:p>
          <a:p>
            <a:pPr>
              <a:buClr>
                <a:srgbClr val="FFC000"/>
              </a:buClr>
            </a:pPr>
            <a:r>
              <a:rPr lang="en-US" sz="2400" dirty="0">
                <a:latin typeface="Arial" panose="020B0604020202020204" pitchFamily="34" charset="0"/>
                <a:cs typeface="Arial" panose="020B0604020202020204" pitchFamily="34" charset="0"/>
              </a:rPr>
              <a:t>Be transparent about limitations</a:t>
            </a:r>
          </a:p>
          <a:p>
            <a:pPr>
              <a:buClr>
                <a:srgbClr val="FFC000"/>
              </a:buClr>
            </a:pPr>
            <a:endParaRPr lang="en-US" sz="2400" dirty="0">
              <a:latin typeface="Arial" panose="020B0604020202020204" pitchFamily="34" charset="0"/>
              <a:cs typeface="Arial" panose="020B0604020202020204" pitchFamily="34" charset="0"/>
            </a:endParaRPr>
          </a:p>
        </p:txBody>
      </p:sp>
      <p:pic>
        <p:nvPicPr>
          <p:cNvPr id="2050" name="Picture 2" descr="Feedback, White Male, 3D Model, Isolated, 3D, Model">
            <a:extLst>
              <a:ext uri="{FF2B5EF4-FFF2-40B4-BE49-F238E27FC236}">
                <a16:creationId xmlns:a16="http://schemas.microsoft.com/office/drawing/2014/main" id="{B20F2A36-0AD0-44D2-9EEE-D484FBAA3D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1170" y="4620120"/>
            <a:ext cx="2209800"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62356"/>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527E7-558A-495E-B42C-6F328C2B185F}"/>
              </a:ext>
            </a:extLst>
          </p:cNvPr>
          <p:cNvSpPr>
            <a:spLocks noGrp="1"/>
          </p:cNvSpPr>
          <p:nvPr>
            <p:ph type="title"/>
          </p:nvPr>
        </p:nvSpPr>
        <p:spPr/>
        <p:txBody>
          <a:bodyPr/>
          <a:lstStyle/>
          <a:p>
            <a:r>
              <a:rPr lang="en-US" dirty="0"/>
              <a:t>Evaluation Planning</a:t>
            </a:r>
          </a:p>
        </p:txBody>
      </p:sp>
      <p:pic>
        <p:nvPicPr>
          <p:cNvPr id="5" name="Picture 4">
            <a:extLst>
              <a:ext uri="{FF2B5EF4-FFF2-40B4-BE49-F238E27FC236}">
                <a16:creationId xmlns:a16="http://schemas.microsoft.com/office/drawing/2014/main" id="{8148D6FD-AC9A-4932-BB19-B966BBEE1B7C}"/>
              </a:ext>
            </a:extLst>
          </p:cNvPr>
          <p:cNvPicPr>
            <a:picLocks noChangeAspect="1"/>
          </p:cNvPicPr>
          <p:nvPr/>
        </p:nvPicPr>
        <p:blipFill>
          <a:blip r:embed="rId3"/>
          <a:stretch>
            <a:fillRect/>
          </a:stretch>
        </p:blipFill>
        <p:spPr>
          <a:xfrm>
            <a:off x="3988531" y="0"/>
            <a:ext cx="7304309" cy="6866449"/>
          </a:xfrm>
          <a:prstGeom prst="rect">
            <a:avLst/>
          </a:prstGeom>
        </p:spPr>
      </p:pic>
    </p:spTree>
    <p:extLst>
      <p:ext uri="{BB962C8B-B14F-4D97-AF65-F5344CB8AC3E}">
        <p14:creationId xmlns:p14="http://schemas.microsoft.com/office/powerpoint/2010/main" val="2975801323"/>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BE6FC-F4B2-4F9A-8D0F-9D8DAD89D95E}"/>
              </a:ext>
            </a:extLst>
          </p:cNvPr>
          <p:cNvSpPr>
            <a:spLocks noGrp="1"/>
          </p:cNvSpPr>
          <p:nvPr>
            <p:ph type="title"/>
          </p:nvPr>
        </p:nvSpPr>
        <p:spPr>
          <a:xfrm>
            <a:off x="252919" y="1123837"/>
            <a:ext cx="2880574" cy="1597061"/>
          </a:xfrm>
        </p:spPr>
        <p:txBody>
          <a:bodyPr/>
          <a:lstStyle/>
          <a:p>
            <a:r>
              <a:rPr lang="en-US" dirty="0"/>
              <a:t>Upcoming Workshops</a:t>
            </a:r>
          </a:p>
        </p:txBody>
      </p:sp>
      <p:grpSp>
        <p:nvGrpSpPr>
          <p:cNvPr id="4" name="Group 3">
            <a:extLst>
              <a:ext uri="{FF2B5EF4-FFF2-40B4-BE49-F238E27FC236}">
                <a16:creationId xmlns:a16="http://schemas.microsoft.com/office/drawing/2014/main" id="{EA2119A4-1927-4858-B064-33F4B3684B0B}"/>
              </a:ext>
            </a:extLst>
          </p:cNvPr>
          <p:cNvGrpSpPr/>
          <p:nvPr/>
        </p:nvGrpSpPr>
        <p:grpSpPr>
          <a:xfrm>
            <a:off x="252919" y="2883537"/>
            <a:ext cx="2971056" cy="2672168"/>
            <a:chOff x="9289524" y="1795751"/>
            <a:chExt cx="2971056" cy="2672168"/>
          </a:xfrm>
        </p:grpSpPr>
        <p:pic>
          <p:nvPicPr>
            <p:cNvPr id="5" name="Picture 4">
              <a:extLst>
                <a:ext uri="{FF2B5EF4-FFF2-40B4-BE49-F238E27FC236}">
                  <a16:creationId xmlns:a16="http://schemas.microsoft.com/office/drawing/2014/main" id="{EC124819-B066-4B61-969B-7B6C01D8A208}"/>
                </a:ext>
              </a:extLst>
            </p:cNvPr>
            <p:cNvPicPr>
              <a:picLocks noChangeAspect="1"/>
            </p:cNvPicPr>
            <p:nvPr/>
          </p:nvPicPr>
          <p:blipFill rotWithShape="1">
            <a:blip r:embed="rId2"/>
            <a:srcRect l="6808" t="8774" r="11173" b="9299"/>
            <a:stretch/>
          </p:blipFill>
          <p:spPr>
            <a:xfrm>
              <a:off x="9289524" y="3323629"/>
              <a:ext cx="2971056" cy="1144290"/>
            </a:xfrm>
            <a:prstGeom prst="rect">
              <a:avLst/>
            </a:prstGeom>
          </p:spPr>
        </p:pic>
        <p:pic>
          <p:nvPicPr>
            <p:cNvPr id="6" name="Picture 5">
              <a:extLst>
                <a:ext uri="{FF2B5EF4-FFF2-40B4-BE49-F238E27FC236}">
                  <a16:creationId xmlns:a16="http://schemas.microsoft.com/office/drawing/2014/main" id="{B2F7D07D-F8B6-4EC3-B0FF-6792D6A191CF}"/>
                </a:ext>
              </a:extLst>
            </p:cNvPr>
            <p:cNvPicPr>
              <a:picLocks noChangeAspect="1"/>
            </p:cNvPicPr>
            <p:nvPr/>
          </p:nvPicPr>
          <p:blipFill>
            <a:blip r:embed="rId3"/>
            <a:stretch>
              <a:fillRect/>
            </a:stretch>
          </p:blipFill>
          <p:spPr>
            <a:xfrm>
              <a:off x="9363446" y="1795751"/>
              <a:ext cx="2754631" cy="1425008"/>
            </a:xfrm>
            <a:prstGeom prst="rect">
              <a:avLst/>
            </a:prstGeom>
          </p:spPr>
        </p:pic>
      </p:grpSp>
      <p:sp>
        <p:nvSpPr>
          <p:cNvPr id="7" name="TextBox 6">
            <a:extLst>
              <a:ext uri="{FF2B5EF4-FFF2-40B4-BE49-F238E27FC236}">
                <a16:creationId xmlns:a16="http://schemas.microsoft.com/office/drawing/2014/main" id="{9FBDD464-8A82-4BAC-8502-E360FDE1C87F}"/>
              </a:ext>
            </a:extLst>
          </p:cNvPr>
          <p:cNvSpPr txBox="1"/>
          <p:nvPr/>
        </p:nvSpPr>
        <p:spPr>
          <a:xfrm>
            <a:off x="3661525" y="270121"/>
            <a:ext cx="3683829" cy="584775"/>
          </a:xfrm>
          <a:prstGeom prst="rect">
            <a:avLst/>
          </a:prstGeom>
          <a:noFill/>
        </p:spPr>
        <p:txBody>
          <a:bodyPr wrap="none" rtlCol="0">
            <a:spAutoFit/>
          </a:bodyPr>
          <a:lstStyle/>
          <a:p>
            <a:r>
              <a:rPr lang="en-US" sz="3200" b="1" dirty="0"/>
              <a:t>Future Workshops:  </a:t>
            </a:r>
          </a:p>
        </p:txBody>
      </p:sp>
      <p:sp>
        <p:nvSpPr>
          <p:cNvPr id="8" name="TextBox 7">
            <a:extLst>
              <a:ext uri="{FF2B5EF4-FFF2-40B4-BE49-F238E27FC236}">
                <a16:creationId xmlns:a16="http://schemas.microsoft.com/office/drawing/2014/main" id="{D5A604E8-9882-4B04-AA1A-B0BD215701E0}"/>
              </a:ext>
            </a:extLst>
          </p:cNvPr>
          <p:cNvSpPr txBox="1"/>
          <p:nvPr/>
        </p:nvSpPr>
        <p:spPr>
          <a:xfrm>
            <a:off x="3661525" y="854896"/>
            <a:ext cx="7582829" cy="6463308"/>
          </a:xfrm>
          <a:prstGeom prst="rect">
            <a:avLst/>
          </a:prstGeom>
          <a:noFill/>
        </p:spPr>
        <p:txBody>
          <a:bodyPr wrap="square" rtlCol="0">
            <a:spAutoFit/>
          </a:bodyPr>
          <a:lstStyle/>
          <a:p>
            <a:pPr fontAlgn="base"/>
            <a:r>
              <a:rPr lang="en-US" sz="2000" b="1" dirty="0"/>
              <a:t>Developing your own community survey​</a:t>
            </a:r>
            <a:endParaRPr lang="en-US" sz="2000" dirty="0"/>
          </a:p>
          <a:p>
            <a:pPr fontAlgn="base"/>
            <a:r>
              <a:rPr lang="en-US" sz="2000" dirty="0"/>
              <a:t>2/27/2020, 1-3pm </a:t>
            </a:r>
            <a:r>
              <a:rPr lang="en-US" sz="2000" b="1" dirty="0"/>
              <a:t>​</a:t>
            </a:r>
            <a:endParaRPr lang="en-US" sz="2000" dirty="0"/>
          </a:p>
          <a:p>
            <a:pPr fontAlgn="base"/>
            <a:r>
              <a:rPr lang="en-US" sz="2000" dirty="0"/>
              <a:t>White Center Library </a:t>
            </a:r>
            <a:r>
              <a:rPr lang="en-US" sz="2000" b="1" dirty="0"/>
              <a:t>​</a:t>
            </a:r>
            <a:endParaRPr lang="en-US" sz="2000" dirty="0"/>
          </a:p>
          <a:p>
            <a:pPr fontAlgn="base"/>
            <a:r>
              <a:rPr lang="en-US" sz="2000" dirty="0"/>
              <a:t>Sign up here: </a:t>
            </a:r>
            <a:r>
              <a:rPr lang="en-US" sz="2000" u="sng" dirty="0">
                <a:hlinkClick r:id="rId4"/>
              </a:rPr>
              <a:t>Developing your own community survey</a:t>
            </a:r>
            <a:r>
              <a:rPr lang="en-US" sz="2000" b="1" dirty="0"/>
              <a:t>​</a:t>
            </a:r>
            <a:endParaRPr lang="en-US" sz="2000" dirty="0"/>
          </a:p>
          <a:p>
            <a:pPr fontAlgn="base"/>
            <a:endParaRPr lang="en-US" sz="2000" b="1" dirty="0"/>
          </a:p>
          <a:p>
            <a:pPr fontAlgn="base"/>
            <a:r>
              <a:rPr lang="en-US" sz="2000" b="1" dirty="0"/>
              <a:t>What is a process evaluation? ​</a:t>
            </a:r>
            <a:endParaRPr lang="en-US" sz="2000" dirty="0"/>
          </a:p>
          <a:p>
            <a:pPr fontAlgn="base"/>
            <a:r>
              <a:rPr lang="en-US" sz="2000" dirty="0"/>
              <a:t>3/4/2020, 1-3pm </a:t>
            </a:r>
            <a:r>
              <a:rPr lang="en-US" sz="2000" b="1" dirty="0"/>
              <a:t>​</a:t>
            </a:r>
            <a:endParaRPr lang="en-US" sz="2000" dirty="0"/>
          </a:p>
          <a:p>
            <a:pPr fontAlgn="base"/>
            <a:r>
              <a:rPr lang="en-US" sz="2000" dirty="0"/>
              <a:t>Kent Regional Library</a:t>
            </a:r>
            <a:r>
              <a:rPr lang="en-US" sz="2000" b="1" dirty="0"/>
              <a:t>​</a:t>
            </a:r>
            <a:endParaRPr lang="en-US" sz="2000" dirty="0"/>
          </a:p>
          <a:p>
            <a:pPr fontAlgn="base"/>
            <a:r>
              <a:rPr lang="en-US" sz="2000" dirty="0"/>
              <a:t>Sign up here: </a:t>
            </a:r>
            <a:r>
              <a:rPr lang="en-US" sz="2000" u="sng" dirty="0">
                <a:hlinkClick r:id="rId5"/>
              </a:rPr>
              <a:t>What is a process evaluation?</a:t>
            </a:r>
            <a:r>
              <a:rPr lang="en-US" sz="2000" b="1" dirty="0"/>
              <a:t>​</a:t>
            </a:r>
            <a:endParaRPr lang="en-US" sz="2000" dirty="0"/>
          </a:p>
          <a:p>
            <a:pPr fontAlgn="base"/>
            <a:r>
              <a:rPr lang="en-US" sz="2000" dirty="0"/>
              <a:t> </a:t>
            </a:r>
            <a:r>
              <a:rPr lang="en-US" sz="2000" b="1" dirty="0"/>
              <a:t>​</a:t>
            </a:r>
            <a:endParaRPr lang="en-US" sz="2000" dirty="0"/>
          </a:p>
          <a:p>
            <a:pPr fontAlgn="base"/>
            <a:r>
              <a:rPr lang="en-US" sz="2000" b="1" dirty="0"/>
              <a:t>Finding &amp; Using Data to tell Stories​</a:t>
            </a:r>
            <a:endParaRPr lang="en-US" sz="2000" dirty="0"/>
          </a:p>
          <a:p>
            <a:pPr fontAlgn="base"/>
            <a:r>
              <a:rPr lang="en-US" sz="2000" dirty="0"/>
              <a:t>2/13/2020, 10:30am-12:30 pm </a:t>
            </a:r>
            <a:r>
              <a:rPr lang="en-US" sz="2000" b="1" dirty="0"/>
              <a:t>​</a:t>
            </a:r>
            <a:endParaRPr lang="en-US" sz="2000" dirty="0"/>
          </a:p>
          <a:p>
            <a:pPr fontAlgn="base"/>
            <a:r>
              <a:rPr lang="en-US" sz="2000" dirty="0"/>
              <a:t>Rainier Beach Branch Library</a:t>
            </a:r>
            <a:r>
              <a:rPr lang="en-US" sz="2000" b="1" dirty="0"/>
              <a:t>​</a:t>
            </a:r>
            <a:endParaRPr lang="en-US" sz="2000" dirty="0"/>
          </a:p>
          <a:p>
            <a:pPr fontAlgn="base"/>
            <a:r>
              <a:rPr lang="en-US" sz="2000" dirty="0"/>
              <a:t>Sign up here: </a:t>
            </a:r>
            <a:r>
              <a:rPr lang="en-US" sz="2000" u="sng" dirty="0">
                <a:hlinkClick r:id="rId6"/>
              </a:rPr>
              <a:t>Finding &amp; Using Data to tell Stories</a:t>
            </a:r>
            <a:r>
              <a:rPr lang="en-US" sz="2000" b="1" dirty="0"/>
              <a:t>​</a:t>
            </a:r>
            <a:endParaRPr lang="en-US" sz="2000" dirty="0"/>
          </a:p>
          <a:p>
            <a:pPr fontAlgn="base"/>
            <a:r>
              <a:rPr lang="en-US" sz="2000" u="sng" dirty="0"/>
              <a:t>  OR</a:t>
            </a:r>
            <a:r>
              <a:rPr lang="en-US" sz="2000" b="1" dirty="0"/>
              <a:t>​</a:t>
            </a:r>
            <a:endParaRPr lang="en-US" sz="2000" dirty="0"/>
          </a:p>
          <a:p>
            <a:pPr fontAlgn="base"/>
            <a:r>
              <a:rPr lang="en-US" sz="2000" dirty="0"/>
              <a:t>3/12/2020, 1-3pm </a:t>
            </a:r>
            <a:r>
              <a:rPr lang="en-US" sz="2000" b="1" dirty="0"/>
              <a:t>​</a:t>
            </a:r>
            <a:endParaRPr lang="en-US" sz="2000" dirty="0"/>
          </a:p>
          <a:p>
            <a:pPr fontAlgn="base"/>
            <a:r>
              <a:rPr lang="en-US" sz="2000" dirty="0"/>
              <a:t>White Center Library</a:t>
            </a:r>
            <a:r>
              <a:rPr lang="en-US" sz="2000" b="1" dirty="0"/>
              <a:t>​</a:t>
            </a:r>
            <a:endParaRPr lang="en-US" sz="2000" dirty="0"/>
          </a:p>
          <a:p>
            <a:pPr fontAlgn="base"/>
            <a:r>
              <a:rPr lang="en-US" sz="2000" dirty="0"/>
              <a:t>Sign up here: </a:t>
            </a:r>
            <a:r>
              <a:rPr lang="en-US" sz="2000" u="sng" dirty="0">
                <a:hlinkClick r:id="rId7"/>
              </a:rPr>
              <a:t>Finding &amp; Using Data to tell Stories</a:t>
            </a:r>
            <a:r>
              <a:rPr lang="en-US" sz="2000" dirty="0"/>
              <a:t> </a:t>
            </a:r>
            <a:r>
              <a:rPr lang="en-US" sz="2000" b="1" dirty="0"/>
              <a:t>​</a:t>
            </a:r>
            <a:endParaRPr lang="en-US" sz="2000" dirty="0"/>
          </a:p>
          <a:p>
            <a:endParaRPr lang="en-US" dirty="0"/>
          </a:p>
          <a:p>
            <a:endParaRPr lang="en-US" dirty="0"/>
          </a:p>
          <a:p>
            <a:r>
              <a:rPr lang="en-US" dirty="0"/>
              <a:t>	</a:t>
            </a:r>
          </a:p>
        </p:txBody>
      </p:sp>
    </p:spTree>
    <p:extLst>
      <p:ext uri="{BB962C8B-B14F-4D97-AF65-F5344CB8AC3E}">
        <p14:creationId xmlns:p14="http://schemas.microsoft.com/office/powerpoint/2010/main" val="1472354891"/>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BE6FC-F4B2-4F9A-8D0F-9D8DAD89D95E}"/>
              </a:ext>
            </a:extLst>
          </p:cNvPr>
          <p:cNvSpPr>
            <a:spLocks noGrp="1"/>
          </p:cNvSpPr>
          <p:nvPr>
            <p:ph type="title"/>
          </p:nvPr>
        </p:nvSpPr>
        <p:spPr>
          <a:xfrm>
            <a:off x="241768" y="1543225"/>
            <a:ext cx="2757910" cy="3961119"/>
          </a:xfrm>
        </p:spPr>
        <p:txBody>
          <a:bodyPr>
            <a:normAutofit fontScale="90000"/>
          </a:bodyPr>
          <a:lstStyle/>
          <a:p>
            <a:r>
              <a:rPr lang="en-US" dirty="0"/>
              <a:t>How do we request assistance, or ask questions about data and evaluation?</a:t>
            </a:r>
          </a:p>
        </p:txBody>
      </p:sp>
      <p:pic>
        <p:nvPicPr>
          <p:cNvPr id="1026" name="Picture 2">
            <a:extLst>
              <a:ext uri="{FF2B5EF4-FFF2-40B4-BE49-F238E27FC236}">
                <a16:creationId xmlns:a16="http://schemas.microsoft.com/office/drawing/2014/main" id="{CFA7F800-2F78-4F9B-8FAA-124F215945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2360" y="864162"/>
            <a:ext cx="3406001" cy="19240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8F69711F-BD20-40DC-B105-424E8A2ECDC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69874" y="921312"/>
            <a:ext cx="4705350" cy="180975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D074943-5364-4C27-BD56-1674E6452271}"/>
              </a:ext>
            </a:extLst>
          </p:cNvPr>
          <p:cNvSpPr txBox="1"/>
          <p:nvPr/>
        </p:nvSpPr>
        <p:spPr>
          <a:xfrm>
            <a:off x="3646450" y="3189467"/>
            <a:ext cx="7961970" cy="3055216"/>
          </a:xfrm>
          <a:prstGeom prst="rect">
            <a:avLst/>
          </a:prstGeom>
          <a:noFill/>
        </p:spPr>
        <p:txBody>
          <a:bodyPr wrap="square" rtlCol="0">
            <a:spAutoFit/>
          </a:bodyPr>
          <a:lstStyle/>
          <a:p>
            <a:r>
              <a:rPr lang="en-US" sz="3200" dirty="0"/>
              <a:t>Free Data Consultation and Technical Assistance</a:t>
            </a:r>
          </a:p>
          <a:p>
            <a:r>
              <a:rPr lang="en-US" sz="3200" dirty="0"/>
              <a:t>Email: </a:t>
            </a:r>
            <a:r>
              <a:rPr lang="en-US" sz="3200" dirty="0">
                <a:hlinkClick r:id="rId5"/>
              </a:rPr>
              <a:t>Communitiescount@kingcounty.gov</a:t>
            </a:r>
            <a:endParaRPr lang="en-US" sz="3200" dirty="0"/>
          </a:p>
          <a:p>
            <a:endParaRPr lang="en-US" sz="3200" dirty="0"/>
          </a:p>
          <a:p>
            <a:r>
              <a:rPr lang="en-US" sz="3200" b="1" dirty="0"/>
              <a:t>See more data and trainings, visit us at: </a:t>
            </a:r>
          </a:p>
          <a:p>
            <a:r>
              <a:rPr lang="en-US" sz="3200" b="1" dirty="0"/>
              <a:t>www.communitiescount.org</a:t>
            </a:r>
          </a:p>
        </p:txBody>
      </p:sp>
    </p:spTree>
    <p:extLst>
      <p:ext uri="{BB962C8B-B14F-4D97-AF65-F5344CB8AC3E}">
        <p14:creationId xmlns:p14="http://schemas.microsoft.com/office/powerpoint/2010/main" val="3829811102"/>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F13A95FF-1A75-49AA-86AE-EED61BD0E4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6D1197B3-163A-4C5D-9A80-4C6AD1BBF44C}"/>
              </a:ext>
            </a:extLst>
          </p:cNvPr>
          <p:cNvSpPr>
            <a:spLocks noGrp="1"/>
          </p:cNvSpPr>
          <p:nvPr>
            <p:ph idx="1"/>
          </p:nvPr>
        </p:nvSpPr>
        <p:spPr>
          <a:xfrm>
            <a:off x="5179412" y="3009418"/>
            <a:ext cx="6818270" cy="3001639"/>
          </a:xfrm>
        </p:spPr>
        <p:txBody>
          <a:bodyPr anchor="t">
            <a:noAutofit/>
          </a:bodyPr>
          <a:lstStyle/>
          <a:p>
            <a:pPr marL="457200" indent="-457200">
              <a:buClr>
                <a:srgbClr val="FFC000"/>
              </a:buClr>
              <a:buFont typeface="+mj-lt"/>
              <a:buAutoNum type="arabicPeriod"/>
            </a:pPr>
            <a:r>
              <a:rPr lang="en-US" sz="2600" dirty="0">
                <a:solidFill>
                  <a:schemeClr val="tx1"/>
                </a:solidFill>
                <a:latin typeface="Arial" panose="020B0604020202020204" pitchFamily="34" charset="0"/>
                <a:cs typeface="Arial" panose="020B0604020202020204" pitchFamily="34" charset="0"/>
              </a:rPr>
              <a:t>Why evaluation matters</a:t>
            </a:r>
          </a:p>
          <a:p>
            <a:pPr marL="457200" indent="-457200">
              <a:buClr>
                <a:srgbClr val="FFC000"/>
              </a:buClr>
              <a:buFont typeface="+mj-lt"/>
              <a:buAutoNum type="arabicPeriod"/>
            </a:pPr>
            <a:r>
              <a:rPr lang="en-US" sz="2600" dirty="0"/>
              <a:t>What is a good evaluation</a:t>
            </a:r>
          </a:p>
          <a:p>
            <a:pPr marL="457200" indent="-457200">
              <a:buClr>
                <a:srgbClr val="FFC000"/>
              </a:buClr>
              <a:buFont typeface="+mj-lt"/>
              <a:buAutoNum type="arabicPeriod"/>
            </a:pPr>
            <a:r>
              <a:rPr lang="en-US" sz="2600" dirty="0">
                <a:solidFill>
                  <a:schemeClr val="tx1"/>
                </a:solidFill>
                <a:latin typeface="Arial" panose="020B0604020202020204" pitchFamily="34" charset="0"/>
                <a:cs typeface="Arial" panose="020B0604020202020204" pitchFamily="34" charset="0"/>
              </a:rPr>
              <a:t>Defining the question</a:t>
            </a:r>
          </a:p>
          <a:p>
            <a:pPr marL="457200" indent="-457200">
              <a:buClr>
                <a:srgbClr val="FFC000"/>
              </a:buClr>
              <a:buFont typeface="+mj-lt"/>
              <a:buAutoNum type="arabicPeriod"/>
            </a:pPr>
            <a:r>
              <a:rPr lang="en-US" sz="2600" dirty="0">
                <a:solidFill>
                  <a:schemeClr val="tx1"/>
                </a:solidFill>
                <a:latin typeface="Arial" panose="020B0604020202020204" pitchFamily="34" charset="0"/>
                <a:cs typeface="Arial" panose="020B0604020202020204" pitchFamily="34" charset="0"/>
              </a:rPr>
              <a:t>Evaluation methods</a:t>
            </a:r>
          </a:p>
          <a:p>
            <a:pPr marL="457200" indent="-457200">
              <a:buClr>
                <a:srgbClr val="FFC000"/>
              </a:buClr>
              <a:buFont typeface="+mj-lt"/>
              <a:buAutoNum type="arabicPeriod"/>
            </a:pPr>
            <a:r>
              <a:rPr lang="en-US" sz="2600" dirty="0">
                <a:solidFill>
                  <a:schemeClr val="tx1"/>
                </a:solidFill>
                <a:latin typeface="Arial" panose="020B0604020202020204" pitchFamily="34" charset="0"/>
                <a:cs typeface="Arial" panose="020B0604020202020204" pitchFamily="34" charset="0"/>
              </a:rPr>
              <a:t>Deciding what data to collect</a:t>
            </a:r>
          </a:p>
          <a:p>
            <a:pPr marL="457200" indent="-457200">
              <a:buClr>
                <a:srgbClr val="FFC000"/>
              </a:buClr>
              <a:buFont typeface="+mj-lt"/>
              <a:buAutoNum type="arabicPeriod"/>
            </a:pPr>
            <a:r>
              <a:rPr lang="en-US" sz="2600" dirty="0">
                <a:solidFill>
                  <a:schemeClr val="tx1"/>
                </a:solidFill>
                <a:latin typeface="Arial" panose="020B0604020202020204" pitchFamily="34" charset="0"/>
                <a:cs typeface="Arial" panose="020B0604020202020204" pitchFamily="34" charset="0"/>
              </a:rPr>
              <a:t>Analyzing and interpreting findings</a:t>
            </a:r>
          </a:p>
          <a:p>
            <a:pPr marL="457200" indent="-457200">
              <a:buClr>
                <a:srgbClr val="FFC000"/>
              </a:buClr>
              <a:buFont typeface="+mj-lt"/>
              <a:buAutoNum type="arabicPeriod"/>
            </a:pPr>
            <a:r>
              <a:rPr lang="en-US" sz="2600" dirty="0">
                <a:solidFill>
                  <a:schemeClr val="tx1"/>
                </a:solidFill>
                <a:latin typeface="Arial" panose="020B0604020202020204" pitchFamily="34" charset="0"/>
                <a:cs typeface="Arial" panose="020B0604020202020204" pitchFamily="34" charset="0"/>
              </a:rPr>
              <a:t>Creating an evaluation plan</a:t>
            </a:r>
          </a:p>
          <a:p>
            <a:pPr marL="457200" indent="-457200">
              <a:buClr>
                <a:srgbClr val="FFC000"/>
              </a:buClr>
              <a:buFont typeface="+mj-lt"/>
              <a:buAutoNum type="arabicPeriod"/>
            </a:pPr>
            <a:endParaRPr lang="en-US" sz="2600" dirty="0">
              <a:solidFill>
                <a:schemeClr val="tx1"/>
              </a:solidFill>
              <a:latin typeface="Arial" panose="020B0604020202020204" pitchFamily="34" charset="0"/>
              <a:cs typeface="Arial" panose="020B0604020202020204" pitchFamily="34" charset="0"/>
            </a:endParaRPr>
          </a:p>
          <a:p>
            <a:pPr marL="457200" indent="-457200">
              <a:buClr>
                <a:srgbClr val="FFC000"/>
              </a:buClr>
              <a:buFont typeface="+mj-lt"/>
              <a:buAutoNum type="arabicPeriod"/>
            </a:pPr>
            <a:endParaRPr lang="en-US" sz="2600" dirty="0">
              <a:solidFill>
                <a:schemeClr val="tx1"/>
              </a:solidFill>
              <a:latin typeface="Arial" panose="020B0604020202020204" pitchFamily="34" charset="0"/>
              <a:cs typeface="Arial" panose="020B0604020202020204" pitchFamily="34" charset="0"/>
            </a:endParaRPr>
          </a:p>
        </p:txBody>
      </p:sp>
      <p:pic>
        <p:nvPicPr>
          <p:cNvPr id="1026" name="Picture 2" descr="Book, Agenda, Table, Notes, Notebook, Wooden Table">
            <a:extLst>
              <a:ext uri="{FF2B5EF4-FFF2-40B4-BE49-F238E27FC236}">
                <a16:creationId xmlns:a16="http://schemas.microsoft.com/office/drawing/2014/main" id="{D5759F03-2647-4F81-A1D0-7D9055D89B8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 r="17780" b="-1"/>
          <a:stretch/>
        </p:blipFill>
        <p:spPr bwMode="auto">
          <a:xfrm>
            <a:off x="5179412" y="251497"/>
            <a:ext cx="2963769" cy="255076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27712" y="1048464"/>
            <a:ext cx="4386805" cy="5047536"/>
          </a:xfrm>
          <a:prstGeom prst="rect">
            <a:avLst/>
          </a:prstGeom>
          <a:noFill/>
        </p:spPr>
        <p:txBody>
          <a:bodyPr wrap="square" rtlCol="0">
            <a:spAutoFit/>
          </a:bodyPr>
          <a:lstStyle/>
          <a:p>
            <a:r>
              <a:rPr lang="en-US" sz="2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PURPOSE OF THIS WORKSHOP</a:t>
            </a:r>
          </a:p>
          <a:p>
            <a:endParaRPr lang="en-US" sz="2200" b="1"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Through this workshop we aim to equip attendees with the knowledge and tools </a:t>
            </a:r>
            <a:r>
              <a:rPr lang="en-US" sz="2200" b="1" dirty="0">
                <a:latin typeface="Arial" panose="020B0604020202020204" pitchFamily="34" charset="0"/>
                <a:cs typeface="Arial" panose="020B0604020202020204" pitchFamily="34" charset="0"/>
              </a:rPr>
              <a:t>to build local evaluation capacity </a:t>
            </a:r>
            <a:r>
              <a:rPr lang="en-US" sz="2200" dirty="0">
                <a:latin typeface="Arial" panose="020B0604020202020204" pitchFamily="34" charset="0"/>
                <a:cs typeface="Arial" panose="020B0604020202020204" pitchFamily="34" charset="0"/>
              </a:rPr>
              <a:t>that utilizes a strong equity approach to </a:t>
            </a:r>
            <a:r>
              <a:rPr lang="en-US" sz="2200" b="1" dirty="0">
                <a:latin typeface="Arial" panose="020B0604020202020204" pitchFamily="34" charset="0"/>
                <a:cs typeface="Arial" panose="020B0604020202020204" pitchFamily="34" charset="0"/>
              </a:rPr>
              <a:t>highlight</a:t>
            </a:r>
            <a:r>
              <a:rPr lang="en-US" sz="2200" dirty="0">
                <a:latin typeface="Arial" panose="020B0604020202020204" pitchFamily="34" charset="0"/>
                <a:cs typeface="Arial" panose="020B0604020202020204" pitchFamily="34" charset="0"/>
              </a:rPr>
              <a:t> your organization’s </a:t>
            </a:r>
            <a:r>
              <a:rPr lang="en-US" sz="2200" b="1" dirty="0">
                <a:latin typeface="Arial" panose="020B0604020202020204" pitchFamily="34" charset="0"/>
                <a:cs typeface="Arial" panose="020B0604020202020204" pitchFamily="34" charset="0"/>
              </a:rPr>
              <a:t>strengths </a:t>
            </a:r>
            <a:r>
              <a:rPr lang="en-US" sz="2200" dirty="0">
                <a:latin typeface="Arial" panose="020B0604020202020204" pitchFamily="34" charset="0"/>
                <a:cs typeface="Arial" panose="020B0604020202020204" pitchFamily="34" charset="0"/>
              </a:rPr>
              <a:t>as well as </a:t>
            </a:r>
            <a:r>
              <a:rPr lang="en-US" sz="2200" b="1" dirty="0">
                <a:latin typeface="Arial" panose="020B0604020202020204" pitchFamily="34" charset="0"/>
                <a:cs typeface="Arial" panose="020B0604020202020204" pitchFamily="34" charset="0"/>
              </a:rPr>
              <a:t>identify opportunities for new or continued </a:t>
            </a:r>
            <a:r>
              <a:rPr lang="en-US" sz="2200" dirty="0">
                <a:latin typeface="Arial" panose="020B0604020202020204" pitchFamily="34" charset="0"/>
                <a:cs typeface="Arial" panose="020B0604020202020204" pitchFamily="34" charset="0"/>
              </a:rPr>
              <a:t>program investment and development.</a:t>
            </a:r>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1257635"/>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58C73-A9DE-4BF2-8973-55D0F2032796}"/>
              </a:ext>
            </a:extLst>
          </p:cNvPr>
          <p:cNvSpPr>
            <a:spLocks noGrp="1"/>
          </p:cNvSpPr>
          <p:nvPr>
            <p:ph type="title"/>
          </p:nvPr>
        </p:nvSpPr>
        <p:spPr/>
        <p:txBody>
          <a:bodyPr/>
          <a:lstStyle/>
          <a:p>
            <a:r>
              <a:rPr lang="en-US" dirty="0"/>
              <a:t>Why evaluate?</a:t>
            </a:r>
          </a:p>
        </p:txBody>
      </p:sp>
      <p:sp>
        <p:nvSpPr>
          <p:cNvPr id="3" name="Content Placeholder 2">
            <a:extLst>
              <a:ext uri="{FF2B5EF4-FFF2-40B4-BE49-F238E27FC236}">
                <a16:creationId xmlns:a16="http://schemas.microsoft.com/office/drawing/2014/main" id="{F37F68E5-DA3A-4192-B44A-DF6172D50E76}"/>
              </a:ext>
            </a:extLst>
          </p:cNvPr>
          <p:cNvSpPr>
            <a:spLocks noGrp="1"/>
          </p:cNvSpPr>
          <p:nvPr>
            <p:ph idx="1"/>
          </p:nvPr>
        </p:nvSpPr>
        <p:spPr/>
        <p:txBody>
          <a:bodyPr>
            <a:normAutofit/>
          </a:bodyPr>
          <a:lstStyle/>
          <a:p>
            <a:pPr>
              <a:lnSpc>
                <a:spcPct val="160000"/>
              </a:lnSpc>
              <a:spcBef>
                <a:spcPts val="800"/>
              </a:spcBef>
              <a:buClr>
                <a:srgbClr val="FFC000"/>
              </a:buClr>
            </a:pPr>
            <a:r>
              <a:rPr lang="en-US" sz="3200" dirty="0">
                <a:latin typeface="Arial" panose="020B0604020202020204" pitchFamily="34" charset="0"/>
                <a:cs typeface="Arial" panose="020B0604020202020204" pitchFamily="34" charset="0"/>
              </a:rPr>
              <a:t>To gain insight, learn </a:t>
            </a:r>
          </a:p>
          <a:p>
            <a:pPr>
              <a:lnSpc>
                <a:spcPct val="160000"/>
              </a:lnSpc>
              <a:spcBef>
                <a:spcPts val="800"/>
              </a:spcBef>
              <a:buClr>
                <a:srgbClr val="FFC000"/>
              </a:buClr>
            </a:pPr>
            <a:r>
              <a:rPr lang="en-US" sz="3200" dirty="0">
                <a:latin typeface="Arial" panose="020B0604020202020204" pitchFamily="34" charset="0"/>
                <a:cs typeface="Arial" panose="020B0604020202020204" pitchFamily="34" charset="0"/>
              </a:rPr>
              <a:t>To see strategy or program impact</a:t>
            </a:r>
          </a:p>
          <a:p>
            <a:pPr>
              <a:lnSpc>
                <a:spcPct val="160000"/>
              </a:lnSpc>
              <a:spcBef>
                <a:spcPts val="800"/>
              </a:spcBef>
              <a:buClr>
                <a:srgbClr val="FFC000"/>
              </a:buClr>
            </a:pPr>
            <a:r>
              <a:rPr lang="en-US" sz="3200" dirty="0">
                <a:latin typeface="Arial" panose="020B0604020202020204" pitchFamily="34" charset="0"/>
                <a:cs typeface="Arial" panose="020B0604020202020204" pitchFamily="34" charset="0"/>
              </a:rPr>
              <a:t>To support &amp; empower people </a:t>
            </a:r>
          </a:p>
          <a:p>
            <a:pPr>
              <a:lnSpc>
                <a:spcPct val="160000"/>
              </a:lnSpc>
              <a:spcBef>
                <a:spcPts val="800"/>
              </a:spcBef>
              <a:buClr>
                <a:srgbClr val="FFC000"/>
              </a:buClr>
            </a:pPr>
            <a:r>
              <a:rPr lang="en-US" sz="3200" dirty="0"/>
              <a:t>To increase equity &amp; support social change</a:t>
            </a:r>
            <a:endParaRPr lang="en-US" sz="3200" dirty="0">
              <a:latin typeface="Arial" panose="020B0604020202020204" pitchFamily="34" charset="0"/>
              <a:cs typeface="Arial" panose="020B0604020202020204" pitchFamily="34" charset="0"/>
            </a:endParaRPr>
          </a:p>
        </p:txBody>
      </p:sp>
      <p:pic>
        <p:nvPicPr>
          <p:cNvPr id="3074" name="Picture 2" descr="Graphic, Graph, Result, Turnover, Profit, Table">
            <a:extLst>
              <a:ext uri="{FF2B5EF4-FFF2-40B4-BE49-F238E27FC236}">
                <a16:creationId xmlns:a16="http://schemas.microsoft.com/office/drawing/2014/main" id="{14A22CB6-3B4C-4EB3-B5E0-21639DC5E6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46870" y="129427"/>
            <a:ext cx="2415540" cy="24155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7019901"/>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6110117E-9326-4421-9012-1E100FB7826F}"/>
              </a:ext>
            </a:extLst>
          </p:cNvPr>
          <p:cNvGraphicFramePr/>
          <p:nvPr>
            <p:extLst>
              <p:ext uri="{D42A27DB-BD31-4B8C-83A1-F6EECF244321}">
                <p14:modId xmlns:p14="http://schemas.microsoft.com/office/powerpoint/2010/main" val="3084409436"/>
              </p:ext>
            </p:extLst>
          </p:nvPr>
        </p:nvGraphicFramePr>
        <p:xfrm>
          <a:off x="3478835" y="578734"/>
          <a:ext cx="8327342" cy="56707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B1B58C73-A9DE-4BF2-8973-55D0F2032796}"/>
              </a:ext>
            </a:extLst>
          </p:cNvPr>
          <p:cNvSpPr>
            <a:spLocks noGrp="1"/>
          </p:cNvSpPr>
          <p:nvPr>
            <p:ph type="title"/>
          </p:nvPr>
        </p:nvSpPr>
        <p:spPr/>
        <p:txBody>
          <a:bodyPr/>
          <a:lstStyle/>
          <a:p>
            <a:r>
              <a:rPr lang="en-US" dirty="0"/>
              <a:t>What is a good evaluation?</a:t>
            </a:r>
          </a:p>
        </p:txBody>
      </p:sp>
    </p:spTree>
    <p:extLst>
      <p:ext uri="{BB962C8B-B14F-4D97-AF65-F5344CB8AC3E}">
        <p14:creationId xmlns:p14="http://schemas.microsoft.com/office/powerpoint/2010/main" val="1276849453"/>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F420704-A64C-4CA0-9BA2-04D222414519}"/>
              </a:ext>
            </a:extLst>
          </p:cNvPr>
          <p:cNvSpPr/>
          <p:nvPr/>
        </p:nvSpPr>
        <p:spPr>
          <a:xfrm>
            <a:off x="211273" y="6550223"/>
            <a:ext cx="4359976" cy="307777"/>
          </a:xfrm>
          <a:prstGeom prst="rect">
            <a:avLst/>
          </a:prstGeom>
        </p:spPr>
        <p:txBody>
          <a:bodyPr wrap="none">
            <a:spAutoFit/>
          </a:bodyPr>
          <a:lstStyle/>
          <a:p>
            <a:r>
              <a:rPr lang="en-US" sz="1400" i="1" dirty="0">
                <a:solidFill>
                  <a:srgbClr val="767676"/>
                </a:solidFill>
              </a:rPr>
              <a:t>https://</a:t>
            </a:r>
            <a:r>
              <a:rPr lang="en-US" sz="1400" b="1" i="1" dirty="0">
                <a:solidFill>
                  <a:srgbClr val="767676"/>
                </a:solidFill>
              </a:rPr>
              <a:t>depts.washington.edu</a:t>
            </a:r>
            <a:r>
              <a:rPr lang="en-US" sz="1400" i="1" dirty="0">
                <a:solidFill>
                  <a:srgbClr val="767676"/>
                </a:solidFill>
              </a:rPr>
              <a:t>/ccph/pdf_files/</a:t>
            </a:r>
            <a:r>
              <a:rPr lang="en-US" sz="1400" b="1" i="1" dirty="0">
                <a:solidFill>
                  <a:srgbClr val="767676"/>
                </a:solidFill>
              </a:rPr>
              <a:t>Evaluation</a:t>
            </a:r>
            <a:r>
              <a:rPr lang="en-US" sz="1400" i="1" dirty="0">
                <a:solidFill>
                  <a:srgbClr val="767676"/>
                </a:solidFill>
              </a:rPr>
              <a:t>.pdf</a:t>
            </a:r>
            <a:endParaRPr lang="en-US" sz="1400" dirty="0">
              <a:solidFill>
                <a:srgbClr val="767676"/>
              </a:solidFill>
              <a:effectLst/>
            </a:endParaRPr>
          </a:p>
        </p:txBody>
      </p:sp>
      <p:graphicFrame>
        <p:nvGraphicFramePr>
          <p:cNvPr id="5" name="Table 4">
            <a:extLst>
              <a:ext uri="{FF2B5EF4-FFF2-40B4-BE49-F238E27FC236}">
                <a16:creationId xmlns:a16="http://schemas.microsoft.com/office/drawing/2014/main" id="{9FF2760C-DDD6-49A9-8C6B-2BAE5DC8E2B3}"/>
              </a:ext>
            </a:extLst>
          </p:cNvPr>
          <p:cNvGraphicFramePr>
            <a:graphicFrameLocks noGrp="1"/>
          </p:cNvGraphicFramePr>
          <p:nvPr>
            <p:extLst>
              <p:ext uri="{D42A27DB-BD31-4B8C-83A1-F6EECF244321}">
                <p14:modId xmlns:p14="http://schemas.microsoft.com/office/powerpoint/2010/main" val="706628059"/>
              </p:ext>
            </p:extLst>
          </p:nvPr>
        </p:nvGraphicFramePr>
        <p:xfrm>
          <a:off x="1" y="0"/>
          <a:ext cx="12192000" cy="6858000"/>
        </p:xfrm>
        <a:graphic>
          <a:graphicData uri="http://schemas.openxmlformats.org/drawingml/2006/table">
            <a:tbl>
              <a:tblPr firstRow="1" bandRow="1">
                <a:tableStyleId>{5C22544A-7EE6-4342-B048-85BDC9FD1C3A}</a:tableStyleId>
              </a:tblPr>
              <a:tblGrid>
                <a:gridCol w="2963118">
                  <a:extLst>
                    <a:ext uri="{9D8B030D-6E8A-4147-A177-3AD203B41FA5}">
                      <a16:colId xmlns:a16="http://schemas.microsoft.com/office/drawing/2014/main" val="2856299071"/>
                    </a:ext>
                  </a:extLst>
                </a:gridCol>
                <a:gridCol w="5058137">
                  <a:extLst>
                    <a:ext uri="{9D8B030D-6E8A-4147-A177-3AD203B41FA5}">
                      <a16:colId xmlns:a16="http://schemas.microsoft.com/office/drawing/2014/main" val="2444714546"/>
                    </a:ext>
                  </a:extLst>
                </a:gridCol>
                <a:gridCol w="4170745">
                  <a:extLst>
                    <a:ext uri="{9D8B030D-6E8A-4147-A177-3AD203B41FA5}">
                      <a16:colId xmlns:a16="http://schemas.microsoft.com/office/drawing/2014/main" val="3019862883"/>
                    </a:ext>
                  </a:extLst>
                </a:gridCol>
              </a:tblGrid>
              <a:tr h="393453">
                <a:tc>
                  <a:txBody>
                    <a:bodyPr/>
                    <a:lstStyle/>
                    <a:p>
                      <a:endParaRPr lang="en-US" sz="1600" dirty="0">
                        <a:latin typeface="Arial" panose="020B0604020202020204" pitchFamily="34" charset="0"/>
                        <a:cs typeface="Arial" panose="020B0604020202020204" pitchFamily="34" charset="0"/>
                      </a:endParaRPr>
                    </a:p>
                  </a:txBody>
                  <a:tcPr anchor="b"/>
                </a:tc>
                <a:tc>
                  <a:txBody>
                    <a:bodyPr/>
                    <a:lstStyle/>
                    <a:p>
                      <a:r>
                        <a:rPr lang="en-US" sz="1600" dirty="0">
                          <a:solidFill>
                            <a:schemeClr val="tx1"/>
                          </a:solidFill>
                          <a:latin typeface="Arial" panose="020B0604020202020204" pitchFamily="34" charset="0"/>
                          <a:cs typeface="Arial" panose="020B0604020202020204" pitchFamily="34" charset="0"/>
                        </a:rPr>
                        <a:t>Participatory</a:t>
                      </a:r>
                    </a:p>
                  </a:txBody>
                  <a:tcPr anchor="b"/>
                </a:tc>
                <a:tc>
                  <a:txBody>
                    <a:bodyPr/>
                    <a:lstStyle/>
                    <a:p>
                      <a:r>
                        <a:rPr lang="en-US" sz="1600" dirty="0">
                          <a:solidFill>
                            <a:schemeClr val="tx1"/>
                          </a:solidFill>
                          <a:latin typeface="Arial" panose="020B0604020202020204" pitchFamily="34" charset="0"/>
                          <a:cs typeface="Arial" panose="020B0604020202020204" pitchFamily="34" charset="0"/>
                        </a:rPr>
                        <a:t>Conventional</a:t>
                      </a:r>
                    </a:p>
                  </a:txBody>
                  <a:tcPr anchor="b"/>
                </a:tc>
                <a:extLst>
                  <a:ext uri="{0D108BD9-81ED-4DB2-BD59-A6C34878D82A}">
                    <a16:rowId xmlns:a16="http://schemas.microsoft.com/office/drawing/2014/main" val="328008752"/>
                  </a:ext>
                </a:extLst>
              </a:tr>
              <a:tr h="728087">
                <a:tc>
                  <a:txBody>
                    <a:bodyPr/>
                    <a:lstStyle/>
                    <a:p>
                      <a:r>
                        <a:rPr lang="en-US" sz="1600" dirty="0">
                          <a:latin typeface="Arial" panose="020B0604020202020204" pitchFamily="34" charset="0"/>
                          <a:cs typeface="Arial" panose="020B0604020202020204" pitchFamily="34" charset="0"/>
                        </a:rPr>
                        <a:t>Who drives evaluation?</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0" kern="1200" dirty="0">
                          <a:solidFill>
                            <a:schemeClr val="dk1"/>
                          </a:solidFill>
                          <a:effectLst/>
                          <a:latin typeface="Arial" panose="020B0604020202020204" pitchFamily="34" charset="0"/>
                          <a:ea typeface="+mn-ea"/>
                          <a:cs typeface="Arial" panose="020B0604020202020204" pitchFamily="34" charset="0"/>
                        </a:rPr>
                        <a:t>Community residents, project staff and other stakeholders</a:t>
                      </a:r>
                    </a:p>
                  </a:txBody>
                  <a:tcPr anchor="ctr"/>
                </a:tc>
                <a:tc>
                  <a:txBody>
                    <a:bodyPr/>
                    <a:lstStyle/>
                    <a:p>
                      <a:r>
                        <a:rPr lang="en-US" sz="1600" dirty="0">
                          <a:latin typeface="Arial" panose="020B0604020202020204" pitchFamily="34" charset="0"/>
                          <a:cs typeface="Arial" panose="020B0604020202020204" pitchFamily="34" charset="0"/>
                        </a:rPr>
                        <a:t>Funders and program managers</a:t>
                      </a:r>
                    </a:p>
                  </a:txBody>
                  <a:tcPr anchor="ctr"/>
                </a:tc>
                <a:extLst>
                  <a:ext uri="{0D108BD9-81ED-4DB2-BD59-A6C34878D82A}">
                    <a16:rowId xmlns:a16="http://schemas.microsoft.com/office/drawing/2014/main" val="2178229306"/>
                  </a:ext>
                </a:extLst>
              </a:tr>
              <a:tr h="728087">
                <a:tc>
                  <a:txBody>
                    <a:bodyPr/>
                    <a:lstStyle/>
                    <a:p>
                      <a:r>
                        <a:rPr lang="en-US" sz="1600" dirty="0">
                          <a:latin typeface="Arial" panose="020B0604020202020204" pitchFamily="34" charset="0"/>
                          <a:cs typeface="Arial" panose="020B0604020202020204" pitchFamily="34" charset="0"/>
                        </a:rPr>
                        <a:t>Who determines progress indicators?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0" kern="1200" dirty="0">
                          <a:solidFill>
                            <a:schemeClr val="dk1"/>
                          </a:solidFill>
                          <a:effectLst/>
                          <a:latin typeface="Arial" panose="020B0604020202020204" pitchFamily="34" charset="0"/>
                          <a:ea typeface="+mn-ea"/>
                          <a:cs typeface="Arial" panose="020B0604020202020204" pitchFamily="34" charset="0"/>
                        </a:rPr>
                        <a:t>Members of community, project staff, other stakeholders, evaluator</a:t>
                      </a:r>
                      <a:endParaRPr lang="en-US" sz="1600" i="0" dirty="0">
                        <a:latin typeface="Arial" panose="020B0604020202020204" pitchFamily="34" charset="0"/>
                        <a:cs typeface="Arial" panose="020B0604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Evaluator and outside experts</a:t>
                      </a:r>
                    </a:p>
                  </a:txBody>
                  <a:tcPr anchor="ctr"/>
                </a:tc>
                <a:extLst>
                  <a:ext uri="{0D108BD9-81ED-4DB2-BD59-A6C34878D82A}">
                    <a16:rowId xmlns:a16="http://schemas.microsoft.com/office/drawing/2014/main" val="3695536611"/>
                  </a:ext>
                </a:extLst>
              </a:tr>
              <a:tr h="728087">
                <a:tc>
                  <a:txBody>
                    <a:bodyPr/>
                    <a:lstStyle/>
                    <a:p>
                      <a:r>
                        <a:rPr lang="en-US" sz="1600" dirty="0">
                          <a:latin typeface="Arial" panose="020B0604020202020204" pitchFamily="34" charset="0"/>
                          <a:cs typeface="Arial" panose="020B0604020202020204" pitchFamily="34" charset="0"/>
                        </a:rPr>
                        <a:t>Who is responsible for data collection, analyses, report?</a:t>
                      </a:r>
                    </a:p>
                  </a:txBody>
                  <a:tcPr anchor="ctr"/>
                </a:tc>
                <a:tc>
                  <a:txBody>
                    <a:bodyPr/>
                    <a:lstStyle/>
                    <a:p>
                      <a:r>
                        <a:rPr lang="en-US" sz="1600" dirty="0">
                          <a:latin typeface="Arial" panose="020B0604020202020204" pitchFamily="34" charset="0"/>
                          <a:cs typeface="Arial" panose="020B0604020202020204" pitchFamily="34" charset="0"/>
                        </a:rPr>
                        <a:t>Shared responsibility of evaluator and participating stakeholders</a:t>
                      </a:r>
                    </a:p>
                  </a:txBody>
                  <a:tcPr anchor="ctr"/>
                </a:tc>
                <a:tc>
                  <a:txBody>
                    <a:bodyPr/>
                    <a:lstStyle/>
                    <a:p>
                      <a:r>
                        <a:rPr lang="en-US" sz="1600" dirty="0">
                          <a:latin typeface="Arial" panose="020B0604020202020204" pitchFamily="34" charset="0"/>
                          <a:cs typeface="Arial" panose="020B0604020202020204" pitchFamily="34" charset="0"/>
                        </a:rPr>
                        <a:t>Evaluator and outside experts</a:t>
                      </a:r>
                    </a:p>
                  </a:txBody>
                  <a:tcPr anchor="ctr"/>
                </a:tc>
                <a:extLst>
                  <a:ext uri="{0D108BD9-81ED-4DB2-BD59-A6C34878D82A}">
                    <a16:rowId xmlns:a16="http://schemas.microsoft.com/office/drawing/2014/main" val="1666018937"/>
                  </a:ext>
                </a:extLst>
              </a:tr>
              <a:tr h="481284">
                <a:tc>
                  <a:txBody>
                    <a:bodyPr/>
                    <a:lstStyle/>
                    <a:p>
                      <a:r>
                        <a:rPr lang="en-US" sz="1600" dirty="0">
                          <a:latin typeface="Arial" panose="020B0604020202020204" pitchFamily="34" charset="0"/>
                          <a:cs typeface="Arial" panose="020B0604020202020204" pitchFamily="34" charset="0"/>
                        </a:rPr>
                        <a:t>What is role of local evaluator?</a:t>
                      </a:r>
                    </a:p>
                  </a:txBody>
                  <a:tcPr anchor="ctr"/>
                </a:tc>
                <a:tc>
                  <a:txBody>
                    <a:bodyPr/>
                    <a:lstStyle/>
                    <a:p>
                      <a:r>
                        <a:rPr lang="en-US" sz="1600" dirty="0">
                          <a:latin typeface="Arial" panose="020B0604020202020204" pitchFamily="34" charset="0"/>
                          <a:cs typeface="Arial" panose="020B0604020202020204" pitchFamily="34" charset="0"/>
                        </a:rPr>
                        <a:t>Coach, facilitator, negotiator, “critical friend”</a:t>
                      </a:r>
                    </a:p>
                  </a:txBody>
                  <a:tcPr anchor="ctr"/>
                </a:tc>
                <a:tc>
                  <a:txBody>
                    <a:bodyPr/>
                    <a:lstStyle/>
                    <a:p>
                      <a:r>
                        <a:rPr lang="en-US" sz="1600" dirty="0">
                          <a:latin typeface="Arial" panose="020B0604020202020204" pitchFamily="34" charset="0"/>
                          <a:cs typeface="Arial" panose="020B0604020202020204" pitchFamily="34" charset="0"/>
                        </a:rPr>
                        <a:t>Expert, leader</a:t>
                      </a:r>
                    </a:p>
                  </a:txBody>
                  <a:tcPr anchor="ctr"/>
                </a:tc>
                <a:extLst>
                  <a:ext uri="{0D108BD9-81ED-4DB2-BD59-A6C34878D82A}">
                    <a16:rowId xmlns:a16="http://schemas.microsoft.com/office/drawing/2014/main" val="416199223"/>
                  </a:ext>
                </a:extLst>
              </a:tr>
              <a:tr h="1098885">
                <a:tc>
                  <a:txBody>
                    <a:bodyPr/>
                    <a:lstStyle/>
                    <a:p>
                      <a:r>
                        <a:rPr lang="en-US" sz="1600" dirty="0">
                          <a:latin typeface="Arial" panose="020B0604020202020204" pitchFamily="34" charset="0"/>
                          <a:cs typeface="Arial" panose="020B0604020202020204" pitchFamily="34" charset="0"/>
                        </a:rPr>
                        <a:t>When is this evaluation type useful?</a:t>
                      </a:r>
                    </a:p>
                  </a:txBody>
                  <a:tcPr anchor="ctr"/>
                </a:tc>
                <a:tc>
                  <a:txBody>
                    <a:bodyPr/>
                    <a:lstStyle/>
                    <a:p>
                      <a:pPr marL="285750" indent="-285750">
                        <a:buClr>
                          <a:srgbClr val="FFC000"/>
                        </a:buClr>
                        <a:buFont typeface="Arial" panose="020B0604020202020204" pitchFamily="34" charset="0"/>
                        <a:buChar char="•"/>
                      </a:pPr>
                      <a:r>
                        <a:rPr lang="en-US" sz="1600" dirty="0">
                          <a:latin typeface="Arial" panose="020B0604020202020204" pitchFamily="34" charset="0"/>
                          <a:cs typeface="Arial" panose="020B0604020202020204" pitchFamily="34" charset="0"/>
                        </a:rPr>
                        <a:t>Questions about implementation difficulties</a:t>
                      </a:r>
                    </a:p>
                    <a:p>
                      <a:pPr marL="285750" indent="-285750">
                        <a:buClr>
                          <a:srgbClr val="FFC000"/>
                        </a:buClr>
                        <a:buFont typeface="Arial" panose="020B0604020202020204" pitchFamily="34" charset="0"/>
                        <a:buChar char="•"/>
                      </a:pPr>
                      <a:r>
                        <a:rPr lang="en-US" sz="1600" dirty="0">
                          <a:latin typeface="Arial" panose="020B0604020202020204" pitchFamily="34" charset="0"/>
                          <a:cs typeface="Arial" panose="020B0604020202020204" pitchFamily="34" charset="0"/>
                        </a:rPr>
                        <a:t>Questions about program effects on beneficiaries</a:t>
                      </a:r>
                    </a:p>
                    <a:p>
                      <a:pPr marL="285750" indent="-285750">
                        <a:buClr>
                          <a:srgbClr val="FFC000"/>
                        </a:buClr>
                        <a:buFont typeface="Arial" panose="020B0604020202020204" pitchFamily="34" charset="0"/>
                        <a:buChar char="•"/>
                      </a:pPr>
                      <a:r>
                        <a:rPr lang="en-US" sz="1600" dirty="0">
                          <a:latin typeface="Arial" panose="020B0604020202020204" pitchFamily="34" charset="0"/>
                          <a:cs typeface="Arial" panose="020B0604020202020204" pitchFamily="34" charset="0"/>
                        </a:rPr>
                        <a:t>Information wanted on stakeholder knowledge or views</a:t>
                      </a:r>
                    </a:p>
                  </a:txBody>
                  <a:tcPr anchor="ctr"/>
                </a:tc>
                <a:tc>
                  <a:txBody>
                    <a:bodyPr/>
                    <a:lstStyle/>
                    <a:p>
                      <a:pPr marL="285750" indent="-285750">
                        <a:buClr>
                          <a:srgbClr val="FFC000"/>
                        </a:buClr>
                        <a:buFont typeface="Arial" panose="020B0604020202020204" pitchFamily="34" charset="0"/>
                        <a:buChar char="•"/>
                      </a:pPr>
                      <a:r>
                        <a:rPr lang="en-US" sz="1600" dirty="0">
                          <a:latin typeface="Arial" panose="020B0604020202020204" pitchFamily="34" charset="0"/>
                          <a:cs typeface="Arial" panose="020B0604020202020204" pitchFamily="34" charset="0"/>
                        </a:rPr>
                        <a:t>Need for independent judgement</a:t>
                      </a:r>
                    </a:p>
                    <a:p>
                      <a:pPr marL="285750" indent="-285750">
                        <a:buClr>
                          <a:srgbClr val="FFC000"/>
                        </a:buClr>
                        <a:buFont typeface="Arial" panose="020B0604020202020204" pitchFamily="34" charset="0"/>
                        <a:buChar char="•"/>
                      </a:pPr>
                      <a:r>
                        <a:rPr lang="en-US" sz="1600" dirty="0">
                          <a:latin typeface="Arial" panose="020B0604020202020204" pitchFamily="34" charset="0"/>
                          <a:cs typeface="Arial" panose="020B0604020202020204" pitchFamily="34" charset="0"/>
                        </a:rPr>
                        <a:t>Specialized knowledge needed from experts</a:t>
                      </a:r>
                    </a:p>
                    <a:p>
                      <a:pPr marL="285750" indent="-285750">
                        <a:buClr>
                          <a:srgbClr val="FFC000"/>
                        </a:buClr>
                        <a:buFont typeface="Arial" panose="020B0604020202020204" pitchFamily="34" charset="0"/>
                        <a:buChar char="•"/>
                      </a:pPr>
                      <a:r>
                        <a:rPr lang="en-US" sz="1600" dirty="0">
                          <a:latin typeface="Arial" panose="020B0604020202020204" pitchFamily="34" charset="0"/>
                          <a:cs typeface="Arial" panose="020B0604020202020204" pitchFamily="34" charset="0"/>
                        </a:rPr>
                        <a:t>Indicators standardized</a:t>
                      </a:r>
                    </a:p>
                  </a:txBody>
                  <a:tcPr anchor="ctr"/>
                </a:tc>
                <a:extLst>
                  <a:ext uri="{0D108BD9-81ED-4DB2-BD59-A6C34878D82A}">
                    <a16:rowId xmlns:a16="http://schemas.microsoft.com/office/drawing/2014/main" val="1746907268"/>
                  </a:ext>
                </a:extLst>
              </a:tr>
              <a:tr h="1601232">
                <a:tc>
                  <a:txBody>
                    <a:bodyPr/>
                    <a:lstStyle/>
                    <a:p>
                      <a:r>
                        <a:rPr lang="en-US" sz="1600" dirty="0">
                          <a:latin typeface="Arial" panose="020B0604020202020204" pitchFamily="34" charset="0"/>
                          <a:cs typeface="Arial" panose="020B0604020202020204" pitchFamily="34" charset="0"/>
                        </a:rPr>
                        <a:t>What are the costs?</a:t>
                      </a:r>
                    </a:p>
                  </a:txBody>
                  <a:tcPr anchor="ctr"/>
                </a:tc>
                <a:tc>
                  <a:txBody>
                    <a:bodyPr/>
                    <a:lstStyle/>
                    <a:p>
                      <a:pPr marL="285750" indent="-285750">
                        <a:buClr>
                          <a:srgbClr val="FFC000"/>
                        </a:buClr>
                        <a:buFont typeface="Arial" panose="020B0604020202020204" pitchFamily="34" charset="0"/>
                        <a:buChar char="•"/>
                      </a:pPr>
                      <a:r>
                        <a:rPr lang="en-US" sz="1600" dirty="0">
                          <a:latin typeface="Arial" panose="020B0604020202020204" pitchFamily="34" charset="0"/>
                          <a:cs typeface="Arial" panose="020B0604020202020204" pitchFamily="34" charset="0"/>
                        </a:rPr>
                        <a:t>Time, energy &amp; commitment from local residents, staff and stakeholders</a:t>
                      </a:r>
                    </a:p>
                    <a:p>
                      <a:pPr marL="285750" indent="-285750">
                        <a:buClr>
                          <a:srgbClr val="FFC000"/>
                        </a:buClr>
                        <a:buFont typeface="Arial" panose="020B0604020202020204" pitchFamily="34" charset="0"/>
                        <a:buChar char="•"/>
                      </a:pPr>
                      <a:r>
                        <a:rPr lang="en-US" sz="1600" dirty="0">
                          <a:latin typeface="Arial" panose="020B0604020202020204" pitchFamily="34" charset="0"/>
                          <a:cs typeface="Arial" panose="020B0604020202020204" pitchFamily="34" charset="0"/>
                        </a:rPr>
                        <a:t>Coordination of many players</a:t>
                      </a:r>
                    </a:p>
                    <a:p>
                      <a:pPr marL="285750" indent="-285750">
                        <a:buClr>
                          <a:srgbClr val="FFC000"/>
                        </a:buClr>
                        <a:buFont typeface="Arial" panose="020B0604020202020204" pitchFamily="34" charset="0"/>
                        <a:buChar char="•"/>
                      </a:pPr>
                      <a:r>
                        <a:rPr lang="en-US" sz="1600" dirty="0">
                          <a:latin typeface="Arial" panose="020B0604020202020204" pitchFamily="34" charset="0"/>
                          <a:cs typeface="Arial" panose="020B0604020202020204" pitchFamily="34" charset="0"/>
                        </a:rPr>
                        <a:t>Training, skills development &amp; support for key players</a:t>
                      </a:r>
                    </a:p>
                    <a:p>
                      <a:pPr marL="285750" indent="-285750">
                        <a:buClr>
                          <a:srgbClr val="FFC000"/>
                        </a:buClr>
                        <a:buFont typeface="Arial" panose="020B0604020202020204" pitchFamily="34" charset="0"/>
                        <a:buChar char="•"/>
                      </a:pPr>
                      <a:r>
                        <a:rPr lang="en-US" sz="1600" dirty="0">
                          <a:latin typeface="Arial" panose="020B0604020202020204" pitchFamily="34" charset="0"/>
                          <a:cs typeface="Arial" panose="020B0604020202020204" pitchFamily="34" charset="0"/>
                        </a:rPr>
                        <a:t>Potential for conflict</a:t>
                      </a:r>
                    </a:p>
                  </a:txBody>
                  <a:tcPr anchor="ctr"/>
                </a:tc>
                <a:tc>
                  <a:txBody>
                    <a:bodyPr/>
                    <a:lstStyle/>
                    <a:p>
                      <a:pPr marL="285750" indent="-285750">
                        <a:buClr>
                          <a:srgbClr val="FFC000"/>
                        </a:buClr>
                        <a:buFont typeface="Arial" panose="020B0604020202020204" pitchFamily="34" charset="0"/>
                        <a:buChar char="•"/>
                      </a:pPr>
                      <a:r>
                        <a:rPr lang="en-US" sz="1600" dirty="0">
                          <a:latin typeface="Arial" panose="020B0604020202020204" pitchFamily="34" charset="0"/>
                          <a:cs typeface="Arial" panose="020B0604020202020204" pitchFamily="34" charset="0"/>
                        </a:rPr>
                        <a:t>Consultant &amp; expert fees</a:t>
                      </a:r>
                    </a:p>
                    <a:p>
                      <a:pPr marL="285750" indent="-285750">
                        <a:buClr>
                          <a:srgbClr val="FFC000"/>
                        </a:buClr>
                        <a:buFont typeface="Arial" panose="020B0604020202020204" pitchFamily="34" charset="0"/>
                        <a:buChar char="•"/>
                      </a:pPr>
                      <a:r>
                        <a:rPr lang="en-US" sz="1600" dirty="0">
                          <a:latin typeface="Arial" panose="020B0604020202020204" pitchFamily="34" charset="0"/>
                          <a:cs typeface="Arial" panose="020B0604020202020204" pitchFamily="34" charset="0"/>
                        </a:rPr>
                        <a:t>Lose of critical information that only stakeholders can provide</a:t>
                      </a:r>
                    </a:p>
                  </a:txBody>
                  <a:tcPr anchor="ctr"/>
                </a:tc>
                <a:extLst>
                  <a:ext uri="{0D108BD9-81ED-4DB2-BD59-A6C34878D82A}">
                    <a16:rowId xmlns:a16="http://schemas.microsoft.com/office/drawing/2014/main" val="3117657793"/>
                  </a:ext>
                </a:extLst>
              </a:tr>
              <a:tr h="1098885">
                <a:tc>
                  <a:txBody>
                    <a:bodyPr/>
                    <a:lstStyle/>
                    <a:p>
                      <a:r>
                        <a:rPr lang="en-US" sz="1600" dirty="0">
                          <a:latin typeface="Arial" panose="020B0604020202020204" pitchFamily="34" charset="0"/>
                          <a:cs typeface="Arial" panose="020B0604020202020204" pitchFamily="34" charset="0"/>
                        </a:rPr>
                        <a:t>What are the benefits?</a:t>
                      </a:r>
                    </a:p>
                  </a:txBody>
                  <a:tcPr anchor="ctr"/>
                </a:tc>
                <a:tc>
                  <a:txBody>
                    <a:bodyPr/>
                    <a:lstStyle/>
                    <a:p>
                      <a:pPr marL="285750" indent="-285750">
                        <a:buClr>
                          <a:srgbClr val="FFC000"/>
                        </a:buClr>
                        <a:buFont typeface="Arial" panose="020B0604020202020204" pitchFamily="34" charset="0"/>
                        <a:buChar char="•"/>
                      </a:pPr>
                      <a:r>
                        <a:rPr lang="en-US" sz="1600" dirty="0">
                          <a:latin typeface="Arial" panose="020B0604020202020204" pitchFamily="34" charset="0"/>
                          <a:cs typeface="Arial" panose="020B0604020202020204" pitchFamily="34" charset="0"/>
                        </a:rPr>
                        <a:t>Local knowledge</a:t>
                      </a:r>
                    </a:p>
                    <a:p>
                      <a:pPr marL="285750" indent="-285750">
                        <a:buClr>
                          <a:srgbClr val="FFC000"/>
                        </a:buClr>
                        <a:buFont typeface="Arial" panose="020B0604020202020204" pitchFamily="34" charset="0"/>
                        <a:buChar char="•"/>
                      </a:pPr>
                      <a:r>
                        <a:rPr lang="en-US" sz="1600" dirty="0">
                          <a:latin typeface="Arial" panose="020B0604020202020204" pitchFamily="34" charset="0"/>
                          <a:cs typeface="Arial" panose="020B0604020202020204" pitchFamily="34" charset="0"/>
                        </a:rPr>
                        <a:t>Verification of information (validity)</a:t>
                      </a:r>
                    </a:p>
                    <a:p>
                      <a:pPr marL="285750" indent="-285750">
                        <a:buClr>
                          <a:srgbClr val="FFC000"/>
                        </a:buClr>
                        <a:buFont typeface="Arial" panose="020B0604020202020204" pitchFamily="34" charset="0"/>
                        <a:buChar char="•"/>
                      </a:pPr>
                      <a:r>
                        <a:rPr lang="en-US" sz="1600" dirty="0">
                          <a:latin typeface="Arial" panose="020B0604020202020204" pitchFamily="34" charset="0"/>
                          <a:cs typeface="Arial" panose="020B0604020202020204" pitchFamily="34" charset="0"/>
                        </a:rPr>
                        <a:t>Builds knowledge, skills &amp; relationships among community residents and other stakeholders</a:t>
                      </a:r>
                    </a:p>
                  </a:txBody>
                  <a:tcPr anchor="ctr"/>
                </a:tc>
                <a:tc>
                  <a:txBody>
                    <a:bodyPr/>
                    <a:lstStyle/>
                    <a:p>
                      <a:pPr marL="285750" indent="-285750">
                        <a:buClr>
                          <a:srgbClr val="FFC000"/>
                        </a:buClr>
                        <a:buFont typeface="Arial" panose="020B0604020202020204" pitchFamily="34" charset="0"/>
                        <a:buChar char="•"/>
                      </a:pPr>
                      <a:r>
                        <a:rPr lang="en-US" sz="1600" dirty="0">
                          <a:latin typeface="Arial" panose="020B0604020202020204" pitchFamily="34" charset="0"/>
                          <a:cs typeface="Arial" panose="020B0604020202020204" pitchFamily="34" charset="0"/>
                        </a:rPr>
                        <a:t>Independent judgement</a:t>
                      </a:r>
                    </a:p>
                    <a:p>
                      <a:pPr marL="285750" indent="-285750">
                        <a:buClr>
                          <a:srgbClr val="FFC000"/>
                        </a:buClr>
                        <a:buFont typeface="Arial" panose="020B0604020202020204" pitchFamily="34" charset="0"/>
                        <a:buChar char="•"/>
                      </a:pPr>
                      <a:r>
                        <a:rPr lang="en-US" sz="1600" dirty="0">
                          <a:latin typeface="Arial" panose="020B0604020202020204" pitchFamily="34" charset="0"/>
                          <a:cs typeface="Arial" panose="020B0604020202020204" pitchFamily="34" charset="0"/>
                        </a:rPr>
                        <a:t>Standardized indicators to compare with other evaluation findings</a:t>
                      </a:r>
                    </a:p>
                  </a:txBody>
                  <a:tcPr anchor="ctr"/>
                </a:tc>
                <a:extLst>
                  <a:ext uri="{0D108BD9-81ED-4DB2-BD59-A6C34878D82A}">
                    <a16:rowId xmlns:a16="http://schemas.microsoft.com/office/drawing/2014/main" val="1280202879"/>
                  </a:ext>
                </a:extLst>
              </a:tr>
            </a:tbl>
          </a:graphicData>
        </a:graphic>
      </p:graphicFrame>
    </p:spTree>
    <p:extLst>
      <p:ext uri="{BB962C8B-B14F-4D97-AF65-F5344CB8AC3E}">
        <p14:creationId xmlns:p14="http://schemas.microsoft.com/office/powerpoint/2010/main" val="2224319710"/>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3B29B-ACFF-47CA-A745-C4BACD1590E2}"/>
              </a:ext>
            </a:extLst>
          </p:cNvPr>
          <p:cNvSpPr>
            <a:spLocks noGrp="1"/>
          </p:cNvSpPr>
          <p:nvPr>
            <p:ph type="title"/>
          </p:nvPr>
        </p:nvSpPr>
        <p:spPr/>
        <p:txBody>
          <a:bodyPr/>
          <a:lstStyle/>
          <a:p>
            <a:r>
              <a:rPr lang="en-US" dirty="0"/>
              <a:t>Defining the question</a:t>
            </a:r>
          </a:p>
        </p:txBody>
      </p:sp>
      <p:sp>
        <p:nvSpPr>
          <p:cNvPr id="3" name="Content Placeholder 2">
            <a:extLst>
              <a:ext uri="{FF2B5EF4-FFF2-40B4-BE49-F238E27FC236}">
                <a16:creationId xmlns:a16="http://schemas.microsoft.com/office/drawing/2014/main" id="{7537E3A8-4034-4443-8E1B-F8DD8A6DCB6F}"/>
              </a:ext>
            </a:extLst>
          </p:cNvPr>
          <p:cNvSpPr>
            <a:spLocks noGrp="1"/>
          </p:cNvSpPr>
          <p:nvPr>
            <p:ph idx="1"/>
          </p:nvPr>
        </p:nvSpPr>
        <p:spPr>
          <a:xfrm>
            <a:off x="3869267" y="864108"/>
            <a:ext cx="7488543" cy="5247934"/>
          </a:xfrm>
        </p:spPr>
        <p:txBody>
          <a:bodyPr anchor="ctr">
            <a:normAutofit/>
          </a:bodyPr>
          <a:lstStyle/>
          <a:p>
            <a:pPr>
              <a:lnSpc>
                <a:spcPct val="100000"/>
              </a:lnSpc>
              <a:spcBef>
                <a:spcPts val="0"/>
              </a:spcBef>
              <a:spcAft>
                <a:spcPts val="3000"/>
              </a:spcAft>
              <a:buClr>
                <a:srgbClr val="FFC000"/>
              </a:buClr>
            </a:pPr>
            <a:r>
              <a:rPr lang="en-US" sz="3600" dirty="0">
                <a:latin typeface="Arial" panose="020B0604020202020204" pitchFamily="34" charset="0"/>
                <a:cs typeface="Arial" panose="020B0604020202020204" pitchFamily="34" charset="0"/>
              </a:rPr>
              <a:t>What strategy or program do you want to evaluate?</a:t>
            </a:r>
          </a:p>
          <a:p>
            <a:pPr>
              <a:lnSpc>
                <a:spcPct val="100000"/>
              </a:lnSpc>
              <a:spcBef>
                <a:spcPts val="0"/>
              </a:spcBef>
              <a:spcAft>
                <a:spcPts val="3000"/>
              </a:spcAft>
              <a:buClr>
                <a:srgbClr val="FFC000"/>
              </a:buClr>
            </a:pPr>
            <a:r>
              <a:rPr lang="en-US" sz="3600" dirty="0">
                <a:latin typeface="Arial" panose="020B0604020202020204" pitchFamily="34" charset="0"/>
                <a:cs typeface="Arial" panose="020B0604020202020204" pitchFamily="34" charset="0"/>
              </a:rPr>
              <a:t>What do you want to know about?</a:t>
            </a:r>
          </a:p>
          <a:p>
            <a:pPr>
              <a:lnSpc>
                <a:spcPct val="100000"/>
              </a:lnSpc>
              <a:spcBef>
                <a:spcPts val="0"/>
              </a:spcBef>
              <a:spcAft>
                <a:spcPts val="3000"/>
              </a:spcAft>
              <a:buClr>
                <a:srgbClr val="FFC000"/>
              </a:buClr>
            </a:pPr>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4001824"/>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B70CB-A58C-4DDF-A11D-B2F006DF1C52}"/>
              </a:ext>
            </a:extLst>
          </p:cNvPr>
          <p:cNvSpPr>
            <a:spLocks noGrp="1"/>
          </p:cNvSpPr>
          <p:nvPr>
            <p:ph type="title"/>
          </p:nvPr>
        </p:nvSpPr>
        <p:spPr/>
        <p:txBody>
          <a:bodyPr/>
          <a:lstStyle/>
          <a:p>
            <a:r>
              <a:rPr lang="en-US" dirty="0"/>
              <a:t>COO Evaluation Questions</a:t>
            </a:r>
          </a:p>
        </p:txBody>
      </p:sp>
      <p:sp>
        <p:nvSpPr>
          <p:cNvPr id="3" name="Content Placeholder 2">
            <a:extLst>
              <a:ext uri="{FF2B5EF4-FFF2-40B4-BE49-F238E27FC236}">
                <a16:creationId xmlns:a16="http://schemas.microsoft.com/office/drawing/2014/main" id="{C203D109-81FD-481D-AFBE-70DD5EF309E9}"/>
              </a:ext>
            </a:extLst>
          </p:cNvPr>
          <p:cNvSpPr>
            <a:spLocks noGrp="1"/>
          </p:cNvSpPr>
          <p:nvPr>
            <p:ph idx="1"/>
          </p:nvPr>
        </p:nvSpPr>
        <p:spPr>
          <a:xfrm>
            <a:off x="3869267" y="556591"/>
            <a:ext cx="7766141" cy="5711687"/>
          </a:xfrm>
        </p:spPr>
        <p:txBody>
          <a:bodyPr>
            <a:noAutofit/>
          </a:bodyPr>
          <a:lstStyle/>
          <a:p>
            <a:pPr marL="457200" indent="-457200">
              <a:lnSpc>
                <a:spcPct val="100000"/>
              </a:lnSpc>
              <a:spcBef>
                <a:spcPts val="0"/>
              </a:spcBef>
              <a:spcAft>
                <a:spcPts val="1200"/>
              </a:spcAft>
              <a:buClr>
                <a:srgbClr val="FFC000"/>
              </a:buClr>
              <a:buFont typeface="+mj-lt"/>
              <a:buAutoNum type="arabicPeriod"/>
            </a:pPr>
            <a:r>
              <a:rPr lang="en-US" sz="2800" dirty="0"/>
              <a:t>What is the current state of equity in housing, health, economic vitality, and community connection? </a:t>
            </a:r>
          </a:p>
          <a:p>
            <a:pPr marL="457200" indent="-457200">
              <a:lnSpc>
                <a:spcPct val="100000"/>
              </a:lnSpc>
              <a:spcBef>
                <a:spcPts val="0"/>
              </a:spcBef>
              <a:spcAft>
                <a:spcPts val="1200"/>
              </a:spcAft>
              <a:buClr>
                <a:srgbClr val="FFC000"/>
              </a:buClr>
              <a:buFont typeface="+mj-lt"/>
              <a:buAutoNum type="arabicPeriod"/>
            </a:pPr>
            <a:r>
              <a:rPr lang="en-US" sz="2800" dirty="0"/>
              <a:t>What forces are driving or blocking progress towards partner goals? How do partners respond? </a:t>
            </a:r>
          </a:p>
          <a:p>
            <a:pPr marL="457200" indent="-457200">
              <a:lnSpc>
                <a:spcPct val="100000"/>
              </a:lnSpc>
              <a:spcBef>
                <a:spcPts val="0"/>
              </a:spcBef>
              <a:spcAft>
                <a:spcPts val="1200"/>
              </a:spcAft>
              <a:buClr>
                <a:srgbClr val="FFC000"/>
              </a:buClr>
              <a:buFont typeface="+mj-lt"/>
              <a:buAutoNum type="arabicPeriod"/>
            </a:pPr>
            <a:r>
              <a:rPr lang="en-US" sz="2800" dirty="0"/>
              <a:t>How are policies and systems changing over time? </a:t>
            </a:r>
          </a:p>
          <a:p>
            <a:pPr marL="457200" indent="-457200">
              <a:lnSpc>
                <a:spcPct val="100000"/>
              </a:lnSpc>
              <a:spcBef>
                <a:spcPts val="0"/>
              </a:spcBef>
              <a:spcAft>
                <a:spcPts val="1200"/>
              </a:spcAft>
              <a:buClr>
                <a:srgbClr val="FFC000"/>
              </a:buClr>
              <a:buFont typeface="+mj-lt"/>
              <a:buAutoNum type="arabicPeriod"/>
            </a:pPr>
            <a:r>
              <a:rPr lang="en-US" sz="2800" dirty="0"/>
              <a:t>How is the partner community changing? </a:t>
            </a:r>
          </a:p>
          <a:p>
            <a:pPr marL="457200" indent="-457200">
              <a:lnSpc>
                <a:spcPct val="100000"/>
              </a:lnSpc>
              <a:spcBef>
                <a:spcPts val="0"/>
              </a:spcBef>
              <a:spcAft>
                <a:spcPts val="1200"/>
              </a:spcAft>
              <a:buClr>
                <a:srgbClr val="FFC000"/>
              </a:buClr>
              <a:buFont typeface="+mj-lt"/>
              <a:buAutoNum type="arabicPeriod"/>
            </a:pPr>
            <a:r>
              <a:rPr lang="en-US" sz="2800" dirty="0"/>
              <a:t>What is COO’s contribution?</a:t>
            </a:r>
          </a:p>
        </p:txBody>
      </p:sp>
    </p:spTree>
    <p:extLst>
      <p:ext uri="{BB962C8B-B14F-4D97-AF65-F5344CB8AC3E}">
        <p14:creationId xmlns:p14="http://schemas.microsoft.com/office/powerpoint/2010/main" val="2763847929"/>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B8424AB-D56B-4256-866A-5B54DE93C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FC999C28-AD33-4EB7-A5F1-C06D10A5F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3" name="Rectangle 12">
            <a:extLst>
              <a:ext uri="{FF2B5EF4-FFF2-40B4-BE49-F238E27FC236}">
                <a16:creationId xmlns:a16="http://schemas.microsoft.com/office/drawing/2014/main" id="{9203ABB4-7E2A-4248-9FE7-4A419AFF2F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26970D-C1E5-4FB1-84E8-86CB9CED1C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367639"/>
            <a:ext cx="11707367" cy="18521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tle 2">
            <a:extLst>
              <a:ext uri="{FF2B5EF4-FFF2-40B4-BE49-F238E27FC236}">
                <a16:creationId xmlns:a16="http://schemas.microsoft.com/office/drawing/2014/main" id="{3CDB00EA-BA82-4A70-A0A1-D9487001A9EE}"/>
              </a:ext>
            </a:extLst>
          </p:cNvPr>
          <p:cNvSpPr>
            <a:spLocks noGrp="1"/>
          </p:cNvSpPr>
          <p:nvPr>
            <p:ph type="title" idx="4294967295"/>
          </p:nvPr>
        </p:nvSpPr>
        <p:spPr>
          <a:xfrm>
            <a:off x="254643" y="4683203"/>
            <a:ext cx="11053823" cy="1065690"/>
          </a:xfrm>
        </p:spPr>
        <p:txBody>
          <a:bodyPr vert="horz" lIns="91440" tIns="45720" rIns="91440" bIns="45720" rtlCol="0" anchor="b">
            <a:normAutofit/>
          </a:bodyPr>
          <a:lstStyle/>
          <a:p>
            <a:r>
              <a:rPr lang="en-US" sz="5500" spc="-100" dirty="0">
                <a:latin typeface="+mj-lt"/>
                <a:cs typeface="+mj-cs"/>
              </a:rPr>
              <a:t>Role of logic model &amp; change theory</a:t>
            </a:r>
          </a:p>
        </p:txBody>
      </p:sp>
      <p:pic>
        <p:nvPicPr>
          <p:cNvPr id="4" name="Picture 3">
            <a:extLst>
              <a:ext uri="{FF2B5EF4-FFF2-40B4-BE49-F238E27FC236}">
                <a16:creationId xmlns:a16="http://schemas.microsoft.com/office/drawing/2014/main" id="{768AC4BF-F823-4CDA-9993-F58FA66A6FB3}"/>
              </a:ext>
            </a:extLst>
          </p:cNvPr>
          <p:cNvPicPr>
            <a:picLocks noChangeAspect="1"/>
          </p:cNvPicPr>
          <p:nvPr/>
        </p:nvPicPr>
        <p:blipFill>
          <a:blip r:embed="rId3"/>
          <a:stretch>
            <a:fillRect/>
          </a:stretch>
        </p:blipFill>
        <p:spPr>
          <a:xfrm>
            <a:off x="-3582" y="1261983"/>
            <a:ext cx="12031916" cy="2406381"/>
          </a:xfrm>
          <a:prstGeom prst="rect">
            <a:avLst/>
          </a:prstGeom>
        </p:spPr>
      </p:pic>
    </p:spTree>
    <p:extLst>
      <p:ext uri="{BB962C8B-B14F-4D97-AF65-F5344CB8AC3E}">
        <p14:creationId xmlns:p14="http://schemas.microsoft.com/office/powerpoint/2010/main" val="1376491705"/>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21FCA81-4221-43C1-8207-9775EC5B9253}"/>
              </a:ext>
            </a:extLst>
          </p:cNvPr>
          <p:cNvPicPr>
            <a:picLocks noChangeAspect="1"/>
          </p:cNvPicPr>
          <p:nvPr/>
        </p:nvPicPr>
        <p:blipFill>
          <a:blip r:embed="rId3"/>
          <a:stretch>
            <a:fillRect/>
          </a:stretch>
        </p:blipFill>
        <p:spPr>
          <a:xfrm>
            <a:off x="754023" y="0"/>
            <a:ext cx="10683953" cy="6858000"/>
          </a:xfrm>
          <a:prstGeom prst="rect">
            <a:avLst/>
          </a:prstGeom>
        </p:spPr>
      </p:pic>
    </p:spTree>
    <p:extLst>
      <p:ext uri="{BB962C8B-B14F-4D97-AF65-F5344CB8AC3E}">
        <p14:creationId xmlns:p14="http://schemas.microsoft.com/office/powerpoint/2010/main" val="493349123"/>
      </p:ext>
    </p:extLst>
  </p:cSld>
  <p:clrMapOvr>
    <a:masterClrMapping/>
  </p:clrMapOvr>
  <mc:AlternateContent xmlns:mc="http://schemas.openxmlformats.org/markup-compatibility/2006" xmlns:p14="http://schemas.microsoft.com/office/powerpoint/2010/main">
    <mc:Choice Requires="p14">
      <p:transition spd="slow" p14:dur="15000" advClick="0" advTm="15000"/>
    </mc:Choice>
    <mc:Fallback xmlns="">
      <p:transition spd="slow" advClick="0" advTm="15000"/>
    </mc:Fallback>
  </mc:AlternateContent>
</p:sld>
</file>

<file path=ppt/theme/theme1.xml><?xml version="1.0" encoding="utf-8"?>
<a:theme xmlns:a="http://schemas.openxmlformats.org/drawingml/2006/main" name="Frame">
  <a:themeElements>
    <a:clrScheme name="Custom 4">
      <a:dk1>
        <a:sysClr val="windowText" lastClr="000000"/>
      </a:dk1>
      <a:lt1>
        <a:sysClr val="window" lastClr="FFFFFF"/>
      </a:lt1>
      <a:dk2>
        <a:srgbClr val="000000"/>
      </a:dk2>
      <a:lt2>
        <a:srgbClr val="F8F8F8"/>
      </a:lt2>
      <a:accent1>
        <a:srgbClr val="C6EFFF"/>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26AC095EE18F542A3EF90872DFDEB12" ma:contentTypeVersion="10" ma:contentTypeDescription="Create a new document." ma:contentTypeScope="" ma:versionID="f41f2bd1ad9b24131f06244cea676aff">
  <xsd:schema xmlns:xsd="http://www.w3.org/2001/XMLSchema" xmlns:xs="http://www.w3.org/2001/XMLSchema" xmlns:p="http://schemas.microsoft.com/office/2006/metadata/properties" xmlns:ns2="51269e1f-0d86-4adc-97d8-2aec91d2cb11" xmlns:ns3="d2ef52b7-9f6d-4500-98e1-f4b4e61cd865" targetNamespace="http://schemas.microsoft.com/office/2006/metadata/properties" ma:root="true" ma:fieldsID="78dcd19253c00ffb693d75cbef8b6e64" ns2:_="" ns3:_="">
    <xsd:import namespace="51269e1f-0d86-4adc-97d8-2aec91d2cb11"/>
    <xsd:import namespace="d2ef52b7-9f6d-4500-98e1-f4b4e61cd86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269e1f-0d86-4adc-97d8-2aec91d2cb11"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2ef52b7-9f6d-4500-98e1-f4b4e61cd865"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A92DCF5-B974-4C89-8882-A4DD46F70D85}">
  <ds:schemaRefs>
    <ds:schemaRef ds:uri="http://schemas.microsoft.com/sharepoint/v3/contenttype/forms"/>
  </ds:schemaRefs>
</ds:datastoreItem>
</file>

<file path=customXml/itemProps2.xml><?xml version="1.0" encoding="utf-8"?>
<ds:datastoreItem xmlns:ds="http://schemas.openxmlformats.org/officeDocument/2006/customXml" ds:itemID="{806BB103-B740-4DF0-8FAF-1C4DDAB90A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269e1f-0d86-4adc-97d8-2aec91d2cb11"/>
    <ds:schemaRef ds:uri="d2ef52b7-9f6d-4500-98e1-f4b4e61cd8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E7B35F3-7793-4AE5-B486-8A3488BD6AB6}">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d2ef52b7-9f6d-4500-98e1-f4b4e61cd865"/>
    <ds:schemaRef ds:uri="51269e1f-0d86-4adc-97d8-2aec91d2cb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754</TotalTime>
  <Words>1841</Words>
  <Application>Microsoft Office PowerPoint</Application>
  <PresentationFormat>Widescreen</PresentationFormat>
  <Paragraphs>249</Paragraphs>
  <Slides>17</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Corbel</vt:lpstr>
      <vt:lpstr>Wingdings 2</vt:lpstr>
      <vt:lpstr>Frame</vt:lpstr>
      <vt:lpstr>Evaluation Basics with Communities Count: </vt:lpstr>
      <vt:lpstr>PowerPoint Presentation</vt:lpstr>
      <vt:lpstr>Why evaluate?</vt:lpstr>
      <vt:lpstr>What is a good evaluation?</vt:lpstr>
      <vt:lpstr>PowerPoint Presentation</vt:lpstr>
      <vt:lpstr>Defining the question</vt:lpstr>
      <vt:lpstr>COO Evaluation Questions</vt:lpstr>
      <vt:lpstr>Role of logic model &amp; change theory</vt:lpstr>
      <vt:lpstr>PowerPoint Presentation</vt:lpstr>
      <vt:lpstr>Studying Process and Implementation</vt:lpstr>
      <vt:lpstr>Collecting the information</vt:lpstr>
      <vt:lpstr>COO Partner-level Measures</vt:lpstr>
      <vt:lpstr>COO Partner-level Measures</vt:lpstr>
      <vt:lpstr>Analyzing Data &amp; Understanding Results</vt:lpstr>
      <vt:lpstr>Evaluation Planning</vt:lpstr>
      <vt:lpstr>Upcoming Workshops</vt:lpstr>
      <vt:lpstr>How do we request assistance, or ask questions about data and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Planning with Communities Count:</dc:title>
  <dc:creator>Johnson, Kris-PH</dc:creator>
  <cp:lastModifiedBy>Mun, Joann</cp:lastModifiedBy>
  <cp:revision>112</cp:revision>
  <cp:lastPrinted>2020-01-16T18:00:58Z</cp:lastPrinted>
  <dcterms:created xsi:type="dcterms:W3CDTF">2019-07-30T13:57:26Z</dcterms:created>
  <dcterms:modified xsi:type="dcterms:W3CDTF">2020-03-05T00:45:58Z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0x010100F26AC095EE18F542A3EF90872DFDEB12</vt:lpwstr>
  </property>
</Properties>
</file>