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364" r:id="rId3"/>
    <p:sldId id="363" r:id="rId4"/>
    <p:sldId id="356" r:id="rId5"/>
    <p:sldId id="358" r:id="rId6"/>
    <p:sldId id="365" r:id="rId7"/>
    <p:sldId id="27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 Greentree" initials="CG"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21" autoAdjust="0"/>
    <p:restoredTop sz="99184" autoAdjust="0"/>
  </p:normalViewPr>
  <p:slideViewPr>
    <p:cSldViewPr>
      <p:cViewPr>
        <p:scale>
          <a:sx n="100" d="100"/>
          <a:sy n="100" d="100"/>
        </p:scale>
        <p:origin x="-366" y="-3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4" d="100"/>
          <a:sy n="64" d="100"/>
        </p:scale>
        <p:origin x="2587" y="67"/>
      </p:cViewPr>
      <p:guideLst>
        <p:guide orient="horz" pos="2928"/>
        <p:guide pos="2208"/>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r>
              <a:rPr lang="en-US" dirty="0"/>
              <a:t>Potential of Integrated </a:t>
            </a:r>
            <a:r>
              <a:rPr lang="en-US" dirty="0" smtClean="0"/>
              <a:t>Data to </a:t>
            </a:r>
            <a:r>
              <a:rPr lang="en-US" dirty="0"/>
              <a:t>Inform Social </a:t>
            </a:r>
            <a:r>
              <a:rPr lang="en-US" dirty="0" smtClean="0"/>
              <a:t>Policy and </a:t>
            </a:r>
            <a:r>
              <a:rPr lang="en-US" dirty="0"/>
              <a:t>Collective Impact</a:t>
            </a:r>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r>
              <a:rPr lang="en-US" dirty="0" smtClean="0"/>
              <a:t>February 10, 2014</a:t>
            </a:r>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smtClean="0"/>
              <a:t>Claudia </a:t>
            </a:r>
            <a:r>
              <a:rPr lang="en-US" dirty="0" err="1" smtClean="0"/>
              <a:t>Coulton</a:t>
            </a:r>
            <a:r>
              <a:rPr lang="en-US" dirty="0" smtClean="0"/>
              <a:t>, Ph.D.</a:t>
            </a:r>
          </a:p>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01100AB-C116-4434-9683-DB92E9391D2C}" type="slidenum">
              <a:rPr lang="en-US" smtClean="0"/>
              <a:t>‹#›</a:t>
            </a:fld>
            <a:endParaRPr lang="en-US"/>
          </a:p>
        </p:txBody>
      </p:sp>
    </p:spTree>
    <p:extLst>
      <p:ext uri="{BB962C8B-B14F-4D97-AF65-F5344CB8AC3E}">
        <p14:creationId xmlns:p14="http://schemas.microsoft.com/office/powerpoint/2010/main" val="503525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D2B8140-BF90-4C59-84EA-8CA881B5C7D2}" type="datetimeFigureOut">
              <a:rPr lang="en-US" smtClean="0"/>
              <a:t>8/6/2014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123DF6-4F6B-4444-B9A3-B92F4DDDC2F3}" type="slidenum">
              <a:rPr lang="en-US" smtClean="0"/>
              <a:t>‹#›</a:t>
            </a:fld>
            <a:endParaRPr lang="en-US"/>
          </a:p>
        </p:txBody>
      </p:sp>
    </p:spTree>
    <p:extLst>
      <p:ext uri="{BB962C8B-B14F-4D97-AF65-F5344CB8AC3E}">
        <p14:creationId xmlns:p14="http://schemas.microsoft.com/office/powerpoint/2010/main" val="1727144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Governments at many levels provide services that affect population well-being. Children and youth in particular are served by school districts, city programs, county, state and federal services. Non-profit organizations serve these children and families too. Although these entities often  “touch” the same individuals, their  record and data systems don’t connect. How can we at the local level manage together toward smart investments in effective programs and better results for children and youth when the data we need to guide our action sit in separate silos? Integrated data systems are beginning to show the way. </a:t>
            </a:r>
            <a:endParaRPr lang="en-US" dirty="0"/>
          </a:p>
        </p:txBody>
      </p:sp>
      <p:sp>
        <p:nvSpPr>
          <p:cNvPr id="4" name="Slide Number Placeholder 3"/>
          <p:cNvSpPr>
            <a:spLocks noGrp="1"/>
          </p:cNvSpPr>
          <p:nvPr>
            <p:ph type="sldNum" sz="quarter" idx="10"/>
          </p:nvPr>
        </p:nvSpPr>
        <p:spPr/>
        <p:txBody>
          <a:bodyPr/>
          <a:lstStyle/>
          <a:p>
            <a:fld id="{14123DF6-4F6B-4444-B9A3-B92F4DDDC2F3}" type="slidenum">
              <a:rPr lang="en-US" smtClean="0"/>
              <a:t>1</a:t>
            </a:fld>
            <a:endParaRPr lang="en-US"/>
          </a:p>
        </p:txBody>
      </p:sp>
    </p:spTree>
    <p:extLst>
      <p:ext uri="{BB962C8B-B14F-4D97-AF65-F5344CB8AC3E}">
        <p14:creationId xmlns:p14="http://schemas.microsoft.com/office/powerpoint/2010/main" val="404623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From birth, kindergarten, and to the 3</a:t>
            </a:r>
            <a:r>
              <a:rPr lang="en-US" baseline="30000" dirty="0" smtClean="0"/>
              <a:t>rd</a:t>
            </a:r>
            <a:r>
              <a:rPr lang="en-US" baseline="0" dirty="0" smtClean="0"/>
              <a:t> grade, I collect many information with a time line. </a:t>
            </a:r>
          </a:p>
          <a:p>
            <a:r>
              <a:rPr lang="en-US" baseline="0" dirty="0" smtClean="0"/>
              <a:t>As well, how these events affect outcomes at kindergarten and 3</a:t>
            </a:r>
            <a:r>
              <a:rPr lang="en-US" baseline="30000" dirty="0" smtClean="0"/>
              <a:t>rd</a:t>
            </a:r>
            <a:r>
              <a:rPr lang="en-US" baseline="0" dirty="0" smtClean="0"/>
              <a:t> grade.</a:t>
            </a:r>
          </a:p>
          <a:p>
            <a:r>
              <a:rPr lang="en-US" baseline="0" dirty="0" smtClean="0"/>
              <a:t>The measurement for kindergarten is Kindergarten Readiness Literacy test. </a:t>
            </a:r>
          </a:p>
          <a:p>
            <a:r>
              <a:rPr lang="en-US" baseline="0" dirty="0" smtClean="0"/>
              <a:t>Overall, this study has a longitudinal model. As well, this model has a developmental perspective.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Next, I need to think about how I can observe the kid’s experiences affect the outcomes.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we choose an ecological model.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Children live in family. Families live in neighborhood.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Children characteristic such as can affect the KRA-L score.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Family such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Neighborhood such</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 After considering these factors, I focus on how early childhood service affect the outcomes.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Depdending</a:t>
            </a:r>
            <a:r>
              <a:rPr lang="en-US" baseline="0" dirty="0" smtClean="0"/>
              <a:t> on the </a:t>
            </a:r>
            <a:r>
              <a:rPr lang="en-US" baseline="0" dirty="0" err="1" smtClean="0"/>
              <a:t>chidlren’s</a:t>
            </a:r>
            <a:r>
              <a:rPr lang="en-US" baseline="0" dirty="0" smtClean="0"/>
              <a:t> </a:t>
            </a:r>
            <a:r>
              <a:rPr lang="en-US" baseline="0" dirty="0" err="1" smtClean="0"/>
              <a:t>charaterstics</a:t>
            </a:r>
            <a:r>
              <a:rPr lang="en-US" baseline="0" dirty="0" smtClean="0"/>
              <a:t> and family </a:t>
            </a:r>
            <a:r>
              <a:rPr lang="en-US" baseline="0" dirty="0" err="1" smtClean="0"/>
              <a:t>charateristics</a:t>
            </a:r>
            <a:r>
              <a:rPr lang="en-US" baseline="0" dirty="0" smtClean="0"/>
              <a:t>, Cuyahoga County </a:t>
            </a:r>
            <a:r>
              <a:rPr lang="en-US" baseline="0" dirty="0" err="1" smtClean="0"/>
              <a:t>provicdes</a:t>
            </a:r>
            <a:r>
              <a:rPr lang="en-US" baseline="0" dirty="0" smtClean="0"/>
              <a:t> early childhood services such as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I mainly the effect of these services on kindergarten outcomes.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sum, this study contains a components of l, e , and program </a:t>
            </a:r>
            <a:r>
              <a:rPr lang="en-US" baseline="0" dirty="0" err="1" smtClean="0"/>
              <a:t>evalutaion</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4123DF6-4F6B-4444-B9A3-B92F4DDDC2F3}" type="slidenum">
              <a:rPr lang="en-US" smtClean="0"/>
              <a:t>4</a:t>
            </a:fld>
            <a:endParaRPr lang="en-US"/>
          </a:p>
        </p:txBody>
      </p:sp>
    </p:spTree>
    <p:extLst>
      <p:ext uri="{BB962C8B-B14F-4D97-AF65-F5344CB8AC3E}">
        <p14:creationId xmlns:p14="http://schemas.microsoft.com/office/powerpoint/2010/main" val="1637108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project, I use</a:t>
            </a:r>
            <a:r>
              <a:rPr lang="en-US" baseline="0" dirty="0" smtClean="0"/>
              <a:t> not only a CHILD system which is a county-wide IDS but also other IDSs.</a:t>
            </a:r>
          </a:p>
          <a:p>
            <a:r>
              <a:rPr lang="en-US" baseline="0" dirty="0" smtClean="0"/>
              <a:t>As mention previously, CHILD system allows me to merge various local data source. But, this data is an individual-level information.</a:t>
            </a:r>
          </a:p>
          <a:p>
            <a:r>
              <a:rPr lang="en-US" baseline="0" dirty="0" smtClean="0"/>
              <a:t>But, I also want to know the neighborhood effect. My center has also accumulated neighborhood-level data. We call NEO CANDO system. </a:t>
            </a:r>
          </a:p>
          <a:p>
            <a:r>
              <a:rPr lang="en-US" baseline="0" dirty="0" smtClean="0"/>
              <a:t>NEO CANDO contains neighborhood-level data such as socio-economic, crime, and housing. </a:t>
            </a:r>
          </a:p>
          <a:p>
            <a:r>
              <a:rPr lang="en-US" baseline="0" dirty="0" smtClean="0"/>
              <a:t>Because the CHILD system has address and census tracts. I can merge CHILD system with NEO CANDO by using Census tract number. </a:t>
            </a:r>
          </a:p>
          <a:p>
            <a:endParaRPr lang="en-US" baseline="0" dirty="0" smtClean="0"/>
          </a:p>
          <a:p>
            <a:r>
              <a:rPr lang="en-US" baseline="0" dirty="0" smtClean="0"/>
              <a:t>My next concern is the case that children moved to other places from Cleveland School District. </a:t>
            </a:r>
          </a:p>
          <a:p>
            <a:r>
              <a:rPr lang="en-US" baseline="0" dirty="0" smtClean="0"/>
              <a:t>So, I would like to track them. Thus, I need a state-wide data.</a:t>
            </a:r>
          </a:p>
          <a:p>
            <a:r>
              <a:rPr lang="en-US" baseline="0" dirty="0" smtClean="0"/>
              <a:t>Ohio Longitudinal data archive collect children’s education data with State Student IDs.</a:t>
            </a:r>
          </a:p>
          <a:p>
            <a:r>
              <a:rPr lang="en-US" baseline="0" dirty="0" smtClean="0"/>
              <a:t>Also, CHILD system has a State Student IDs.</a:t>
            </a:r>
          </a:p>
          <a:p>
            <a:r>
              <a:rPr lang="en-US" baseline="0" dirty="0" smtClean="0"/>
              <a:t>By using SSID, I can merge CHILD system with a state-wide data system, OLDA.</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4123DF6-4F6B-4444-B9A3-B92F4DDDC2F3}" type="slidenum">
              <a:rPr lang="en-US" smtClean="0"/>
              <a:t>5</a:t>
            </a:fld>
            <a:endParaRPr lang="en-US"/>
          </a:p>
        </p:txBody>
      </p:sp>
    </p:spTree>
    <p:extLst>
      <p:ext uri="{BB962C8B-B14F-4D97-AF65-F5344CB8AC3E}">
        <p14:creationId xmlns:p14="http://schemas.microsoft.com/office/powerpoint/2010/main" val="2456566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65661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solidFill>
            <a:schemeClr val="bg1">
              <a:lumMod val="95000"/>
            </a:schemeClr>
          </a:solidFill>
        </p:spPr>
        <p:txBody>
          <a:bodyPr>
            <a:normAutofit/>
          </a:bodyPr>
          <a:lstStyle>
            <a:lvl1pPr algn="l">
              <a:defRPr sz="3000" b="1"/>
            </a:lvl1pPr>
          </a:lstStyle>
          <a:p>
            <a:r>
              <a:rPr lang="en-US" dirty="0" smtClean="0"/>
              <a:t>Click to edit Master title style</a:t>
            </a:r>
            <a:endParaRPr lang="en-US" dirty="0"/>
          </a:p>
        </p:txBody>
      </p:sp>
      <p:sp>
        <p:nvSpPr>
          <p:cNvPr id="8" name="AutoShape 2" descr="https://www.case.edu/umc/downloads/logos/formal-logo/cwru-formal-logo-blue-no-tag.png"/>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ooter Placeholder 2"/>
          <p:cNvSpPr txBox="1">
            <a:spLocks/>
          </p:cNvSpPr>
          <p:nvPr userDrawn="1"/>
        </p:nvSpPr>
        <p:spPr>
          <a:xfrm>
            <a:off x="3657550" y="6583680"/>
            <a:ext cx="5486400" cy="274320"/>
          </a:xfrm>
          <a:prstGeom prst="rect">
            <a:avLst/>
          </a:prstGeom>
        </p:spPr>
        <p:txBody>
          <a:bodyPr vert="horz" lIns="91440" tIns="45720" rIns="91440" bIns="45720" rtlCol="0" anchor="ctr"/>
          <a:lstStyle>
            <a:defPPr>
              <a:defRPr lang="en-US"/>
            </a:defPPr>
            <a:lvl1pPr marL="0" algn="r" defTabSz="914400" rtl="0" eaLnBrk="1" latinLnBrk="0" hangingPunct="1">
              <a:defRPr sz="1500" i="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00" b="1" dirty="0" smtClean="0">
                <a:solidFill>
                  <a:schemeClr val="bg1">
                    <a:lumMod val="65000"/>
                  </a:schemeClr>
                </a:solidFill>
              </a:rPr>
              <a:t>Jack, Joseph and Morton Mandel School of Applied Social Sciences</a:t>
            </a:r>
            <a:endParaRPr lang="en-US" sz="1300" b="1" dirty="0">
              <a:solidFill>
                <a:schemeClr val="bg1">
                  <a:lumMod val="65000"/>
                </a:schemeClr>
              </a:solidFill>
            </a:endParaRPr>
          </a:p>
        </p:txBody>
      </p:sp>
      <p:sp>
        <p:nvSpPr>
          <p:cNvPr id="9" name="Slide Number Placeholder 3"/>
          <p:cNvSpPr txBox="1">
            <a:spLocks/>
          </p:cNvSpPr>
          <p:nvPr userDrawn="1"/>
        </p:nvSpPr>
        <p:spPr>
          <a:xfrm>
            <a:off x="0" y="6583680"/>
            <a:ext cx="457200" cy="27432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6F4698A-F10C-4C49-9C0E-3AB58044AF47}" type="slidenum">
              <a:rPr lang="en-US" smtClean="0">
                <a:solidFill>
                  <a:schemeClr val="bg1">
                    <a:lumMod val="65000"/>
                  </a:schemeClr>
                </a:solidFill>
              </a:rPr>
              <a:pPr/>
              <a:t>‹#›</a:t>
            </a:fld>
            <a:endParaRPr lang="en-US" dirty="0">
              <a:solidFill>
                <a:schemeClr val="bg1">
                  <a:lumMod val="65000"/>
                </a:schemeClr>
              </a:solidFill>
            </a:endParaRPr>
          </a:p>
        </p:txBody>
      </p:sp>
      <p:sp>
        <p:nvSpPr>
          <p:cNvPr id="6" name="Content Placeholder 2"/>
          <p:cNvSpPr>
            <a:spLocks noGrp="1"/>
          </p:cNvSpPr>
          <p:nvPr>
            <p:ph idx="1"/>
          </p:nvPr>
        </p:nvSpPr>
        <p:spPr>
          <a:xfrm>
            <a:off x="457200" y="1600220"/>
            <a:ext cx="8229600" cy="4571950"/>
          </a:xfrm>
        </p:spPr>
        <p:txBody>
          <a:bodyPr/>
          <a:lstStyle>
            <a:lvl1pPr marL="228600" indent="-228600">
              <a:defRPr sz="2600"/>
            </a:lvl1pPr>
            <a:lvl2pPr marL="457200" indent="-228600">
              <a:buFont typeface="Courier New" pitchFamily="49" charset="0"/>
              <a:buChar char="o"/>
              <a:defRPr sz="2400"/>
            </a:lvl2pPr>
            <a:lvl3pPr>
              <a:defRPr sz="2500"/>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5534425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709" y="228625"/>
            <a:ext cx="948485" cy="685800"/>
          </a:xfrm>
          <a:prstGeom prst="rect">
            <a:avLst/>
          </a:prstGeom>
        </p:spPr>
      </p:pic>
      <p:sp>
        <p:nvSpPr>
          <p:cNvPr id="2" name="Title 1"/>
          <p:cNvSpPr>
            <a:spLocks noGrp="1"/>
          </p:cNvSpPr>
          <p:nvPr>
            <p:ph type="title"/>
          </p:nvPr>
        </p:nvSpPr>
        <p:spPr>
          <a:xfrm>
            <a:off x="457200" y="228635"/>
            <a:ext cx="7315165" cy="685800"/>
          </a:xfrm>
        </p:spPr>
        <p:txBody>
          <a:bodyPr>
            <a:normAutofit/>
          </a:bodyPr>
          <a:lstStyle>
            <a:lvl1pPr algn="l">
              <a:defRPr sz="3200" b="1"/>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6F4698A-F10C-4C49-9C0E-3AB58044AF47}" type="slidenum">
              <a:rPr lang="en-US" smtClean="0"/>
              <a:pPr/>
              <a:t>‹#›</a:t>
            </a:fld>
            <a:endParaRPr lang="en-US"/>
          </a:p>
        </p:txBody>
      </p:sp>
      <p:sp>
        <p:nvSpPr>
          <p:cNvPr id="8" name="AutoShape 2" descr="https://www.case.edu/umc/downloads/logos/formal-logo/cwru-formal-logo-blue-no-tag.png"/>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Content Placeholder 2"/>
          <p:cNvSpPr>
            <a:spLocks noGrp="1"/>
          </p:cNvSpPr>
          <p:nvPr>
            <p:ph idx="13"/>
          </p:nvPr>
        </p:nvSpPr>
        <p:spPr>
          <a:xfrm>
            <a:off x="457245" y="1051586"/>
            <a:ext cx="8229600" cy="457200"/>
          </a:xfrm>
        </p:spPr>
        <p:txBody>
          <a:bodyPr/>
          <a:lstStyle>
            <a:lvl1pPr marL="0" indent="347663">
              <a:buNone/>
              <a:defRPr sz="3000" b="1" i="1"/>
            </a:lvl1pPr>
            <a:lvl2pPr marL="457200" indent="0">
              <a:buNone/>
              <a:defRPr sz="2600"/>
            </a:lvl2pPr>
            <a:lvl3pPr>
              <a:defRPr sz="2500"/>
            </a:lvl3pPr>
          </a:lstStyle>
          <a:p>
            <a:pPr lvl="0"/>
            <a:endParaRPr lang="en-US" dirty="0" smtClean="0"/>
          </a:p>
        </p:txBody>
      </p:sp>
      <p:sp>
        <p:nvSpPr>
          <p:cNvPr id="3" name="Content Placeholder 2"/>
          <p:cNvSpPr>
            <a:spLocks noGrp="1"/>
          </p:cNvSpPr>
          <p:nvPr>
            <p:ph idx="1"/>
          </p:nvPr>
        </p:nvSpPr>
        <p:spPr>
          <a:xfrm>
            <a:off x="457200" y="1600220"/>
            <a:ext cx="8229600" cy="4571950"/>
          </a:xfrm>
        </p:spPr>
        <p:txBody>
          <a:bodyPr/>
          <a:lstStyle>
            <a:lvl1pPr marL="228600" indent="-228600">
              <a:defRPr sz="2600"/>
            </a:lvl1pPr>
            <a:lvl2pPr marL="457200" indent="-228600">
              <a:buFont typeface="Courier New" pitchFamily="49" charset="0"/>
              <a:buChar char="o"/>
              <a:defRPr sz="2400"/>
            </a:lvl2pPr>
            <a:lvl3pPr>
              <a:defRPr sz="2500"/>
            </a:lvl3pPr>
          </a:lstStyle>
          <a:p>
            <a:pPr lvl="0"/>
            <a:r>
              <a:rPr lang="en-US" dirty="0" smtClean="0"/>
              <a:t>Click to edit Master text styles</a:t>
            </a:r>
          </a:p>
          <a:p>
            <a:pPr lvl="1"/>
            <a:r>
              <a:rPr lang="en-US" dirty="0" smtClean="0"/>
              <a:t>Second level</a:t>
            </a:r>
          </a:p>
        </p:txBody>
      </p:sp>
      <p:pic>
        <p:nvPicPr>
          <p:cNvPr id="13" name="Picture 2" descr="C:\Users\sxk210\Downloads\MSASS-logo-4color-BLUE.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869" y="6263609"/>
            <a:ext cx="2073729"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0587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solidFill>
            <a:schemeClr val="bg1">
              <a:lumMod val="95000"/>
            </a:schemeClr>
          </a:solidFill>
        </p:spPr>
        <p:txBody>
          <a:bodyPr>
            <a:normAutofit/>
          </a:bodyPr>
          <a:lstStyle>
            <a:lvl1pPr algn="l">
              <a:defRPr sz="3000" b="1"/>
            </a:lvl1pPr>
          </a:lstStyle>
          <a:p>
            <a:r>
              <a:rPr lang="en-US" dirty="0" smtClean="0"/>
              <a:t>Click to edit Master title style</a:t>
            </a:r>
            <a:endParaRPr lang="en-US" dirty="0"/>
          </a:p>
        </p:txBody>
      </p:sp>
      <p:sp>
        <p:nvSpPr>
          <p:cNvPr id="8" name="AutoShape 2" descr="https://www.case.edu/umc/downloads/logos/formal-logo/cwru-formal-logo-blue-no-tag.png"/>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ooter Placeholder 2"/>
          <p:cNvSpPr txBox="1">
            <a:spLocks/>
          </p:cNvSpPr>
          <p:nvPr userDrawn="1"/>
        </p:nvSpPr>
        <p:spPr>
          <a:xfrm>
            <a:off x="3657550" y="6583680"/>
            <a:ext cx="5486400" cy="274320"/>
          </a:xfrm>
          <a:prstGeom prst="rect">
            <a:avLst/>
          </a:prstGeom>
        </p:spPr>
        <p:txBody>
          <a:bodyPr vert="horz" lIns="91440" tIns="45720" rIns="91440" bIns="45720" rtlCol="0" anchor="ctr"/>
          <a:lstStyle>
            <a:defPPr>
              <a:defRPr lang="en-US"/>
            </a:defPPr>
            <a:lvl1pPr marL="0" algn="r" defTabSz="914400" rtl="0" eaLnBrk="1" latinLnBrk="0" hangingPunct="1">
              <a:defRPr sz="1500" i="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00" b="1" dirty="0" smtClean="0">
                <a:solidFill>
                  <a:schemeClr val="bg1">
                    <a:lumMod val="65000"/>
                  </a:schemeClr>
                </a:solidFill>
              </a:rPr>
              <a:t>Jack, Joseph and Morton Mandel School of Applied Social Sciences</a:t>
            </a:r>
            <a:endParaRPr lang="en-US" sz="1300" b="1" dirty="0">
              <a:solidFill>
                <a:schemeClr val="bg1">
                  <a:lumMod val="65000"/>
                </a:schemeClr>
              </a:solidFill>
            </a:endParaRPr>
          </a:p>
        </p:txBody>
      </p:sp>
      <p:sp>
        <p:nvSpPr>
          <p:cNvPr id="9" name="Slide Number Placeholder 3"/>
          <p:cNvSpPr txBox="1">
            <a:spLocks/>
          </p:cNvSpPr>
          <p:nvPr userDrawn="1"/>
        </p:nvSpPr>
        <p:spPr>
          <a:xfrm>
            <a:off x="0" y="6583680"/>
            <a:ext cx="457200" cy="27432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6F4698A-F10C-4C49-9C0E-3AB58044AF47}"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37557555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AutoShape 2" descr="https://www.case.edu/umc/downloads/logos/formal-logo/cwru-formal-logo-blue-no-tag.png"/>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Tree>
    <p:extLst>
      <p:ext uri="{BB962C8B-B14F-4D97-AF65-F5344CB8AC3E}">
        <p14:creationId xmlns:p14="http://schemas.microsoft.com/office/powerpoint/2010/main" val="1633068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35"/>
            <a:ext cx="8229600" cy="685800"/>
          </a:xfrm>
        </p:spPr>
        <p:txBody>
          <a:bodyPr>
            <a:normAutofit/>
          </a:bodyPr>
          <a:lstStyle>
            <a:lvl1pPr algn="l">
              <a:defRPr sz="3200" b="1"/>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6F4698A-F10C-4C49-9C0E-3AB58044AF47}" type="slidenum">
              <a:rPr lang="en-US" smtClean="0"/>
              <a:pPr/>
              <a:t>‹#›</a:t>
            </a:fld>
            <a:endParaRPr lang="en-US"/>
          </a:p>
        </p:txBody>
      </p:sp>
      <p:sp>
        <p:nvSpPr>
          <p:cNvPr id="8" name="AutoShape 2" descr="https://www.case.edu/umc/downloads/logos/formal-logo/cwru-formal-logo-blue-no-tag.png"/>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35471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155BE-D00E-47E9-8F91-3D77D3AA49E4}"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698A-F10C-4C49-9C0E-3AB58044AF47}" type="slidenum">
              <a:rPr lang="en-US" smtClean="0"/>
              <a:t>‹#›</a:t>
            </a:fld>
            <a:endParaRPr lang="en-US"/>
          </a:p>
        </p:txBody>
      </p:sp>
    </p:spTree>
    <p:extLst>
      <p:ext uri="{BB962C8B-B14F-4D97-AF65-F5344CB8AC3E}">
        <p14:creationId xmlns:p14="http://schemas.microsoft.com/office/powerpoint/2010/main" val="40739757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0886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5266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2FEC55-2EA6-43A5-B2D8-BAEB51235BC5}" type="datetimeFigureOut">
              <a:rPr lang="en-US" smtClean="0"/>
              <a:t>8/6/2014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EFE126-CEF9-42D1-A9F8-B6BA4FD5084C}" type="slidenum">
              <a:rPr lang="en-US" smtClean="0"/>
              <a:t>‹#›</a:t>
            </a:fld>
            <a:endParaRPr lang="en-US"/>
          </a:p>
        </p:txBody>
      </p:sp>
    </p:spTree>
    <p:extLst>
      <p:ext uri="{BB962C8B-B14F-4D97-AF65-F5344CB8AC3E}">
        <p14:creationId xmlns:p14="http://schemas.microsoft.com/office/powerpoint/2010/main" val="196349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753250" y="395889"/>
            <a:ext cx="7772400" cy="825500"/>
          </a:xfrm>
          <a:prstGeom prst="rect">
            <a:avLst/>
          </a:prstGeom>
        </p:spPr>
        <p:txBody>
          <a:bodyPr anchor="ctr" anchorCtr="0">
            <a:normAutofit/>
          </a:bodyPr>
          <a:lstStyle>
            <a:lvl1pPr>
              <a:defRPr b="1">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97494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DD7AC-65A1-44C5-9EBB-5027E6ED6ED0}" type="datetime1">
              <a:rPr lang="en-US" smtClean="0"/>
              <a:t>8/6/2014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4698A-F10C-4C49-9C0E-3AB58044AF47}" type="slidenum">
              <a:rPr lang="en-US" smtClean="0"/>
              <a:t>‹#›</a:t>
            </a:fld>
            <a:endParaRPr lang="en-US"/>
          </a:p>
        </p:txBody>
      </p:sp>
    </p:spTree>
    <p:extLst>
      <p:ext uri="{BB962C8B-B14F-4D97-AF65-F5344CB8AC3E}">
        <p14:creationId xmlns:p14="http://schemas.microsoft.com/office/powerpoint/2010/main" val="611317450"/>
      </p:ext>
    </p:extLst>
  </p:cSld>
  <p:clrMap bg1="lt1" tx1="dk1" bg2="lt2" tx2="dk2" accent1="accent1" accent2="accent2" accent3="accent3" accent4="accent4" accent5="accent5" accent6="accent6" hlink="hlink" folHlink="folHlink"/>
  <p:sldLayoutIdLst>
    <p:sldLayoutId id="2147483669" r:id="rId1"/>
    <p:sldLayoutId id="2147483666" r:id="rId2"/>
    <p:sldLayoutId id="2147483650" r:id="rId3"/>
    <p:sldLayoutId id="2147483665" r:id="rId4"/>
    <p:sldLayoutId id="2147483649" r:id="rId5"/>
    <p:sldLayoutId id="2147483655" r:id="rId6"/>
    <p:sldLayoutId id="2147483668" r:id="rId7"/>
    <p:sldLayoutId id="2147483671" r:id="rId8"/>
    <p:sldLayoutId id="2147483673" r:id="rId9"/>
    <p:sldLayoutId id="2147483674" r:id="rId1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overtycenter.case.edu/"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neocando.cas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7622" y="411513"/>
            <a:ext cx="3317965" cy="73152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7315175" y="1600215"/>
            <a:ext cx="914400" cy="914400"/>
          </a:xfrm>
          <a:prstGeom prst="rect">
            <a:avLst/>
          </a:prstGeom>
          <a:solidFill>
            <a:schemeClr val="accent2">
              <a:lumMod val="20000"/>
              <a:lumOff val="80000"/>
              <a:alpha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500" dirty="0" smtClean="0">
              <a:solidFill>
                <a:schemeClr val="tx1"/>
              </a:solidFill>
            </a:endParaRPr>
          </a:p>
        </p:txBody>
      </p:sp>
      <p:sp>
        <p:nvSpPr>
          <p:cNvPr id="12" name="Rectangle 11"/>
          <p:cNvSpPr/>
          <p:nvPr/>
        </p:nvSpPr>
        <p:spPr>
          <a:xfrm>
            <a:off x="6412168" y="2514615"/>
            <a:ext cx="914400" cy="914400"/>
          </a:xfrm>
          <a:prstGeom prst="rect">
            <a:avLst/>
          </a:prstGeom>
          <a:solidFill>
            <a:srgbClr val="FFFFCC">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500" dirty="0" smtClean="0">
              <a:solidFill>
                <a:schemeClr val="tx1"/>
              </a:solidFill>
            </a:endParaRPr>
          </a:p>
        </p:txBody>
      </p:sp>
      <p:sp>
        <p:nvSpPr>
          <p:cNvPr id="16" name="Rectangle 15"/>
          <p:cNvSpPr/>
          <p:nvPr/>
        </p:nvSpPr>
        <p:spPr>
          <a:xfrm>
            <a:off x="6869368" y="2057415"/>
            <a:ext cx="914400" cy="914400"/>
          </a:xfrm>
          <a:prstGeom prst="rect">
            <a:avLst/>
          </a:prstGeom>
          <a:solidFill>
            <a:schemeClr val="accent1">
              <a:lumMod val="20000"/>
              <a:lumOff val="80000"/>
              <a:alpha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500" dirty="0" smtClean="0">
              <a:solidFill>
                <a:schemeClr val="tx1"/>
              </a:solidFill>
            </a:endParaRPr>
          </a:p>
        </p:txBody>
      </p:sp>
      <p:sp>
        <p:nvSpPr>
          <p:cNvPr id="18" name="Title 1"/>
          <p:cNvSpPr>
            <a:spLocks noGrp="1"/>
          </p:cNvSpPr>
          <p:nvPr>
            <p:ph type="ctrTitle"/>
          </p:nvPr>
        </p:nvSpPr>
        <p:spPr>
          <a:xfrm>
            <a:off x="914455" y="1600220"/>
            <a:ext cx="7315120" cy="1828780"/>
          </a:xfrm>
          <a:noFill/>
        </p:spPr>
        <p:txBody>
          <a:bodyPr>
            <a:noAutofit/>
          </a:bodyPr>
          <a:lstStyle/>
          <a:p>
            <a:r>
              <a:rPr lang="en-US" sz="3000" b="1" dirty="0" smtClean="0"/>
              <a:t>Housing Matters: </a:t>
            </a:r>
            <a:br>
              <a:rPr lang="en-US" sz="3000" b="1" dirty="0" smtClean="0"/>
            </a:br>
            <a:r>
              <a:rPr lang="en-US" sz="2500" i="1" dirty="0" smtClean="0"/>
              <a:t>Leveraging </a:t>
            </a:r>
            <a:r>
              <a:rPr lang="en-US" sz="2500" i="1" dirty="0"/>
              <a:t>Integrated Data Systems (IDS) </a:t>
            </a:r>
            <a:r>
              <a:rPr lang="en-US" sz="2500" i="1" dirty="0" smtClean="0"/>
              <a:t>to </a:t>
            </a:r>
            <a:r>
              <a:rPr lang="en-US" sz="2500" i="1" dirty="0"/>
              <a:t>Examine </a:t>
            </a:r>
            <a:r>
              <a:rPr lang="en-US" sz="2500" i="1" dirty="0" smtClean="0"/>
              <a:t/>
            </a:r>
            <a:br>
              <a:rPr lang="en-US" sz="2500" i="1" dirty="0" smtClean="0"/>
            </a:br>
            <a:r>
              <a:rPr lang="en-US" sz="2500" i="1" dirty="0" smtClean="0"/>
              <a:t>the </a:t>
            </a:r>
            <a:r>
              <a:rPr lang="en-US" sz="2500" i="1" dirty="0"/>
              <a:t>Role of Housing and Neighborhood Conditions </a:t>
            </a:r>
            <a:r>
              <a:rPr lang="en-US" sz="2500" i="1" dirty="0" smtClean="0"/>
              <a:t/>
            </a:r>
            <a:br>
              <a:rPr lang="en-US" sz="2500" i="1" dirty="0" smtClean="0"/>
            </a:br>
            <a:r>
              <a:rPr lang="en-US" sz="2500" i="1" dirty="0" smtClean="0"/>
              <a:t>on </a:t>
            </a:r>
            <a:r>
              <a:rPr lang="en-US" sz="2500" i="1" dirty="0"/>
              <a:t>School Readiness and Early Literacy</a:t>
            </a:r>
          </a:p>
        </p:txBody>
      </p:sp>
      <p:sp>
        <p:nvSpPr>
          <p:cNvPr id="19" name="Subtitle 2"/>
          <p:cNvSpPr>
            <a:spLocks noGrp="1"/>
          </p:cNvSpPr>
          <p:nvPr>
            <p:ph type="subTitle" idx="1"/>
          </p:nvPr>
        </p:nvSpPr>
        <p:spPr>
          <a:xfrm>
            <a:off x="914440" y="4343390"/>
            <a:ext cx="7315120" cy="2011680"/>
          </a:xfrm>
        </p:spPr>
        <p:txBody>
          <a:bodyPr lIns="0" tIns="0" rIns="0" bIns="0">
            <a:noAutofit/>
          </a:bodyPr>
          <a:lstStyle/>
          <a:p>
            <a:pPr eaLnBrk="0" hangingPunct="0">
              <a:spcBef>
                <a:spcPct val="0"/>
              </a:spcBef>
            </a:pPr>
            <a:r>
              <a:rPr lang="en-US" sz="2000" b="1" i="1" dirty="0">
                <a:solidFill>
                  <a:schemeClr val="tx1"/>
                </a:solidFill>
                <a:cs typeface="Times New Roman" pitchFamily="18" charset="0"/>
              </a:rPr>
              <a:t>Claudia </a:t>
            </a:r>
            <a:r>
              <a:rPr lang="en-US" sz="2000" b="1" i="1" dirty="0" smtClean="0">
                <a:solidFill>
                  <a:schemeClr val="tx1"/>
                </a:solidFill>
                <a:cs typeface="Times New Roman" pitchFamily="18" charset="0"/>
              </a:rPr>
              <a:t>J. </a:t>
            </a:r>
            <a:r>
              <a:rPr lang="en-US" sz="2000" b="1" i="1" dirty="0" err="1" smtClean="0">
                <a:solidFill>
                  <a:schemeClr val="tx1"/>
                </a:solidFill>
                <a:cs typeface="Times New Roman" pitchFamily="18" charset="0"/>
              </a:rPr>
              <a:t>Coulton</a:t>
            </a:r>
            <a:r>
              <a:rPr lang="en-US" sz="2000" b="1" i="1" dirty="0" smtClean="0">
                <a:solidFill>
                  <a:schemeClr val="tx1"/>
                </a:solidFill>
                <a:cs typeface="Times New Roman" pitchFamily="18" charset="0"/>
              </a:rPr>
              <a:t>, </a:t>
            </a:r>
            <a:r>
              <a:rPr lang="en-US" sz="1800" i="1" dirty="0" smtClean="0">
                <a:solidFill>
                  <a:schemeClr val="tx1"/>
                </a:solidFill>
                <a:cs typeface="Times New Roman" pitchFamily="18" charset="0"/>
              </a:rPr>
              <a:t>Ph.D. </a:t>
            </a:r>
          </a:p>
          <a:p>
            <a:pPr eaLnBrk="0" hangingPunct="0">
              <a:spcBef>
                <a:spcPct val="0"/>
              </a:spcBef>
            </a:pPr>
            <a:r>
              <a:rPr lang="en-US" sz="1800" dirty="0" smtClean="0">
                <a:solidFill>
                  <a:schemeClr val="tx1"/>
                </a:solidFill>
                <a:cs typeface="Times New Roman" pitchFamily="18" charset="0"/>
              </a:rPr>
              <a:t>Co-Director, Distinguished </a:t>
            </a:r>
            <a:r>
              <a:rPr lang="en-US" sz="1800" dirty="0">
                <a:solidFill>
                  <a:schemeClr val="tx1"/>
                </a:solidFill>
                <a:cs typeface="Times New Roman" pitchFamily="18" charset="0"/>
              </a:rPr>
              <a:t>University </a:t>
            </a:r>
            <a:r>
              <a:rPr lang="en-US" sz="1800" dirty="0" smtClean="0">
                <a:solidFill>
                  <a:schemeClr val="tx1"/>
                </a:solidFill>
                <a:cs typeface="Times New Roman" pitchFamily="18" charset="0"/>
              </a:rPr>
              <a:t>Professor</a:t>
            </a:r>
          </a:p>
          <a:p>
            <a:pPr eaLnBrk="0" hangingPunct="0">
              <a:spcBef>
                <a:spcPct val="0"/>
              </a:spcBef>
            </a:pPr>
            <a:r>
              <a:rPr lang="en-US" sz="2000" b="1" i="1" dirty="0" smtClean="0">
                <a:solidFill>
                  <a:schemeClr val="tx1"/>
                </a:solidFill>
                <a:cs typeface="Times New Roman" pitchFamily="18" charset="0"/>
              </a:rPr>
              <a:t>Robert L. Fischer, </a:t>
            </a:r>
            <a:r>
              <a:rPr lang="en-US" sz="1800" i="1" dirty="0" smtClean="0">
                <a:solidFill>
                  <a:schemeClr val="tx1"/>
                </a:solidFill>
                <a:cs typeface="Times New Roman" pitchFamily="18" charset="0"/>
              </a:rPr>
              <a:t>Ph.D.</a:t>
            </a:r>
          </a:p>
          <a:p>
            <a:pPr eaLnBrk="0" hangingPunct="0">
              <a:spcBef>
                <a:spcPct val="0"/>
              </a:spcBef>
            </a:pPr>
            <a:r>
              <a:rPr lang="en-US" sz="1800" dirty="0" smtClean="0">
                <a:solidFill>
                  <a:schemeClr val="tx1"/>
                </a:solidFill>
                <a:cs typeface="Times New Roman" pitchFamily="18" charset="0"/>
              </a:rPr>
              <a:t>Co-Director, Associate Professor</a:t>
            </a:r>
          </a:p>
          <a:p>
            <a:pPr eaLnBrk="0" hangingPunct="0">
              <a:spcBef>
                <a:spcPct val="0"/>
              </a:spcBef>
            </a:pPr>
            <a:r>
              <a:rPr lang="en-US" sz="2000" b="1" i="1" dirty="0" err="1" smtClean="0">
                <a:solidFill>
                  <a:schemeClr val="tx1"/>
                </a:solidFill>
                <a:cs typeface="Times New Roman" pitchFamily="18" charset="0"/>
              </a:rPr>
              <a:t>Seok-Joo</a:t>
            </a:r>
            <a:r>
              <a:rPr lang="en-US" sz="2000" b="1" i="1" dirty="0" smtClean="0">
                <a:solidFill>
                  <a:schemeClr val="tx1"/>
                </a:solidFill>
                <a:cs typeface="Times New Roman" pitchFamily="18" charset="0"/>
              </a:rPr>
              <a:t> Kim, </a:t>
            </a:r>
            <a:r>
              <a:rPr lang="en-US" sz="1800" i="1" dirty="0" smtClean="0">
                <a:solidFill>
                  <a:schemeClr val="tx1"/>
                </a:solidFill>
                <a:cs typeface="Times New Roman" pitchFamily="18" charset="0"/>
              </a:rPr>
              <a:t>Ph.D. </a:t>
            </a:r>
          </a:p>
          <a:p>
            <a:pPr eaLnBrk="0" hangingPunct="0">
              <a:spcBef>
                <a:spcPct val="0"/>
              </a:spcBef>
            </a:pPr>
            <a:r>
              <a:rPr lang="en-US" sz="1800" i="1" dirty="0" smtClean="0">
                <a:solidFill>
                  <a:schemeClr val="tx1"/>
                </a:solidFill>
                <a:cs typeface="Times New Roman" pitchFamily="18" charset="0"/>
              </a:rPr>
              <a:t>Post-doctoral Scholar</a:t>
            </a:r>
            <a:endParaRPr lang="en-US" sz="1800" dirty="0">
              <a:solidFill>
                <a:schemeClr val="tx1"/>
              </a:solidFill>
              <a:cs typeface="Times New Roman" pitchFamily="18" charset="0"/>
            </a:endParaRPr>
          </a:p>
          <a:p>
            <a:pPr eaLnBrk="0" hangingPunct="0">
              <a:spcBef>
                <a:spcPct val="0"/>
              </a:spcBef>
            </a:pPr>
            <a:r>
              <a:rPr lang="en-US" sz="2000" dirty="0" smtClean="0">
                <a:solidFill>
                  <a:schemeClr val="tx1"/>
                </a:solidFill>
              </a:rPr>
              <a:t>Center on Urban Poverty &amp; Community Development</a:t>
            </a:r>
          </a:p>
        </p:txBody>
      </p:sp>
    </p:spTree>
    <p:extLst>
      <p:ext uri="{BB962C8B-B14F-4D97-AF65-F5344CB8AC3E}">
        <p14:creationId xmlns:p14="http://schemas.microsoft.com/office/powerpoint/2010/main" val="3677506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p:txBody>
          <a:bodyPr/>
          <a:lstStyle/>
          <a:p>
            <a:r>
              <a:rPr lang="en-US" dirty="0" smtClean="0"/>
              <a:t>Funded by John D. and Catharine T. MacArthur Foundation</a:t>
            </a:r>
          </a:p>
          <a:p>
            <a:r>
              <a:rPr lang="en-US" dirty="0" smtClean="0"/>
              <a:t>Study period: July 2014 – June 2016</a:t>
            </a:r>
          </a:p>
          <a:p>
            <a:r>
              <a:rPr lang="en-US" dirty="0" smtClean="0"/>
              <a:t>Examine influence of housing and others early childhood experiences</a:t>
            </a:r>
          </a:p>
          <a:p>
            <a:r>
              <a:rPr lang="en-US" dirty="0" smtClean="0"/>
              <a:t>Build on the Ohio Education Research Center (OERC, the Ohio State University) funded study of the kindergarten and 3</a:t>
            </a:r>
            <a:r>
              <a:rPr lang="en-US" baseline="30000" dirty="0" smtClean="0"/>
              <a:t>rd</a:t>
            </a:r>
            <a:r>
              <a:rPr lang="en-US" dirty="0" smtClean="0"/>
              <a:t> grade literacy</a:t>
            </a:r>
          </a:p>
          <a:p>
            <a:r>
              <a:rPr lang="en-US" dirty="0" smtClean="0"/>
              <a:t>Leverage Integrated Data Systems (IDS) </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06F4698A-F10C-4C49-9C0E-3AB58044AF47}" type="slidenum">
              <a:rPr lang="en-US" smtClean="0"/>
              <a:t>2</a:t>
            </a:fld>
            <a:endParaRPr lang="en-US"/>
          </a:p>
        </p:txBody>
      </p:sp>
      <p:pic>
        <p:nvPicPr>
          <p:cNvPr id="7" name="Picture 4" descr="http://www.macfound.org/static/images/graphics/logo@2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755" y="5785950"/>
            <a:ext cx="4572000" cy="386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310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p:cNvSpPr/>
          <p:nvPr/>
        </p:nvSpPr>
        <p:spPr>
          <a:xfrm>
            <a:off x="2286025" y="3977634"/>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US" sz="1500" dirty="0" smtClean="0">
                <a:solidFill>
                  <a:schemeClr val="tx1"/>
                </a:solidFill>
              </a:rPr>
              <a:t>Characteristics/IVs</a:t>
            </a:r>
            <a:endParaRPr lang="en-US" sz="1500" i="1" baseline="-25000" dirty="0" smtClean="0">
              <a:solidFill>
                <a:schemeClr val="tx1"/>
              </a:solidFill>
            </a:endParaRPr>
          </a:p>
        </p:txBody>
      </p:sp>
      <p:sp>
        <p:nvSpPr>
          <p:cNvPr id="77" name="Rectangle 76"/>
          <p:cNvSpPr/>
          <p:nvPr/>
        </p:nvSpPr>
        <p:spPr>
          <a:xfrm>
            <a:off x="261221" y="3520439"/>
            <a:ext cx="548640" cy="274320"/>
          </a:xfrm>
          <a:prstGeom prst="rect">
            <a:avLst/>
          </a:prstGeom>
          <a:solidFill>
            <a:schemeClr val="accent6">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tx1"/>
              </a:solidFill>
            </a:endParaRPr>
          </a:p>
        </p:txBody>
      </p:sp>
      <p:sp>
        <p:nvSpPr>
          <p:cNvPr id="8" name="Rectangle 7"/>
          <p:cNvSpPr/>
          <p:nvPr/>
        </p:nvSpPr>
        <p:spPr>
          <a:xfrm>
            <a:off x="2286000" y="434340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Child</a:t>
            </a:r>
            <a:r>
              <a:rPr lang="en-US" sz="2000" i="1" baseline="-25000" dirty="0" smtClean="0">
                <a:solidFill>
                  <a:schemeClr val="tx1"/>
                </a:solidFill>
              </a:rPr>
              <a:t>ij</a:t>
            </a:r>
          </a:p>
        </p:txBody>
      </p:sp>
      <p:sp>
        <p:nvSpPr>
          <p:cNvPr id="9" name="Rectangle 8"/>
          <p:cNvSpPr/>
          <p:nvPr/>
        </p:nvSpPr>
        <p:spPr>
          <a:xfrm>
            <a:off x="2286000" y="470916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Family</a:t>
            </a:r>
            <a:r>
              <a:rPr lang="en-US" sz="2000" i="1" baseline="-25000" dirty="0" smtClean="0">
                <a:solidFill>
                  <a:schemeClr val="tx1"/>
                </a:solidFill>
              </a:rPr>
              <a:t>ij</a:t>
            </a:r>
          </a:p>
        </p:txBody>
      </p:sp>
      <p:sp>
        <p:nvSpPr>
          <p:cNvPr id="10" name="Rectangle 9"/>
          <p:cNvSpPr/>
          <p:nvPr/>
        </p:nvSpPr>
        <p:spPr>
          <a:xfrm>
            <a:off x="2286000" y="544068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Housing</a:t>
            </a:r>
            <a:r>
              <a:rPr lang="en-US" sz="2000" i="1" baseline="-25000" dirty="0" smtClean="0">
                <a:solidFill>
                  <a:schemeClr val="tx1"/>
                </a:solidFill>
              </a:rPr>
              <a:t>ij</a:t>
            </a:r>
          </a:p>
        </p:txBody>
      </p:sp>
      <p:sp>
        <p:nvSpPr>
          <p:cNvPr id="11" name="Rectangle 10"/>
          <p:cNvSpPr/>
          <p:nvPr/>
        </p:nvSpPr>
        <p:spPr>
          <a:xfrm>
            <a:off x="2286000" y="507492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Social Service</a:t>
            </a:r>
            <a:r>
              <a:rPr lang="en-US" sz="2000" i="1" baseline="-25000" dirty="0" smtClean="0">
                <a:solidFill>
                  <a:schemeClr val="tx1"/>
                </a:solidFill>
              </a:rPr>
              <a:t>ij</a:t>
            </a:r>
          </a:p>
        </p:txBody>
      </p:sp>
      <p:sp>
        <p:nvSpPr>
          <p:cNvPr id="12" name="Rectangle 11"/>
          <p:cNvSpPr/>
          <p:nvPr/>
        </p:nvSpPr>
        <p:spPr>
          <a:xfrm>
            <a:off x="2286000" y="580644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rPr>
              <a:t>Neighborhood</a:t>
            </a:r>
            <a:r>
              <a:rPr lang="en-US" sz="2000" i="1" baseline="-25000" dirty="0" err="1" smtClean="0">
                <a:solidFill>
                  <a:schemeClr val="tx1"/>
                </a:solidFill>
              </a:rPr>
              <a:t>j</a:t>
            </a:r>
            <a:endParaRPr lang="en-US" sz="2000" i="1" baseline="-25000" dirty="0" smtClean="0">
              <a:solidFill>
                <a:schemeClr val="tx1"/>
              </a:solidFill>
            </a:endParaRPr>
          </a:p>
        </p:txBody>
      </p:sp>
      <p:sp>
        <p:nvSpPr>
          <p:cNvPr id="30" name="Rectangle 29"/>
          <p:cNvSpPr/>
          <p:nvPr/>
        </p:nvSpPr>
        <p:spPr>
          <a:xfrm>
            <a:off x="4114799" y="5074920"/>
            <a:ext cx="9144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X</a:t>
            </a:r>
            <a:endParaRPr lang="en-US" sz="2000" i="1" baseline="-25000" dirty="0" smtClean="0">
              <a:solidFill>
                <a:schemeClr val="tx1"/>
              </a:solidFill>
            </a:endParaRPr>
          </a:p>
        </p:txBody>
      </p:sp>
      <p:sp>
        <p:nvSpPr>
          <p:cNvPr id="31" name="Rectangle 30"/>
          <p:cNvSpPr/>
          <p:nvPr/>
        </p:nvSpPr>
        <p:spPr>
          <a:xfrm>
            <a:off x="5029199" y="4343400"/>
            <a:ext cx="54864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X</a:t>
            </a:r>
            <a:r>
              <a:rPr lang="en-US" sz="2000" i="1" baseline="-25000" dirty="0" smtClean="0">
                <a:solidFill>
                  <a:schemeClr val="tx1"/>
                </a:solidFill>
              </a:rPr>
              <a:t>1</a:t>
            </a:r>
          </a:p>
        </p:txBody>
      </p:sp>
      <p:sp>
        <p:nvSpPr>
          <p:cNvPr id="32" name="Rectangle 31"/>
          <p:cNvSpPr/>
          <p:nvPr/>
        </p:nvSpPr>
        <p:spPr>
          <a:xfrm>
            <a:off x="5029199" y="4709160"/>
            <a:ext cx="54864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X</a:t>
            </a:r>
            <a:r>
              <a:rPr lang="en-US" sz="2000" i="1" baseline="-25000" dirty="0" smtClean="0">
                <a:solidFill>
                  <a:schemeClr val="tx1"/>
                </a:solidFill>
              </a:rPr>
              <a:t>2</a:t>
            </a:r>
            <a:endParaRPr lang="en-US" sz="2000" i="1" baseline="-25000" dirty="0">
              <a:solidFill>
                <a:schemeClr val="tx1"/>
              </a:solidFill>
            </a:endParaRPr>
          </a:p>
        </p:txBody>
      </p:sp>
      <p:sp>
        <p:nvSpPr>
          <p:cNvPr id="33" name="Rectangle 32"/>
          <p:cNvSpPr/>
          <p:nvPr/>
        </p:nvSpPr>
        <p:spPr>
          <a:xfrm>
            <a:off x="6949439" y="5074920"/>
            <a:ext cx="9144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KRA-</a:t>
            </a:r>
            <a:r>
              <a:rPr lang="en-US" sz="2000" dirty="0" err="1" smtClean="0">
                <a:solidFill>
                  <a:schemeClr val="tx1"/>
                </a:solidFill>
              </a:rPr>
              <a:t>L</a:t>
            </a:r>
            <a:r>
              <a:rPr lang="en-US" sz="2000" i="1" baseline="-25000" dirty="0" err="1" smtClean="0">
                <a:solidFill>
                  <a:schemeClr val="tx1"/>
                </a:solidFill>
              </a:rPr>
              <a:t>ij</a:t>
            </a:r>
            <a:endParaRPr lang="en-US" sz="2000" i="1" baseline="-25000" dirty="0">
              <a:solidFill>
                <a:schemeClr val="tx1"/>
              </a:solidFill>
            </a:endParaRPr>
          </a:p>
        </p:txBody>
      </p:sp>
      <p:sp>
        <p:nvSpPr>
          <p:cNvPr id="34" name="Rectangle 33"/>
          <p:cNvSpPr/>
          <p:nvPr/>
        </p:nvSpPr>
        <p:spPr>
          <a:xfrm>
            <a:off x="5029199" y="5440680"/>
            <a:ext cx="54864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X</a:t>
            </a:r>
            <a:r>
              <a:rPr lang="en-US" sz="2000" i="1" baseline="-25000" dirty="0" smtClean="0">
                <a:solidFill>
                  <a:schemeClr val="tx1"/>
                </a:solidFill>
              </a:rPr>
              <a:t>4</a:t>
            </a:r>
            <a:endParaRPr lang="en-US" sz="2000" i="1" baseline="-25000" dirty="0">
              <a:solidFill>
                <a:schemeClr val="tx1"/>
              </a:solidFill>
            </a:endParaRPr>
          </a:p>
        </p:txBody>
      </p:sp>
      <p:sp>
        <p:nvSpPr>
          <p:cNvPr id="35" name="Rectangle 34"/>
          <p:cNvSpPr/>
          <p:nvPr/>
        </p:nvSpPr>
        <p:spPr>
          <a:xfrm>
            <a:off x="5029199" y="5806440"/>
            <a:ext cx="54864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W</a:t>
            </a:r>
            <a:r>
              <a:rPr lang="en-US" sz="2000" i="1" baseline="-25000" dirty="0" smtClean="0">
                <a:solidFill>
                  <a:schemeClr val="tx1"/>
                </a:solidFill>
              </a:rPr>
              <a:t>1</a:t>
            </a:r>
            <a:endParaRPr lang="en-US" sz="2000" i="1" baseline="-25000" dirty="0">
              <a:solidFill>
                <a:schemeClr val="tx1"/>
              </a:solidFill>
            </a:endParaRPr>
          </a:p>
        </p:txBody>
      </p:sp>
      <p:sp>
        <p:nvSpPr>
          <p:cNvPr id="36" name="Rectangle 35"/>
          <p:cNvSpPr/>
          <p:nvPr/>
        </p:nvSpPr>
        <p:spPr>
          <a:xfrm>
            <a:off x="5577839" y="5074920"/>
            <a:ext cx="4572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a:t>
            </a:r>
            <a:endParaRPr lang="en-US" sz="2500" b="1" i="1" baseline="-25000" dirty="0" smtClean="0">
              <a:solidFill>
                <a:schemeClr val="tx1"/>
              </a:solidFill>
            </a:endParaRPr>
          </a:p>
        </p:txBody>
      </p:sp>
      <p:sp>
        <p:nvSpPr>
          <p:cNvPr id="38" name="Rectangle 37"/>
          <p:cNvSpPr/>
          <p:nvPr/>
        </p:nvSpPr>
        <p:spPr>
          <a:xfrm>
            <a:off x="5029199" y="5074920"/>
            <a:ext cx="54864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X</a:t>
            </a:r>
            <a:r>
              <a:rPr lang="en-US" sz="2000" i="1" baseline="-25000" dirty="0" smtClean="0">
                <a:solidFill>
                  <a:schemeClr val="tx1"/>
                </a:solidFill>
              </a:rPr>
              <a:t>3</a:t>
            </a:r>
            <a:endParaRPr lang="en-US" sz="2000" i="1" baseline="-25000" dirty="0">
              <a:solidFill>
                <a:schemeClr val="tx1"/>
              </a:solidFill>
            </a:endParaRPr>
          </a:p>
        </p:txBody>
      </p:sp>
      <p:sp>
        <p:nvSpPr>
          <p:cNvPr id="62" name="Rectangle 61"/>
          <p:cNvSpPr/>
          <p:nvPr/>
        </p:nvSpPr>
        <p:spPr>
          <a:xfrm>
            <a:off x="457245" y="434340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dirty="0" smtClean="0">
                <a:solidFill>
                  <a:schemeClr val="tx1"/>
                </a:solidFill>
              </a:rPr>
              <a:t>Demographic</a:t>
            </a:r>
          </a:p>
          <a:p>
            <a:pPr algn="r"/>
            <a:endParaRPr lang="en-US" sz="1200" i="1" baseline="-25000" dirty="0" smtClean="0">
              <a:solidFill>
                <a:schemeClr val="tx1"/>
              </a:solidFill>
            </a:endParaRPr>
          </a:p>
        </p:txBody>
      </p:sp>
      <p:sp>
        <p:nvSpPr>
          <p:cNvPr id="63" name="Rectangle 62"/>
          <p:cNvSpPr/>
          <p:nvPr/>
        </p:nvSpPr>
        <p:spPr>
          <a:xfrm>
            <a:off x="457245" y="470916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dirty="0" smtClean="0">
                <a:solidFill>
                  <a:schemeClr val="tx1"/>
                </a:solidFill>
              </a:rPr>
              <a:t>Mother, child abuse, foster care, poverty</a:t>
            </a:r>
            <a:endParaRPr lang="en-US" sz="1200" i="1" baseline="-25000" dirty="0" smtClean="0">
              <a:solidFill>
                <a:schemeClr val="tx1"/>
              </a:solidFill>
            </a:endParaRPr>
          </a:p>
        </p:txBody>
      </p:sp>
      <p:sp>
        <p:nvSpPr>
          <p:cNvPr id="64" name="Rectangle 63"/>
          <p:cNvSpPr/>
          <p:nvPr/>
        </p:nvSpPr>
        <p:spPr>
          <a:xfrm>
            <a:off x="457245" y="544068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dirty="0" smtClean="0">
                <a:solidFill>
                  <a:schemeClr val="tx1"/>
                </a:solidFill>
              </a:rPr>
              <a:t>Type, tax, foreclosure, etc.</a:t>
            </a:r>
          </a:p>
        </p:txBody>
      </p:sp>
      <p:sp>
        <p:nvSpPr>
          <p:cNvPr id="65" name="Rectangle 64"/>
          <p:cNvSpPr/>
          <p:nvPr/>
        </p:nvSpPr>
        <p:spPr>
          <a:xfrm>
            <a:off x="457245" y="507492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dirty="0" smtClean="0">
                <a:solidFill>
                  <a:schemeClr val="tx1"/>
                </a:solidFill>
              </a:rPr>
              <a:t>Home visiting, day care, Head Start, pre-K (UPK)</a:t>
            </a:r>
            <a:endParaRPr lang="en-US" sz="1200" i="1" baseline="-25000" dirty="0" smtClean="0">
              <a:solidFill>
                <a:schemeClr val="tx1"/>
              </a:solidFill>
            </a:endParaRPr>
          </a:p>
        </p:txBody>
      </p:sp>
      <p:sp>
        <p:nvSpPr>
          <p:cNvPr id="66" name="Rectangle 65"/>
          <p:cNvSpPr/>
          <p:nvPr/>
        </p:nvSpPr>
        <p:spPr>
          <a:xfrm>
            <a:off x="457245" y="5806440"/>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dirty="0" smtClean="0">
                <a:solidFill>
                  <a:schemeClr val="tx1"/>
                </a:solidFill>
              </a:rPr>
              <a:t>Social &amp; housing</a:t>
            </a:r>
          </a:p>
        </p:txBody>
      </p:sp>
      <p:sp>
        <p:nvSpPr>
          <p:cNvPr id="67" name="Rectangle 66"/>
          <p:cNvSpPr/>
          <p:nvPr/>
        </p:nvSpPr>
        <p:spPr>
          <a:xfrm>
            <a:off x="4381400" y="5440680"/>
            <a:ext cx="640080"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2"/>
                </a:solidFill>
              </a:rPr>
              <a:t>Duration </a:t>
            </a:r>
          </a:p>
          <a:p>
            <a:pPr algn="ctr"/>
            <a:r>
              <a:rPr lang="en-US" sz="1200" dirty="0" smtClean="0">
                <a:solidFill>
                  <a:schemeClr val="tx2"/>
                </a:solidFill>
              </a:rPr>
              <a:t>weight</a:t>
            </a:r>
            <a:endParaRPr lang="en-US" sz="1200" i="1" baseline="-25000" dirty="0" smtClean="0">
              <a:solidFill>
                <a:schemeClr val="tx2"/>
              </a:solidFill>
            </a:endParaRPr>
          </a:p>
        </p:txBody>
      </p:sp>
      <p:sp>
        <p:nvSpPr>
          <p:cNvPr id="70" name="Rectangle 69"/>
          <p:cNvSpPr/>
          <p:nvPr/>
        </p:nvSpPr>
        <p:spPr>
          <a:xfrm>
            <a:off x="5577839" y="5806440"/>
            <a:ext cx="9144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200" dirty="0" smtClean="0">
                <a:solidFill>
                  <a:srgbClr val="FF0000"/>
                </a:solidFill>
              </a:rPr>
              <a:t>Spatial</a:t>
            </a:r>
          </a:p>
          <a:p>
            <a:pPr algn="r"/>
            <a:r>
              <a:rPr lang="en-US" sz="1200" dirty="0" smtClean="0">
                <a:solidFill>
                  <a:srgbClr val="FF0000"/>
                </a:solidFill>
              </a:rPr>
              <a:t>weight</a:t>
            </a:r>
            <a:endParaRPr lang="en-US" sz="1200" i="1" baseline="-25000" dirty="0" smtClean="0">
              <a:solidFill>
                <a:srgbClr val="FF0000"/>
              </a:solidFill>
            </a:endParaRPr>
          </a:p>
        </p:txBody>
      </p:sp>
      <p:sp>
        <p:nvSpPr>
          <p:cNvPr id="71" name="Rectangle 70"/>
          <p:cNvSpPr/>
          <p:nvPr/>
        </p:nvSpPr>
        <p:spPr>
          <a:xfrm>
            <a:off x="6035024" y="5074920"/>
            <a:ext cx="4572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err="1" smtClean="0">
                <a:solidFill>
                  <a:schemeClr val="tx1"/>
                </a:solidFill>
              </a:rPr>
              <a:t>e</a:t>
            </a:r>
            <a:r>
              <a:rPr lang="en-US" sz="2000" i="1" baseline="-25000" dirty="0" err="1" smtClean="0">
                <a:solidFill>
                  <a:schemeClr val="tx1"/>
                </a:solidFill>
              </a:rPr>
              <a:t>ij</a:t>
            </a:r>
            <a:endParaRPr lang="en-US" sz="2000" i="1" baseline="-25000" dirty="0">
              <a:solidFill>
                <a:schemeClr val="tx1"/>
              </a:solidFill>
            </a:endParaRPr>
          </a:p>
        </p:txBody>
      </p:sp>
      <p:sp>
        <p:nvSpPr>
          <p:cNvPr id="72" name="Rectangle 71"/>
          <p:cNvSpPr/>
          <p:nvPr/>
        </p:nvSpPr>
        <p:spPr>
          <a:xfrm>
            <a:off x="6492219" y="5074920"/>
            <a:ext cx="4572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solidFill>
                  <a:schemeClr val="tx1"/>
                </a:solidFill>
              </a:rPr>
              <a:t>=</a:t>
            </a:r>
            <a:endParaRPr lang="en-US" sz="2500" b="1" i="1" baseline="-25000" dirty="0">
              <a:solidFill>
                <a:schemeClr val="tx1"/>
              </a:solidFill>
            </a:endParaRPr>
          </a:p>
        </p:txBody>
      </p:sp>
      <p:sp>
        <p:nvSpPr>
          <p:cNvPr id="73" name="Rectangle 72"/>
          <p:cNvSpPr/>
          <p:nvPr/>
        </p:nvSpPr>
        <p:spPr>
          <a:xfrm>
            <a:off x="6949439" y="5440680"/>
            <a:ext cx="1828800" cy="73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Kindergarten </a:t>
            </a:r>
          </a:p>
          <a:p>
            <a:r>
              <a:rPr lang="en-US" sz="1200" dirty="0" smtClean="0">
                <a:solidFill>
                  <a:schemeClr val="tx1"/>
                </a:solidFill>
              </a:rPr>
              <a:t>Readiness </a:t>
            </a:r>
          </a:p>
          <a:p>
            <a:r>
              <a:rPr lang="en-US" sz="1200" dirty="0" smtClean="0">
                <a:solidFill>
                  <a:schemeClr val="tx1"/>
                </a:solidFill>
              </a:rPr>
              <a:t>Assessment-</a:t>
            </a:r>
          </a:p>
          <a:p>
            <a:r>
              <a:rPr lang="en-US" sz="1200" dirty="0" smtClean="0">
                <a:solidFill>
                  <a:schemeClr val="tx1"/>
                </a:solidFill>
              </a:rPr>
              <a:t>Literacy (Score 0-29)</a:t>
            </a:r>
          </a:p>
        </p:txBody>
      </p:sp>
      <p:sp>
        <p:nvSpPr>
          <p:cNvPr id="7" name="Rectangle 6"/>
          <p:cNvSpPr/>
          <p:nvPr/>
        </p:nvSpPr>
        <p:spPr>
          <a:xfrm>
            <a:off x="5486430" y="1600210"/>
            <a:ext cx="1828800" cy="1828790"/>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657630" y="1600210"/>
            <a:ext cx="1828800" cy="1828790"/>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828830" y="1600200"/>
            <a:ext cx="1828800" cy="1828790"/>
          </a:xfrm>
          <a:prstGeom prst="rect">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p Arrow 1"/>
          <p:cNvSpPr/>
          <p:nvPr/>
        </p:nvSpPr>
        <p:spPr>
          <a:xfrm>
            <a:off x="2468937" y="2240293"/>
            <a:ext cx="548640" cy="548640"/>
          </a:xfrm>
          <a:prstGeom prst="upArrow">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a:off x="3200455" y="2479727"/>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a:off x="2066576" y="2361319"/>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p:nvSpPr>
        <p:spPr>
          <a:xfrm>
            <a:off x="2573519" y="3063235"/>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a:off x="4670048" y="1965968"/>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a:off x="3931967" y="2423169"/>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 Arrow 24"/>
          <p:cNvSpPr/>
          <p:nvPr/>
        </p:nvSpPr>
        <p:spPr>
          <a:xfrm>
            <a:off x="5029233" y="2880364"/>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Up Arrow 25"/>
          <p:cNvSpPr/>
          <p:nvPr/>
        </p:nvSpPr>
        <p:spPr>
          <a:xfrm>
            <a:off x="4127985" y="2880358"/>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Up Arrow 26"/>
          <p:cNvSpPr/>
          <p:nvPr/>
        </p:nvSpPr>
        <p:spPr>
          <a:xfrm>
            <a:off x="4578611" y="2971797"/>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Up Arrow 27"/>
          <p:cNvSpPr/>
          <p:nvPr/>
        </p:nvSpPr>
        <p:spPr>
          <a:xfrm>
            <a:off x="5035806" y="2148844"/>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828830" y="3429000"/>
            <a:ext cx="1815638" cy="3657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Census tract</a:t>
            </a:r>
            <a:r>
              <a:rPr lang="en-US" b="1" i="1" baseline="-25000" dirty="0" smtClean="0">
                <a:solidFill>
                  <a:schemeClr val="tx1"/>
                </a:solidFill>
              </a:rPr>
              <a:t>j </a:t>
            </a:r>
            <a:r>
              <a:rPr lang="en-US" dirty="0" smtClean="0">
                <a:solidFill>
                  <a:schemeClr val="tx1"/>
                </a:solidFill>
              </a:rPr>
              <a:t>= 1</a:t>
            </a:r>
            <a:endParaRPr lang="en-US" dirty="0">
              <a:solidFill>
                <a:schemeClr val="tx1"/>
              </a:solidFill>
            </a:endParaRPr>
          </a:p>
        </p:txBody>
      </p:sp>
      <p:sp>
        <p:nvSpPr>
          <p:cNvPr id="45" name="Rectangle 44"/>
          <p:cNvSpPr/>
          <p:nvPr/>
        </p:nvSpPr>
        <p:spPr>
          <a:xfrm>
            <a:off x="3657630" y="3429000"/>
            <a:ext cx="1815638" cy="3657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Census tract</a:t>
            </a:r>
            <a:r>
              <a:rPr lang="en-US" b="1" i="1" baseline="-25000" dirty="0">
                <a:solidFill>
                  <a:schemeClr val="tx1"/>
                </a:solidFill>
              </a:rPr>
              <a:t>j </a:t>
            </a:r>
            <a:r>
              <a:rPr lang="en-US" dirty="0" smtClean="0">
                <a:solidFill>
                  <a:schemeClr val="tx1"/>
                </a:solidFill>
              </a:rPr>
              <a:t>= 2</a:t>
            </a:r>
            <a:endParaRPr lang="en-US" dirty="0">
              <a:solidFill>
                <a:schemeClr val="tx1"/>
              </a:solidFill>
            </a:endParaRPr>
          </a:p>
        </p:txBody>
      </p:sp>
      <p:sp>
        <p:nvSpPr>
          <p:cNvPr id="46" name="Rectangle 45"/>
          <p:cNvSpPr/>
          <p:nvPr/>
        </p:nvSpPr>
        <p:spPr>
          <a:xfrm>
            <a:off x="5486430" y="3429000"/>
            <a:ext cx="1815638" cy="3657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Census tract</a:t>
            </a:r>
            <a:r>
              <a:rPr lang="en-US" b="1" i="1" baseline="-25000" dirty="0">
                <a:solidFill>
                  <a:schemeClr val="tx1"/>
                </a:solidFill>
              </a:rPr>
              <a:t>j </a:t>
            </a:r>
            <a:r>
              <a:rPr lang="en-US" dirty="0" smtClean="0">
                <a:solidFill>
                  <a:schemeClr val="tx1"/>
                </a:solidFill>
              </a:rPr>
              <a:t>= 3</a:t>
            </a:r>
            <a:endParaRPr lang="en-US" dirty="0">
              <a:solidFill>
                <a:schemeClr val="tx1"/>
              </a:solidFill>
            </a:endParaRPr>
          </a:p>
        </p:txBody>
      </p:sp>
      <p:sp>
        <p:nvSpPr>
          <p:cNvPr id="47" name="Up Arrow 46"/>
          <p:cNvSpPr/>
          <p:nvPr/>
        </p:nvSpPr>
        <p:spPr>
          <a:xfrm>
            <a:off x="5732528" y="2258567"/>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Up Arrow 47"/>
          <p:cNvSpPr/>
          <p:nvPr/>
        </p:nvSpPr>
        <p:spPr>
          <a:xfrm>
            <a:off x="5760745" y="2697488"/>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Up Arrow 49"/>
          <p:cNvSpPr/>
          <p:nvPr/>
        </p:nvSpPr>
        <p:spPr>
          <a:xfrm>
            <a:off x="6400819" y="3071841"/>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Up Arrow 50"/>
          <p:cNvSpPr/>
          <p:nvPr/>
        </p:nvSpPr>
        <p:spPr>
          <a:xfrm>
            <a:off x="7002841" y="2880355"/>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Up Arrow 51"/>
          <p:cNvSpPr/>
          <p:nvPr/>
        </p:nvSpPr>
        <p:spPr>
          <a:xfrm>
            <a:off x="6041636" y="2788927"/>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Up Arrow 52"/>
          <p:cNvSpPr/>
          <p:nvPr/>
        </p:nvSpPr>
        <p:spPr>
          <a:xfrm>
            <a:off x="6035024" y="2057413"/>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Up Arrow 53"/>
          <p:cNvSpPr/>
          <p:nvPr/>
        </p:nvSpPr>
        <p:spPr>
          <a:xfrm>
            <a:off x="6766574" y="3063244"/>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Up Arrow 54"/>
          <p:cNvSpPr/>
          <p:nvPr/>
        </p:nvSpPr>
        <p:spPr>
          <a:xfrm>
            <a:off x="6637702" y="1874527"/>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828830" y="1234464"/>
            <a:ext cx="1815638" cy="3657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Birth</a:t>
            </a:r>
          </a:p>
          <a:p>
            <a:pPr algn="ctr"/>
            <a:r>
              <a:rPr lang="en-US" sz="1200" dirty="0" smtClean="0">
                <a:solidFill>
                  <a:schemeClr val="tx1"/>
                </a:solidFill>
              </a:rPr>
              <a:t> Jan 2002</a:t>
            </a:r>
          </a:p>
        </p:txBody>
      </p:sp>
      <p:sp>
        <p:nvSpPr>
          <p:cNvPr id="57" name="Rectangle 56"/>
          <p:cNvSpPr/>
          <p:nvPr/>
        </p:nvSpPr>
        <p:spPr>
          <a:xfrm>
            <a:off x="3657630" y="1234464"/>
            <a:ext cx="1815638" cy="3657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solidFill>
                <a:schemeClr val="tx1"/>
              </a:solidFill>
            </a:endParaRPr>
          </a:p>
          <a:p>
            <a:pPr algn="ctr"/>
            <a:r>
              <a:rPr lang="en-US" sz="1200" dirty="0" smtClean="0">
                <a:solidFill>
                  <a:schemeClr val="tx1"/>
                </a:solidFill>
              </a:rPr>
              <a:t>Feb  2002 - July, 2007</a:t>
            </a:r>
            <a:endParaRPr lang="en-US" sz="1200" dirty="0">
              <a:solidFill>
                <a:schemeClr val="tx1"/>
              </a:solidFill>
            </a:endParaRPr>
          </a:p>
        </p:txBody>
      </p:sp>
      <p:sp>
        <p:nvSpPr>
          <p:cNvPr id="58" name="Rectangle 57"/>
          <p:cNvSpPr/>
          <p:nvPr/>
        </p:nvSpPr>
        <p:spPr>
          <a:xfrm>
            <a:off x="5486430" y="1234464"/>
            <a:ext cx="1815638" cy="3657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Kindergarten</a:t>
            </a:r>
          </a:p>
          <a:p>
            <a:pPr algn="ctr"/>
            <a:r>
              <a:rPr lang="en-US" sz="1200" dirty="0" smtClean="0">
                <a:solidFill>
                  <a:schemeClr val="tx1"/>
                </a:solidFill>
              </a:rPr>
              <a:t>August, 2007</a:t>
            </a:r>
            <a:endParaRPr lang="en-US" sz="1200" dirty="0">
              <a:solidFill>
                <a:schemeClr val="tx1"/>
              </a:solidFill>
            </a:endParaRPr>
          </a:p>
        </p:txBody>
      </p:sp>
      <p:sp>
        <p:nvSpPr>
          <p:cNvPr id="59" name="Up Arrow 58"/>
          <p:cNvSpPr/>
          <p:nvPr/>
        </p:nvSpPr>
        <p:spPr>
          <a:xfrm>
            <a:off x="6766536" y="2323735"/>
            <a:ext cx="182880" cy="182880"/>
          </a:xfrm>
          <a:prstGeom prst="up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Double Bracket 67"/>
          <p:cNvSpPr/>
          <p:nvPr/>
        </p:nvSpPr>
        <p:spPr>
          <a:xfrm>
            <a:off x="2285999" y="4343400"/>
            <a:ext cx="1828800" cy="1828800"/>
          </a:xfrm>
          <a:prstGeom prst="bracketPair">
            <a:avLst>
              <a:gd name="adj" fmla="val 874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Double Bracket 73"/>
          <p:cNvSpPr/>
          <p:nvPr/>
        </p:nvSpPr>
        <p:spPr>
          <a:xfrm>
            <a:off x="5029195" y="4343400"/>
            <a:ext cx="548640" cy="1828800"/>
          </a:xfrm>
          <a:prstGeom prst="bracketPair">
            <a:avLst>
              <a:gd name="adj" fmla="val 874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Rectangle 75"/>
          <p:cNvSpPr/>
          <p:nvPr/>
        </p:nvSpPr>
        <p:spPr>
          <a:xfrm>
            <a:off x="261221" y="3246122"/>
            <a:ext cx="548640" cy="274320"/>
          </a:xfrm>
          <a:prstGeom prst="rect">
            <a:avLst/>
          </a:prstGeom>
          <a:solidFill>
            <a:schemeClr val="accent1">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a:solidFill>
                <a:schemeClr val="tx1"/>
              </a:solidFill>
            </a:endParaRPr>
          </a:p>
        </p:txBody>
      </p:sp>
      <p:sp>
        <p:nvSpPr>
          <p:cNvPr id="41" name="Rectangle 40"/>
          <p:cNvSpPr/>
          <p:nvPr/>
        </p:nvSpPr>
        <p:spPr>
          <a:xfrm>
            <a:off x="261221" y="3246116"/>
            <a:ext cx="548640" cy="54864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p:cNvSpPr/>
          <p:nvPr/>
        </p:nvSpPr>
        <p:spPr>
          <a:xfrm>
            <a:off x="809848" y="3246122"/>
            <a:ext cx="1018992" cy="5486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r>
              <a:rPr lang="en-US" sz="1500" dirty="0" smtClean="0">
                <a:solidFill>
                  <a:schemeClr val="tx1"/>
                </a:solidFill>
              </a:rPr>
              <a:t>: Non-poor</a:t>
            </a:r>
          </a:p>
          <a:p>
            <a:r>
              <a:rPr lang="en-US" sz="1500" dirty="0" smtClean="0">
                <a:solidFill>
                  <a:schemeClr val="tx1"/>
                </a:solidFill>
              </a:rPr>
              <a:t>: Poor</a:t>
            </a:r>
            <a:endParaRPr lang="en-US" sz="1500" dirty="0">
              <a:solidFill>
                <a:schemeClr val="tx1"/>
              </a:solidFill>
            </a:endParaRPr>
          </a:p>
        </p:txBody>
      </p:sp>
      <p:sp>
        <p:nvSpPr>
          <p:cNvPr id="79" name="Rectangle 78"/>
          <p:cNvSpPr/>
          <p:nvPr/>
        </p:nvSpPr>
        <p:spPr>
          <a:xfrm>
            <a:off x="914440" y="1965973"/>
            <a:ext cx="914400" cy="2743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i="1" dirty="0">
                <a:solidFill>
                  <a:schemeClr val="tx1"/>
                </a:solidFill>
              </a:rPr>
              <a:t>i</a:t>
            </a:r>
            <a:r>
              <a:rPr lang="en-US" sz="1600" dirty="0">
                <a:solidFill>
                  <a:schemeClr val="tx1"/>
                </a:solidFill>
              </a:rPr>
              <a:t>’s </a:t>
            </a:r>
            <a:r>
              <a:rPr lang="en-US" sz="1600" dirty="0" smtClean="0">
                <a:solidFill>
                  <a:schemeClr val="tx1"/>
                </a:solidFill>
              </a:rPr>
              <a:t>house</a:t>
            </a:r>
            <a:endParaRPr lang="en-US" sz="1500" dirty="0">
              <a:solidFill>
                <a:schemeClr val="tx1"/>
              </a:solidFill>
            </a:endParaRPr>
          </a:p>
        </p:txBody>
      </p:sp>
      <p:sp>
        <p:nvSpPr>
          <p:cNvPr id="80" name="Rectangle 79"/>
          <p:cNvSpPr/>
          <p:nvPr/>
        </p:nvSpPr>
        <p:spPr>
          <a:xfrm>
            <a:off x="261220" y="2971794"/>
            <a:ext cx="1567619" cy="27734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i="1" dirty="0" smtClean="0">
                <a:solidFill>
                  <a:schemeClr val="tx1"/>
                </a:solidFill>
              </a:rPr>
              <a:t>i</a:t>
            </a:r>
            <a:r>
              <a:rPr lang="en-US" sz="1200" dirty="0" smtClean="0">
                <a:solidFill>
                  <a:schemeClr val="tx1"/>
                </a:solidFill>
              </a:rPr>
              <a:t>’s Census tract</a:t>
            </a:r>
            <a:r>
              <a:rPr lang="en-US" sz="1200" b="1" i="1" baseline="-25000" dirty="0" smtClean="0">
                <a:solidFill>
                  <a:schemeClr val="tx1"/>
                </a:solidFill>
              </a:rPr>
              <a:t>j</a:t>
            </a:r>
            <a:r>
              <a:rPr lang="en-US" sz="1200" dirty="0" smtClean="0">
                <a:solidFill>
                  <a:schemeClr val="tx1"/>
                </a:solidFill>
              </a:rPr>
              <a:t> </a:t>
            </a:r>
            <a:endParaRPr lang="en-US" sz="1200" dirty="0">
              <a:solidFill>
                <a:schemeClr val="tx1"/>
              </a:solidFill>
            </a:endParaRPr>
          </a:p>
        </p:txBody>
      </p:sp>
      <p:sp>
        <p:nvSpPr>
          <p:cNvPr id="82" name="Rectangle 81"/>
          <p:cNvSpPr/>
          <p:nvPr/>
        </p:nvSpPr>
        <p:spPr>
          <a:xfrm>
            <a:off x="50" y="1965973"/>
            <a:ext cx="914400" cy="27432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i="1" dirty="0" smtClean="0">
                <a:solidFill>
                  <a:schemeClr val="tx1"/>
                </a:solidFill>
              </a:rPr>
              <a:t>Child</a:t>
            </a:r>
            <a:r>
              <a:rPr lang="en-US" sz="1600" b="1" i="1" baseline="-25000" dirty="0" smtClean="0">
                <a:solidFill>
                  <a:schemeClr val="tx1"/>
                </a:solidFill>
              </a:rPr>
              <a:t>i</a:t>
            </a:r>
            <a:endParaRPr lang="en-US" sz="1500" baseline="-25000" dirty="0">
              <a:solidFill>
                <a:schemeClr val="tx1"/>
              </a:solidFill>
            </a:endParaRPr>
          </a:p>
        </p:txBody>
      </p:sp>
      <p:sp>
        <p:nvSpPr>
          <p:cNvPr id="83" name="Up Arrow 82"/>
          <p:cNvSpPr/>
          <p:nvPr/>
        </p:nvSpPr>
        <p:spPr>
          <a:xfrm>
            <a:off x="640117" y="2240287"/>
            <a:ext cx="548640" cy="548640"/>
          </a:xfrm>
          <a:prstGeom prst="upArrow">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823001" y="2441441"/>
            <a:ext cx="164592" cy="164592"/>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Connector 85"/>
          <p:cNvCxnSpPr>
            <a:stCxn id="82" idx="2"/>
            <a:endCxn id="84" idx="5"/>
          </p:cNvCxnSpPr>
          <p:nvPr/>
        </p:nvCxnSpPr>
        <p:spPr>
          <a:xfrm>
            <a:off x="457250" y="2240293"/>
            <a:ext cx="506239" cy="34163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79" idx="2"/>
          </p:cNvCxnSpPr>
          <p:nvPr/>
        </p:nvCxnSpPr>
        <p:spPr>
          <a:xfrm flipH="1">
            <a:off x="1115889" y="2240293"/>
            <a:ext cx="255751" cy="1708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3670748" y="5647684"/>
            <a:ext cx="713232" cy="0"/>
          </a:xfrm>
          <a:prstGeom prst="line">
            <a:avLst/>
          </a:prstGeom>
          <a:ln w="19050">
            <a:solidFill>
              <a:schemeClr val="tx2"/>
            </a:solidFill>
            <a:prstDash val="sysDot"/>
            <a:head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977642" y="6004240"/>
            <a:ext cx="402336" cy="0"/>
          </a:xfrm>
          <a:prstGeom prst="line">
            <a:avLst/>
          </a:prstGeom>
          <a:ln w="19050">
            <a:solidFill>
              <a:schemeClr val="tx2"/>
            </a:solidFill>
            <a:prstDash val="sysDot"/>
            <a:head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375984" y="5647684"/>
            <a:ext cx="0" cy="356556"/>
          </a:xfrm>
          <a:prstGeom prst="line">
            <a:avLst/>
          </a:prstGeom>
          <a:ln w="19050">
            <a:solidFill>
              <a:schemeClr val="tx2"/>
            </a:solidFill>
            <a:prstDash val="sysDot"/>
            <a:headEnd type="none"/>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394951" y="5989292"/>
            <a:ext cx="548674" cy="28"/>
          </a:xfrm>
          <a:prstGeom prst="line">
            <a:avLst/>
          </a:prstGeom>
          <a:ln w="19050">
            <a:solidFill>
              <a:srgbClr val="FF0000"/>
            </a:solidFill>
            <a:prstDash val="sysDot"/>
            <a:headEnd type="triangle"/>
          </a:ln>
        </p:spPr>
        <p:style>
          <a:lnRef idx="1">
            <a:schemeClr val="accent1"/>
          </a:lnRef>
          <a:fillRef idx="0">
            <a:schemeClr val="accent1"/>
          </a:fillRef>
          <a:effectRef idx="0">
            <a:schemeClr val="accent1"/>
          </a:effectRef>
          <a:fontRef idx="minor">
            <a:schemeClr val="tx1"/>
          </a:fontRef>
        </p:style>
      </p:cxnSp>
      <p:sp>
        <p:nvSpPr>
          <p:cNvPr id="99" name="Up Arrow 98"/>
          <p:cNvSpPr/>
          <p:nvPr/>
        </p:nvSpPr>
        <p:spPr>
          <a:xfrm>
            <a:off x="4297683" y="2240293"/>
            <a:ext cx="548640" cy="548640"/>
          </a:xfrm>
          <a:prstGeom prst="upArrow">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651047" y="3794746"/>
            <a:ext cx="1828800" cy="3657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Spatial</a:t>
            </a:r>
            <a:endParaRPr lang="en-US" b="1" dirty="0">
              <a:solidFill>
                <a:srgbClr val="FF0000"/>
              </a:solidFill>
            </a:endParaRPr>
          </a:p>
        </p:txBody>
      </p:sp>
      <p:sp>
        <p:nvSpPr>
          <p:cNvPr id="103" name="Rectangle 102"/>
          <p:cNvSpPr/>
          <p:nvPr/>
        </p:nvSpPr>
        <p:spPr>
          <a:xfrm>
            <a:off x="3644467" y="960147"/>
            <a:ext cx="1841961" cy="3657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Longitudinal</a:t>
            </a:r>
          </a:p>
        </p:txBody>
      </p:sp>
      <p:sp>
        <p:nvSpPr>
          <p:cNvPr id="105" name="Oval 104"/>
          <p:cNvSpPr/>
          <p:nvPr/>
        </p:nvSpPr>
        <p:spPr>
          <a:xfrm>
            <a:off x="5852134" y="1965964"/>
            <a:ext cx="1097280" cy="1097280"/>
          </a:xfrm>
          <a:prstGeom prst="ellipse">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p:cNvCxnSpPr/>
          <p:nvPr/>
        </p:nvCxnSpPr>
        <p:spPr>
          <a:xfrm flipV="1">
            <a:off x="3017577" y="1325903"/>
            <a:ext cx="2743200" cy="10"/>
          </a:xfrm>
          <a:prstGeom prst="line">
            <a:avLst/>
          </a:prstGeom>
          <a:ln w="19050">
            <a:solidFill>
              <a:schemeClr val="tx2"/>
            </a:solidFill>
            <a:prstDash val="sysDot"/>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09" name="Arc 108"/>
          <p:cNvSpPr/>
          <p:nvPr/>
        </p:nvSpPr>
        <p:spPr>
          <a:xfrm rot="5400000">
            <a:off x="3474721" y="2880359"/>
            <a:ext cx="365760" cy="1645920"/>
          </a:xfrm>
          <a:prstGeom prst="arc">
            <a:avLst>
              <a:gd name="adj1" fmla="val 16108095"/>
              <a:gd name="adj2" fmla="val 5446022"/>
            </a:avLst>
          </a:prstGeom>
          <a:ln w="19050">
            <a:solidFill>
              <a:srgbClr val="FF0000"/>
            </a:solidFill>
            <a:prstDash val="sysDot"/>
            <a:headEnd type="triangle" w="lg" len="med"/>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Arc 109"/>
          <p:cNvSpPr/>
          <p:nvPr/>
        </p:nvSpPr>
        <p:spPr>
          <a:xfrm rot="5400000">
            <a:off x="5303501" y="2880359"/>
            <a:ext cx="365760" cy="1645920"/>
          </a:xfrm>
          <a:prstGeom prst="arc">
            <a:avLst>
              <a:gd name="adj1" fmla="val 16108095"/>
              <a:gd name="adj2" fmla="val 5446022"/>
            </a:avLst>
          </a:prstGeom>
          <a:ln w="19050">
            <a:solidFill>
              <a:srgbClr val="FF0000"/>
            </a:solidFill>
            <a:prstDash val="sysDot"/>
            <a:headEnd type="triangle" w="lg" len="med"/>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Arc 110"/>
          <p:cNvSpPr/>
          <p:nvPr/>
        </p:nvSpPr>
        <p:spPr>
          <a:xfrm rot="5400000">
            <a:off x="4206220" y="1965952"/>
            <a:ext cx="731520" cy="3657600"/>
          </a:xfrm>
          <a:prstGeom prst="arc">
            <a:avLst>
              <a:gd name="adj1" fmla="val 16108095"/>
              <a:gd name="adj2" fmla="val 5446022"/>
            </a:avLst>
          </a:prstGeom>
          <a:ln w="19050">
            <a:solidFill>
              <a:srgbClr val="FF0000"/>
            </a:solidFill>
            <a:prstDash val="sysDot"/>
            <a:headEnd type="triangle" w="lg" len="med"/>
            <a:tailEnd type="triangle"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Up Arrow 112"/>
          <p:cNvSpPr/>
          <p:nvPr/>
        </p:nvSpPr>
        <p:spPr>
          <a:xfrm>
            <a:off x="6126457" y="2240293"/>
            <a:ext cx="548640" cy="548640"/>
          </a:xfrm>
          <a:prstGeom prst="upArrow">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660904" y="2441447"/>
            <a:ext cx="164592" cy="164592"/>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4489650" y="2441447"/>
            <a:ext cx="164592" cy="164592"/>
          </a:xfrm>
          <a:prstGeom prst="ellips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457200" y="457200"/>
            <a:ext cx="8229600" cy="548640"/>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3000" b="1" dirty="0" smtClean="0">
                <a:solidFill>
                  <a:schemeClr val="tx1"/>
                </a:solidFill>
              </a:rPr>
              <a:t>Housing Matters: Conceptual Model</a:t>
            </a:r>
          </a:p>
        </p:txBody>
      </p:sp>
      <p:sp>
        <p:nvSpPr>
          <p:cNvPr id="85" name="Oval 84"/>
          <p:cNvSpPr/>
          <p:nvPr/>
        </p:nvSpPr>
        <p:spPr>
          <a:xfrm>
            <a:off x="4023366" y="1965976"/>
            <a:ext cx="1097280" cy="1097280"/>
          </a:xfrm>
          <a:prstGeom prst="ellipse">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2194586" y="1965976"/>
            <a:ext cx="1097280" cy="1097280"/>
          </a:xfrm>
          <a:prstGeom prst="ellipse">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400780" y="4709146"/>
            <a:ext cx="1828800"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US" sz="1500" dirty="0" smtClean="0">
                <a:solidFill>
                  <a:schemeClr val="tx1"/>
                </a:solidFill>
              </a:rPr>
              <a:t>Outcomes</a:t>
            </a:r>
            <a:endParaRPr lang="en-US" sz="1500" i="1" baseline="-25000" dirty="0" smtClean="0">
              <a:solidFill>
                <a:schemeClr val="tx1"/>
              </a:solidFill>
            </a:endParaRPr>
          </a:p>
        </p:txBody>
      </p:sp>
    </p:spTree>
    <p:extLst>
      <p:ext uri="{BB962C8B-B14F-4D97-AF65-F5344CB8AC3E}">
        <p14:creationId xmlns:p14="http://schemas.microsoft.com/office/powerpoint/2010/main" val="206764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62"/>
                                        </p:tgtEl>
                                      </p:cBhvr>
                                    </p:animEffect>
                                    <p:set>
                                      <p:cBhvr>
                                        <p:cTn id="25" dur="1" fill="hold">
                                          <p:stCondLst>
                                            <p:cond delay="499"/>
                                          </p:stCondLst>
                                        </p:cTn>
                                        <p:tgtEl>
                                          <p:spTgt spid="62"/>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63"/>
                                        </p:tgtEl>
                                      </p:cBhvr>
                                    </p:animEffect>
                                    <p:set>
                                      <p:cBhvr>
                                        <p:cTn id="28" dur="1" fill="hold">
                                          <p:stCondLst>
                                            <p:cond delay="499"/>
                                          </p:stCondLst>
                                        </p:cTn>
                                        <p:tgtEl>
                                          <p:spTgt spid="63"/>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42" presetClass="path" presetSubtype="0" accel="50000" decel="50000" fill="hold" grpId="1" nodeType="withEffect">
                                  <p:stCondLst>
                                    <p:cond delay="0"/>
                                  </p:stCondLst>
                                  <p:childTnLst>
                                    <p:animMotion origin="layout" path="M 5.55112E-17 -1.38793E-7 L 0.2 -0.00139 " pathEditMode="relative" rAng="0" ptsTypes="AA">
                                      <p:cBhvr>
                                        <p:cTn id="44" dur="2000" fill="hold"/>
                                        <p:tgtEl>
                                          <p:spTgt spid="3"/>
                                        </p:tgtEl>
                                        <p:attrNameLst>
                                          <p:attrName>ppt_x</p:attrName>
                                          <p:attrName>ppt_y</p:attrName>
                                        </p:attrNameLst>
                                      </p:cBhvr>
                                      <p:rCtr x="10000" y="-69"/>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8"/>
                                        </p:tgtEl>
                                        <p:attrNameLst>
                                          <p:attrName>style.visibility</p:attrName>
                                        </p:attrNameLst>
                                      </p:cBhvr>
                                      <p:to>
                                        <p:strVal val="visible"/>
                                      </p:to>
                                    </p:set>
                                  </p:childTnLst>
                                </p:cTn>
                              </p:par>
                              <p:par>
                                <p:cTn id="49" presetID="10" presetClass="exit" presetSubtype="0" fill="hold" grpId="1" nodeType="withEffect">
                                  <p:stCondLst>
                                    <p:cond delay="0"/>
                                  </p:stCondLst>
                                  <p:childTnLst>
                                    <p:animEffect transition="out" filter="fade">
                                      <p:cBhvr>
                                        <p:cTn id="50" dur="500"/>
                                        <p:tgtEl>
                                          <p:spTgt spid="65"/>
                                        </p:tgtEl>
                                      </p:cBhvr>
                                    </p:animEffect>
                                    <p:set>
                                      <p:cBhvr>
                                        <p:cTn id="51" dur="1" fill="hold">
                                          <p:stCondLst>
                                            <p:cond delay="499"/>
                                          </p:stCondLst>
                                        </p:cTn>
                                        <p:tgtEl>
                                          <p:spTgt spid="65"/>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64"/>
                                        </p:tgtEl>
                                      </p:cBhvr>
                                    </p:animEffect>
                                    <p:set>
                                      <p:cBhvr>
                                        <p:cTn id="54" dur="1" fill="hold">
                                          <p:stCondLst>
                                            <p:cond delay="499"/>
                                          </p:stCondLst>
                                        </p:cTn>
                                        <p:tgtEl>
                                          <p:spTgt spid="64"/>
                                        </p:tgtEl>
                                        <p:attrNameLst>
                                          <p:attrName>style.visibility</p:attrName>
                                        </p:attrNameLst>
                                      </p:cBhvr>
                                      <p:to>
                                        <p:strVal val="hidden"/>
                                      </p:to>
                                    </p:set>
                                  </p:childTnLst>
                                </p:cTn>
                              </p:par>
                              <p:par>
                                <p:cTn id="55" presetID="1" presetClass="exit" presetSubtype="0" fill="hold" grpId="2" nodeType="withEffect">
                                  <p:stCondLst>
                                    <p:cond delay="0"/>
                                  </p:stCondLst>
                                  <p:childTnLst>
                                    <p:set>
                                      <p:cBhvr>
                                        <p:cTn id="56" dur="1" fill="hold">
                                          <p:stCondLst>
                                            <p:cond delay="0"/>
                                          </p:stCondLst>
                                        </p:cTn>
                                        <p:tgtEl>
                                          <p:spTgt spid="3"/>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100"/>
                                        </p:tgtEl>
                                        <p:attrNameLst>
                                          <p:attrName>style.visibility</p:attrName>
                                        </p:attrNameLst>
                                      </p:cBhvr>
                                      <p:to>
                                        <p:strVal val="visible"/>
                                      </p:to>
                                    </p:set>
                                  </p:childTnLst>
                                </p:cTn>
                              </p:par>
                              <p:par>
                                <p:cTn id="59" presetID="42" presetClass="path" presetSubtype="0" accel="50000" decel="50000" fill="hold" grpId="1" nodeType="withEffect">
                                  <p:stCondLst>
                                    <p:cond delay="0"/>
                                  </p:stCondLst>
                                  <p:childTnLst>
                                    <p:animMotion origin="layout" path="M 0 -0.00139 L 0.2 -0.00278 " pathEditMode="relative" rAng="0" ptsTypes="AA">
                                      <p:cBhvr>
                                        <p:cTn id="60" dur="2000" fill="hold"/>
                                        <p:tgtEl>
                                          <p:spTgt spid="100"/>
                                        </p:tgtEl>
                                        <p:attrNameLst>
                                          <p:attrName>ppt_x</p:attrName>
                                          <p:attrName>ppt_y</p:attrName>
                                        </p:attrNameLst>
                                      </p:cBhvr>
                                      <p:rCtr x="10000" y="-69"/>
                                    </p:animMotion>
                                  </p:childTnLst>
                                </p:cTn>
                              </p:par>
                              <p:par>
                                <p:cTn id="61" presetID="1" presetClass="entr" presetSubtype="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1" nodeType="clickEffect">
                                  <p:stCondLst>
                                    <p:cond delay="0"/>
                                  </p:stCondLst>
                                  <p:childTnLst>
                                    <p:animEffect transition="out" filter="fade">
                                      <p:cBhvr>
                                        <p:cTn id="82" dur="500"/>
                                        <p:tgtEl>
                                          <p:spTgt spid="66"/>
                                        </p:tgtEl>
                                      </p:cBhvr>
                                    </p:animEffect>
                                    <p:set>
                                      <p:cBhvr>
                                        <p:cTn id="83" dur="1" fill="hold">
                                          <p:stCondLst>
                                            <p:cond delay="499"/>
                                          </p:stCondLst>
                                        </p:cTn>
                                        <p:tgtEl>
                                          <p:spTgt spid="66"/>
                                        </p:tgtEl>
                                        <p:attrNameLst>
                                          <p:attrName>style.visibility</p:attrName>
                                        </p:attrNameLst>
                                      </p:cBhvr>
                                      <p:to>
                                        <p:strVal val="hidden"/>
                                      </p:to>
                                    </p:set>
                                  </p:childTnLst>
                                </p:cTn>
                              </p:par>
                              <p:par>
                                <p:cTn id="84" presetID="1" presetClass="entr" presetSubtype="0" fill="hold" grpId="0" nodeType="withEffect">
                                  <p:stCondLst>
                                    <p:cond delay="0"/>
                                  </p:stCondLst>
                                  <p:childTnLst>
                                    <p:set>
                                      <p:cBhvr>
                                        <p:cTn id="85" dur="1" fill="hold">
                                          <p:stCondLst>
                                            <p:cond delay="0"/>
                                          </p:stCondLst>
                                        </p:cTn>
                                        <p:tgtEl>
                                          <p:spTgt spid="70"/>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97"/>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10"/>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09"/>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11"/>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102"/>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103"/>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106"/>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90"/>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92"/>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93"/>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31" grpId="0" animBg="1"/>
      <p:bldP spid="32" grpId="0" animBg="1"/>
      <p:bldP spid="33" grpId="0" animBg="1"/>
      <p:bldP spid="34" grpId="0" animBg="1"/>
      <p:bldP spid="35" grpId="0" animBg="1"/>
      <p:bldP spid="38" grpId="0" animBg="1"/>
      <p:bldP spid="62" grpId="0" animBg="1"/>
      <p:bldP spid="62" grpId="1" animBg="1"/>
      <p:bldP spid="63" grpId="0" animBg="1"/>
      <p:bldP spid="63" grpId="1" animBg="1"/>
      <p:bldP spid="64" grpId="0" animBg="1"/>
      <p:bldP spid="64" grpId="1" animBg="1"/>
      <p:bldP spid="65" grpId="0" animBg="1"/>
      <p:bldP spid="65" grpId="1" animBg="1"/>
      <p:bldP spid="66" grpId="0" animBg="1"/>
      <p:bldP spid="66" grpId="1" animBg="1"/>
      <p:bldP spid="67" grpId="0"/>
      <p:bldP spid="70" grpId="0" animBg="1"/>
      <p:bldP spid="73" grpId="0" animBg="1"/>
      <p:bldP spid="56" grpId="0"/>
      <p:bldP spid="57" grpId="0"/>
      <p:bldP spid="58" grpId="0"/>
      <p:bldP spid="102" grpId="0"/>
      <p:bldP spid="103" grpId="0"/>
      <p:bldP spid="105" grpId="0" animBg="1"/>
      <p:bldP spid="109" grpId="0" animBg="1"/>
      <p:bldP spid="110" grpId="0" animBg="1"/>
      <p:bldP spid="111" grpId="0" animBg="1"/>
      <p:bldP spid="3" grpId="0" animBg="1"/>
      <p:bldP spid="3" grpId="1" animBg="1"/>
      <p:bldP spid="3" grpId="2" animBg="1"/>
      <p:bldP spid="100" grpId="0" animBg="1"/>
      <p:bldP spid="100" grpId="1" animBg="1"/>
      <p:bldP spid="85" grpId="0" animBg="1"/>
      <p:bldP spid="8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151"/>
          <p:cNvSpPr/>
          <p:nvPr/>
        </p:nvSpPr>
        <p:spPr>
          <a:xfrm>
            <a:off x="3177558" y="1783098"/>
            <a:ext cx="4571945" cy="228600"/>
          </a:xfrm>
          <a:prstGeom prst="rect">
            <a:avLst/>
          </a:prstGeom>
          <a:solidFill>
            <a:schemeClr val="accent6">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1"/>
                </a:solidFill>
              </a:rPr>
              <a:t>Mobility / Foreclosure / Ownership / Type / Tax / Public housing </a:t>
            </a:r>
          </a:p>
        </p:txBody>
      </p:sp>
      <p:cxnSp>
        <p:nvCxnSpPr>
          <p:cNvPr id="134" name="Straight Connector 133"/>
          <p:cNvCxnSpPr/>
          <p:nvPr/>
        </p:nvCxnSpPr>
        <p:spPr>
          <a:xfrm flipH="1" flipV="1">
            <a:off x="7749508" y="2971770"/>
            <a:ext cx="14" cy="3246122"/>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6" name="Rectangle 135"/>
          <p:cNvSpPr/>
          <p:nvPr/>
        </p:nvSpPr>
        <p:spPr>
          <a:xfrm>
            <a:off x="6835119" y="3886195"/>
            <a:ext cx="914404" cy="228600"/>
          </a:xfrm>
          <a:prstGeom prst="rect">
            <a:avLst/>
          </a:prstGeom>
          <a:solidFill>
            <a:srgbClr val="FFFFCC"/>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1"/>
                </a:solidFill>
              </a:rPr>
              <a:t>Attendance</a:t>
            </a:r>
          </a:p>
        </p:txBody>
      </p:sp>
      <p:cxnSp>
        <p:nvCxnSpPr>
          <p:cNvPr id="137" name="Straight Connector 136"/>
          <p:cNvCxnSpPr/>
          <p:nvPr/>
        </p:nvCxnSpPr>
        <p:spPr>
          <a:xfrm flipV="1">
            <a:off x="6835118" y="2971775"/>
            <a:ext cx="0" cy="324611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7749491" y="1783098"/>
            <a:ext cx="32" cy="443619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H="1" flipV="1">
            <a:off x="4091948" y="2971775"/>
            <a:ext cx="5" cy="324611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3" name="Rectangle 122"/>
          <p:cNvSpPr/>
          <p:nvPr/>
        </p:nvSpPr>
        <p:spPr>
          <a:xfrm>
            <a:off x="5920707" y="5440658"/>
            <a:ext cx="1828815" cy="228600"/>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1"/>
                </a:solidFill>
              </a:rPr>
              <a:t>Pre-school / UPK</a:t>
            </a:r>
          </a:p>
        </p:txBody>
      </p:sp>
      <p:cxnSp>
        <p:nvCxnSpPr>
          <p:cNvPr id="141" name="Straight Connector 140"/>
          <p:cNvCxnSpPr/>
          <p:nvPr/>
        </p:nvCxnSpPr>
        <p:spPr>
          <a:xfrm flipV="1">
            <a:off x="5920707" y="2971775"/>
            <a:ext cx="21" cy="324611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1" name="Rectangle 120"/>
          <p:cNvSpPr/>
          <p:nvPr/>
        </p:nvSpPr>
        <p:spPr>
          <a:xfrm>
            <a:off x="5006312" y="5212063"/>
            <a:ext cx="2743196" cy="228600"/>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1"/>
                </a:solidFill>
              </a:rPr>
              <a:t>Head Start</a:t>
            </a:r>
          </a:p>
        </p:txBody>
      </p:sp>
      <p:cxnSp>
        <p:nvCxnSpPr>
          <p:cNvPr id="140" name="Straight Connector 139"/>
          <p:cNvCxnSpPr/>
          <p:nvPr/>
        </p:nvCxnSpPr>
        <p:spPr>
          <a:xfrm flipV="1">
            <a:off x="5006348" y="2971775"/>
            <a:ext cx="0" cy="324611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5" name="Rectangle 124"/>
          <p:cNvSpPr/>
          <p:nvPr/>
        </p:nvSpPr>
        <p:spPr>
          <a:xfrm>
            <a:off x="3177575" y="3886195"/>
            <a:ext cx="914377" cy="228600"/>
          </a:xfrm>
          <a:prstGeom prst="rect">
            <a:avLst/>
          </a:prstGeom>
          <a:solidFill>
            <a:srgbClr val="FFFFCC"/>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1"/>
                </a:solidFill>
              </a:rPr>
              <a:t>Demographic</a:t>
            </a:r>
          </a:p>
        </p:txBody>
      </p:sp>
      <p:cxnSp>
        <p:nvCxnSpPr>
          <p:cNvPr id="132" name="Straight Arrow Connector 131"/>
          <p:cNvCxnSpPr>
            <a:stCxn id="108" idx="2"/>
          </p:cNvCxnSpPr>
          <p:nvPr/>
        </p:nvCxnSpPr>
        <p:spPr>
          <a:xfrm flipH="1" flipV="1">
            <a:off x="2011708" y="3657601"/>
            <a:ext cx="9116" cy="457194"/>
          </a:xfrm>
          <a:prstGeom prst="straightConnector1">
            <a:avLst/>
          </a:prstGeom>
          <a:ln w="9525" cmpd="sng">
            <a:solidFill>
              <a:schemeClr val="tx1"/>
            </a:solidFill>
            <a:prstDash val="solid"/>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101" idx="1"/>
          </p:cNvCxnSpPr>
          <p:nvPr/>
        </p:nvCxnSpPr>
        <p:spPr>
          <a:xfrm>
            <a:off x="2080290" y="3429000"/>
            <a:ext cx="4754823" cy="0"/>
          </a:xfrm>
          <a:prstGeom prst="straightConnector1">
            <a:avLst/>
          </a:prstGeom>
          <a:ln w="12700" cmpd="sng">
            <a:solidFill>
              <a:schemeClr val="tx1"/>
            </a:solidFill>
            <a:prstDash val="solid"/>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835108" y="2514610"/>
            <a:ext cx="9144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K</a:t>
            </a:r>
          </a:p>
        </p:txBody>
      </p:sp>
      <p:sp>
        <p:nvSpPr>
          <p:cNvPr id="91" name="Rectangle 90"/>
          <p:cNvSpPr/>
          <p:nvPr/>
        </p:nvSpPr>
        <p:spPr>
          <a:xfrm>
            <a:off x="4091936" y="2514610"/>
            <a:ext cx="2743171"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Early childhood</a:t>
            </a:r>
          </a:p>
        </p:txBody>
      </p:sp>
      <p:sp>
        <p:nvSpPr>
          <p:cNvPr id="92" name="Rectangle 91"/>
          <p:cNvSpPr/>
          <p:nvPr/>
        </p:nvSpPr>
        <p:spPr>
          <a:xfrm>
            <a:off x="3177553" y="2514610"/>
            <a:ext cx="9144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Infant</a:t>
            </a:r>
          </a:p>
        </p:txBody>
      </p:sp>
      <p:sp>
        <p:nvSpPr>
          <p:cNvPr id="2" name="Title 1"/>
          <p:cNvSpPr>
            <a:spLocks noGrp="1"/>
          </p:cNvSpPr>
          <p:nvPr>
            <p:ph type="title"/>
          </p:nvPr>
        </p:nvSpPr>
        <p:spPr>
          <a:solidFill>
            <a:schemeClr val="bg1">
              <a:lumMod val="95000"/>
            </a:schemeClr>
          </a:solidFill>
        </p:spPr>
        <p:txBody>
          <a:bodyPr>
            <a:normAutofit/>
          </a:bodyPr>
          <a:lstStyle/>
          <a:p>
            <a:r>
              <a:rPr lang="en-US" dirty="0" smtClean="0"/>
              <a:t>Housing Matters: Timeframe</a:t>
            </a:r>
            <a:endParaRPr lang="en-US" dirty="0"/>
          </a:p>
        </p:txBody>
      </p:sp>
      <p:sp>
        <p:nvSpPr>
          <p:cNvPr id="26" name="Rectangle 25"/>
          <p:cNvSpPr/>
          <p:nvPr/>
        </p:nvSpPr>
        <p:spPr>
          <a:xfrm>
            <a:off x="317754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a:t>
            </a:r>
            <a:endParaRPr lang="en-US" sz="1300" dirty="0">
              <a:solidFill>
                <a:schemeClr val="tx1"/>
              </a:solidFill>
            </a:endParaRPr>
          </a:p>
        </p:txBody>
      </p:sp>
      <p:sp>
        <p:nvSpPr>
          <p:cNvPr id="27" name="Rectangle 26"/>
          <p:cNvSpPr/>
          <p:nvPr/>
        </p:nvSpPr>
        <p:spPr>
          <a:xfrm>
            <a:off x="340614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2</a:t>
            </a:r>
            <a:endParaRPr lang="en-US" sz="1300" dirty="0">
              <a:solidFill>
                <a:schemeClr val="tx1"/>
              </a:solidFill>
            </a:endParaRPr>
          </a:p>
        </p:txBody>
      </p:sp>
      <p:sp>
        <p:nvSpPr>
          <p:cNvPr id="28" name="Rectangle 27"/>
          <p:cNvSpPr/>
          <p:nvPr/>
        </p:nvSpPr>
        <p:spPr>
          <a:xfrm>
            <a:off x="363474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3</a:t>
            </a:r>
            <a:endParaRPr lang="en-US" sz="1300" dirty="0">
              <a:solidFill>
                <a:schemeClr val="tx1"/>
              </a:solidFill>
            </a:endParaRPr>
          </a:p>
        </p:txBody>
      </p:sp>
      <p:sp>
        <p:nvSpPr>
          <p:cNvPr id="29" name="Rectangle 28"/>
          <p:cNvSpPr/>
          <p:nvPr/>
        </p:nvSpPr>
        <p:spPr>
          <a:xfrm>
            <a:off x="386333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4</a:t>
            </a:r>
            <a:endParaRPr lang="en-US" sz="1300" dirty="0">
              <a:solidFill>
                <a:schemeClr val="tx1"/>
              </a:solidFill>
            </a:endParaRPr>
          </a:p>
        </p:txBody>
      </p:sp>
      <p:sp>
        <p:nvSpPr>
          <p:cNvPr id="30" name="Rectangle 29"/>
          <p:cNvSpPr/>
          <p:nvPr/>
        </p:nvSpPr>
        <p:spPr>
          <a:xfrm>
            <a:off x="409193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5</a:t>
            </a:r>
            <a:endParaRPr lang="en-US" sz="1300" dirty="0">
              <a:solidFill>
                <a:schemeClr val="tx1"/>
              </a:solidFill>
            </a:endParaRPr>
          </a:p>
        </p:txBody>
      </p:sp>
      <p:sp>
        <p:nvSpPr>
          <p:cNvPr id="31" name="Rectangle 30"/>
          <p:cNvSpPr/>
          <p:nvPr/>
        </p:nvSpPr>
        <p:spPr>
          <a:xfrm>
            <a:off x="432053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6</a:t>
            </a:r>
            <a:endParaRPr lang="en-US" sz="1300" dirty="0">
              <a:solidFill>
                <a:schemeClr val="tx1"/>
              </a:solidFill>
            </a:endParaRPr>
          </a:p>
        </p:txBody>
      </p:sp>
      <p:sp>
        <p:nvSpPr>
          <p:cNvPr id="32" name="Rectangle 31"/>
          <p:cNvSpPr/>
          <p:nvPr/>
        </p:nvSpPr>
        <p:spPr>
          <a:xfrm>
            <a:off x="454913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7</a:t>
            </a:r>
            <a:endParaRPr lang="en-US" sz="1300" dirty="0">
              <a:solidFill>
                <a:schemeClr val="tx1"/>
              </a:solidFill>
            </a:endParaRPr>
          </a:p>
        </p:txBody>
      </p:sp>
      <p:sp>
        <p:nvSpPr>
          <p:cNvPr id="33" name="Rectangle 32"/>
          <p:cNvSpPr/>
          <p:nvPr/>
        </p:nvSpPr>
        <p:spPr>
          <a:xfrm>
            <a:off x="477772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8</a:t>
            </a:r>
            <a:endParaRPr lang="en-US" sz="1300" dirty="0">
              <a:solidFill>
                <a:schemeClr val="tx1"/>
              </a:solidFill>
            </a:endParaRPr>
          </a:p>
        </p:txBody>
      </p:sp>
      <p:sp>
        <p:nvSpPr>
          <p:cNvPr id="34" name="Rectangle 33"/>
          <p:cNvSpPr/>
          <p:nvPr/>
        </p:nvSpPr>
        <p:spPr>
          <a:xfrm>
            <a:off x="500632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9</a:t>
            </a:r>
            <a:endParaRPr lang="en-US" sz="1300" dirty="0">
              <a:solidFill>
                <a:schemeClr val="tx1"/>
              </a:solidFill>
            </a:endParaRPr>
          </a:p>
        </p:txBody>
      </p:sp>
      <p:sp>
        <p:nvSpPr>
          <p:cNvPr id="35" name="Rectangle 34"/>
          <p:cNvSpPr/>
          <p:nvPr/>
        </p:nvSpPr>
        <p:spPr>
          <a:xfrm>
            <a:off x="523492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10</a:t>
            </a:r>
            <a:endParaRPr lang="en-US" sz="1300" dirty="0">
              <a:solidFill>
                <a:schemeClr val="tx1"/>
              </a:solidFill>
            </a:endParaRPr>
          </a:p>
        </p:txBody>
      </p:sp>
      <p:sp>
        <p:nvSpPr>
          <p:cNvPr id="36" name="Rectangle 35"/>
          <p:cNvSpPr/>
          <p:nvPr/>
        </p:nvSpPr>
        <p:spPr>
          <a:xfrm>
            <a:off x="546352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11</a:t>
            </a:r>
            <a:endParaRPr lang="en-US" sz="1300" dirty="0">
              <a:solidFill>
                <a:schemeClr val="tx1"/>
              </a:solidFill>
            </a:endParaRPr>
          </a:p>
        </p:txBody>
      </p:sp>
      <p:sp>
        <p:nvSpPr>
          <p:cNvPr id="37" name="Rectangle 36"/>
          <p:cNvSpPr/>
          <p:nvPr/>
        </p:nvSpPr>
        <p:spPr>
          <a:xfrm>
            <a:off x="569211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12</a:t>
            </a:r>
            <a:endParaRPr lang="en-US" sz="1300" dirty="0">
              <a:solidFill>
                <a:schemeClr val="tx1"/>
              </a:solidFill>
            </a:endParaRPr>
          </a:p>
        </p:txBody>
      </p:sp>
      <p:sp>
        <p:nvSpPr>
          <p:cNvPr id="40" name="Rectangle 39"/>
          <p:cNvSpPr/>
          <p:nvPr/>
        </p:nvSpPr>
        <p:spPr>
          <a:xfrm>
            <a:off x="2034563" y="2286015"/>
            <a:ext cx="6858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Quarter</a:t>
            </a:r>
            <a:endParaRPr lang="en-US" sz="1300" dirty="0">
              <a:solidFill>
                <a:schemeClr val="tx1"/>
              </a:solidFill>
            </a:endParaRPr>
          </a:p>
        </p:txBody>
      </p:sp>
      <p:sp>
        <p:nvSpPr>
          <p:cNvPr id="47" name="Rectangle 46"/>
          <p:cNvSpPr/>
          <p:nvPr/>
        </p:nvSpPr>
        <p:spPr>
          <a:xfrm>
            <a:off x="592071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13</a:t>
            </a:r>
            <a:endParaRPr lang="en-US" sz="1300" dirty="0">
              <a:solidFill>
                <a:schemeClr val="tx1"/>
              </a:solidFill>
            </a:endParaRPr>
          </a:p>
        </p:txBody>
      </p:sp>
      <p:sp>
        <p:nvSpPr>
          <p:cNvPr id="48" name="Rectangle 47"/>
          <p:cNvSpPr/>
          <p:nvPr/>
        </p:nvSpPr>
        <p:spPr>
          <a:xfrm>
            <a:off x="614931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14</a:t>
            </a:r>
            <a:endParaRPr lang="en-US" sz="1300" dirty="0">
              <a:solidFill>
                <a:schemeClr val="tx1"/>
              </a:solidFill>
            </a:endParaRPr>
          </a:p>
        </p:txBody>
      </p:sp>
      <p:sp>
        <p:nvSpPr>
          <p:cNvPr id="49" name="Rectangle 48"/>
          <p:cNvSpPr/>
          <p:nvPr/>
        </p:nvSpPr>
        <p:spPr>
          <a:xfrm>
            <a:off x="637791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15</a:t>
            </a:r>
            <a:endParaRPr lang="en-US" sz="1300" dirty="0">
              <a:solidFill>
                <a:schemeClr val="tx1"/>
              </a:solidFill>
            </a:endParaRPr>
          </a:p>
        </p:txBody>
      </p:sp>
      <p:sp>
        <p:nvSpPr>
          <p:cNvPr id="50" name="Rectangle 49"/>
          <p:cNvSpPr/>
          <p:nvPr/>
        </p:nvSpPr>
        <p:spPr>
          <a:xfrm>
            <a:off x="660651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16</a:t>
            </a:r>
            <a:endParaRPr lang="en-US" sz="1300" dirty="0">
              <a:solidFill>
                <a:schemeClr val="tx1"/>
              </a:solidFill>
            </a:endParaRPr>
          </a:p>
        </p:txBody>
      </p:sp>
      <p:sp>
        <p:nvSpPr>
          <p:cNvPr id="51" name="Rectangle 50"/>
          <p:cNvSpPr/>
          <p:nvPr/>
        </p:nvSpPr>
        <p:spPr>
          <a:xfrm>
            <a:off x="683511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17</a:t>
            </a:r>
            <a:endParaRPr lang="en-US" sz="1300" dirty="0">
              <a:solidFill>
                <a:schemeClr val="tx1"/>
              </a:solidFill>
            </a:endParaRPr>
          </a:p>
        </p:txBody>
      </p:sp>
      <p:sp>
        <p:nvSpPr>
          <p:cNvPr id="52" name="Rectangle 51"/>
          <p:cNvSpPr/>
          <p:nvPr/>
        </p:nvSpPr>
        <p:spPr>
          <a:xfrm>
            <a:off x="706370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18</a:t>
            </a:r>
            <a:endParaRPr lang="en-US" sz="1300" dirty="0">
              <a:solidFill>
                <a:schemeClr val="tx1"/>
              </a:solidFill>
            </a:endParaRPr>
          </a:p>
        </p:txBody>
      </p:sp>
      <p:sp>
        <p:nvSpPr>
          <p:cNvPr id="55" name="Rectangle 54"/>
          <p:cNvSpPr/>
          <p:nvPr/>
        </p:nvSpPr>
        <p:spPr>
          <a:xfrm>
            <a:off x="7292308"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19</a:t>
            </a:r>
            <a:endParaRPr lang="en-US" sz="1300" dirty="0">
              <a:solidFill>
                <a:schemeClr val="tx1"/>
              </a:solidFill>
            </a:endParaRPr>
          </a:p>
        </p:txBody>
      </p:sp>
      <p:sp>
        <p:nvSpPr>
          <p:cNvPr id="59" name="Rectangle 58"/>
          <p:cNvSpPr/>
          <p:nvPr/>
        </p:nvSpPr>
        <p:spPr>
          <a:xfrm>
            <a:off x="752090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20</a:t>
            </a:r>
            <a:endParaRPr lang="en-US" sz="1300" dirty="0">
              <a:solidFill>
                <a:schemeClr val="tx1"/>
              </a:solidFill>
            </a:endParaRPr>
          </a:p>
        </p:txBody>
      </p:sp>
      <p:sp>
        <p:nvSpPr>
          <p:cNvPr id="75" name="Rectangle 74"/>
          <p:cNvSpPr/>
          <p:nvPr/>
        </p:nvSpPr>
        <p:spPr>
          <a:xfrm>
            <a:off x="3177548" y="2743215"/>
            <a:ext cx="9144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a:t>
            </a:r>
            <a:endParaRPr lang="en-US" sz="1300" dirty="0">
              <a:solidFill>
                <a:schemeClr val="tx1"/>
              </a:solidFill>
            </a:endParaRPr>
          </a:p>
        </p:txBody>
      </p:sp>
      <p:sp>
        <p:nvSpPr>
          <p:cNvPr id="76" name="Rectangle 75"/>
          <p:cNvSpPr/>
          <p:nvPr/>
        </p:nvSpPr>
        <p:spPr>
          <a:xfrm>
            <a:off x="4091928" y="2743215"/>
            <a:ext cx="9144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a:solidFill>
                  <a:schemeClr val="tx1"/>
                </a:solidFill>
              </a:rPr>
              <a:t>2</a:t>
            </a:r>
          </a:p>
        </p:txBody>
      </p:sp>
      <p:sp>
        <p:nvSpPr>
          <p:cNvPr id="80" name="Rectangle 79"/>
          <p:cNvSpPr/>
          <p:nvPr/>
        </p:nvSpPr>
        <p:spPr>
          <a:xfrm>
            <a:off x="5006328" y="2743215"/>
            <a:ext cx="9144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a:solidFill>
                  <a:schemeClr val="tx1"/>
                </a:solidFill>
              </a:rPr>
              <a:t>3</a:t>
            </a:r>
          </a:p>
        </p:txBody>
      </p:sp>
      <p:sp>
        <p:nvSpPr>
          <p:cNvPr id="82" name="Rectangle 81"/>
          <p:cNvSpPr/>
          <p:nvPr/>
        </p:nvSpPr>
        <p:spPr>
          <a:xfrm>
            <a:off x="5920708" y="2743215"/>
            <a:ext cx="9144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a:solidFill>
                  <a:schemeClr val="tx1"/>
                </a:solidFill>
              </a:rPr>
              <a:t>4</a:t>
            </a:r>
          </a:p>
        </p:txBody>
      </p:sp>
      <p:sp>
        <p:nvSpPr>
          <p:cNvPr id="83" name="Rectangle 82"/>
          <p:cNvSpPr/>
          <p:nvPr/>
        </p:nvSpPr>
        <p:spPr>
          <a:xfrm>
            <a:off x="6835108" y="2743215"/>
            <a:ext cx="9144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a:solidFill>
                  <a:schemeClr val="tx1"/>
                </a:solidFill>
              </a:rPr>
              <a:t>5</a:t>
            </a:r>
          </a:p>
        </p:txBody>
      </p:sp>
      <p:sp>
        <p:nvSpPr>
          <p:cNvPr id="87" name="Rectangle 86"/>
          <p:cNvSpPr/>
          <p:nvPr/>
        </p:nvSpPr>
        <p:spPr>
          <a:xfrm>
            <a:off x="2034553" y="2743215"/>
            <a:ext cx="6858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Age</a:t>
            </a:r>
            <a:endParaRPr lang="en-US" sz="1300" dirty="0">
              <a:solidFill>
                <a:schemeClr val="tx1"/>
              </a:solidFill>
            </a:endParaRPr>
          </a:p>
        </p:txBody>
      </p:sp>
      <p:sp>
        <p:nvSpPr>
          <p:cNvPr id="94" name="Rectangle 93"/>
          <p:cNvSpPr/>
          <p:nvPr/>
        </p:nvSpPr>
        <p:spPr>
          <a:xfrm>
            <a:off x="2034553" y="2514610"/>
            <a:ext cx="6858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Stage</a:t>
            </a:r>
            <a:endParaRPr lang="en-US" sz="1300" dirty="0">
              <a:solidFill>
                <a:schemeClr val="tx1"/>
              </a:solidFill>
            </a:endParaRPr>
          </a:p>
        </p:txBody>
      </p:sp>
      <p:sp>
        <p:nvSpPr>
          <p:cNvPr id="100" name="Rectangle 99"/>
          <p:cNvSpPr/>
          <p:nvPr/>
        </p:nvSpPr>
        <p:spPr>
          <a:xfrm>
            <a:off x="1335024" y="3200400"/>
            <a:ext cx="1371600" cy="4572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Outcome</a:t>
            </a:r>
            <a:endParaRPr lang="en-US" sz="1300" dirty="0">
              <a:solidFill>
                <a:schemeClr val="tx1"/>
              </a:solidFill>
            </a:endParaRPr>
          </a:p>
        </p:txBody>
      </p:sp>
      <p:sp>
        <p:nvSpPr>
          <p:cNvPr id="101" name="Rectangle 100"/>
          <p:cNvSpPr/>
          <p:nvPr/>
        </p:nvSpPr>
        <p:spPr>
          <a:xfrm>
            <a:off x="6835113" y="3200400"/>
            <a:ext cx="914400" cy="4572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KRA-L test</a:t>
            </a:r>
          </a:p>
        </p:txBody>
      </p:sp>
      <p:sp>
        <p:nvSpPr>
          <p:cNvPr id="103" name="Rectangle 102"/>
          <p:cNvSpPr/>
          <p:nvPr/>
        </p:nvSpPr>
        <p:spPr>
          <a:xfrm>
            <a:off x="2724902"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-2</a:t>
            </a:r>
            <a:endParaRPr lang="en-US" sz="1300" dirty="0">
              <a:solidFill>
                <a:schemeClr val="tx1"/>
              </a:solidFill>
            </a:endParaRPr>
          </a:p>
        </p:txBody>
      </p:sp>
      <p:sp>
        <p:nvSpPr>
          <p:cNvPr id="104" name="Rectangle 103"/>
          <p:cNvSpPr/>
          <p:nvPr/>
        </p:nvSpPr>
        <p:spPr>
          <a:xfrm>
            <a:off x="2948963" y="2286015"/>
            <a:ext cx="2286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a:t>
            </a:r>
            <a:endParaRPr lang="en-US" sz="1300" dirty="0">
              <a:solidFill>
                <a:schemeClr val="tx1"/>
              </a:solidFill>
            </a:endParaRPr>
          </a:p>
        </p:txBody>
      </p:sp>
      <p:sp>
        <p:nvSpPr>
          <p:cNvPr id="105" name="Rectangle 104"/>
          <p:cNvSpPr/>
          <p:nvPr/>
        </p:nvSpPr>
        <p:spPr>
          <a:xfrm>
            <a:off x="2720363" y="2514610"/>
            <a:ext cx="4572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Pre</a:t>
            </a:r>
          </a:p>
        </p:txBody>
      </p:sp>
      <p:sp>
        <p:nvSpPr>
          <p:cNvPr id="107" name="Rectangle 106"/>
          <p:cNvSpPr/>
          <p:nvPr/>
        </p:nvSpPr>
        <p:spPr>
          <a:xfrm>
            <a:off x="2720363" y="2743210"/>
            <a:ext cx="457200" cy="2286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-1</a:t>
            </a:r>
          </a:p>
        </p:txBody>
      </p:sp>
      <p:sp>
        <p:nvSpPr>
          <p:cNvPr id="108" name="Rectangle 107"/>
          <p:cNvSpPr/>
          <p:nvPr/>
        </p:nvSpPr>
        <p:spPr>
          <a:xfrm>
            <a:off x="1335024" y="3886195"/>
            <a:ext cx="1371600" cy="228600"/>
          </a:xfrm>
          <a:prstGeom prst="rect">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Child</a:t>
            </a:r>
            <a:endParaRPr lang="en-US" sz="1300" dirty="0">
              <a:solidFill>
                <a:schemeClr val="tx1"/>
              </a:solidFill>
            </a:endParaRPr>
          </a:p>
        </p:txBody>
      </p:sp>
      <p:sp>
        <p:nvSpPr>
          <p:cNvPr id="109" name="Rectangle 108"/>
          <p:cNvSpPr/>
          <p:nvPr/>
        </p:nvSpPr>
        <p:spPr>
          <a:xfrm>
            <a:off x="1335024" y="4206229"/>
            <a:ext cx="1371600" cy="457200"/>
          </a:xfrm>
          <a:prstGeom prst="rect">
            <a:avLst/>
          </a:prstGeom>
          <a:solidFill>
            <a:schemeClr val="accent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Family</a:t>
            </a:r>
            <a:endParaRPr lang="en-US" sz="1300" dirty="0">
              <a:solidFill>
                <a:schemeClr val="tx1"/>
              </a:solidFill>
            </a:endParaRPr>
          </a:p>
        </p:txBody>
      </p:sp>
      <p:sp>
        <p:nvSpPr>
          <p:cNvPr id="122" name="Rectangle 121"/>
          <p:cNvSpPr/>
          <p:nvPr/>
        </p:nvSpPr>
        <p:spPr>
          <a:xfrm>
            <a:off x="3177543" y="4983463"/>
            <a:ext cx="3657575" cy="228600"/>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1"/>
                </a:solidFill>
              </a:rPr>
              <a:t>Subsidized child </a:t>
            </a:r>
            <a:r>
              <a:rPr lang="en-US" sz="1200" dirty="0">
                <a:solidFill>
                  <a:schemeClr val="tx1"/>
                </a:solidFill>
              </a:rPr>
              <a:t>c</a:t>
            </a:r>
            <a:r>
              <a:rPr lang="en-US" sz="1200" dirty="0" smtClean="0">
                <a:solidFill>
                  <a:schemeClr val="tx1"/>
                </a:solidFill>
              </a:rPr>
              <a:t>are</a:t>
            </a:r>
          </a:p>
        </p:txBody>
      </p:sp>
      <p:sp>
        <p:nvSpPr>
          <p:cNvPr id="127" name="Rectangle 126"/>
          <p:cNvSpPr/>
          <p:nvPr/>
        </p:nvSpPr>
        <p:spPr>
          <a:xfrm>
            <a:off x="3177531" y="4206234"/>
            <a:ext cx="914398"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1"/>
                </a:solidFill>
              </a:rPr>
              <a:t>Mom’s info.</a:t>
            </a:r>
          </a:p>
        </p:txBody>
      </p:sp>
      <p:sp>
        <p:nvSpPr>
          <p:cNvPr id="128" name="Rectangle 127"/>
          <p:cNvSpPr/>
          <p:nvPr/>
        </p:nvSpPr>
        <p:spPr>
          <a:xfrm>
            <a:off x="3177577" y="4434829"/>
            <a:ext cx="4571912" cy="228600"/>
          </a:xfrm>
          <a:prstGeom prst="rect">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1"/>
                </a:solidFill>
              </a:rPr>
              <a:t>TANF / SNAP / Medicaid / Child maltreatment / Foster care </a:t>
            </a:r>
          </a:p>
        </p:txBody>
      </p:sp>
      <p:sp>
        <p:nvSpPr>
          <p:cNvPr id="129" name="Rectangle 128"/>
          <p:cNvSpPr/>
          <p:nvPr/>
        </p:nvSpPr>
        <p:spPr>
          <a:xfrm>
            <a:off x="1335024" y="5760692"/>
            <a:ext cx="1371600" cy="457200"/>
          </a:xfrm>
          <a:prstGeom prst="rect">
            <a:avLst/>
          </a:prstGeom>
          <a:solidFill>
            <a:schemeClr val="accent3">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Neighborhood</a:t>
            </a:r>
            <a:endParaRPr lang="en-US" sz="1300" dirty="0">
              <a:solidFill>
                <a:schemeClr val="tx1"/>
              </a:solidFill>
            </a:endParaRPr>
          </a:p>
        </p:txBody>
      </p:sp>
      <p:sp>
        <p:nvSpPr>
          <p:cNvPr id="130" name="Rectangle 129"/>
          <p:cNvSpPr/>
          <p:nvPr/>
        </p:nvSpPr>
        <p:spPr>
          <a:xfrm>
            <a:off x="3177532" y="5760692"/>
            <a:ext cx="4571957" cy="228600"/>
          </a:xfrm>
          <a:prstGeom prst="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lstStyle/>
          <a:p>
            <a:r>
              <a:rPr lang="en-US" sz="1200" dirty="0" smtClean="0">
                <a:solidFill>
                  <a:schemeClr val="tx1"/>
                </a:solidFill>
              </a:rPr>
              <a:t>Social: Concentrated disadvantage, immigrant concentration, crime</a:t>
            </a:r>
          </a:p>
        </p:txBody>
      </p:sp>
      <p:sp>
        <p:nvSpPr>
          <p:cNvPr id="131" name="Rectangle 130"/>
          <p:cNvSpPr/>
          <p:nvPr/>
        </p:nvSpPr>
        <p:spPr>
          <a:xfrm>
            <a:off x="1335024" y="1783098"/>
            <a:ext cx="1371600" cy="228600"/>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Housing</a:t>
            </a:r>
            <a:endParaRPr lang="en-US" sz="1300" dirty="0">
              <a:solidFill>
                <a:schemeClr val="tx1"/>
              </a:solidFill>
            </a:endParaRPr>
          </a:p>
        </p:txBody>
      </p:sp>
      <p:sp>
        <p:nvSpPr>
          <p:cNvPr id="133" name="Rectangle 132"/>
          <p:cNvSpPr/>
          <p:nvPr/>
        </p:nvSpPr>
        <p:spPr>
          <a:xfrm>
            <a:off x="3177531" y="5989292"/>
            <a:ext cx="4571992" cy="228600"/>
          </a:xfrm>
          <a:prstGeom prst="rect">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0" rIns="0" bIns="0" rtlCol="0" anchor="ctr"/>
          <a:lstStyle/>
          <a:p>
            <a:r>
              <a:rPr lang="en-US" sz="1200" dirty="0" smtClean="0">
                <a:solidFill>
                  <a:schemeClr val="tx1"/>
                </a:solidFill>
              </a:rPr>
              <a:t>Housing: Abandoned, demolition, foreclosure, </a:t>
            </a:r>
            <a:r>
              <a:rPr lang="en-US" sz="1200" dirty="0">
                <a:solidFill>
                  <a:schemeClr val="tx1"/>
                </a:solidFill>
              </a:rPr>
              <a:t>o</a:t>
            </a:r>
            <a:r>
              <a:rPr lang="en-US" sz="1200" dirty="0" smtClean="0">
                <a:solidFill>
                  <a:schemeClr val="tx1"/>
                </a:solidFill>
              </a:rPr>
              <a:t>wnership, vacant, value</a:t>
            </a:r>
          </a:p>
        </p:txBody>
      </p:sp>
      <p:cxnSp>
        <p:nvCxnSpPr>
          <p:cNvPr id="139" name="Straight Connector 138"/>
          <p:cNvCxnSpPr/>
          <p:nvPr/>
        </p:nvCxnSpPr>
        <p:spPr>
          <a:xfrm flipV="1">
            <a:off x="3177577" y="1783098"/>
            <a:ext cx="32" cy="443479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a:off x="3297309" y="2057401"/>
            <a:ext cx="46" cy="228600"/>
          </a:xfrm>
          <a:prstGeom prst="straightConnector1">
            <a:avLst/>
          </a:prstGeom>
          <a:ln w="15875" cmpd="sng">
            <a:solidFill>
              <a:schemeClr val="tx1"/>
            </a:solidFill>
            <a:prstDash val="sysDot"/>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a:off x="3515851" y="2057401"/>
            <a:ext cx="46" cy="228600"/>
          </a:xfrm>
          <a:prstGeom prst="straightConnector1">
            <a:avLst/>
          </a:prstGeom>
          <a:ln w="15875" cmpd="sng">
            <a:solidFill>
              <a:schemeClr val="tx1"/>
            </a:solidFill>
            <a:prstDash val="sysDot"/>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a:off x="7658023" y="2057401"/>
            <a:ext cx="46" cy="228600"/>
          </a:xfrm>
          <a:prstGeom prst="straightConnector1">
            <a:avLst/>
          </a:prstGeom>
          <a:ln w="15875" cmpd="sng">
            <a:solidFill>
              <a:schemeClr val="tx1"/>
            </a:solidFill>
            <a:prstDash val="sysDot"/>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a:off x="7438567" y="2057401"/>
            <a:ext cx="46" cy="228600"/>
          </a:xfrm>
          <a:prstGeom prst="straightConnector1">
            <a:avLst/>
          </a:prstGeom>
          <a:ln w="15875" cmpd="sng">
            <a:solidFill>
              <a:schemeClr val="tx1"/>
            </a:solidFill>
            <a:prstDash val="sysDot"/>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a:off x="3753595" y="2057401"/>
            <a:ext cx="46" cy="228600"/>
          </a:xfrm>
          <a:prstGeom prst="straightConnector1">
            <a:avLst/>
          </a:prstGeom>
          <a:ln w="15875" cmpd="sng">
            <a:solidFill>
              <a:schemeClr val="tx1"/>
            </a:solidFill>
            <a:prstDash val="sysDot"/>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a:off x="7200823" y="2057401"/>
            <a:ext cx="46" cy="228600"/>
          </a:xfrm>
          <a:prstGeom prst="straightConnector1">
            <a:avLst/>
          </a:prstGeom>
          <a:ln w="15875" cmpd="sng">
            <a:solidFill>
              <a:schemeClr val="tx1"/>
            </a:solidFill>
            <a:prstDash val="sysDot"/>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a:off x="3973051" y="2057415"/>
            <a:ext cx="46" cy="228600"/>
          </a:xfrm>
          <a:prstGeom prst="straightConnector1">
            <a:avLst/>
          </a:prstGeom>
          <a:ln w="15875" cmpd="sng">
            <a:solidFill>
              <a:schemeClr val="tx1"/>
            </a:solidFill>
            <a:prstDash val="sysDot"/>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a:off x="6981367" y="2057401"/>
            <a:ext cx="46" cy="228600"/>
          </a:xfrm>
          <a:prstGeom prst="straightConnector1">
            <a:avLst/>
          </a:prstGeom>
          <a:ln w="15875" cmpd="sng">
            <a:solidFill>
              <a:schemeClr val="tx1"/>
            </a:solidFill>
            <a:prstDash val="sysDot"/>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H="1">
            <a:off x="4091928" y="2171701"/>
            <a:ext cx="2743191" cy="1"/>
          </a:xfrm>
          <a:prstGeom prst="line">
            <a:avLst/>
          </a:prstGeom>
          <a:ln w="952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2720363" y="4754868"/>
            <a:ext cx="4114744" cy="228600"/>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chemeClr val="tx1"/>
                </a:solidFill>
              </a:rPr>
              <a:t>Home visiting</a:t>
            </a:r>
          </a:p>
        </p:txBody>
      </p:sp>
      <p:sp>
        <p:nvSpPr>
          <p:cNvPr id="110" name="Rectangle 109"/>
          <p:cNvSpPr/>
          <p:nvPr/>
        </p:nvSpPr>
        <p:spPr>
          <a:xfrm>
            <a:off x="1335024" y="4754862"/>
            <a:ext cx="1371600" cy="800095"/>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00" dirty="0" smtClean="0">
                <a:solidFill>
                  <a:schemeClr val="tx1"/>
                </a:solidFill>
              </a:rPr>
              <a:t>Service</a:t>
            </a:r>
            <a:endParaRPr lang="en-US" sz="1300" dirty="0">
              <a:solidFill>
                <a:schemeClr val="tx1"/>
              </a:solidFill>
            </a:endParaRPr>
          </a:p>
        </p:txBody>
      </p:sp>
      <p:cxnSp>
        <p:nvCxnSpPr>
          <p:cNvPr id="106" name="Straight Connector 105"/>
          <p:cNvCxnSpPr/>
          <p:nvPr/>
        </p:nvCxnSpPr>
        <p:spPr>
          <a:xfrm flipV="1">
            <a:off x="2724912" y="1783098"/>
            <a:ext cx="32" cy="443479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640123" y="3337561"/>
            <a:ext cx="685800" cy="0"/>
          </a:xfrm>
          <a:prstGeom prst="straightConnector1">
            <a:avLst/>
          </a:prstGeom>
          <a:ln w="9525" cmpd="sng">
            <a:solidFill>
              <a:schemeClr val="tx1"/>
            </a:solidFill>
            <a:prstDash val="solid"/>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V="1">
            <a:off x="1097318" y="3648075"/>
            <a:ext cx="237706" cy="390523"/>
          </a:xfrm>
          <a:prstGeom prst="straightConnector1">
            <a:avLst/>
          </a:prstGeom>
          <a:ln w="9525" cmpd="sng">
            <a:solidFill>
              <a:schemeClr val="tx1"/>
            </a:solidFill>
            <a:prstDash val="solid"/>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1097318" y="2857505"/>
            <a:ext cx="237706" cy="342895"/>
          </a:xfrm>
          <a:prstGeom prst="straightConnector1">
            <a:avLst/>
          </a:prstGeom>
          <a:ln w="9525" cmpd="sng">
            <a:solidFill>
              <a:schemeClr val="tx1"/>
            </a:solidFill>
            <a:prstDash val="solid"/>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1097318" y="4038598"/>
            <a:ext cx="0" cy="396236"/>
          </a:xfrm>
          <a:prstGeom prst="straightConnector1">
            <a:avLst/>
          </a:prstGeom>
          <a:ln w="9525" cmpd="sng">
            <a:solidFill>
              <a:schemeClr val="tx1"/>
            </a:solidFill>
            <a:prstDash val="soli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a:off x="1097318" y="4434829"/>
            <a:ext cx="228600" cy="0"/>
          </a:xfrm>
          <a:prstGeom prst="straightConnector1">
            <a:avLst/>
          </a:prstGeom>
          <a:ln w="9525" cmpd="sng">
            <a:solidFill>
              <a:schemeClr val="tx1"/>
            </a:solidFill>
            <a:prstDash val="soli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640123" y="3337561"/>
            <a:ext cx="0" cy="2651731"/>
          </a:xfrm>
          <a:prstGeom prst="straightConnector1">
            <a:avLst/>
          </a:prstGeom>
          <a:ln w="9525" cmpd="sng">
            <a:solidFill>
              <a:schemeClr val="tx1"/>
            </a:solidFill>
            <a:prstDash val="soli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877824" y="5166341"/>
            <a:ext cx="457200" cy="0"/>
          </a:xfrm>
          <a:prstGeom prst="straightConnector1">
            <a:avLst/>
          </a:prstGeom>
          <a:ln w="9525" cmpd="sng">
            <a:solidFill>
              <a:schemeClr val="tx1"/>
            </a:solidFill>
            <a:prstDash val="soli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a:off x="877824" y="3489961"/>
            <a:ext cx="0" cy="1676380"/>
          </a:xfrm>
          <a:prstGeom prst="straightConnector1">
            <a:avLst/>
          </a:prstGeom>
          <a:ln w="9525" cmpd="sng">
            <a:solidFill>
              <a:schemeClr val="tx1"/>
            </a:solidFill>
            <a:prstDash val="soli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a:off x="877824" y="3489961"/>
            <a:ext cx="457200" cy="0"/>
          </a:xfrm>
          <a:prstGeom prst="straightConnector1">
            <a:avLst/>
          </a:prstGeom>
          <a:ln w="9525" cmpd="sng">
            <a:solidFill>
              <a:schemeClr val="tx1"/>
            </a:solidFill>
            <a:prstDash val="solid"/>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a:off x="1097318" y="1874537"/>
            <a:ext cx="228600" cy="0"/>
          </a:xfrm>
          <a:prstGeom prst="straightConnector1">
            <a:avLst/>
          </a:prstGeom>
          <a:ln w="9525" cmpd="sng">
            <a:solidFill>
              <a:schemeClr val="tx1"/>
            </a:solidFill>
            <a:prstDash val="soli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a:off x="1097318" y="1874537"/>
            <a:ext cx="0" cy="982968"/>
          </a:xfrm>
          <a:prstGeom prst="straightConnector1">
            <a:avLst/>
          </a:prstGeom>
          <a:ln w="9525" cmpd="sng">
            <a:solidFill>
              <a:schemeClr val="tx1"/>
            </a:solidFill>
            <a:prstDash val="solid"/>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a:off x="640123" y="5989292"/>
            <a:ext cx="685800" cy="0"/>
          </a:xfrm>
          <a:prstGeom prst="straightConnector1">
            <a:avLst/>
          </a:prstGeom>
          <a:ln w="9525" cmpd="sng">
            <a:solidFill>
              <a:schemeClr val="tx1"/>
            </a:solidFill>
            <a:prstDash val="solid"/>
            <a:headEnd type="none" w="lg" len="lg"/>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32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1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5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5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5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4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4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4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4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4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4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4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50"/>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animBg="1"/>
      <p:bldP spid="136" grpId="0" animBg="1"/>
      <p:bldP spid="123" grpId="0" animBg="1"/>
      <p:bldP spid="121" grpId="0" animBg="1"/>
      <p:bldP spid="125" grpId="0" animBg="1"/>
      <p:bldP spid="108" grpId="0" animBg="1"/>
      <p:bldP spid="109" grpId="0" animBg="1"/>
      <p:bldP spid="122" grpId="0" animBg="1"/>
      <p:bldP spid="127" grpId="0" animBg="1"/>
      <p:bldP spid="128" grpId="0" animBg="1"/>
      <p:bldP spid="129" grpId="0" animBg="1"/>
      <p:bldP spid="130" grpId="0" animBg="1"/>
      <p:bldP spid="131" grpId="0" animBg="1"/>
      <p:bldP spid="133" grpId="0" animBg="1"/>
      <p:bldP spid="119" grpId="0" animBg="1"/>
      <p:bldP spid="1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ChangeArrowheads="1"/>
          </p:cNvSpPr>
          <p:nvPr/>
        </p:nvSpPr>
        <p:spPr bwMode="auto">
          <a:xfrm>
            <a:off x="466299" y="1600170"/>
            <a:ext cx="2743200" cy="2057400"/>
          </a:xfrm>
          <a:prstGeom prst="rect">
            <a:avLst/>
          </a:prstGeom>
          <a:solidFill>
            <a:srgbClr val="FFFFCC"/>
          </a:solidFill>
          <a:ln w="9525">
            <a:noFill/>
            <a:miter lim="800000"/>
            <a:headEnd/>
            <a:tailEnd/>
          </a:ln>
          <a:extLst/>
        </p:spPr>
        <p:txBody>
          <a:bodyPr rot="0" vert="horz" wrap="square" lIns="0" tIns="0" rIns="0" bIns="0" anchor="t" anchorCtr="0" upright="1">
            <a:noAutofit/>
          </a:bodyPr>
          <a:lstStyle/>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r>
              <a:rPr lang="en-US" sz="1300" b="1" dirty="0" smtClean="0">
                <a:effectLst/>
                <a:ea typeface="Malgun Gothic"/>
              </a:rPr>
              <a:t>Educational Outcomes</a:t>
            </a:r>
            <a:endParaRPr lang="en-US" sz="1300" b="1" dirty="0">
              <a:effectLst/>
              <a:ea typeface="Malgun Gothic"/>
            </a:endParaRPr>
          </a:p>
          <a:p>
            <a:pPr marL="342900" lvl="1" indent="-114300">
              <a:buFont typeface="Arial" panose="020B0604020202020204" pitchFamily="34" charset="0"/>
              <a:buChar char="•"/>
              <a:tabLst>
                <a:tab pos="342900" algn="l"/>
              </a:tabLst>
            </a:pPr>
            <a:r>
              <a:rPr lang="en-US" sz="1200" dirty="0" smtClean="0">
                <a:effectLst/>
                <a:ea typeface="Malgun Gothic"/>
              </a:rPr>
              <a:t>KRA-L score</a:t>
            </a:r>
            <a:endParaRPr lang="en-US" sz="1200" baseline="30000" dirty="0" smtClean="0">
              <a:effectLst/>
              <a:ea typeface="Malgun Gothic"/>
            </a:endParaRPr>
          </a:p>
          <a:p>
            <a:pPr marL="342900" lvl="1" indent="-114300">
              <a:buFont typeface="Arial" panose="020B0604020202020204" pitchFamily="34" charset="0"/>
              <a:buChar char="•"/>
              <a:tabLst>
                <a:tab pos="342900" algn="l"/>
              </a:tabLst>
            </a:pPr>
            <a:r>
              <a:rPr lang="en-US" sz="1200" dirty="0" smtClean="0">
                <a:effectLst/>
                <a:ea typeface="Malgun Gothic"/>
              </a:rPr>
              <a:t>Attendance</a:t>
            </a:r>
          </a:p>
          <a:p>
            <a:pPr marR="0" lvl="0" indent="114300">
              <a:spcBef>
                <a:spcPts val="0"/>
              </a:spcBef>
              <a:spcAft>
                <a:spcPts val="0"/>
              </a:spcAft>
              <a:tabLst>
                <a:tab pos="342900" algn="l"/>
              </a:tabLst>
            </a:pPr>
            <a:r>
              <a:rPr lang="en-US" sz="1300" b="1" dirty="0" smtClean="0">
                <a:effectLst/>
                <a:ea typeface="Malgun Gothic"/>
              </a:rPr>
              <a:t>Child Context</a:t>
            </a:r>
            <a:endParaRPr lang="en-US" sz="1300" b="1" dirty="0">
              <a:ea typeface="Malgun Gothic"/>
            </a:endParaRPr>
          </a:p>
          <a:p>
            <a:pPr marL="342900" marR="0" lvl="0" indent="-114300">
              <a:spcBef>
                <a:spcPts val="0"/>
              </a:spcBef>
              <a:spcAft>
                <a:spcPts val="0"/>
              </a:spcAft>
              <a:buFont typeface="Arial" panose="020B0604020202020204" pitchFamily="34" charset="0"/>
              <a:buChar char="•"/>
              <a:tabLst>
                <a:tab pos="342900" algn="l"/>
              </a:tabLst>
            </a:pPr>
            <a:r>
              <a:rPr lang="en-US" sz="1200" dirty="0" smtClean="0"/>
              <a:t>Demographic</a:t>
            </a:r>
          </a:p>
          <a:p>
            <a:pPr marL="342900" marR="0" lvl="0" indent="-114300">
              <a:spcBef>
                <a:spcPts val="0"/>
              </a:spcBef>
              <a:spcAft>
                <a:spcPts val="0"/>
              </a:spcAft>
              <a:buFont typeface="Arial" panose="020B0604020202020204" pitchFamily="34" charset="0"/>
              <a:buChar char="•"/>
              <a:tabLst>
                <a:tab pos="342900" algn="l"/>
              </a:tabLst>
            </a:pPr>
            <a:r>
              <a:rPr lang="en-US" sz="1200" dirty="0" smtClean="0"/>
              <a:t>Low birth weight</a:t>
            </a:r>
          </a:p>
          <a:p>
            <a:pPr marL="342900" marR="0" lvl="0" indent="-114300">
              <a:spcBef>
                <a:spcPts val="0"/>
              </a:spcBef>
              <a:spcAft>
                <a:spcPts val="0"/>
              </a:spcAft>
              <a:buFont typeface="Arial" panose="020B0604020202020204" pitchFamily="34" charset="0"/>
              <a:buChar char="•"/>
              <a:tabLst>
                <a:tab pos="342900" algn="l"/>
              </a:tabLst>
            </a:pPr>
            <a:r>
              <a:rPr lang="en-US" sz="1200" dirty="0" smtClean="0"/>
              <a:t>Age </a:t>
            </a:r>
            <a:r>
              <a:rPr lang="en-US" sz="1200" dirty="0"/>
              <a:t>at </a:t>
            </a:r>
            <a:r>
              <a:rPr lang="en-US" sz="1200" dirty="0" smtClean="0"/>
              <a:t>kindergarten</a:t>
            </a:r>
          </a:p>
          <a:p>
            <a:pPr marL="342900" marR="0" lvl="0" indent="-114300">
              <a:spcBef>
                <a:spcPts val="0"/>
              </a:spcBef>
              <a:spcAft>
                <a:spcPts val="0"/>
              </a:spcAft>
              <a:buFont typeface="Arial" panose="020B0604020202020204" pitchFamily="34" charset="0"/>
              <a:buChar char="•"/>
              <a:tabLst>
                <a:tab pos="342900" algn="l"/>
              </a:tabLst>
            </a:pPr>
            <a:r>
              <a:rPr lang="en-US" sz="1200" dirty="0" smtClean="0"/>
              <a:t>Disability</a:t>
            </a:r>
            <a:endParaRPr lang="en-US" sz="1200" dirty="0"/>
          </a:p>
          <a:p>
            <a:pPr marR="0" indent="114300">
              <a:spcBef>
                <a:spcPts val="0"/>
              </a:spcBef>
              <a:spcAft>
                <a:spcPts val="0"/>
              </a:spcAft>
            </a:pPr>
            <a:endParaRPr lang="en-US" sz="1200" dirty="0"/>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ffectLst/>
              <a:ea typeface="Malgun Gothic"/>
            </a:endParaRPr>
          </a:p>
        </p:txBody>
      </p:sp>
      <p:sp>
        <p:nvSpPr>
          <p:cNvPr id="2" name="Title 1"/>
          <p:cNvSpPr>
            <a:spLocks noGrp="1"/>
          </p:cNvSpPr>
          <p:nvPr>
            <p:ph type="title"/>
          </p:nvPr>
        </p:nvSpPr>
        <p:spPr>
          <a:solidFill>
            <a:schemeClr val="bg1">
              <a:lumMod val="95000"/>
            </a:schemeClr>
          </a:solidFill>
        </p:spPr>
        <p:txBody>
          <a:bodyPr/>
          <a:lstStyle/>
          <a:p>
            <a:r>
              <a:rPr lang="en-US" dirty="0" smtClean="0"/>
              <a:t>Housing Matters: Integrated Data System</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06F4698A-F10C-4C49-9C0E-3AB58044AF47}" type="slidenum">
              <a:rPr lang="en-US" smtClean="0"/>
              <a:t>5</a:t>
            </a:fld>
            <a:endParaRPr lang="en-US"/>
          </a:p>
        </p:txBody>
      </p:sp>
      <p:sp>
        <p:nvSpPr>
          <p:cNvPr id="30" name="Rectangle 29"/>
          <p:cNvSpPr>
            <a:spLocks noChangeArrowheads="1"/>
          </p:cNvSpPr>
          <p:nvPr/>
        </p:nvSpPr>
        <p:spPr bwMode="auto">
          <a:xfrm>
            <a:off x="3200385" y="1600220"/>
            <a:ext cx="2743200" cy="2057400"/>
          </a:xfrm>
          <a:prstGeom prst="rect">
            <a:avLst/>
          </a:prstGeom>
          <a:solidFill>
            <a:srgbClr val="FFFFCC"/>
          </a:solidFill>
          <a:ln w="9525">
            <a:noFill/>
            <a:miter lim="800000"/>
            <a:headEnd/>
            <a:tailEnd/>
          </a:ln>
          <a:extLst/>
        </p:spPr>
        <p:txBody>
          <a:bodyPr rot="0" vert="horz" wrap="square" lIns="0" tIns="0" rIns="0" bIns="0" anchor="t" anchorCtr="0" upright="1">
            <a:noAutofit/>
          </a:bodyPr>
          <a:lstStyle/>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a:ea typeface="Malgun Gothic"/>
            </a:endParaRPr>
          </a:p>
          <a:p>
            <a:pPr marR="0" lvl="0" indent="114300">
              <a:spcBef>
                <a:spcPts val="0"/>
              </a:spcBef>
              <a:spcAft>
                <a:spcPts val="0"/>
              </a:spcAft>
              <a:tabLst>
                <a:tab pos="342900" algn="l"/>
              </a:tabLst>
            </a:pPr>
            <a:r>
              <a:rPr lang="en-US" sz="1300" b="1" dirty="0" smtClean="0"/>
              <a:t>Family Context</a:t>
            </a:r>
          </a:p>
          <a:p>
            <a:pPr marL="342900" marR="0" lvl="0" indent="-114300">
              <a:spcBef>
                <a:spcPts val="0"/>
              </a:spcBef>
              <a:spcAft>
                <a:spcPts val="0"/>
              </a:spcAft>
              <a:buFont typeface="Arial" panose="020B0604020202020204" pitchFamily="34" charset="0"/>
              <a:buChar char="•"/>
              <a:tabLst>
                <a:tab pos="342900" algn="l"/>
              </a:tabLst>
            </a:pPr>
            <a:r>
              <a:rPr lang="en-US" sz="1200" dirty="0" smtClean="0"/>
              <a:t>TANF/SNAP</a:t>
            </a:r>
            <a:r>
              <a:rPr lang="en-US" sz="1200" dirty="0"/>
              <a:t>/ </a:t>
            </a:r>
            <a:r>
              <a:rPr lang="en-US" sz="1200" dirty="0" smtClean="0"/>
              <a:t>Medicaid</a:t>
            </a:r>
          </a:p>
          <a:p>
            <a:pPr marL="342900" marR="0" lvl="0" indent="-114300">
              <a:spcBef>
                <a:spcPts val="0"/>
              </a:spcBef>
              <a:spcAft>
                <a:spcPts val="0"/>
              </a:spcAft>
              <a:buFont typeface="Arial" panose="020B0604020202020204" pitchFamily="34" charset="0"/>
              <a:buChar char="•"/>
              <a:tabLst>
                <a:tab pos="342900" algn="l"/>
              </a:tabLst>
            </a:pPr>
            <a:r>
              <a:rPr lang="en-US" sz="1200" dirty="0" smtClean="0"/>
              <a:t>Mother’s education </a:t>
            </a:r>
          </a:p>
          <a:p>
            <a:pPr marL="342900" marR="0" lvl="0" indent="-114300">
              <a:spcBef>
                <a:spcPts val="0"/>
              </a:spcBef>
              <a:spcAft>
                <a:spcPts val="0"/>
              </a:spcAft>
              <a:buFont typeface="Arial" panose="020B0604020202020204" pitchFamily="34" charset="0"/>
              <a:buChar char="•"/>
              <a:tabLst>
                <a:tab pos="342900" algn="l"/>
              </a:tabLst>
            </a:pPr>
            <a:r>
              <a:rPr lang="en-US" sz="1200" dirty="0" smtClean="0"/>
              <a:t>Mother’s age &amp; education</a:t>
            </a:r>
          </a:p>
          <a:p>
            <a:pPr marL="342900" marR="0" lvl="0" indent="-114300">
              <a:spcBef>
                <a:spcPts val="0"/>
              </a:spcBef>
              <a:spcAft>
                <a:spcPts val="0"/>
              </a:spcAft>
              <a:buFont typeface="Arial" panose="020B0604020202020204" pitchFamily="34" charset="0"/>
              <a:buChar char="•"/>
              <a:tabLst>
                <a:tab pos="342900" algn="l"/>
              </a:tabLst>
            </a:pPr>
            <a:r>
              <a:rPr lang="en-US" sz="1200" dirty="0" smtClean="0"/>
              <a:t>Child maltreatment</a:t>
            </a:r>
          </a:p>
          <a:p>
            <a:pPr marL="342900" marR="0" lvl="0" indent="-114300">
              <a:spcBef>
                <a:spcPts val="0"/>
              </a:spcBef>
              <a:spcAft>
                <a:spcPts val="0"/>
              </a:spcAft>
              <a:buFont typeface="Arial" panose="020B0604020202020204" pitchFamily="34" charset="0"/>
              <a:buChar char="•"/>
              <a:tabLst>
                <a:tab pos="342900" algn="l"/>
              </a:tabLst>
            </a:pPr>
            <a:r>
              <a:rPr lang="en-US" sz="1200" dirty="0" smtClean="0"/>
              <a:t>Foster </a:t>
            </a:r>
            <a:r>
              <a:rPr lang="en-US" sz="1200" dirty="0"/>
              <a:t>care</a:t>
            </a:r>
          </a:p>
          <a:p>
            <a:pPr marR="0" indent="114300">
              <a:spcBef>
                <a:spcPts val="0"/>
              </a:spcBef>
              <a:spcAft>
                <a:spcPts val="0"/>
              </a:spcAft>
            </a:pPr>
            <a:endParaRPr lang="en-US" sz="1200" dirty="0"/>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ffectLst/>
              <a:ea typeface="Malgun Gothic"/>
            </a:endParaRPr>
          </a:p>
        </p:txBody>
      </p:sp>
      <p:sp>
        <p:nvSpPr>
          <p:cNvPr id="31" name="Rectangle 30"/>
          <p:cNvSpPr>
            <a:spLocks noChangeArrowheads="1"/>
          </p:cNvSpPr>
          <p:nvPr/>
        </p:nvSpPr>
        <p:spPr bwMode="auto">
          <a:xfrm>
            <a:off x="5943555" y="1600170"/>
            <a:ext cx="2743200" cy="2057400"/>
          </a:xfrm>
          <a:prstGeom prst="rect">
            <a:avLst/>
          </a:prstGeom>
          <a:solidFill>
            <a:srgbClr val="FFFFCC"/>
          </a:solidFill>
          <a:ln w="9525">
            <a:noFill/>
            <a:miter lim="800000"/>
            <a:headEnd/>
            <a:tailEnd/>
          </a:ln>
          <a:extLst/>
        </p:spPr>
        <p:txBody>
          <a:bodyPr rot="0" vert="horz" wrap="square" lIns="0" tIns="0" rIns="0" bIns="0" anchor="t" anchorCtr="0" upright="1">
            <a:noAutofit/>
          </a:bodyPr>
          <a:lstStyle/>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r>
              <a:rPr lang="en-US" sz="1300" b="1" dirty="0" smtClean="0"/>
              <a:t>Service Context</a:t>
            </a:r>
          </a:p>
          <a:p>
            <a:pPr marL="342900" marR="0" indent="-114300">
              <a:spcBef>
                <a:spcPts val="0"/>
              </a:spcBef>
              <a:spcAft>
                <a:spcPts val="0"/>
              </a:spcAft>
              <a:buFont typeface="Arial" panose="020B0604020202020204" pitchFamily="34" charset="0"/>
              <a:buChar char="•"/>
            </a:pPr>
            <a:r>
              <a:rPr lang="en-US" sz="1200" dirty="0" smtClean="0"/>
              <a:t>Home </a:t>
            </a:r>
            <a:r>
              <a:rPr lang="en-US" sz="1200" dirty="0"/>
              <a:t>visiting</a:t>
            </a:r>
            <a:r>
              <a:rPr lang="en-US" sz="1200" baseline="30000" dirty="0"/>
              <a:t> </a:t>
            </a:r>
            <a:endParaRPr lang="en-US" sz="1200" baseline="30000" dirty="0" smtClean="0"/>
          </a:p>
          <a:p>
            <a:pPr marL="342900" marR="0" indent="-114300">
              <a:spcBef>
                <a:spcPts val="0"/>
              </a:spcBef>
              <a:spcAft>
                <a:spcPts val="0"/>
              </a:spcAft>
              <a:buFont typeface="Arial" panose="020B0604020202020204" pitchFamily="34" charset="0"/>
              <a:buChar char="•"/>
            </a:pPr>
            <a:r>
              <a:rPr lang="en-US" sz="1200" dirty="0" smtClean="0"/>
              <a:t>Head Start</a:t>
            </a:r>
            <a:r>
              <a:rPr lang="en-US" sz="1200" baseline="30000" dirty="0" smtClean="0"/>
              <a:t> </a:t>
            </a:r>
          </a:p>
          <a:p>
            <a:pPr marL="342900" marR="0" indent="-114300">
              <a:spcBef>
                <a:spcPts val="0"/>
              </a:spcBef>
              <a:spcAft>
                <a:spcPts val="0"/>
              </a:spcAft>
              <a:buFont typeface="Arial" panose="020B0604020202020204" pitchFamily="34" charset="0"/>
              <a:buChar char="•"/>
            </a:pPr>
            <a:r>
              <a:rPr lang="en-US" sz="1200" dirty="0" smtClean="0"/>
              <a:t>Preschool</a:t>
            </a:r>
            <a:r>
              <a:rPr lang="en-US" sz="1200" baseline="30000" dirty="0" smtClean="0"/>
              <a:t> </a:t>
            </a:r>
          </a:p>
          <a:p>
            <a:pPr marL="342900" marR="0" indent="-114300">
              <a:spcBef>
                <a:spcPts val="0"/>
              </a:spcBef>
              <a:spcAft>
                <a:spcPts val="0"/>
              </a:spcAft>
              <a:buFont typeface="Arial" panose="020B0604020202020204" pitchFamily="34" charset="0"/>
              <a:buChar char="•"/>
            </a:pPr>
            <a:r>
              <a:rPr lang="en-US" sz="1200" dirty="0" smtClean="0"/>
              <a:t>Universal </a:t>
            </a:r>
            <a:r>
              <a:rPr lang="en-US" sz="1200" dirty="0"/>
              <a:t>Pre-K</a:t>
            </a:r>
            <a:r>
              <a:rPr lang="en-US" sz="1200" baseline="30000" dirty="0"/>
              <a:t> </a:t>
            </a:r>
            <a:endParaRPr lang="en-US" sz="1200" baseline="30000" dirty="0" smtClean="0"/>
          </a:p>
          <a:p>
            <a:pPr marR="0" indent="114300">
              <a:spcBef>
                <a:spcPts val="0"/>
              </a:spcBef>
              <a:spcAft>
                <a:spcPts val="0"/>
              </a:spcAft>
            </a:pPr>
            <a:r>
              <a:rPr lang="en-US" sz="1300" b="1" dirty="0">
                <a:ea typeface="Malgun Gothic"/>
              </a:rPr>
              <a:t>Mobility  </a:t>
            </a:r>
          </a:p>
          <a:p>
            <a:pPr marL="342900" marR="0" indent="-114300">
              <a:spcBef>
                <a:spcPts val="0"/>
              </a:spcBef>
              <a:spcAft>
                <a:spcPts val="0"/>
              </a:spcAft>
              <a:buFont typeface="Arial" panose="020B0604020202020204" pitchFamily="34" charset="0"/>
              <a:buChar char="•"/>
            </a:pPr>
            <a:r>
              <a:rPr lang="en-US" sz="1200" dirty="0">
                <a:ea typeface="Malgun Gothic"/>
              </a:rPr>
              <a:t>School / Residential</a:t>
            </a:r>
          </a:p>
          <a:p>
            <a:pPr marR="0" indent="114300">
              <a:spcBef>
                <a:spcPts val="0"/>
              </a:spcBef>
              <a:spcAft>
                <a:spcPts val="0"/>
              </a:spcAft>
            </a:pPr>
            <a:endParaRPr lang="en-US" sz="1200" dirty="0"/>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ffectLst/>
              <a:ea typeface="Malgun Gothic"/>
            </a:endParaRPr>
          </a:p>
        </p:txBody>
      </p:sp>
      <p:sp>
        <p:nvSpPr>
          <p:cNvPr id="32" name="Rectangle 31"/>
          <p:cNvSpPr>
            <a:spLocks noChangeArrowheads="1"/>
          </p:cNvSpPr>
          <p:nvPr/>
        </p:nvSpPr>
        <p:spPr bwMode="auto">
          <a:xfrm>
            <a:off x="466299" y="4343370"/>
            <a:ext cx="2514600" cy="1828800"/>
          </a:xfrm>
          <a:prstGeom prst="rect">
            <a:avLst/>
          </a:prstGeom>
          <a:solidFill>
            <a:schemeClr val="accent2">
              <a:lumMod val="20000"/>
              <a:lumOff val="80000"/>
            </a:schemeClr>
          </a:solidFill>
          <a:ln w="9525">
            <a:solidFill>
              <a:srgbClr val="000000"/>
            </a:solidFill>
            <a:miter lim="800000"/>
            <a:headEnd/>
            <a:tailEnd/>
          </a:ln>
          <a:extLst/>
        </p:spPr>
        <p:txBody>
          <a:bodyPr rot="0" vert="horz" wrap="square" lIns="0" tIns="0" rIns="0" bIns="0" anchor="t" anchorCtr="0" upright="1">
            <a:noAutofit/>
          </a:bodyPr>
          <a:lstStyle/>
          <a:p>
            <a:pPr marR="0" indent="114300">
              <a:spcBef>
                <a:spcPts val="0"/>
              </a:spcBef>
              <a:spcAft>
                <a:spcPts val="0"/>
              </a:spcAft>
            </a:pPr>
            <a:endParaRPr lang="en-US" sz="1000" b="1" dirty="0" smtClean="0">
              <a:effectLst/>
              <a:ea typeface="Malgun Gothic"/>
            </a:endParaRPr>
          </a:p>
          <a:p>
            <a:pPr marR="0" indent="114300">
              <a:spcBef>
                <a:spcPts val="0"/>
              </a:spcBef>
              <a:spcAft>
                <a:spcPts val="0"/>
              </a:spcAft>
            </a:pPr>
            <a:r>
              <a:rPr lang="en-US" sz="1300" b="1" dirty="0" smtClean="0">
                <a:effectLst/>
                <a:ea typeface="Malgun Gothic"/>
              </a:rPr>
              <a:t>Educational Outcomes</a:t>
            </a:r>
            <a:endParaRPr lang="en-US" sz="1300" b="1" dirty="0">
              <a:effectLst/>
              <a:ea typeface="Malgun Gothic"/>
            </a:endParaRPr>
          </a:p>
          <a:p>
            <a:pPr marL="342900" lvl="1" indent="-114300">
              <a:buFont typeface="Arial" panose="020B0604020202020204" pitchFamily="34" charset="0"/>
              <a:buChar char="•"/>
              <a:tabLst>
                <a:tab pos="342900" algn="l"/>
              </a:tabLst>
            </a:pPr>
            <a:r>
              <a:rPr lang="en-US" sz="1200" dirty="0" smtClean="0">
                <a:effectLst/>
                <a:ea typeface="Malgun Gothic"/>
              </a:rPr>
              <a:t>KRA-L score</a:t>
            </a:r>
          </a:p>
          <a:p>
            <a:pPr marL="342900" lvl="1" indent="-114300">
              <a:buFont typeface="Arial" panose="020B0604020202020204" pitchFamily="34" charset="0"/>
              <a:buChar char="•"/>
              <a:tabLst>
                <a:tab pos="342900" algn="l"/>
              </a:tabLst>
            </a:pPr>
            <a:r>
              <a:rPr lang="en-US" sz="1200" dirty="0" smtClean="0">
                <a:effectLst/>
                <a:ea typeface="Malgun Gothic"/>
              </a:rPr>
              <a:t>Attendance</a:t>
            </a:r>
          </a:p>
          <a:p>
            <a:pPr marR="0" lvl="0" indent="114300">
              <a:spcBef>
                <a:spcPts val="0"/>
              </a:spcBef>
              <a:spcAft>
                <a:spcPts val="0"/>
              </a:spcAft>
              <a:tabLst>
                <a:tab pos="342900" algn="l"/>
              </a:tabLst>
            </a:pPr>
            <a:r>
              <a:rPr lang="en-US" sz="1300" b="1" dirty="0">
                <a:ea typeface="Malgun Gothic"/>
              </a:rPr>
              <a:t>Child Context</a:t>
            </a:r>
          </a:p>
          <a:p>
            <a:pPr marL="342900" lvl="1" indent="-114300">
              <a:buFont typeface="Arial" panose="020B0604020202020204" pitchFamily="34" charset="0"/>
              <a:buChar char="•"/>
              <a:tabLst>
                <a:tab pos="342900" algn="l"/>
              </a:tabLst>
            </a:pPr>
            <a:r>
              <a:rPr lang="en-US" sz="1200" dirty="0" smtClean="0">
                <a:ea typeface="Malgun Gothic"/>
              </a:rPr>
              <a:t>English as second language</a:t>
            </a:r>
            <a:endParaRPr lang="en-US" sz="1200" dirty="0" smtClean="0">
              <a:effectLst/>
              <a:ea typeface="Malgun Gothic"/>
            </a:endParaRPr>
          </a:p>
          <a:p>
            <a:pPr marR="0" indent="114300">
              <a:spcBef>
                <a:spcPts val="0"/>
              </a:spcBef>
              <a:spcAft>
                <a:spcPts val="0"/>
              </a:spcAft>
            </a:pPr>
            <a:r>
              <a:rPr lang="en-US" sz="1300" b="1" dirty="0" smtClean="0">
                <a:ea typeface="Malgun Gothic"/>
              </a:rPr>
              <a:t>School Context: </a:t>
            </a:r>
            <a:r>
              <a:rPr lang="en-US" sz="1300" dirty="0" smtClean="0">
                <a:ea typeface="Malgun Gothic"/>
              </a:rPr>
              <a:t>C</a:t>
            </a:r>
            <a:r>
              <a:rPr lang="en-US" sz="1200" dirty="0" smtClean="0">
                <a:ea typeface="Malgun Gothic"/>
              </a:rPr>
              <a:t>haracteristics</a:t>
            </a:r>
            <a:endParaRPr lang="en-US" sz="1200" dirty="0">
              <a:ea typeface="Malgun Gothic"/>
            </a:endParaRPr>
          </a:p>
          <a:p>
            <a:pPr marR="0" indent="114300">
              <a:spcBef>
                <a:spcPts val="0"/>
              </a:spcBef>
              <a:spcAft>
                <a:spcPts val="0"/>
              </a:spcAft>
            </a:pPr>
            <a:r>
              <a:rPr lang="en-US" sz="1300" b="1" dirty="0" smtClean="0">
                <a:ea typeface="Malgun Gothic"/>
              </a:rPr>
              <a:t>Mobility: </a:t>
            </a:r>
            <a:r>
              <a:rPr lang="en-US" sz="1200" dirty="0" smtClean="0">
                <a:ea typeface="Malgun Gothic"/>
              </a:rPr>
              <a:t>School</a:t>
            </a:r>
            <a:endParaRPr lang="en-US" sz="1200" dirty="0" smtClean="0">
              <a:effectLst/>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ffectLst/>
              <a:ea typeface="Malgun Gothic"/>
            </a:endParaRPr>
          </a:p>
        </p:txBody>
      </p:sp>
      <p:sp>
        <p:nvSpPr>
          <p:cNvPr id="33" name="Rectangle 32"/>
          <p:cNvSpPr/>
          <p:nvPr/>
        </p:nvSpPr>
        <p:spPr>
          <a:xfrm>
            <a:off x="1097303" y="5989287"/>
            <a:ext cx="13716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OLDA</a:t>
            </a:r>
          </a:p>
        </p:txBody>
      </p:sp>
      <p:sp>
        <p:nvSpPr>
          <p:cNvPr id="34" name="Rectangle 33"/>
          <p:cNvSpPr>
            <a:spLocks noChangeArrowheads="1"/>
          </p:cNvSpPr>
          <p:nvPr/>
        </p:nvSpPr>
        <p:spPr bwMode="auto">
          <a:xfrm>
            <a:off x="3337546" y="4329483"/>
            <a:ext cx="2514600" cy="1828800"/>
          </a:xfrm>
          <a:prstGeom prst="rect">
            <a:avLst/>
          </a:prstGeom>
          <a:solidFill>
            <a:schemeClr val="accent1">
              <a:lumMod val="20000"/>
              <a:lumOff val="80000"/>
            </a:schemeClr>
          </a:solidFill>
          <a:ln w="9525">
            <a:solidFill>
              <a:srgbClr val="000000"/>
            </a:solidFill>
            <a:miter lim="800000"/>
            <a:headEnd/>
            <a:tailEnd/>
          </a:ln>
          <a:extLst/>
        </p:spPr>
        <p:txBody>
          <a:bodyPr rot="0" vert="horz" wrap="square" lIns="0" tIns="0" rIns="0" bIns="0" anchor="t" anchorCtr="0" upright="1">
            <a:noAutofit/>
          </a:bodyPr>
          <a:lstStyle/>
          <a:p>
            <a:pPr marR="0" indent="114300">
              <a:spcBef>
                <a:spcPts val="0"/>
              </a:spcBef>
              <a:spcAft>
                <a:spcPts val="0"/>
              </a:spcAft>
            </a:pPr>
            <a:endParaRPr lang="en-US" sz="1000" b="1" dirty="0" smtClean="0">
              <a:effectLst/>
              <a:ea typeface="Malgun Gothic"/>
            </a:endParaRPr>
          </a:p>
          <a:p>
            <a:pPr marR="0" indent="114300">
              <a:spcBef>
                <a:spcPts val="0"/>
              </a:spcBef>
              <a:spcAft>
                <a:spcPts val="0"/>
              </a:spcAft>
            </a:pPr>
            <a:r>
              <a:rPr lang="en-US" sz="1300" b="1" dirty="0" smtClean="0">
                <a:effectLst/>
                <a:ea typeface="Malgun Gothic"/>
              </a:rPr>
              <a:t>Social context</a:t>
            </a:r>
            <a:endParaRPr lang="en-US" sz="1300" b="1" dirty="0">
              <a:effectLst/>
              <a:ea typeface="Malgun Gothic"/>
            </a:endParaRPr>
          </a:p>
          <a:p>
            <a:pPr marL="342900" lvl="1" indent="-114300">
              <a:buFont typeface="Arial" panose="020B0604020202020204" pitchFamily="34" charset="0"/>
              <a:buChar char="•"/>
              <a:tabLst>
                <a:tab pos="342900" algn="l"/>
              </a:tabLst>
            </a:pPr>
            <a:r>
              <a:rPr lang="en-US" sz="1200" dirty="0" smtClean="0">
                <a:effectLst/>
                <a:ea typeface="Malgun Gothic"/>
              </a:rPr>
              <a:t>Concentrated disadvantage</a:t>
            </a:r>
          </a:p>
          <a:p>
            <a:pPr marL="342900" lvl="1" indent="-114300">
              <a:buFont typeface="Arial" panose="020B0604020202020204" pitchFamily="34" charset="0"/>
              <a:buChar char="•"/>
              <a:tabLst>
                <a:tab pos="342900" algn="l"/>
              </a:tabLst>
            </a:pPr>
            <a:r>
              <a:rPr lang="en-US" sz="1200" dirty="0" smtClean="0">
                <a:effectLst/>
                <a:ea typeface="Malgun Gothic"/>
              </a:rPr>
              <a:t>Immigrant concentration</a:t>
            </a:r>
          </a:p>
          <a:p>
            <a:pPr marL="342900" lvl="1" indent="-114300">
              <a:buFont typeface="Arial" panose="020B0604020202020204" pitchFamily="34" charset="0"/>
              <a:buChar char="•"/>
              <a:tabLst>
                <a:tab pos="342900" algn="l"/>
              </a:tabLst>
            </a:pPr>
            <a:r>
              <a:rPr lang="en-US" sz="1200" dirty="0" smtClean="0">
                <a:effectLst/>
                <a:ea typeface="Malgun Gothic"/>
              </a:rPr>
              <a:t>Crime</a:t>
            </a:r>
          </a:p>
          <a:p>
            <a:pPr marR="0" indent="114300">
              <a:spcBef>
                <a:spcPts val="0"/>
              </a:spcBef>
              <a:spcAft>
                <a:spcPts val="0"/>
              </a:spcAft>
            </a:pPr>
            <a:r>
              <a:rPr lang="en-US" sz="1300" b="1" dirty="0" smtClean="0">
                <a:ea typeface="Malgun Gothic"/>
              </a:rPr>
              <a:t>Housing </a:t>
            </a:r>
            <a:r>
              <a:rPr lang="en-US" sz="1300" b="1" dirty="0">
                <a:ea typeface="Malgun Gothic"/>
              </a:rPr>
              <a:t>context</a:t>
            </a:r>
          </a:p>
          <a:p>
            <a:pPr marL="342900" lvl="1" indent="-114300">
              <a:buFont typeface="Arial" panose="020B0604020202020204" pitchFamily="34" charset="0"/>
              <a:buChar char="•"/>
              <a:tabLst>
                <a:tab pos="342900" algn="l"/>
              </a:tabLst>
            </a:pPr>
            <a:r>
              <a:rPr lang="en-US" sz="1200" dirty="0" smtClean="0">
                <a:ea typeface="Malgun Gothic"/>
              </a:rPr>
              <a:t>Abandoned / vacant housing</a:t>
            </a:r>
            <a:endParaRPr lang="en-US" sz="1200" dirty="0">
              <a:ea typeface="Malgun Gothic"/>
            </a:endParaRPr>
          </a:p>
          <a:p>
            <a:pPr marL="342900" lvl="1" indent="-114300">
              <a:buFont typeface="Arial" panose="020B0604020202020204" pitchFamily="34" charset="0"/>
              <a:buChar char="•"/>
              <a:tabLst>
                <a:tab pos="342900" algn="l"/>
              </a:tabLst>
            </a:pPr>
            <a:r>
              <a:rPr lang="en-US" sz="1200" dirty="0" smtClean="0">
                <a:ea typeface="Malgun Gothic"/>
              </a:rPr>
              <a:t>Foreclosure / demolition</a:t>
            </a:r>
          </a:p>
          <a:p>
            <a:pPr marL="342900" lvl="1" indent="-114300">
              <a:buFont typeface="Arial" panose="020B0604020202020204" pitchFamily="34" charset="0"/>
              <a:buChar char="•"/>
              <a:tabLst>
                <a:tab pos="342900" algn="l"/>
              </a:tabLst>
            </a:pPr>
            <a:r>
              <a:rPr lang="en-US" sz="1200" dirty="0" smtClean="0">
                <a:ea typeface="Malgun Gothic"/>
              </a:rPr>
              <a:t>Ownership / housing Values</a:t>
            </a: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ffectLst/>
              <a:ea typeface="Malgun Gothic"/>
            </a:endParaRPr>
          </a:p>
        </p:txBody>
      </p:sp>
      <p:sp>
        <p:nvSpPr>
          <p:cNvPr id="35" name="Rectangle 34"/>
          <p:cNvSpPr/>
          <p:nvPr/>
        </p:nvSpPr>
        <p:spPr>
          <a:xfrm>
            <a:off x="3886215" y="5989287"/>
            <a:ext cx="13716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NEO CANDO /</a:t>
            </a:r>
          </a:p>
          <a:p>
            <a:pPr algn="ctr"/>
            <a:r>
              <a:rPr lang="en-US" sz="1500" b="1" dirty="0" smtClean="0">
                <a:solidFill>
                  <a:schemeClr val="tx1"/>
                </a:solidFill>
              </a:rPr>
              <a:t>Property</a:t>
            </a:r>
          </a:p>
        </p:txBody>
      </p:sp>
      <p:sp>
        <p:nvSpPr>
          <p:cNvPr id="36" name="Rectangle 35"/>
          <p:cNvSpPr>
            <a:spLocks noChangeArrowheads="1"/>
          </p:cNvSpPr>
          <p:nvPr/>
        </p:nvSpPr>
        <p:spPr bwMode="auto">
          <a:xfrm>
            <a:off x="6172155" y="4343390"/>
            <a:ext cx="2514600" cy="1828800"/>
          </a:xfrm>
          <a:prstGeom prst="rect">
            <a:avLst/>
          </a:prstGeom>
          <a:solidFill>
            <a:schemeClr val="accent6">
              <a:lumMod val="20000"/>
              <a:lumOff val="80000"/>
            </a:schemeClr>
          </a:solidFill>
          <a:ln w="9525">
            <a:solidFill>
              <a:srgbClr val="000000"/>
            </a:solidFill>
            <a:miter lim="800000"/>
            <a:headEnd/>
            <a:tailEnd/>
          </a:ln>
          <a:extLst/>
        </p:spPr>
        <p:txBody>
          <a:bodyPr rot="0" vert="horz" wrap="square" lIns="0" tIns="0" rIns="0" bIns="0" anchor="t" anchorCtr="0" upright="1">
            <a:noAutofit/>
          </a:bodyPr>
          <a:lstStyle/>
          <a:p>
            <a:pPr marR="0" indent="114300">
              <a:spcBef>
                <a:spcPts val="0"/>
              </a:spcBef>
              <a:spcAft>
                <a:spcPts val="0"/>
              </a:spcAft>
            </a:pPr>
            <a:endParaRPr lang="en-US" sz="1000" b="1" dirty="0" smtClean="0">
              <a:effectLst/>
              <a:ea typeface="Malgun Gothic"/>
            </a:endParaRPr>
          </a:p>
          <a:p>
            <a:pPr marR="0" indent="114300">
              <a:spcBef>
                <a:spcPts val="0"/>
              </a:spcBef>
              <a:spcAft>
                <a:spcPts val="0"/>
              </a:spcAft>
            </a:pPr>
            <a:r>
              <a:rPr lang="en-US" sz="1300" b="1" dirty="0" smtClean="0">
                <a:ea typeface="Malgun Gothic"/>
              </a:rPr>
              <a:t>Individual housing </a:t>
            </a:r>
            <a:r>
              <a:rPr lang="en-US" sz="1300" b="1" dirty="0">
                <a:ea typeface="Malgun Gothic"/>
              </a:rPr>
              <a:t>context</a:t>
            </a:r>
          </a:p>
          <a:p>
            <a:pPr marL="342900" lvl="1" indent="-114300">
              <a:buFont typeface="Arial" panose="020B0604020202020204" pitchFamily="34" charset="0"/>
              <a:buChar char="•"/>
              <a:tabLst>
                <a:tab pos="342900" algn="l"/>
              </a:tabLst>
            </a:pPr>
            <a:r>
              <a:rPr lang="en-US" sz="1200" dirty="0" smtClean="0">
                <a:ea typeface="Malgun Gothic"/>
              </a:rPr>
              <a:t>Foreclosure spell</a:t>
            </a:r>
          </a:p>
          <a:p>
            <a:pPr marL="342900" lvl="1" indent="-114300">
              <a:buFont typeface="Arial" panose="020B0604020202020204" pitchFamily="34" charset="0"/>
              <a:buChar char="•"/>
              <a:tabLst>
                <a:tab pos="342900" algn="l"/>
              </a:tabLst>
            </a:pPr>
            <a:r>
              <a:rPr lang="en-US" sz="1200" dirty="0" smtClean="0">
                <a:ea typeface="Malgun Gothic"/>
              </a:rPr>
              <a:t>Ownership</a:t>
            </a:r>
          </a:p>
          <a:p>
            <a:pPr marL="342900" lvl="1" indent="-114300">
              <a:buFont typeface="Arial" panose="020B0604020202020204" pitchFamily="34" charset="0"/>
              <a:buChar char="•"/>
              <a:tabLst>
                <a:tab pos="342900" algn="l"/>
              </a:tabLst>
            </a:pPr>
            <a:r>
              <a:rPr lang="en-US" sz="1200" dirty="0" smtClean="0">
                <a:ea typeface="Malgun Gothic"/>
              </a:rPr>
              <a:t>Tax delinquent spell</a:t>
            </a:r>
          </a:p>
          <a:p>
            <a:pPr marL="342900" lvl="1" indent="-114300">
              <a:buFont typeface="Arial" panose="020B0604020202020204" pitchFamily="34" charset="0"/>
              <a:buChar char="•"/>
              <a:tabLst>
                <a:tab pos="342900" algn="l"/>
              </a:tabLst>
            </a:pPr>
            <a:r>
              <a:rPr lang="en-US" sz="1200" dirty="0" smtClean="0">
                <a:ea typeface="Malgun Gothic"/>
              </a:rPr>
              <a:t>Public housing</a:t>
            </a:r>
          </a:p>
          <a:p>
            <a:pPr marL="342900" lvl="1" indent="-114300">
              <a:buFont typeface="Arial" panose="020B0604020202020204" pitchFamily="34" charset="0"/>
              <a:buChar char="•"/>
              <a:tabLst>
                <a:tab pos="342900" algn="l"/>
              </a:tabLst>
            </a:pPr>
            <a:r>
              <a:rPr lang="en-US" sz="1200" dirty="0" smtClean="0">
                <a:ea typeface="Malgun Gothic"/>
              </a:rPr>
              <a:t>Housing type &amp; age</a:t>
            </a:r>
            <a:endParaRPr lang="en-US" sz="1200" dirty="0">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a typeface="Malgun Gothic"/>
            </a:endParaRPr>
          </a:p>
          <a:p>
            <a:pPr marR="0" indent="114300">
              <a:spcBef>
                <a:spcPts val="0"/>
              </a:spcBef>
              <a:spcAft>
                <a:spcPts val="0"/>
              </a:spcAft>
            </a:pPr>
            <a:endParaRPr lang="en-US" sz="1200" dirty="0" smtClean="0">
              <a:effectLst/>
              <a:ea typeface="Malgun Gothic"/>
            </a:endParaRPr>
          </a:p>
          <a:p>
            <a:pPr marR="0" indent="114300">
              <a:spcBef>
                <a:spcPts val="0"/>
              </a:spcBef>
              <a:spcAft>
                <a:spcPts val="0"/>
              </a:spcAft>
            </a:pPr>
            <a:endParaRPr lang="en-US" sz="1200" dirty="0">
              <a:effectLst/>
              <a:ea typeface="Malgun Gothic"/>
            </a:endParaRPr>
          </a:p>
        </p:txBody>
      </p:sp>
      <p:sp>
        <p:nvSpPr>
          <p:cNvPr id="37" name="Rectangle 36"/>
          <p:cNvSpPr/>
          <p:nvPr/>
        </p:nvSpPr>
        <p:spPr>
          <a:xfrm>
            <a:off x="6720824" y="6003194"/>
            <a:ext cx="13716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Property</a:t>
            </a:r>
          </a:p>
        </p:txBody>
      </p:sp>
      <p:sp>
        <p:nvSpPr>
          <p:cNvPr id="38" name="Rectangle 37"/>
          <p:cNvSpPr>
            <a:spLocks noChangeArrowheads="1"/>
          </p:cNvSpPr>
          <p:nvPr/>
        </p:nvSpPr>
        <p:spPr bwMode="auto">
          <a:xfrm>
            <a:off x="4571985" y="3886195"/>
            <a:ext cx="1371600" cy="2286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R="0" indent="114300">
              <a:spcBef>
                <a:spcPts val="0"/>
              </a:spcBef>
              <a:spcAft>
                <a:spcPts val="0"/>
              </a:spcAft>
            </a:pPr>
            <a:r>
              <a:rPr lang="en-US" sz="1200" dirty="0" smtClean="0">
                <a:effectLst/>
                <a:ea typeface="Malgun Gothic"/>
              </a:rPr>
              <a:t>By Census tract</a:t>
            </a:r>
            <a:endParaRPr lang="en-US" sz="1200" dirty="0">
              <a:effectLst/>
              <a:ea typeface="Malgun Gothic"/>
            </a:endParaRPr>
          </a:p>
        </p:txBody>
      </p:sp>
      <p:sp>
        <p:nvSpPr>
          <p:cNvPr id="39" name="Rectangle 38"/>
          <p:cNvSpPr>
            <a:spLocks noChangeArrowheads="1"/>
          </p:cNvSpPr>
          <p:nvPr/>
        </p:nvSpPr>
        <p:spPr bwMode="auto">
          <a:xfrm>
            <a:off x="1737391" y="3886195"/>
            <a:ext cx="1371600" cy="2286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R="0" indent="114300">
              <a:spcBef>
                <a:spcPts val="0"/>
              </a:spcBef>
              <a:spcAft>
                <a:spcPts val="0"/>
              </a:spcAft>
            </a:pPr>
            <a:r>
              <a:rPr lang="en-US" sz="1200" dirty="0" smtClean="0">
                <a:effectLst/>
                <a:ea typeface="Malgun Gothic"/>
              </a:rPr>
              <a:t>By State Student ID</a:t>
            </a:r>
            <a:endParaRPr lang="en-US" sz="1200" dirty="0">
              <a:effectLst/>
              <a:ea typeface="Malgun Gothic"/>
            </a:endParaRPr>
          </a:p>
        </p:txBody>
      </p:sp>
      <p:sp>
        <p:nvSpPr>
          <p:cNvPr id="40" name="Rectangle 39"/>
          <p:cNvSpPr>
            <a:spLocks noChangeArrowheads="1"/>
          </p:cNvSpPr>
          <p:nvPr/>
        </p:nvSpPr>
        <p:spPr bwMode="auto">
          <a:xfrm>
            <a:off x="7406609" y="3895998"/>
            <a:ext cx="1371600" cy="2286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ctr" anchorCtr="0" upright="1">
            <a:noAutofit/>
          </a:bodyPr>
          <a:lstStyle/>
          <a:p>
            <a:pPr marR="0" indent="114300">
              <a:spcBef>
                <a:spcPts val="0"/>
              </a:spcBef>
              <a:spcAft>
                <a:spcPts val="0"/>
              </a:spcAft>
            </a:pPr>
            <a:r>
              <a:rPr lang="en-US" sz="1200" dirty="0" smtClean="0">
                <a:effectLst/>
                <a:ea typeface="Malgun Gothic"/>
              </a:rPr>
              <a:t>By Parcel Number</a:t>
            </a:r>
            <a:endParaRPr lang="en-US" sz="1200" dirty="0">
              <a:effectLst/>
              <a:ea typeface="Malgun Gothic"/>
            </a:endParaRPr>
          </a:p>
        </p:txBody>
      </p:sp>
      <p:cxnSp>
        <p:nvCxnSpPr>
          <p:cNvPr id="17" name="Straight Arrow Connector 16"/>
          <p:cNvCxnSpPr/>
          <p:nvPr/>
        </p:nvCxnSpPr>
        <p:spPr>
          <a:xfrm>
            <a:off x="1737391" y="3657566"/>
            <a:ext cx="0" cy="685824"/>
          </a:xfrm>
          <a:prstGeom prst="straightConnector1">
            <a:avLst/>
          </a:prstGeom>
          <a:ln w="2540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572000" y="3657566"/>
            <a:ext cx="0" cy="685824"/>
          </a:xfrm>
          <a:prstGeom prst="straightConnector1">
            <a:avLst/>
          </a:prstGeom>
          <a:ln w="2540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406609" y="3657566"/>
            <a:ext cx="0" cy="685824"/>
          </a:xfrm>
          <a:prstGeom prst="straightConnector1">
            <a:avLst/>
          </a:prstGeom>
          <a:ln w="2540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a:spLocks noChangeArrowheads="1"/>
          </p:cNvSpPr>
          <p:nvPr/>
        </p:nvSpPr>
        <p:spPr bwMode="auto">
          <a:xfrm>
            <a:off x="457245" y="1600220"/>
            <a:ext cx="8229600" cy="2057400"/>
          </a:xfrm>
          <a:prstGeom prst="rect">
            <a:avLst/>
          </a:prstGeom>
          <a:noFill/>
          <a:ln w="9525">
            <a:solidFill>
              <a:schemeClr val="tx1"/>
            </a:solidFill>
            <a:miter lim="800000"/>
            <a:headEnd/>
            <a:tailEnd/>
          </a:ln>
          <a:extLst/>
        </p:spPr>
        <p:txBody>
          <a:bodyPr rot="0" vert="horz" wrap="square" lIns="0" tIns="0" rIns="0" bIns="0" anchor="t" anchorCtr="0" upright="1">
            <a:noAutofit/>
          </a:bodyPr>
          <a:lstStyle/>
          <a:p>
            <a:pPr marR="0" indent="114300">
              <a:spcBef>
                <a:spcPts val="0"/>
              </a:spcBef>
              <a:spcAft>
                <a:spcPts val="0"/>
              </a:spcAft>
            </a:pPr>
            <a:endParaRPr lang="en-US" sz="1200" dirty="0">
              <a:effectLst/>
              <a:ea typeface="Malgun Gothic"/>
            </a:endParaRPr>
          </a:p>
        </p:txBody>
      </p:sp>
      <p:sp>
        <p:nvSpPr>
          <p:cNvPr id="12" name="Rectangle 11"/>
          <p:cNvSpPr/>
          <p:nvPr/>
        </p:nvSpPr>
        <p:spPr>
          <a:xfrm>
            <a:off x="3931912" y="1397195"/>
            <a:ext cx="13716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CHILD system</a:t>
            </a:r>
          </a:p>
        </p:txBody>
      </p:sp>
    </p:spTree>
    <p:extLst>
      <p:ext uri="{BB962C8B-B14F-4D97-AF65-F5344CB8AC3E}">
        <p14:creationId xmlns:p14="http://schemas.microsoft.com/office/powerpoint/2010/main" val="1016629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Status</a:t>
            </a:r>
            <a:endParaRPr lang="en-US" dirty="0"/>
          </a:p>
        </p:txBody>
      </p:sp>
      <p:sp>
        <p:nvSpPr>
          <p:cNvPr id="4" name="Rectangle 3"/>
          <p:cNvSpPr/>
          <p:nvPr/>
        </p:nvSpPr>
        <p:spPr>
          <a:xfrm>
            <a:off x="457200" y="2286000"/>
            <a:ext cx="45720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500" dirty="0" smtClean="0">
                <a:solidFill>
                  <a:schemeClr val="tx1"/>
                </a:solidFill>
              </a:rPr>
              <a:t>Sampling: Identifying cohort and duplicates</a:t>
            </a:r>
          </a:p>
        </p:txBody>
      </p:sp>
      <p:sp>
        <p:nvSpPr>
          <p:cNvPr id="5" name="Rectangle 4"/>
          <p:cNvSpPr/>
          <p:nvPr/>
        </p:nvSpPr>
        <p:spPr>
          <a:xfrm>
            <a:off x="457200" y="2971800"/>
            <a:ext cx="45720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500" dirty="0" smtClean="0">
                <a:solidFill>
                  <a:schemeClr val="tx1"/>
                </a:solidFill>
              </a:rPr>
              <a:t>Individual level data: CHILD system + OLDA</a:t>
            </a:r>
          </a:p>
        </p:txBody>
      </p:sp>
      <p:sp>
        <p:nvSpPr>
          <p:cNvPr id="6" name="Rectangle 5"/>
          <p:cNvSpPr/>
          <p:nvPr/>
        </p:nvSpPr>
        <p:spPr>
          <a:xfrm>
            <a:off x="457200" y="3657600"/>
            <a:ext cx="45720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500" dirty="0" smtClean="0">
                <a:solidFill>
                  <a:schemeClr val="tx1"/>
                </a:solidFill>
              </a:rPr>
              <a:t>Neighborhood level data: NEO CANDO</a:t>
            </a:r>
          </a:p>
        </p:txBody>
      </p:sp>
      <p:sp>
        <p:nvSpPr>
          <p:cNvPr id="7" name="Rectangle 6"/>
          <p:cNvSpPr/>
          <p:nvPr/>
        </p:nvSpPr>
        <p:spPr>
          <a:xfrm>
            <a:off x="457200" y="5029200"/>
            <a:ext cx="45720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500" dirty="0" smtClean="0">
                <a:solidFill>
                  <a:schemeClr val="tx1"/>
                </a:solidFill>
              </a:rPr>
              <a:t>Analysis: Descriptive and multi-level analysis</a:t>
            </a:r>
          </a:p>
        </p:txBody>
      </p:sp>
      <p:sp>
        <p:nvSpPr>
          <p:cNvPr id="8" name="Rectangle 7"/>
          <p:cNvSpPr/>
          <p:nvPr/>
        </p:nvSpPr>
        <p:spPr>
          <a:xfrm>
            <a:off x="5486375" y="2286000"/>
            <a:ext cx="1371600" cy="457200"/>
          </a:xfrm>
          <a:prstGeom prst="rect">
            <a:avLst/>
          </a:prstGeom>
          <a:solidFill>
            <a:schemeClr val="accent1">
              <a:lumMod val="20000"/>
              <a:lumOff val="8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500" dirty="0" smtClean="0">
                <a:solidFill>
                  <a:schemeClr val="tx1"/>
                </a:solidFill>
              </a:rPr>
              <a:t>Complete</a:t>
            </a:r>
          </a:p>
        </p:txBody>
      </p:sp>
      <p:sp>
        <p:nvSpPr>
          <p:cNvPr id="9" name="Rectangle 8"/>
          <p:cNvSpPr/>
          <p:nvPr/>
        </p:nvSpPr>
        <p:spPr>
          <a:xfrm>
            <a:off x="5486390" y="2971805"/>
            <a:ext cx="1371600" cy="457200"/>
          </a:xfrm>
          <a:prstGeom prst="rect">
            <a:avLst/>
          </a:prstGeom>
          <a:solidFill>
            <a:schemeClr val="accent1">
              <a:lumMod val="20000"/>
              <a:lumOff val="8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500" dirty="0" smtClean="0">
                <a:solidFill>
                  <a:schemeClr val="tx1"/>
                </a:solidFill>
              </a:rPr>
              <a:t>Complete</a:t>
            </a:r>
          </a:p>
        </p:txBody>
      </p:sp>
      <p:sp>
        <p:nvSpPr>
          <p:cNvPr id="10" name="Rectangle 9"/>
          <p:cNvSpPr/>
          <p:nvPr/>
        </p:nvSpPr>
        <p:spPr>
          <a:xfrm>
            <a:off x="5486390" y="3657600"/>
            <a:ext cx="1371600" cy="457200"/>
          </a:xfrm>
          <a:prstGeom prst="rect">
            <a:avLst/>
          </a:prstGeom>
          <a:solidFill>
            <a:schemeClr val="accent1">
              <a:lumMod val="20000"/>
              <a:lumOff val="8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500" dirty="0" smtClean="0">
                <a:solidFill>
                  <a:schemeClr val="tx1"/>
                </a:solidFill>
              </a:rPr>
              <a:t>Ready</a:t>
            </a:r>
          </a:p>
        </p:txBody>
      </p:sp>
      <p:sp>
        <p:nvSpPr>
          <p:cNvPr id="11" name="Rectangle 10"/>
          <p:cNvSpPr/>
          <p:nvPr/>
        </p:nvSpPr>
        <p:spPr>
          <a:xfrm>
            <a:off x="5486390" y="4343390"/>
            <a:ext cx="1371600" cy="457200"/>
          </a:xfrm>
          <a:prstGeom prst="rect">
            <a:avLst/>
          </a:prstGeom>
          <a:solidFill>
            <a:schemeClr val="accent6">
              <a:lumMod val="20000"/>
              <a:lumOff val="8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500" dirty="0" smtClean="0">
                <a:solidFill>
                  <a:schemeClr val="tx1"/>
                </a:solidFill>
              </a:rPr>
              <a:t>In process (50%)</a:t>
            </a:r>
          </a:p>
        </p:txBody>
      </p:sp>
      <p:sp>
        <p:nvSpPr>
          <p:cNvPr id="12" name="Rectangle 11"/>
          <p:cNvSpPr/>
          <p:nvPr/>
        </p:nvSpPr>
        <p:spPr>
          <a:xfrm>
            <a:off x="468695" y="1600200"/>
            <a:ext cx="4572000" cy="457200"/>
          </a:xfrm>
          <a:prstGeom prst="rect">
            <a:avLst/>
          </a:prstGeom>
          <a:solidFill>
            <a:schemeClr val="bg1">
              <a:lumMod val="9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500" b="1" dirty="0" smtClean="0">
                <a:solidFill>
                  <a:schemeClr val="tx1"/>
                </a:solidFill>
              </a:rPr>
              <a:t>Workflow</a:t>
            </a:r>
          </a:p>
        </p:txBody>
      </p:sp>
      <p:sp>
        <p:nvSpPr>
          <p:cNvPr id="13" name="Rectangle 12"/>
          <p:cNvSpPr/>
          <p:nvPr/>
        </p:nvSpPr>
        <p:spPr>
          <a:xfrm>
            <a:off x="5486390" y="1600175"/>
            <a:ext cx="1371600" cy="457200"/>
          </a:xfrm>
          <a:prstGeom prst="rect">
            <a:avLst/>
          </a:prstGeom>
          <a:solidFill>
            <a:schemeClr val="bg1">
              <a:lumMod val="9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500" b="1" dirty="0" smtClean="0">
                <a:solidFill>
                  <a:schemeClr val="tx1"/>
                </a:solidFill>
              </a:rPr>
              <a:t>Status</a:t>
            </a:r>
          </a:p>
        </p:txBody>
      </p:sp>
      <p:cxnSp>
        <p:nvCxnSpPr>
          <p:cNvPr id="14" name="Straight Connector 13"/>
          <p:cNvCxnSpPr>
            <a:stCxn id="12" idx="3"/>
            <a:endCxn id="13" idx="1"/>
          </p:cNvCxnSpPr>
          <p:nvPr/>
        </p:nvCxnSpPr>
        <p:spPr>
          <a:xfrm flipV="1">
            <a:off x="5040695" y="1828775"/>
            <a:ext cx="445695" cy="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57245" y="4343400"/>
            <a:ext cx="45720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500" dirty="0" smtClean="0">
                <a:solidFill>
                  <a:schemeClr val="tx1"/>
                </a:solidFill>
              </a:rPr>
              <a:t>Housing / property data</a:t>
            </a:r>
          </a:p>
        </p:txBody>
      </p:sp>
      <p:sp>
        <p:nvSpPr>
          <p:cNvPr id="29" name="Rectangle 28"/>
          <p:cNvSpPr/>
          <p:nvPr/>
        </p:nvSpPr>
        <p:spPr>
          <a:xfrm>
            <a:off x="457245" y="5715000"/>
            <a:ext cx="45720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r>
              <a:rPr lang="en-US" sz="1500" dirty="0" smtClean="0">
                <a:solidFill>
                  <a:schemeClr val="tx1"/>
                </a:solidFill>
              </a:rPr>
              <a:t>Final report</a:t>
            </a:r>
          </a:p>
        </p:txBody>
      </p:sp>
      <p:sp>
        <p:nvSpPr>
          <p:cNvPr id="30" name="Rectangle 29"/>
          <p:cNvSpPr/>
          <p:nvPr/>
        </p:nvSpPr>
        <p:spPr>
          <a:xfrm>
            <a:off x="5486390" y="5029200"/>
            <a:ext cx="1371600" cy="457200"/>
          </a:xfrm>
          <a:prstGeom prst="rect">
            <a:avLst/>
          </a:prstGeom>
          <a:solidFill>
            <a:schemeClr val="accent6">
              <a:lumMod val="20000"/>
              <a:lumOff val="8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500" dirty="0" smtClean="0">
                <a:solidFill>
                  <a:schemeClr val="tx1"/>
                </a:solidFill>
              </a:rPr>
              <a:t>In process</a:t>
            </a:r>
          </a:p>
        </p:txBody>
      </p:sp>
      <p:sp>
        <p:nvSpPr>
          <p:cNvPr id="31" name="Rectangle 30"/>
          <p:cNvSpPr/>
          <p:nvPr/>
        </p:nvSpPr>
        <p:spPr>
          <a:xfrm>
            <a:off x="5486390" y="5714970"/>
            <a:ext cx="1371600" cy="45720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500" dirty="0" smtClean="0">
                <a:solidFill>
                  <a:schemeClr val="tx1"/>
                </a:solidFill>
              </a:rPr>
              <a:t>Spring, 2016</a:t>
            </a:r>
          </a:p>
        </p:txBody>
      </p:sp>
      <p:cxnSp>
        <p:nvCxnSpPr>
          <p:cNvPr id="32" name="Straight Connector 31"/>
          <p:cNvCxnSpPr/>
          <p:nvPr/>
        </p:nvCxnSpPr>
        <p:spPr>
          <a:xfrm flipV="1">
            <a:off x="5029195" y="2514585"/>
            <a:ext cx="445690" cy="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029195" y="3200400"/>
            <a:ext cx="445690" cy="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5029195" y="3886195"/>
            <a:ext cx="445690" cy="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029195" y="5257780"/>
            <a:ext cx="445690" cy="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029195" y="5943600"/>
            <a:ext cx="445690" cy="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5029195" y="4572000"/>
            <a:ext cx="445690" cy="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6857975" y="2514610"/>
            <a:ext cx="445690" cy="2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7040853" y="2286000"/>
            <a:ext cx="1645920" cy="1143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nchorCtr="0"/>
          <a:lstStyle/>
          <a:p>
            <a:r>
              <a:rPr lang="en-US" sz="1200" dirty="0" smtClean="0">
                <a:solidFill>
                  <a:schemeClr val="tx1"/>
                </a:solidFill>
              </a:rPr>
              <a:t>N=16,480</a:t>
            </a:r>
          </a:p>
          <a:p>
            <a:r>
              <a:rPr lang="en-US" sz="1200" dirty="0" smtClean="0">
                <a:solidFill>
                  <a:schemeClr val="tx1"/>
                </a:solidFill>
              </a:rPr>
              <a:t>Kindergarten</a:t>
            </a:r>
          </a:p>
          <a:p>
            <a:r>
              <a:rPr lang="en-US" sz="1200" dirty="0" smtClean="0">
                <a:solidFill>
                  <a:schemeClr val="tx1"/>
                </a:solidFill>
              </a:rPr>
              <a:t>In 2007-2010</a:t>
            </a:r>
          </a:p>
          <a:p>
            <a:r>
              <a:rPr lang="en-US" sz="1200" dirty="0" smtClean="0">
                <a:solidFill>
                  <a:schemeClr val="tx1"/>
                </a:solidFill>
              </a:rPr>
              <a:t>Cleveland Metropolitan School District, Ohio</a:t>
            </a:r>
          </a:p>
        </p:txBody>
      </p:sp>
    </p:spTree>
    <p:extLst>
      <p:ext uri="{BB962C8B-B14F-4D97-AF65-F5344CB8AC3E}">
        <p14:creationId xmlns:p14="http://schemas.microsoft.com/office/powerpoint/2010/main" val="1037779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914440" y="1600220"/>
            <a:ext cx="7315120" cy="1828780"/>
          </a:xfrm>
          <a:prstGeom prst="rect">
            <a:avLst/>
          </a:prstGeom>
          <a:noFill/>
        </p:spPr>
        <p:txBody>
          <a:bodyPr anchor="ctr" anchorCtr="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b="1" i="1" dirty="0" smtClean="0"/>
              <a:t>Thank you!</a:t>
            </a:r>
          </a:p>
          <a:p>
            <a:r>
              <a:rPr lang="en-US" sz="3500" b="1" i="1" dirty="0" smtClean="0"/>
              <a:t>Q / A</a:t>
            </a:r>
            <a:endParaRPr lang="en-US" sz="3500" b="1" i="1" dirty="0"/>
          </a:p>
        </p:txBody>
      </p:sp>
      <p:sp>
        <p:nvSpPr>
          <p:cNvPr id="2" name="Content Placeholder 1"/>
          <p:cNvSpPr>
            <a:spLocks noGrp="1"/>
          </p:cNvSpPr>
          <p:nvPr>
            <p:ph idx="4294967295"/>
          </p:nvPr>
        </p:nvSpPr>
        <p:spPr>
          <a:xfrm>
            <a:off x="457245" y="4343389"/>
            <a:ext cx="8229600" cy="1828781"/>
          </a:xfrm>
        </p:spPr>
        <p:txBody>
          <a:bodyPr>
            <a:noAutofit/>
          </a:bodyPr>
          <a:lstStyle/>
          <a:p>
            <a:pPr marL="0" indent="0">
              <a:buNone/>
            </a:pPr>
            <a:r>
              <a:rPr lang="en-US" sz="1800" b="1" dirty="0" smtClean="0"/>
              <a:t>Contact </a:t>
            </a:r>
            <a:r>
              <a:rPr lang="en-US" sz="1800" b="1" dirty="0"/>
              <a:t>I</a:t>
            </a:r>
            <a:r>
              <a:rPr lang="en-US" sz="1800" b="1" dirty="0" smtClean="0"/>
              <a:t>nformation: </a:t>
            </a:r>
          </a:p>
          <a:p>
            <a:pPr marL="0" indent="0">
              <a:buNone/>
            </a:pPr>
            <a:r>
              <a:rPr lang="en-US" sz="1800" dirty="0" smtClean="0"/>
              <a:t>      </a:t>
            </a:r>
            <a:r>
              <a:rPr lang="en-US" sz="1800" dirty="0" err="1" smtClean="0"/>
              <a:t>Seok-Joo</a:t>
            </a:r>
            <a:r>
              <a:rPr lang="en-US" sz="1800" dirty="0" smtClean="0"/>
              <a:t> Kim, Ph.D. (seok-joo.kim@case.edu)</a:t>
            </a:r>
            <a:endParaRPr lang="en-US" sz="1800" dirty="0"/>
          </a:p>
          <a:p>
            <a:pPr marL="0" indent="0">
              <a:buNone/>
            </a:pPr>
            <a:r>
              <a:rPr lang="en-US" sz="1800" b="1" dirty="0" smtClean="0"/>
              <a:t>Resources</a:t>
            </a:r>
          </a:p>
          <a:p>
            <a:pPr marL="571500" indent="-228600"/>
            <a:r>
              <a:rPr lang="en-US" sz="1500" dirty="0" smtClean="0"/>
              <a:t>Center on Urban Poverty &amp; Community Development: </a:t>
            </a:r>
            <a:r>
              <a:rPr lang="en-US" sz="1500" dirty="0" smtClean="0">
                <a:hlinkClick r:id="rId3"/>
              </a:rPr>
              <a:t>http</a:t>
            </a:r>
            <a:r>
              <a:rPr lang="en-US" sz="1500" dirty="0">
                <a:hlinkClick r:id="rId3"/>
              </a:rPr>
              <a:t>://</a:t>
            </a:r>
            <a:r>
              <a:rPr lang="en-US" sz="1500" dirty="0" smtClean="0">
                <a:hlinkClick r:id="rId3"/>
              </a:rPr>
              <a:t>povertycenter.case.edu/</a:t>
            </a:r>
            <a:endParaRPr lang="en-US" sz="1500" dirty="0" smtClean="0"/>
          </a:p>
          <a:p>
            <a:pPr marL="571500" indent="-228600"/>
            <a:r>
              <a:rPr lang="en-US" sz="1500" dirty="0" smtClean="0"/>
              <a:t>NEO CANDO: </a:t>
            </a:r>
            <a:r>
              <a:rPr lang="en-US" sz="1500" dirty="0" smtClean="0">
                <a:hlinkClick r:id="rId4"/>
              </a:rPr>
              <a:t>http</a:t>
            </a:r>
            <a:r>
              <a:rPr lang="en-US" sz="1500" dirty="0">
                <a:hlinkClick r:id="rId4"/>
              </a:rPr>
              <a:t>://neocando.case.edu</a:t>
            </a:r>
            <a:r>
              <a:rPr lang="en-US" sz="1500" dirty="0" smtClean="0">
                <a:hlinkClick r:id="rId4"/>
              </a:rPr>
              <a:t>/</a:t>
            </a:r>
            <a:endParaRPr lang="en-US" sz="1500" dirty="0" smtClean="0"/>
          </a:p>
        </p:txBody>
      </p:sp>
      <p:sp>
        <p:nvSpPr>
          <p:cNvPr id="7" name="Rectangle 6"/>
          <p:cNvSpPr/>
          <p:nvPr/>
        </p:nvSpPr>
        <p:spPr>
          <a:xfrm>
            <a:off x="7315170" y="1600210"/>
            <a:ext cx="914400" cy="914400"/>
          </a:xfrm>
          <a:prstGeom prst="rect">
            <a:avLst/>
          </a:prstGeom>
          <a:solidFill>
            <a:schemeClr val="accent2">
              <a:lumMod val="20000"/>
              <a:lumOff val="80000"/>
              <a:alpha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500" b="1" dirty="0" smtClean="0">
              <a:solidFill>
                <a:schemeClr val="tx1"/>
              </a:solidFill>
            </a:endParaRPr>
          </a:p>
          <a:p>
            <a:pPr algn="ctr"/>
            <a:r>
              <a:rPr lang="en-US" sz="1500" b="1" dirty="0" smtClean="0">
                <a:solidFill>
                  <a:schemeClr val="tx1"/>
                </a:solidFill>
              </a:rPr>
              <a:t>State</a:t>
            </a:r>
          </a:p>
          <a:p>
            <a:pPr algn="ctr"/>
            <a:r>
              <a:rPr lang="en-US" sz="1500" b="1" dirty="0" smtClean="0">
                <a:solidFill>
                  <a:schemeClr val="tx1"/>
                </a:solidFill>
              </a:rPr>
              <a:t>Data</a:t>
            </a:r>
          </a:p>
          <a:p>
            <a:pPr algn="ctr"/>
            <a:endParaRPr lang="en-US" sz="1500" dirty="0" smtClean="0">
              <a:solidFill>
                <a:schemeClr val="tx1"/>
              </a:solidFill>
            </a:endParaRPr>
          </a:p>
        </p:txBody>
      </p:sp>
      <p:pic>
        <p:nvPicPr>
          <p:cNvPr id="12"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37624" y="411513"/>
            <a:ext cx="2488473" cy="54864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6400780" y="2514600"/>
            <a:ext cx="914400" cy="914400"/>
          </a:xfrm>
          <a:prstGeom prst="rect">
            <a:avLst/>
          </a:prstGeom>
          <a:solidFill>
            <a:srgbClr val="FFFFCC">
              <a:alpha val="75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500" b="1" dirty="0" smtClean="0">
              <a:solidFill>
                <a:schemeClr val="tx1"/>
              </a:solidFill>
            </a:endParaRPr>
          </a:p>
          <a:p>
            <a:pPr algn="ctr"/>
            <a:r>
              <a:rPr lang="en-US" sz="1500" b="1" dirty="0" smtClean="0">
                <a:solidFill>
                  <a:schemeClr val="tx1"/>
                </a:solidFill>
              </a:rPr>
              <a:t>Local</a:t>
            </a:r>
          </a:p>
          <a:p>
            <a:pPr algn="ctr"/>
            <a:r>
              <a:rPr lang="en-US" sz="1500" b="1" dirty="0" smtClean="0">
                <a:solidFill>
                  <a:schemeClr val="tx1"/>
                </a:solidFill>
              </a:rPr>
              <a:t>Data</a:t>
            </a:r>
          </a:p>
        </p:txBody>
      </p:sp>
      <p:sp>
        <p:nvSpPr>
          <p:cNvPr id="9" name="Rectangle 8"/>
          <p:cNvSpPr/>
          <p:nvPr/>
        </p:nvSpPr>
        <p:spPr>
          <a:xfrm>
            <a:off x="6857975" y="2057415"/>
            <a:ext cx="914400" cy="914400"/>
          </a:xfrm>
          <a:prstGeom prst="rect">
            <a:avLst/>
          </a:prstGeom>
          <a:solidFill>
            <a:schemeClr val="accent1">
              <a:lumMod val="20000"/>
              <a:lumOff val="80000"/>
              <a:alpha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County</a:t>
            </a:r>
          </a:p>
          <a:p>
            <a:pPr algn="ctr"/>
            <a:r>
              <a:rPr lang="en-US" sz="1500" b="1" dirty="0" smtClean="0">
                <a:solidFill>
                  <a:schemeClr val="tx1"/>
                </a:solidFill>
              </a:rPr>
              <a:t>Data</a:t>
            </a:r>
          </a:p>
        </p:txBody>
      </p:sp>
    </p:spTree>
    <p:extLst>
      <p:ext uri="{BB962C8B-B14F-4D97-AF65-F5344CB8AC3E}">
        <p14:creationId xmlns:p14="http://schemas.microsoft.com/office/powerpoint/2010/main" val="1276776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14530</TotalTime>
  <Words>1012</Words>
  <Application>Microsoft Office PowerPoint</Application>
  <PresentationFormat>On-screen Show (4:3)</PresentationFormat>
  <Paragraphs>272</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Housing Matters:  Leveraging Integrated Data Systems (IDS) to Examine  the Role of Housing and Neighborhood Conditions  on School Readiness and Early Literacy</vt:lpstr>
      <vt:lpstr>Overview</vt:lpstr>
      <vt:lpstr>PowerPoint Presentation</vt:lpstr>
      <vt:lpstr>Housing Matters: Timeframe</vt:lpstr>
      <vt:lpstr>Housing Matters: Integrated Data System</vt:lpstr>
      <vt:lpstr>Project Status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sxk210</dc:creator>
  <cp:lastModifiedBy>sxk210</cp:lastModifiedBy>
  <cp:revision>272</cp:revision>
  <cp:lastPrinted>2014-05-01T16:42:35Z</cp:lastPrinted>
  <dcterms:created xsi:type="dcterms:W3CDTF">2013-09-04T20:13:08Z</dcterms:created>
  <dcterms:modified xsi:type="dcterms:W3CDTF">2014-08-06T18:22:56Z</dcterms:modified>
</cp:coreProperties>
</file>