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3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7" r:id="rId7"/>
    <p:sldId id="268" r:id="rId8"/>
    <p:sldId id="322" r:id="rId9"/>
    <p:sldId id="270" r:id="rId10"/>
    <p:sldId id="329" r:id="rId11"/>
    <p:sldId id="330" r:id="rId12"/>
    <p:sldId id="324" r:id="rId13"/>
    <p:sldId id="272" r:id="rId14"/>
    <p:sldId id="332" r:id="rId15"/>
    <p:sldId id="262" r:id="rId16"/>
    <p:sldId id="275" r:id="rId17"/>
    <p:sldId id="323" r:id="rId18"/>
    <p:sldId id="333" r:id="rId19"/>
    <p:sldId id="334" r:id="rId20"/>
    <p:sldId id="280" r:id="rId21"/>
    <p:sldId id="325" r:id="rId22"/>
    <p:sldId id="327" r:id="rId23"/>
    <p:sldId id="328" r:id="rId2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D41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88" autoAdjust="0"/>
    <p:restoredTop sz="94607" autoAdjust="0"/>
  </p:normalViewPr>
  <p:slideViewPr>
    <p:cSldViewPr>
      <p:cViewPr>
        <p:scale>
          <a:sx n="90" d="100"/>
          <a:sy n="90" d="100"/>
        </p:scale>
        <p:origin x="-4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Proportion of Children Not Raised in Two-Parent, Married Families</a:t>
            </a:r>
            <a:endParaRPr lang="en-US" dirty="0"/>
          </a:p>
        </c:rich>
      </c:tx>
      <c:layout>
        <c:manualLayout>
          <c:xMode val="edge"/>
          <c:yMode val="edge"/>
          <c:x val="0.13837312224269838"/>
          <c:y val="3.3149171270718231E-2"/>
        </c:manualLayout>
      </c:layout>
    </c:title>
    <c:plotArea>
      <c:layout>
        <c:manualLayout>
          <c:layoutTarget val="inner"/>
          <c:xMode val="edge"/>
          <c:yMode val="edge"/>
          <c:x val="0.17307644356955387"/>
          <c:y val="0.18112433114368992"/>
          <c:w val="0.57794422572178483"/>
          <c:h val="0.6846465393483277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1960</c:v>
                </c:pt>
                <c:pt idx="1">
                  <c:v>2010</c:v>
                </c:pt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0.1</c:v>
                </c:pt>
                <c:pt idx="1">
                  <c:v>0.31200000000000011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Non-White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cat>
            <c:numRef>
              <c:f>Sheet1!$A$2:$A$3</c:f>
              <c:numCache>
                <c:formatCode>General</c:formatCode>
                <c:ptCount val="2"/>
                <c:pt idx="0">
                  <c:v>1960</c:v>
                </c:pt>
                <c:pt idx="1">
                  <c:v>2010</c:v>
                </c:pt>
              </c:numCache>
            </c:numRef>
          </c:cat>
          <c:val>
            <c:numRef>
              <c:f>Sheet1!$C$2:$C$3</c:f>
              <c:numCache>
                <c:formatCode>0.0%</c:formatCode>
                <c:ptCount val="2"/>
                <c:pt idx="0">
                  <c:v>0.33700000000000013</c:v>
                </c:pt>
                <c:pt idx="1">
                  <c:v>0.53</c:v>
                </c:pt>
              </c:numCache>
            </c:numRef>
          </c:val>
        </c:ser>
        <c:dLbls>
          <c:showVal val="1"/>
        </c:dLbls>
        <c:axId val="52442624"/>
        <c:axId val="52444160"/>
      </c:barChart>
      <c:catAx>
        <c:axId val="52442624"/>
        <c:scaling>
          <c:orientation val="minMax"/>
        </c:scaling>
        <c:axPos val="b"/>
        <c:numFmt formatCode="General" sourceLinked="1"/>
        <c:tickLblPos val="nextTo"/>
        <c:crossAx val="52444160"/>
        <c:crosses val="autoZero"/>
        <c:auto val="1"/>
        <c:lblAlgn val="ctr"/>
        <c:lblOffset val="100"/>
      </c:catAx>
      <c:valAx>
        <c:axId val="52444160"/>
        <c:scaling>
          <c:orientation val="minMax"/>
        </c:scaling>
        <c:delete val="1"/>
        <c:axPos val="l"/>
        <c:numFmt formatCode="0.0%" sourceLinked="1"/>
        <c:tickLblPos val="none"/>
        <c:crossAx val="52442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D322BBE8-3DC8-4B91-9E56-95373FFC3E46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FD631E8E-3E66-4EE3-B0A7-300EDC79A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935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17424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ts val="408"/>
              </a:spcBef>
            </a:pPr>
            <a:r>
              <a:rPr lang="en-US" dirty="0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Then use one slide for each of the three roles. Stop on each slide to spend time on each slide talking about it in the context of </a:t>
            </a:r>
          </a:p>
          <a:p>
            <a:pPr eaLnBrk="1" hangingPunct="1">
              <a:spcBef>
                <a:spcPts val="408"/>
              </a:spcBef>
              <a:buClr>
                <a:srgbClr val="000000"/>
              </a:buClr>
              <a:buFont typeface="Georgia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current strengths and outputs/ and track record</a:t>
            </a:r>
          </a:p>
          <a:p>
            <a:pPr eaLnBrk="1" hangingPunct="1">
              <a:spcBef>
                <a:spcPts val="408"/>
              </a:spcBef>
              <a:buClr>
                <a:srgbClr val="000000"/>
              </a:buClr>
              <a:buFont typeface="Georgia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why/how this will have positive impact going forward, using Susan’s chart as a framework for examples of outputs, outcomes, measures of progress. </a:t>
            </a:r>
          </a:p>
          <a:p>
            <a:pPr eaLnBrk="1" hangingPunct="1">
              <a:spcBef>
                <a:spcPts val="408"/>
              </a:spcBef>
            </a:pPr>
            <a:r>
              <a:rPr lang="en-US" dirty="0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The goal here is not to provide so much detail that people get lost in it, but a handful of concrete examples that inspire the funders about the possibilities (in spirit of </a:t>
            </a:r>
            <a:r>
              <a:rPr lang="en-US" dirty="0" err="1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Zander</a:t>
            </a:r>
            <a:r>
              <a:rPr lang="en-US" dirty="0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 “Art of Possibilities” from your national meeting a couple of years ago)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ts val="408"/>
              </a:spcBef>
            </a:pPr>
            <a:r>
              <a:rPr lang="en-US" dirty="0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Then use one slide for each of the three roles. Stop on each slide to spend time on each slide talking about it in the context of </a:t>
            </a:r>
          </a:p>
          <a:p>
            <a:pPr eaLnBrk="1" hangingPunct="1">
              <a:spcBef>
                <a:spcPts val="408"/>
              </a:spcBef>
              <a:buClr>
                <a:srgbClr val="000000"/>
              </a:buClr>
              <a:buFont typeface="Georgia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current strengths and outputs/ and track record</a:t>
            </a:r>
          </a:p>
          <a:p>
            <a:pPr eaLnBrk="1" hangingPunct="1">
              <a:spcBef>
                <a:spcPts val="408"/>
              </a:spcBef>
              <a:buClr>
                <a:srgbClr val="000000"/>
              </a:buClr>
              <a:buFont typeface="Georgia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why/how this will have positive impact going forward, using Susan’s chart as a framework for examples of outputs, outcomes, measures of progress. </a:t>
            </a:r>
          </a:p>
          <a:p>
            <a:pPr eaLnBrk="1" hangingPunct="1">
              <a:spcBef>
                <a:spcPts val="408"/>
              </a:spcBef>
            </a:pPr>
            <a:r>
              <a:rPr lang="en-US" dirty="0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The goal here is not to provide so much detail that people get lost in it, but a handful of concrete examples that inspire the funders about the possibilities (in spirit of </a:t>
            </a:r>
            <a:r>
              <a:rPr lang="en-US" dirty="0" err="1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Zander</a:t>
            </a:r>
            <a:r>
              <a:rPr lang="en-US" dirty="0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 “Art of Possibilities” from your national meeting a couple of years ago)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ts val="408"/>
              </a:spcBef>
            </a:pPr>
            <a:r>
              <a:rPr lang="en-US" dirty="0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Then use one slide for each of the three roles. Stop on each slide to spend time on each slide talking about it in the context of </a:t>
            </a:r>
          </a:p>
          <a:p>
            <a:pPr eaLnBrk="1" hangingPunct="1">
              <a:spcBef>
                <a:spcPts val="408"/>
              </a:spcBef>
              <a:buClr>
                <a:srgbClr val="000000"/>
              </a:buClr>
              <a:buFont typeface="Georgia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current strengths and outputs/ and track record</a:t>
            </a:r>
          </a:p>
          <a:p>
            <a:pPr eaLnBrk="1" hangingPunct="1">
              <a:spcBef>
                <a:spcPts val="408"/>
              </a:spcBef>
              <a:buClr>
                <a:srgbClr val="000000"/>
              </a:buClr>
              <a:buFont typeface="Georgia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why/how this will have positive impact going forward, using Susan’s chart as a framework for examples of outputs, outcomes, measures of progress. </a:t>
            </a:r>
          </a:p>
          <a:p>
            <a:pPr eaLnBrk="1" hangingPunct="1">
              <a:spcBef>
                <a:spcPts val="408"/>
              </a:spcBef>
            </a:pPr>
            <a:r>
              <a:rPr lang="en-US" dirty="0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The goal here is not to provide so much detail that people get lost in it, but a handful of concrete examples that inspire the funders about the possibilities (in spirit of </a:t>
            </a:r>
            <a:r>
              <a:rPr lang="en-US" dirty="0" err="1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Zander</a:t>
            </a:r>
            <a:r>
              <a:rPr lang="en-US" dirty="0" smtClean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 “Art of Possibilities” from your national meeting a couple of years ago)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583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583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19431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2700" y="1598613"/>
            <a:ext cx="19431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eorgi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583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583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19431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2700" y="1598613"/>
            <a:ext cx="19431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eorgi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583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583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19431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2700" y="1598613"/>
            <a:ext cx="19431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19431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2700" y="1598613"/>
            <a:ext cx="19431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eorgi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583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583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19431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2700" y="1598613"/>
            <a:ext cx="19431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eorgi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583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583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Georgia" charset="0"/>
              </a:rPr>
              <a:t>Click icon to add picture</a:t>
            </a:r>
            <a:endParaRPr lang="en-US" noProof="0" dirty="0" smtClean="0">
              <a:sym typeface="Georgi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4038600" cy="5259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charset="0"/>
              </a:rPr>
              <a:t>Second level</a:t>
            </a:r>
          </a:p>
          <a:p>
            <a:pPr lvl="2"/>
            <a:r>
              <a:rPr lang="en-US" smtClean="0">
                <a:sym typeface="Georgia" charset="0"/>
              </a:rPr>
              <a:t>Third level</a:t>
            </a:r>
          </a:p>
          <a:p>
            <a:pPr lvl="3"/>
            <a:r>
              <a:rPr lang="en-US" smtClean="0">
                <a:sym typeface="Georgia" charset="0"/>
              </a:rPr>
              <a:t>Fourth level</a:t>
            </a:r>
          </a:p>
          <a:p>
            <a:pPr lvl="4"/>
            <a:r>
              <a:rPr lang="en-US" smtClean="0">
                <a:sym typeface="Georgi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Georgia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1pPr>
      <a:lvl2pPr marL="704850" indent="-285750" algn="l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orgia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2pPr>
      <a:lvl3pPr marL="1104900" indent="-228600" algn="l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Georgi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3pPr>
      <a:lvl4pPr marL="15621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4pPr>
      <a:lvl5pPr marL="20193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5pPr>
      <a:lvl6pPr marL="24765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9337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33909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38481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70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4038600" cy="5259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charset="0"/>
              </a:rPr>
              <a:t>Second level</a:t>
            </a:r>
          </a:p>
          <a:p>
            <a:pPr lvl="2"/>
            <a:r>
              <a:rPr lang="en-US" smtClean="0">
                <a:sym typeface="Georgia" charset="0"/>
              </a:rPr>
              <a:t>Third level</a:t>
            </a:r>
          </a:p>
          <a:p>
            <a:pPr lvl="3"/>
            <a:r>
              <a:rPr lang="en-US" smtClean="0">
                <a:sym typeface="Georgia" charset="0"/>
              </a:rPr>
              <a:t>Fourth level</a:t>
            </a:r>
          </a:p>
          <a:p>
            <a:pPr lvl="4"/>
            <a:r>
              <a:rPr lang="en-US" smtClean="0">
                <a:sym typeface="Georgi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eorgi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Georgia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orgia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Georgi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72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4038600" cy="5259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charset="0"/>
              </a:rPr>
              <a:t>Second level</a:t>
            </a:r>
          </a:p>
          <a:p>
            <a:pPr lvl="2"/>
            <a:r>
              <a:rPr lang="en-US" smtClean="0">
                <a:sym typeface="Georgia" charset="0"/>
              </a:rPr>
              <a:t>Third level</a:t>
            </a:r>
          </a:p>
          <a:p>
            <a:pPr lvl="3"/>
            <a:r>
              <a:rPr lang="en-US" smtClean="0">
                <a:sym typeface="Georgia" charset="0"/>
              </a:rPr>
              <a:t>Fourth level</a:t>
            </a:r>
          </a:p>
          <a:p>
            <a:pPr lvl="4"/>
            <a:r>
              <a:rPr lang="en-US" smtClean="0">
                <a:sym typeface="Georgi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eorgi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Georgia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orgia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Georgi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4038600" cy="5259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charset="0"/>
              </a:rPr>
              <a:t>Second level</a:t>
            </a:r>
          </a:p>
          <a:p>
            <a:pPr lvl="2"/>
            <a:r>
              <a:rPr lang="en-US" smtClean="0">
                <a:sym typeface="Georgia" charset="0"/>
              </a:rPr>
              <a:t>Third level</a:t>
            </a:r>
          </a:p>
          <a:p>
            <a:pPr lvl="3"/>
            <a:r>
              <a:rPr lang="en-US" smtClean="0">
                <a:sym typeface="Georgia" charset="0"/>
              </a:rPr>
              <a:t>Fourth level</a:t>
            </a:r>
          </a:p>
          <a:p>
            <a:pPr lvl="4"/>
            <a:r>
              <a:rPr lang="en-US" smtClean="0">
                <a:sym typeface="Georgi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eorgi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Georgia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orgia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Georgi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4038600" cy="5259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charset="0"/>
              </a:rPr>
              <a:t>Second level</a:t>
            </a:r>
          </a:p>
          <a:p>
            <a:pPr lvl="2"/>
            <a:r>
              <a:rPr lang="en-US" smtClean="0">
                <a:sym typeface="Georgia" charset="0"/>
              </a:rPr>
              <a:t>Third level</a:t>
            </a:r>
          </a:p>
          <a:p>
            <a:pPr lvl="3"/>
            <a:r>
              <a:rPr lang="en-US" smtClean="0">
                <a:sym typeface="Georgia" charset="0"/>
              </a:rPr>
              <a:t>Fourth level</a:t>
            </a:r>
          </a:p>
          <a:p>
            <a:pPr lvl="4"/>
            <a:r>
              <a:rPr lang="en-US" smtClean="0">
                <a:sym typeface="Georgi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eorgi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Georgia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orgia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Georgi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orgia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hyperlink" Target="mailto:acardenas@cfpciowa.org" TargetMode="Externa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hyperlink" Target="mailto:mnt@cfpciowa.org" TargetMode="External"/><Relationship Id="rId5" Type="http://schemas.openxmlformats.org/officeDocument/2006/relationships/hyperlink" Target="http://www.buildinitiative.org/" TargetMode="External"/><Relationship Id="rId4" Type="http://schemas.openxmlformats.org/officeDocument/2006/relationships/hyperlink" Target="http://www.cfpciowa.org/" TargetMode="Externa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data/nvsr/nvsr61/nvsr61_01.pdf" TargetMode="External"/><Relationship Id="rId2" Type="http://schemas.openxmlformats.org/officeDocument/2006/relationships/hyperlink" Target="http://www.childhealthdata.org/browse/survey" TargetMode="Externa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://nces.ed.gov/nationsreportcard/naepdata/report.asp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FPC logo 4C-stacked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647475"/>
            <a:ext cx="1447800" cy="981925"/>
          </a:xfrm>
          <a:prstGeom prst="rect">
            <a:avLst/>
          </a:prstGeom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56700" cy="1827213"/>
            <a:chOff x="0" y="0"/>
            <a:chExt cx="5768" cy="1151"/>
          </a:xfrm>
        </p:grpSpPr>
        <p:sp>
          <p:nvSpPr>
            <p:cNvPr id="9224" name="Rectangle 1"/>
            <p:cNvSpPr>
              <a:spLocks/>
            </p:cNvSpPr>
            <p:nvPr/>
          </p:nvSpPr>
          <p:spPr bwMode="auto">
            <a:xfrm>
              <a:off x="0" y="0"/>
              <a:ext cx="5768" cy="10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9225" name="Rectangle 2"/>
            <p:cNvSpPr>
              <a:spLocks/>
            </p:cNvSpPr>
            <p:nvPr/>
          </p:nvSpPr>
          <p:spPr bwMode="auto">
            <a:xfrm>
              <a:off x="0" y="1059"/>
              <a:ext cx="5768" cy="92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9219" name="Rectangle 4"/>
          <p:cNvSpPr>
            <a:spLocks/>
          </p:cNvSpPr>
          <p:nvPr/>
        </p:nvSpPr>
        <p:spPr bwMode="auto">
          <a:xfrm>
            <a:off x="0" y="914400"/>
            <a:ext cx="9156700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/>
          </a:p>
        </p:txBody>
      </p:sp>
      <p:pic>
        <p:nvPicPr>
          <p:cNvPr id="9220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567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9144000" cy="1752600"/>
          </a:xfrm>
          <a:solidFill>
            <a:srgbClr val="005C7E"/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rgbClr val="FFFFFF"/>
              </a:solidFill>
              <a:latin typeface="Georgia Bold" charset="0"/>
              <a:ea typeface="ヒラギノ明朝 ProN W6" charset="0"/>
              <a:cs typeface="ヒラギノ明朝 ProN W6" charset="0"/>
              <a:sym typeface="Georgia Bold" charset="0"/>
            </a:endParaRPr>
          </a:p>
        </p:txBody>
      </p:sp>
      <p:sp>
        <p:nvSpPr>
          <p:cNvPr id="9223" name="Rectangle 8"/>
          <p:cNvSpPr>
            <a:spLocks/>
          </p:cNvSpPr>
          <p:nvPr/>
        </p:nvSpPr>
        <p:spPr bwMode="auto">
          <a:xfrm>
            <a:off x="685800" y="5486400"/>
            <a:ext cx="7632700" cy="1219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1800" dirty="0" smtClean="0">
                <a:solidFill>
                  <a:srgbClr val="595959"/>
                </a:solidFill>
                <a:latin typeface="Calibri" pitchFamily="34" charset="0"/>
                <a:cs typeface="Arial" charset="0"/>
                <a:sym typeface="Arial" charset="0"/>
              </a:rPr>
              <a:t>Charles Bruner, Center for Health Equity and Young Children</a:t>
            </a:r>
          </a:p>
          <a:p>
            <a:r>
              <a:rPr lang="en-US" sz="1800" dirty="0" smtClean="0">
                <a:solidFill>
                  <a:srgbClr val="595959"/>
                </a:solidFill>
                <a:latin typeface="Calibri" pitchFamily="34" charset="0"/>
                <a:cs typeface="Arial" charset="0"/>
                <a:sym typeface="Arial" charset="0"/>
              </a:rPr>
              <a:t>Partnership of the BUILD Initiative and CFPC</a:t>
            </a:r>
          </a:p>
          <a:p>
            <a:r>
              <a:rPr lang="en-US" sz="1800" dirty="0" smtClean="0">
                <a:solidFill>
                  <a:srgbClr val="595959"/>
                </a:solidFill>
                <a:latin typeface="Calibri" pitchFamily="34" charset="0"/>
                <a:cs typeface="Arial" charset="0"/>
                <a:sym typeface="Arial" charset="0"/>
              </a:rPr>
              <a:t>April 2014</a:t>
            </a:r>
          </a:p>
          <a:p>
            <a:endParaRPr lang="en-US" sz="1800" dirty="0">
              <a:solidFill>
                <a:srgbClr val="595959"/>
              </a:solidFill>
              <a:latin typeface="Calibri" pitchFamily="34" charset="0"/>
              <a:cs typeface="Arial" charset="0"/>
              <a:sym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6700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latin typeface="Georgia" pitchFamily="18" charset="0"/>
              </a:rPr>
              <a:t>The Next 50 Years:</a:t>
            </a:r>
          </a:p>
          <a:p>
            <a:r>
              <a:rPr lang="en-US" sz="3800" b="1" dirty="0" smtClean="0">
                <a:solidFill>
                  <a:schemeClr val="bg1"/>
                </a:solidFill>
                <a:latin typeface="Georgia" pitchFamily="18" charset="0"/>
              </a:rPr>
              <a:t>Race, Place, Kids and Poverty</a:t>
            </a:r>
            <a:endParaRPr lang="en-US" sz="3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11" name="Object 7"/>
          <p:cNvGraphicFramePr>
            <a:graphicFrameLocks noGrp="1" noChangeAspect="1"/>
          </p:cNvGraphicFramePr>
          <p:nvPr/>
        </p:nvGraphicFramePr>
        <p:xfrm>
          <a:off x="7772400" y="5867400"/>
          <a:ext cx="1172029" cy="785662"/>
        </p:xfrm>
        <a:graphic>
          <a:graphicData uri="http://schemas.openxmlformats.org/presentationml/2006/ole">
            <p:oleObj spid="_x0000_s22529" name="Image" r:id="rId5" imgW="3334236" imgH="2237047" progId="">
              <p:embed/>
            </p:oleObj>
          </a:graphicData>
        </a:graphic>
      </p:graphicFrame>
      <p:pic>
        <p:nvPicPr>
          <p:cNvPr id="22531" name="Picture 3" descr="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724400"/>
            <a:ext cx="5465008" cy="6953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2724992" presetClass="entr" presetSubtype="19755916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16392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6393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152400"/>
            <a:ext cx="9156700" cy="1284288"/>
            <a:chOff x="0" y="0"/>
            <a:chExt cx="5768" cy="809"/>
          </a:xfrm>
        </p:grpSpPr>
        <p:sp>
          <p:nvSpPr>
            <p:cNvPr id="16390" name="Rectangle 5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6391" name="Rectangle 6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6388" name="Rectangle 8"/>
          <p:cNvSpPr>
            <a:spLocks/>
          </p:cNvSpPr>
          <p:nvPr/>
        </p:nvSpPr>
        <p:spPr bwMode="auto">
          <a:xfrm>
            <a:off x="76200" y="0"/>
            <a:ext cx="91567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marL="469900" indent="-469900" algn="l"/>
            <a:r>
              <a:rPr lang="en-US" sz="2600">
                <a:solidFill>
                  <a:srgbClr val="FFFFFF"/>
                </a:solidFill>
                <a:latin typeface="Georgia Bold" charset="0"/>
                <a:ea typeface="Georgia Bold" charset="0"/>
                <a:cs typeface="Georgia Bold" charset="0"/>
                <a:sym typeface="Georgia Bold" charset="0"/>
              </a:rPr>
              <a:t> 	</a:t>
            </a:r>
          </a:p>
        </p:txBody>
      </p:sp>
      <p:sp>
        <p:nvSpPr>
          <p:cNvPr id="16389" name="Rectangle 9"/>
          <p:cNvSpPr>
            <a:spLocks/>
          </p:cNvSpPr>
          <p:nvPr/>
        </p:nvSpPr>
        <p:spPr bwMode="auto">
          <a:xfrm>
            <a:off x="533401" y="76200"/>
            <a:ext cx="8382000" cy="124649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r>
              <a:rPr lang="en-US" sz="3800" b="1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Investments Matter, </a:t>
            </a:r>
          </a:p>
          <a:p>
            <a:r>
              <a:rPr lang="en-US" sz="3800" b="1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Particularly in Earliest Years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28600" y="1447800"/>
            <a:ext cx="86106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204788" marR="0" lvl="0" indent="-2047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  <a:sym typeface="Georgia" charset="0"/>
            </a:endParaRPr>
          </a:p>
          <a:p>
            <a:pPr marL="204788" marR="0" lvl="0" indent="-2047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  <a:sym typeface="Georgia" charset="0"/>
              </a:rPr>
              <a:t>Brain development and toxic stress</a:t>
            </a:r>
          </a:p>
          <a:p>
            <a:pPr marL="204788" lvl="0" indent="-204788" algn="l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sym typeface="Georgia" charset="0"/>
              </a:rPr>
              <a:t>Early childhood adversity/ACEs and future chronic health conditions</a:t>
            </a:r>
          </a:p>
          <a:p>
            <a:pPr marL="204788" lvl="0" indent="-204788" algn="l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400" kern="0" dirty="0" err="1" smtClean="0">
                <a:solidFill>
                  <a:schemeClr val="tx1"/>
                </a:solidFill>
                <a:latin typeface="Georgia" pitchFamily="18" charset="0"/>
                <a:sym typeface="Georgia" charset="0"/>
              </a:rPr>
              <a:t>Epigenetics</a:t>
            </a:r>
            <a:endParaRPr lang="en-US" sz="2400" kern="0" dirty="0" smtClean="0">
              <a:solidFill>
                <a:schemeClr val="tx1"/>
              </a:solidFill>
              <a:latin typeface="Georgia" pitchFamily="18" charset="0"/>
              <a:sym typeface="Georgia" charset="0"/>
            </a:endParaRPr>
          </a:p>
          <a:p>
            <a:pPr marL="204788" lvl="0" indent="-204788" algn="l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sym typeface="Georgia" charset="0"/>
              </a:rPr>
              <a:t>The impact of social determinants</a:t>
            </a:r>
          </a:p>
          <a:p>
            <a:pPr marL="204788" lvl="0" indent="-204788" algn="l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sym typeface="Georgia" charset="0"/>
              </a:rPr>
              <a:t>	on health– social gradient, early life, </a:t>
            </a:r>
          </a:p>
          <a:p>
            <a:pPr marL="204788" lvl="0" indent="-204788" algn="l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sym typeface="Georgia" charset="0"/>
              </a:rPr>
              <a:t>	stress, social exclusion and</a:t>
            </a:r>
          </a:p>
          <a:p>
            <a:pPr marL="204788" lvl="0" indent="-204788" algn="l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sym typeface="Georgia" charset="0"/>
              </a:rPr>
              <a:t>	social support – all related to</a:t>
            </a:r>
          </a:p>
          <a:p>
            <a:pPr marL="204788" lvl="0" indent="-204788" algn="l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sym typeface="Georgia" charset="0"/>
              </a:rPr>
              <a:t>	health equity</a:t>
            </a:r>
          </a:p>
          <a:p>
            <a:pPr marL="204788" marR="0" lvl="0" indent="-2047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  <a:sym typeface="Georgia" charset="0"/>
            </a:endParaRPr>
          </a:p>
          <a:p>
            <a:pPr marL="204788" marR="0" lvl="0" indent="-2047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lang="en-US" sz="2000" kern="0" dirty="0" smtClean="0">
              <a:solidFill>
                <a:schemeClr val="tx1"/>
              </a:solidFill>
              <a:latin typeface="Georgia" pitchFamily="18" charset="0"/>
              <a:ea typeface="+mn-ea"/>
              <a:cs typeface="+mn-cs"/>
              <a:sym typeface="Georgia" charset="0"/>
            </a:endParaRPr>
          </a:p>
          <a:p>
            <a:pPr marL="204788" marR="0" lvl="0" indent="-2047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  <a:sym typeface="Georgia" charset="0"/>
            </a:endParaRPr>
          </a:p>
          <a:p>
            <a:pPr marL="204788" marR="0" lvl="0" indent="-2047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lang="en-US" sz="2000" kern="0" dirty="0" smtClean="0">
              <a:solidFill>
                <a:schemeClr val="tx1"/>
              </a:solidFill>
              <a:latin typeface="Georgia" pitchFamily="18" charset="0"/>
              <a:ea typeface="+mn-ea"/>
              <a:cs typeface="+mn-cs"/>
              <a:sym typeface="Georgia" charset="0"/>
            </a:endParaRPr>
          </a:p>
          <a:p>
            <a:pPr marL="204788" indent="-204788" algn="l">
              <a:buClr>
                <a:srgbClr val="000000"/>
              </a:buClr>
              <a:buSzPct val="100000"/>
              <a:defRPr/>
            </a:pPr>
            <a:r>
              <a:rPr lang="en-US" sz="800" dirty="0" smtClean="0"/>
              <a:t>                                                                      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422" y="2971800"/>
            <a:ext cx="346664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5"/>
          <p:cNvSpPr txBox="1">
            <a:spLocks/>
          </p:cNvSpPr>
          <p:nvPr/>
        </p:nvSpPr>
        <p:spPr>
          <a:xfrm>
            <a:off x="5410200" y="5257800"/>
            <a:ext cx="35052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Georgi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9pPr>
          </a:lstStyle>
          <a:p>
            <a:r>
              <a:rPr lang="en-US" sz="800" dirty="0" smtClean="0"/>
              <a:t>Harry T. </a:t>
            </a:r>
            <a:r>
              <a:rPr lang="en-US" sz="800" dirty="0" err="1" smtClean="0"/>
              <a:t>Chugani</a:t>
            </a:r>
            <a:r>
              <a:rPr lang="en-US" sz="800" dirty="0" smtClean="0"/>
              <a:t>, MD, PET Center Director, Chief of Pediatric Neurology and Developmental Pediatrics, Children’s Hospital of Michigan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8060288" presetClass="entr" presetSubtype="1965062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8060288" presetClass="entr" presetSubtype="1965062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8060288" presetClass="entr" presetSubtype="1965062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8060288" presetClass="entr" presetSubtype="1965062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8060288" presetClass="entr" presetSubtype="1965062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8060288" presetClass="entr" presetSubtype="1965062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8060288" presetClass="entr" presetSubtype="1965062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8060288" presetClass="entr" presetSubtype="1965062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8060288" presetClass="entr" presetSubtype="1965062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/>
          </p:cNvSpPr>
          <p:nvPr/>
        </p:nvSpPr>
        <p:spPr bwMode="auto">
          <a:xfrm>
            <a:off x="76200" y="0"/>
            <a:ext cx="91567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marL="469900" indent="-469900" algn="l"/>
            <a:r>
              <a:rPr lang="en-US" sz="2600">
                <a:solidFill>
                  <a:srgbClr val="FFFFFF"/>
                </a:solidFill>
                <a:latin typeface="Georgia Bold" charset="0"/>
                <a:ea typeface="Georgia Bold" charset="0"/>
                <a:cs typeface="Georgia Bold" charset="0"/>
                <a:sym typeface="Georgia Bold" charset="0"/>
              </a:rPr>
              <a:t> 	</a:t>
            </a:r>
          </a:p>
        </p:txBody>
      </p:sp>
      <p:grpSp>
        <p:nvGrpSpPr>
          <p:cNvPr id="25605" name="Group 20"/>
          <p:cNvGrpSpPr>
            <a:grpSpLocks/>
          </p:cNvGrpSpPr>
          <p:nvPr/>
        </p:nvGrpSpPr>
        <p:grpSpPr bwMode="auto">
          <a:xfrm>
            <a:off x="0" y="0"/>
            <a:ext cx="9144000" cy="1284288"/>
            <a:chOff x="0" y="0"/>
            <a:chExt cx="5760" cy="809"/>
          </a:xfrm>
        </p:grpSpPr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5760" cy="768"/>
            </a:xfrm>
            <a:prstGeom prst="rect">
              <a:avLst/>
            </a:prstGeom>
            <a:solidFill>
              <a:srgbClr val="1B75BC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sz="4000" dirty="0">
                <a:solidFill>
                  <a:srgbClr val="FFFFFF"/>
                </a:solidFill>
                <a:latin typeface="Georgia" pitchFamily="18" charset="0"/>
                <a:ea typeface="+mn-ea"/>
                <a:cs typeface="Arial" charset="0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0" y="744"/>
              <a:ext cx="5760" cy="65"/>
            </a:xfrm>
            <a:prstGeom prst="rect">
              <a:avLst/>
            </a:prstGeom>
            <a:solidFill>
              <a:srgbClr val="005C7E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l">
                <a:defRPr/>
              </a:pPr>
              <a:endParaRPr lang="en-US" sz="1800" b="1" dirty="0">
                <a:latin typeface="Georgia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0"/>
            <a:ext cx="8458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kern="0" dirty="0" smtClean="0">
                <a:solidFill>
                  <a:srgbClr val="FFFFFF"/>
                </a:solidFill>
                <a:latin typeface="Georgia"/>
                <a:ea typeface="ヒラギノ明朝 ProN W6" charset="0"/>
                <a:cs typeface="ヒラギノ明朝 ProN W6" charset="0"/>
                <a:sym typeface="Georgia Bold" charset="0"/>
              </a:rPr>
              <a:t>Investments Matter:</a:t>
            </a:r>
          </a:p>
          <a:p>
            <a:r>
              <a:rPr lang="en-US" sz="3800" b="1" kern="0" dirty="0" smtClean="0">
                <a:solidFill>
                  <a:srgbClr val="FFFFFF"/>
                </a:solidFill>
                <a:latin typeface="Georgia"/>
                <a:sym typeface="Georgia Bold" charset="0"/>
              </a:rPr>
              <a:t>We Know How to Start Early</a:t>
            </a:r>
            <a:endParaRPr lang="en-US" sz="38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4800" y="1524000"/>
            <a:ext cx="8610600" cy="5181600"/>
            <a:chOff x="678712" y="1143000"/>
            <a:chExt cx="8001000" cy="5562600"/>
          </a:xfrm>
        </p:grpSpPr>
        <p:pic>
          <p:nvPicPr>
            <p:cNvPr id="10" name="Picture 2" descr="Slide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712" y="1143000"/>
              <a:ext cx="8001000" cy="55626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14400" y="4343400"/>
              <a:ext cx="966676" cy="52322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Health Leads</a:t>
              </a:r>
              <a:endParaRPr lang="en-US" sz="14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19462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9463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pic>
        <p:nvPicPr>
          <p:cNvPr id="2970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862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1066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ea typeface="ヒラギノ明朝 ProN W6" charset="0"/>
                <a:cs typeface="ヒラギノ明朝 ProN W6" charset="0"/>
                <a:sym typeface="Georgia Bold" charset="0"/>
              </a:rPr>
              <a:t>If we can’t end child poverty overnight … we can cut the link between poverty and opportunity.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447800"/>
            <a:ext cx="8763000" cy="3277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Two Literatures: One Common Message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Social Determinants		Protective Factors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Social gradient			Concrete services and supports in times of need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Early life				Knowledge of healthy early child development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Stress				Resiliency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Social exclusion			Positive and supportive  activities with children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Social support			Social ties and connections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Sources:  Social Determinants. </a:t>
            </a:r>
            <a:r>
              <a:rPr lang="en-US" sz="1200" i="1" dirty="0" smtClean="0">
                <a:solidFill>
                  <a:schemeClr val="tx1"/>
                </a:solidFill>
              </a:rPr>
              <a:t>Social Determinants, the Hard Facts. 2</a:t>
            </a:r>
            <a:r>
              <a:rPr lang="en-US" sz="1200" i="1" baseline="30000" dirty="0" smtClean="0">
                <a:solidFill>
                  <a:schemeClr val="tx1"/>
                </a:solidFill>
              </a:rPr>
              <a:t>nd</a:t>
            </a:r>
            <a:r>
              <a:rPr lang="en-US" sz="1200" i="1" dirty="0" smtClean="0">
                <a:solidFill>
                  <a:schemeClr val="tx1"/>
                </a:solidFill>
              </a:rPr>
              <a:t> Edition, 2003.  </a:t>
            </a:r>
            <a:r>
              <a:rPr lang="en-US" sz="1200" dirty="0" smtClean="0">
                <a:solidFill>
                  <a:schemeClr val="tx1"/>
                </a:solidFill>
              </a:rPr>
              <a:t>Protective Factors. </a:t>
            </a:r>
            <a:r>
              <a:rPr lang="en-US" sz="1200" i="1" dirty="0" smtClean="0">
                <a:solidFill>
                  <a:schemeClr val="tx1"/>
                </a:solidFill>
              </a:rPr>
              <a:t>Strengthening Families Research Framework. </a:t>
            </a:r>
            <a:r>
              <a:rPr lang="en-US" sz="1200" dirty="0" smtClean="0">
                <a:solidFill>
                  <a:schemeClr val="tx1"/>
                </a:solidFill>
              </a:rPr>
              <a:t>CSSP.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8898432" presetClass="entr" presetSubtype="19577326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19462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9463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FF"/>
                </a:solidFill>
                <a:ea typeface="ヒラギノ明朝 ProN W6" charset="0"/>
                <a:cs typeface="ヒラギノ明朝 ProN W6" charset="0"/>
                <a:sym typeface="Georgia Bold" charset="0"/>
              </a:rPr>
              <a:t>Place Matters: Think and Act Locally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1676400"/>
            <a:ext cx="731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Poor Neighborhoods Rich in Young Children</a:t>
            </a:r>
          </a:p>
          <a:p>
            <a:endParaRPr lang="en-US" sz="2000" dirty="0" smtClean="0"/>
          </a:p>
          <a:p>
            <a:r>
              <a:rPr lang="en-US" sz="2000" dirty="0" smtClean="0"/>
              <a:t>Highest risk tracts		9.24 % children 0-4</a:t>
            </a:r>
          </a:p>
          <a:p>
            <a:r>
              <a:rPr lang="en-US" sz="2000" dirty="0" smtClean="0"/>
              <a:t>Lowest risk tracts		6.15 % children 0-4</a:t>
            </a:r>
          </a:p>
          <a:p>
            <a:endParaRPr lang="en-US" sz="2000" dirty="0" smtClean="0"/>
          </a:p>
          <a:p>
            <a:r>
              <a:rPr lang="en-US" sz="2000" dirty="0" smtClean="0"/>
              <a:t>Poor Neighborhoods Home to Most Diverse Children</a:t>
            </a:r>
          </a:p>
          <a:p>
            <a:endParaRPr lang="en-US" sz="2000" dirty="0" smtClean="0"/>
          </a:p>
          <a:p>
            <a:r>
              <a:rPr lang="en-US" sz="2000" dirty="0" smtClean="0"/>
              <a:t>Highest risk tracts		82.40 % of color</a:t>
            </a:r>
          </a:p>
          <a:p>
            <a:r>
              <a:rPr lang="en-US" sz="2000" dirty="0" smtClean="0"/>
              <a:t>Lowest risk tracts		16.84 % of color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19462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9463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FF"/>
                </a:solidFill>
                <a:ea typeface="ヒラギノ明朝 ProN W6" charset="0"/>
                <a:cs typeface="ヒラギノ明朝 ProN W6" charset="0"/>
                <a:sym typeface="Georgia Bold" charset="0"/>
              </a:rPr>
              <a:t>Place Matters: Requires Community-Building as Well as Individual Services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5867400"/>
            <a:ext cx="8915400" cy="914400"/>
          </a:xfrm>
          <a:prstGeom prst="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eorgia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  <a:sym typeface="Georgia" charset="0"/>
              </a:rPr>
              <a:t>Source: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  <a:sym typeface="Georgia" charset="0"/>
              </a:rPr>
              <a:t>Village Building and School Readiness (2007).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eorgia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  <a:sym typeface="Georgia" charset="0"/>
              </a:rPr>
              <a:t>Implication: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  <a:sym typeface="Georgia" charset="0"/>
              </a:rPr>
              <a:t>Improving child health in these neighborhoods requires  community-building as well as individual child service strategies.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eorgia" charset="0"/>
              <a:buChar char="•"/>
              <a:tabLst/>
              <a:defRPr/>
            </a:pP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  <a:sym typeface="Georgia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eorgia" charset="0"/>
              <a:buChar char="•"/>
              <a:tabLst/>
              <a:defRPr/>
            </a:pP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  <a:sym typeface="Georgia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eorgia" charset="0"/>
              <a:buChar char="•"/>
              <a:tabLst/>
              <a:defRPr/>
            </a:pP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  <a:sym typeface="Georgia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eorgia" charset="0"/>
              <a:buChar char="•"/>
              <a:tabLst/>
              <a:defRPr/>
            </a:pP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  <a:sym typeface="Georgia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eorgia" charset="0"/>
              <a:buChar char="•"/>
              <a:tabLst/>
              <a:defRPr/>
            </a:pP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  <a:sym typeface="Georgia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eorgia" charset="0"/>
              <a:buChar char="•"/>
              <a:tabLst/>
              <a:defRPr/>
            </a:pP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  <a:sym typeface="Georgia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eorgia" charset="0"/>
              <a:buChar char="•"/>
              <a:tabLst/>
              <a:defRPr/>
            </a:pP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  <a:sym typeface="Georgia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eorgia" charset="0"/>
              <a:buChar char="•"/>
              <a:tabLst/>
              <a:defRPr/>
            </a:pP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  <a:sym typeface="Georgia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eorgia" charset="0"/>
              <a:buChar char="•"/>
              <a:tabLst/>
              <a:defRPr/>
            </a:pP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  <a:sym typeface="Georgia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447800"/>
          <a:ext cx="8229600" cy="4507429"/>
        </p:xfrm>
        <a:graphic>
          <a:graphicData uri="http://schemas.openxmlformats.org/drawingml/2006/table">
            <a:tbl>
              <a:tblPr/>
              <a:tblGrid>
                <a:gridCol w="3276600"/>
                <a:gridCol w="2209800"/>
                <a:gridCol w="2743200"/>
              </a:tblGrid>
              <a:tr h="69799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COMPARISON</a:t>
                      </a:r>
                      <a:r>
                        <a:rPr lang="en-US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ON TEN INDICATORS OF CENSUS TRACTS WITH NO CHILD VULERNABILITY FACTORS WITH TRACTS WITH 6 OR MORE VULNERABILITY FACTORS 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Indicators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No Vulnerability Factors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6-10 Vulnerability Factors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Single Parent Families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20.5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91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53.1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1371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% Poor Families with Children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7.2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91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41.4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1371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% 25+ no High School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13.5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91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48.0</a:t>
                      </a:r>
                    </a:p>
                  </a:txBody>
                  <a:tcPr marL="73152" marR="1371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% 25+ BA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or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Higher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28.7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91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7.1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1371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% 16-19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not working/in school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3.0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91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15.0</a:t>
                      </a:r>
                    </a:p>
                  </a:txBody>
                  <a:tcPr marL="73152" marR="1371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HoH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on Public Assistance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4.9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91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25.5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1371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HoH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with Wage Income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80.6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91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69.1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1371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HoH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Int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/Div/Rent/Income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42.3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91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11.0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1371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% 18+ Limited English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1.9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91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17.5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1371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Owner-Occupied Housing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71.0</a:t>
                      </a:r>
                    </a:p>
                  </a:txBody>
                  <a:tcPr marL="73152" marR="91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29.6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152" marR="1371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19462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9463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FF"/>
                </a:solidFill>
                <a:ea typeface="ヒラギノ明朝 ProN W6" charset="0"/>
                <a:cs typeface="ヒラギノ明朝 ProN W6" charset="0"/>
                <a:sym typeface="Georgia Bold" charset="0"/>
              </a:rPr>
              <a:t>Place Matters – Upper Midwest Has Particular Work To Do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1600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1524000"/>
          <a:ext cx="7848601" cy="493504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02157"/>
                <a:gridCol w="1436611"/>
                <a:gridCol w="1436611"/>
                <a:gridCol w="1436611"/>
                <a:gridCol w="1436611"/>
              </a:tblGrid>
              <a:tr h="914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State Kids Count Rankings Overall and by Selected </a:t>
                      </a:r>
                      <a:r>
                        <a:rPr lang="en-US" sz="1600" u="none" strike="noStrike" dirty="0" smtClean="0"/>
                        <a:t>Races (</a:t>
                      </a:r>
                      <a:r>
                        <a:rPr lang="en-US" sz="1600" u="none" strike="noStrike" dirty="0" smtClean="0">
                          <a:solidFill>
                            <a:srgbClr val="C00000"/>
                          </a:solidFill>
                        </a:rPr>
                        <a:t>RACE FOR RESULTS</a:t>
                      </a:r>
                      <a:r>
                        <a:rPr lang="en-US" sz="1600" u="none" strike="noStrike" dirty="0" smtClean="0"/>
                        <a:t>)</a:t>
                      </a:r>
                      <a:endParaRPr lang="en-US" sz="1600" u="none" strike="noStrike" dirty="0" smtClean="0"/>
                    </a:p>
                    <a:p>
                      <a:pPr algn="ctr" fontAlgn="b"/>
                      <a:r>
                        <a:rPr lang="en-US" sz="1600" u="none" strike="noStrike" dirty="0" smtClean="0"/>
                        <a:t>Upper Midwest States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269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Overall </a:t>
                      </a:r>
                    </a:p>
                    <a:p>
                      <a:pPr algn="ctr" fontAlgn="b"/>
                      <a:r>
                        <a:rPr lang="en-US" sz="1600" u="none" strike="noStrike" dirty="0" smtClean="0"/>
                        <a:t>Kids Count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White </a:t>
                      </a:r>
                    </a:p>
                    <a:p>
                      <a:pPr algn="ctr" fontAlgn="b"/>
                      <a:r>
                        <a:rPr lang="en-US" sz="1600" u="none" strike="noStrike" dirty="0" smtClean="0"/>
                        <a:t>Children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Hispanic</a:t>
                      </a:r>
                      <a:r>
                        <a:rPr lang="en-US" sz="1600" u="none" strike="noStrike" baseline="0" dirty="0" smtClean="0"/>
                        <a:t> Children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African</a:t>
                      </a:r>
                      <a:r>
                        <a:rPr lang="en-US" sz="1600" u="none" strike="noStrike" baseline="0" dirty="0" smtClean="0"/>
                        <a:t> American Children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 anchor="b"/>
                </a:tc>
              </a:tr>
              <a:tr h="31226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</a:tr>
              <a:tr h="312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Iowa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</a:tr>
              <a:tr h="31226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</a:tr>
              <a:tr h="312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Illinois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</a:tr>
              <a:tr h="312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Kansas</a:t>
                      </a:r>
                      <a:endParaRPr lang="en-US" sz="1600" u="none" strike="noStrike" dirty="0" smtClean="0">
                        <a:latin typeface="+mn-lt"/>
                      </a:endParaRPr>
                    </a:p>
                  </a:txBody>
                  <a:tcPr marL="8659" marR="8659" marT="86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</a:tr>
              <a:tr h="470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Minnesota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</a:tr>
              <a:tr h="312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Nebraska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</a:tr>
              <a:tr h="312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South</a:t>
                      </a:r>
                      <a:r>
                        <a:rPr lang="en-US" sz="1600" u="none" strike="noStrike" baseline="0" dirty="0" smtClean="0"/>
                        <a:t> Dakota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</a:tr>
              <a:tr h="312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Wisconsin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</a:tr>
              <a:tr h="31226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457200" marT="9144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21510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21511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399"/>
            <a:ext cx="9144000" cy="1066801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ea typeface="ヒラギノ明朝 ProN W6" charset="0"/>
                <a:cs typeface="ヒラギノ明朝 ProN W6" charset="0"/>
                <a:sym typeface="Georgia Bold" charset="0"/>
              </a:rPr>
              <a:t>We CAN end poverty and disadvantage over the next 25 years IF we focus upon kids today.</a:t>
            </a:r>
          </a:p>
        </p:txBody>
      </p:sp>
      <p:pic>
        <p:nvPicPr>
          <p:cNvPr id="9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3175"/>
            <a:ext cx="91567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 descr="http://newarkoym.com/pictures/Young%20Adults/Young%20Adults%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362467" flipV="1">
            <a:off x="3276600" y="1371600"/>
            <a:ext cx="3996006" cy="2685724"/>
          </a:xfrm>
          <a:prstGeom prst="rect">
            <a:avLst/>
          </a:prstGeom>
          <a:noFill/>
        </p:spPr>
      </p:pic>
      <p:pic>
        <p:nvPicPr>
          <p:cNvPr id="133128" name="Picture 8" descr="https://www.baltimorecountymd.gov/sebin/l/y/youngadul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64348">
            <a:off x="6815520" y="2771779"/>
            <a:ext cx="2438400" cy="1602244"/>
          </a:xfrm>
          <a:prstGeom prst="rect">
            <a:avLst/>
          </a:prstGeom>
          <a:noFill/>
        </p:spPr>
      </p:pic>
      <p:pic>
        <p:nvPicPr>
          <p:cNvPr id="133130" name="Picture 10" descr="http://www.proadv.org/youngadults/images/Header%20Young%20Adults%20Coaching%20Group%20Web%20Small.jpg"/>
          <p:cNvPicPr>
            <a:picLocks noChangeAspect="1" noChangeArrowheads="1"/>
          </p:cNvPicPr>
          <p:nvPr/>
        </p:nvPicPr>
        <p:blipFill>
          <a:blip r:embed="rId6" cstate="print"/>
          <a:srcRect t="-2173" r="-1"/>
          <a:stretch>
            <a:fillRect/>
          </a:stretch>
        </p:blipFill>
        <p:spPr bwMode="auto">
          <a:xfrm rot="20900151">
            <a:off x="1983744" y="2865387"/>
            <a:ext cx="3657600" cy="2292096"/>
          </a:xfrm>
          <a:prstGeom prst="rect">
            <a:avLst/>
          </a:prstGeom>
          <a:noFill/>
        </p:spPr>
      </p:pic>
      <p:pic>
        <p:nvPicPr>
          <p:cNvPr id="133126" name="Picture 6" descr="http://www.dbc.org/uploads/banner_young_adults.jpg"/>
          <p:cNvPicPr>
            <a:picLocks noChangeAspect="1" noChangeArrowheads="1"/>
          </p:cNvPicPr>
          <p:nvPr/>
        </p:nvPicPr>
        <p:blipFill>
          <a:blip r:embed="rId7" cstate="print"/>
          <a:srcRect t="-1975" r="27285"/>
          <a:stretch>
            <a:fillRect/>
          </a:stretch>
        </p:blipFill>
        <p:spPr bwMode="auto">
          <a:xfrm rot="20481583">
            <a:off x="-226673" y="1820183"/>
            <a:ext cx="3047495" cy="14658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UILD - Health Equity - June 2013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68607">
            <a:off x="7574399" y="1612141"/>
            <a:ext cx="1201353" cy="1554480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18438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8439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8437" name="Rectangle 6"/>
          <p:cNvSpPr>
            <a:spLocks/>
          </p:cNvSpPr>
          <p:nvPr/>
        </p:nvSpPr>
        <p:spPr bwMode="auto">
          <a:xfrm>
            <a:off x="368300" y="2743200"/>
            <a:ext cx="8775700" cy="1079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endParaRPr lang="en-US" sz="3400">
              <a:solidFill>
                <a:schemeClr val="tx1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3716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l"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i="1" dirty="0" smtClean="0"/>
              <a:t>Policy Brief: </a:t>
            </a:r>
            <a:r>
              <a:rPr lang="en-US" sz="2800" dirty="0" smtClean="0"/>
              <a:t>Top 10 Things We Know about Young Children and Health Equity… and Three Things We Need to Do with What We Know</a:t>
            </a:r>
          </a:p>
          <a:p>
            <a:pPr marL="233363" indent="-233363" algn="l"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Fifty State Chart Book: Dimensions of Diversity and the Young Child Population</a:t>
            </a:r>
          </a:p>
          <a:p>
            <a:pPr marL="233363" indent="-233363" algn="l"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PowerPoint: Health Equity and Young Children: Improving Healthy Development, Closing Health Disparities, and Ensuring School Readiness (customizable with state-specific data)</a:t>
            </a:r>
          </a:p>
          <a:p>
            <a:pPr marL="233363" indent="-233363" algn="l"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The Healthy Child Storybook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81000" y="1524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Additional Resources: Center on Health Equity and Young Children</a:t>
            </a:r>
          </a:p>
        </p:txBody>
      </p:sp>
      <p:pic>
        <p:nvPicPr>
          <p:cNvPr id="11" name="Picture 10" descr="CoverHealthyChildStoryBookMay2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18127">
            <a:off x="7251880" y="5076179"/>
            <a:ext cx="1248294" cy="1615439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18438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8439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8437" name="Rectangle 6"/>
          <p:cNvSpPr>
            <a:spLocks/>
          </p:cNvSpPr>
          <p:nvPr/>
        </p:nvSpPr>
        <p:spPr bwMode="auto">
          <a:xfrm>
            <a:off x="228600" y="2843213"/>
            <a:ext cx="8775700" cy="1079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endParaRPr lang="en-US" sz="3400">
              <a:solidFill>
                <a:schemeClr val="tx1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410355"/>
            <a:ext cx="8305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300" dirty="0" smtClean="0">
                <a:latin typeface="Georgia" pitchFamily="18" charset="0"/>
              </a:rPr>
              <a:t>The BUILD Initiative and the Child and Family Policy Center are collaborating to create a Health Equity and Young Children Center and Learning Community.</a:t>
            </a:r>
          </a:p>
          <a:p>
            <a:pPr algn="l">
              <a:spcBef>
                <a:spcPts val="0"/>
              </a:spcBef>
            </a:pPr>
            <a:endParaRPr lang="en-US" sz="2300" dirty="0" smtClean="0">
              <a:latin typeface="Georgia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300" dirty="0" smtClean="0">
                <a:latin typeface="Georgia" pitchFamily="18" charset="0"/>
              </a:rPr>
              <a:t>The BUILD Initiative is a national initiative which supports state early childhood systems building through a comprehensive approach that integrates health, family support, and early childhood education, with a special focus upon developing inclusive and culturally responsive systems.</a:t>
            </a:r>
          </a:p>
          <a:p>
            <a:pPr algn="l">
              <a:spcBef>
                <a:spcPts val="0"/>
              </a:spcBef>
            </a:pPr>
            <a:endParaRPr lang="en-US" sz="2300" dirty="0" smtClean="0">
              <a:latin typeface="Georgia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300" dirty="0" smtClean="0">
                <a:latin typeface="Georgia" pitchFamily="18" charset="0"/>
              </a:rPr>
              <a:t>The Child and Family Policy Center is the research partner with BUILD and works nationally and in Iowa on developing more comprehensive, community-based systems of services and supports to improve child well-being.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About the BUILD Initiative and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Child and Family Policy Center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18438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8439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8437" name="Rectangle 6"/>
          <p:cNvSpPr>
            <a:spLocks/>
          </p:cNvSpPr>
          <p:nvPr/>
        </p:nvSpPr>
        <p:spPr bwMode="auto">
          <a:xfrm>
            <a:off x="228600" y="2843213"/>
            <a:ext cx="8775700" cy="1079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endParaRPr lang="en-US" sz="3400">
              <a:solidFill>
                <a:schemeClr val="tx1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410355"/>
            <a:ext cx="77724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endParaRPr lang="en-US" sz="2300" dirty="0" smtClean="0">
              <a:latin typeface="Georgia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300" dirty="0" smtClean="0">
                <a:latin typeface="Georgia" pitchFamily="18" charset="0"/>
              </a:rPr>
              <a:t>Child and Family Policy Center:</a:t>
            </a:r>
          </a:p>
          <a:p>
            <a:pPr algn="l">
              <a:spcBef>
                <a:spcPts val="0"/>
              </a:spcBef>
            </a:pPr>
            <a:r>
              <a:rPr lang="en-US" sz="2300" dirty="0" smtClean="0">
                <a:latin typeface="Georgia" pitchFamily="18" charset="0"/>
              </a:rPr>
              <a:t>Charles Bruner, Director</a:t>
            </a:r>
          </a:p>
          <a:p>
            <a:pPr algn="l">
              <a:spcBef>
                <a:spcPts val="0"/>
              </a:spcBef>
            </a:pPr>
            <a:r>
              <a:rPr lang="en-US" sz="2300" dirty="0" smtClean="0">
                <a:latin typeface="Georgia" pitchFamily="18" charset="0"/>
                <a:hlinkClick r:id="rId4"/>
              </a:rPr>
              <a:t>www.cfpciowa.org</a:t>
            </a:r>
            <a:endParaRPr lang="en-US" sz="2300" dirty="0" smtClean="0">
              <a:latin typeface="Georgia" pitchFamily="18" charset="0"/>
            </a:endParaRPr>
          </a:p>
          <a:p>
            <a:pPr algn="l">
              <a:spcBef>
                <a:spcPts val="0"/>
              </a:spcBef>
            </a:pPr>
            <a:endParaRPr lang="en-US" sz="2300" dirty="0" smtClean="0">
              <a:latin typeface="Georgia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300" dirty="0" smtClean="0">
                <a:latin typeface="Georgia" pitchFamily="18" charset="0"/>
              </a:rPr>
              <a:t>BUILD Initiative:</a:t>
            </a:r>
          </a:p>
          <a:p>
            <a:pPr algn="l">
              <a:spcBef>
                <a:spcPts val="0"/>
              </a:spcBef>
            </a:pPr>
            <a:r>
              <a:rPr lang="en-US" sz="2300" dirty="0" smtClean="0">
                <a:latin typeface="Georgia" pitchFamily="18" charset="0"/>
              </a:rPr>
              <a:t>Gerrit Westervelt, Director</a:t>
            </a:r>
          </a:p>
          <a:p>
            <a:pPr algn="l">
              <a:spcBef>
                <a:spcPts val="0"/>
              </a:spcBef>
            </a:pPr>
            <a:r>
              <a:rPr lang="en-US" sz="2300" dirty="0" smtClean="0">
                <a:latin typeface="Georgia" pitchFamily="18" charset="0"/>
                <a:hlinkClick r:id="rId5"/>
              </a:rPr>
              <a:t>www.buildinitiative.org</a:t>
            </a:r>
            <a:endParaRPr lang="en-US" sz="2300" dirty="0" smtClean="0">
              <a:latin typeface="Georgia" pitchFamily="18" charset="0"/>
            </a:endParaRPr>
          </a:p>
          <a:p>
            <a:pPr algn="l">
              <a:spcBef>
                <a:spcPts val="0"/>
              </a:spcBef>
            </a:pPr>
            <a:endParaRPr lang="en-US" sz="2300" dirty="0" smtClean="0">
              <a:latin typeface="Georgia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300" dirty="0" smtClean="0">
                <a:latin typeface="Georgia" pitchFamily="18" charset="0"/>
              </a:rPr>
              <a:t>Center for Health Equity and Young Children:</a:t>
            </a:r>
          </a:p>
          <a:p>
            <a:pPr algn="l">
              <a:spcBef>
                <a:spcPts val="0"/>
              </a:spcBef>
            </a:pPr>
            <a:r>
              <a:rPr lang="en-US" sz="2300" dirty="0" smtClean="0">
                <a:latin typeface="Georgia" pitchFamily="18" charset="0"/>
              </a:rPr>
              <a:t>Mary Nelle Trefz and Angelica Cardenas-</a:t>
            </a:r>
            <a:r>
              <a:rPr lang="en-US" sz="2300" dirty="0" err="1" smtClean="0">
                <a:latin typeface="Georgia" pitchFamily="18" charset="0"/>
              </a:rPr>
              <a:t>Chaisson</a:t>
            </a:r>
            <a:endParaRPr lang="en-US" sz="2300" dirty="0" smtClean="0">
              <a:latin typeface="Georgia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300" dirty="0" smtClean="0">
                <a:latin typeface="Georgia" pitchFamily="18" charset="0"/>
                <a:hlinkClick r:id="rId6"/>
              </a:rPr>
              <a:t>mnt@cfpciowa.org</a:t>
            </a:r>
            <a:r>
              <a:rPr lang="en-US" sz="2300" dirty="0" smtClean="0">
                <a:latin typeface="Georgia" pitchFamily="18" charset="0"/>
              </a:rPr>
              <a:t>; </a:t>
            </a:r>
            <a:r>
              <a:rPr lang="en-US" sz="2300" dirty="0" smtClean="0">
                <a:latin typeface="Georgia" pitchFamily="18" charset="0"/>
                <a:hlinkClick r:id="rId7"/>
              </a:rPr>
              <a:t>acardenas@cfpciowa.org</a:t>
            </a:r>
            <a:endParaRPr lang="en-US" sz="2300" dirty="0" smtClean="0">
              <a:latin typeface="Georgia" pitchFamily="18" charset="0"/>
            </a:endParaRPr>
          </a:p>
          <a:p>
            <a:pPr algn="l">
              <a:spcBef>
                <a:spcPts val="0"/>
              </a:spcBef>
            </a:pPr>
            <a:endParaRPr lang="en-US" sz="2300" dirty="0" smtClean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04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Contact Information</a:t>
            </a:r>
          </a:p>
        </p:txBody>
      </p:sp>
      <p:graphicFrame>
        <p:nvGraphicFramePr>
          <p:cNvPr id="10" name="Object 7"/>
          <p:cNvGraphicFramePr>
            <a:graphicFrameLocks noGrp="1" noChangeAspect="1"/>
          </p:cNvGraphicFramePr>
          <p:nvPr/>
        </p:nvGraphicFramePr>
        <p:xfrm>
          <a:off x="6400800" y="3352800"/>
          <a:ext cx="1295400" cy="868363"/>
        </p:xfrm>
        <a:graphic>
          <a:graphicData uri="http://schemas.openxmlformats.org/presentationml/2006/ole">
            <p:oleObj spid="_x0000_s128002" name="Image" r:id="rId8" imgW="3334236" imgH="2237047" progId="">
              <p:embed/>
            </p:oleObj>
          </a:graphicData>
        </a:graphic>
      </p:graphicFrame>
      <p:pic>
        <p:nvPicPr>
          <p:cNvPr id="11" name="Picture 10" descr="CFPC logo 4C-stackedsmal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7400" y="1447800"/>
            <a:ext cx="2359417" cy="16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10251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0252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8"/>
          </a:xfrm>
        </p:grpSpPr>
        <p:sp>
          <p:nvSpPr>
            <p:cNvPr id="10249" name="Rectangle 5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0250" name="Rectangle 6"/>
            <p:cNvSpPr>
              <a:spLocks/>
            </p:cNvSpPr>
            <p:nvPr/>
          </p:nvSpPr>
          <p:spPr bwMode="auto">
            <a:xfrm>
              <a:off x="0" y="744"/>
              <a:ext cx="5768" cy="64"/>
            </a:xfrm>
            <a:prstGeom prst="rect">
              <a:avLst/>
            </a:prstGeom>
            <a:solidFill>
              <a:srgbClr val="005C7E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0248" name="Rectangle 11"/>
          <p:cNvSpPr>
            <a:spLocks/>
          </p:cNvSpPr>
          <p:nvPr/>
        </p:nvSpPr>
        <p:spPr bwMode="auto">
          <a:xfrm>
            <a:off x="914400" y="228600"/>
            <a:ext cx="7175500" cy="660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3800" b="1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The Last 50 Years</a:t>
            </a:r>
            <a:endParaRPr lang="en-US" sz="3800" b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pic>
        <p:nvPicPr>
          <p:cNvPr id="131074" name="Picture 2" descr="http://www.gannett-cdn.com/-mm-/70e291d7ec8f498bc9706dfada42f17fdbe26fce/c=0-0-3870-2898&amp;r=x404&amp;c=534x401/local/-/media/USATODAY/USATODAY/2014/01/08/1389232237000-AP-War-on-Poverty-Annivers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4343400" cy="3261617"/>
          </a:xfrm>
          <a:prstGeom prst="rect">
            <a:avLst/>
          </a:prstGeom>
          <a:noFill/>
        </p:spPr>
      </p:pic>
      <p:pic>
        <p:nvPicPr>
          <p:cNvPr id="15" name="Picture 14" descr="Moynihan's The Negro Family_Page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2662">
            <a:off x="5616604" y="1955534"/>
            <a:ext cx="2902224" cy="3886067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5638800"/>
            <a:ext cx="5786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LBJ Announces “War on Poverty” -- 1964</a:t>
            </a:r>
          </a:p>
          <a:p>
            <a:r>
              <a:rPr lang="en-US" sz="2400" dirty="0" smtClean="0"/>
              <a:t>DOL Releases </a:t>
            </a:r>
            <a:r>
              <a:rPr lang="en-US" sz="2400" i="1" dirty="0" smtClean="0"/>
              <a:t>The Negro Family </a:t>
            </a:r>
            <a:r>
              <a:rPr lang="en-US" sz="2400" dirty="0" smtClean="0"/>
              <a:t>-- 1965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14342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4343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4341" name="Rectangle 6"/>
          <p:cNvSpPr>
            <a:spLocks/>
          </p:cNvSpPr>
          <p:nvPr/>
        </p:nvSpPr>
        <p:spPr bwMode="auto">
          <a:xfrm>
            <a:off x="1214438" y="122238"/>
            <a:ext cx="6946900" cy="838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endParaRPr lang="en-US" sz="2600">
              <a:solidFill>
                <a:srgbClr val="FFFFFF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0"/>
            <a:ext cx="8458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War on Poverty:</a:t>
            </a:r>
          </a:p>
          <a:p>
            <a:r>
              <a:rPr lang="en-US" sz="3800" b="1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“Seniors Win, Kids Lose”</a:t>
            </a:r>
            <a:endParaRPr lang="en-US" sz="3800" b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pic>
        <p:nvPicPr>
          <p:cNvPr id="10" name="Picture 9" descr="Poverty by age 1966-2012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5511" y="1752600"/>
            <a:ext cx="6519234" cy="472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371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Percentage of people in poverty by age group, 1966-2012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6596390"/>
            <a:ext cx="861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U.S. Census Bureau, Historical Poverty Tables, Table 3.  http://www.census.gov/hhes/www/poverty/data/historical/people.html 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12700" y="-152400"/>
            <a:ext cx="9156700" cy="1284288"/>
            <a:chOff x="0" y="0"/>
            <a:chExt cx="5768" cy="809"/>
          </a:xfrm>
        </p:grpSpPr>
        <p:sp>
          <p:nvSpPr>
            <p:cNvPr id="19462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9463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FF"/>
                </a:solidFill>
                <a:ea typeface="ヒラギノ明朝 ProN W6" charset="0"/>
                <a:cs typeface="ヒラギノ明朝 ProN W6" charset="0"/>
                <a:sym typeface="Georgia Bold" charset="0"/>
              </a:rPr>
              <a:t>Family Structure: 2010 White Families</a:t>
            </a:r>
            <a:br>
              <a:rPr lang="en-US" sz="3200" b="1" dirty="0" smtClean="0">
                <a:solidFill>
                  <a:srgbClr val="FFFFFF"/>
                </a:solidFill>
                <a:ea typeface="ヒラギノ明朝 ProN W6" charset="0"/>
                <a:cs typeface="ヒラギノ明朝 ProN W6" charset="0"/>
                <a:sym typeface="Georgia Bold" charset="0"/>
              </a:rPr>
            </a:br>
            <a:r>
              <a:rPr lang="en-US" sz="3200" b="1" dirty="0" smtClean="0">
                <a:solidFill>
                  <a:srgbClr val="FFFFFF"/>
                </a:solidFill>
                <a:ea typeface="ヒラギノ明朝 ProN W6" charset="0"/>
                <a:cs typeface="ヒラギノ明朝 ProN W6" charset="0"/>
                <a:sym typeface="Georgia Bold" charset="0"/>
              </a:rPr>
              <a:t>are 1960 African American Families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838200" y="1447800"/>
          <a:ext cx="7467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5638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 the heart of the deterioration of the fabric of Negro society is the deterioration of the Negro family. … The object [of national policy] should be to strengthen the Negro family so as to enable it to raise and support its members as do other family. – </a:t>
            </a:r>
            <a:r>
              <a:rPr lang="en-US" sz="1800" i="1" dirty="0" smtClean="0"/>
              <a:t>The Negro Family in America, 1965. </a:t>
            </a:r>
            <a:endParaRPr lang="en-US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15367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5368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5365" name="Rectangle 6"/>
          <p:cNvSpPr>
            <a:spLocks/>
          </p:cNvSpPr>
          <p:nvPr/>
        </p:nvSpPr>
        <p:spPr bwMode="auto">
          <a:xfrm>
            <a:off x="0" y="274638"/>
            <a:ext cx="9156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endParaRPr lang="en-US" sz="4000">
              <a:solidFill>
                <a:srgbClr val="FFFFFF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0"/>
            <a:ext cx="8534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America More Diverse:</a:t>
            </a:r>
          </a:p>
          <a:p>
            <a:r>
              <a:rPr lang="en-US" sz="3800" b="1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Young Kids Lead the Way</a:t>
            </a:r>
            <a:endParaRPr lang="en-US" sz="3800" b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391400" cy="914400"/>
          </a:xfrm>
        </p:spPr>
        <p:txBody>
          <a:bodyPr/>
          <a:lstStyle/>
          <a:p>
            <a:r>
              <a:rPr lang="en-US" sz="2000" b="1" dirty="0" smtClean="0">
                <a:latin typeface="Georgia" pitchFamily="18" charset="0"/>
              </a:rPr>
              <a:t>Racial/Ethnic Information By Age</a:t>
            </a:r>
            <a:endParaRPr lang="en-US" sz="2000" b="1" dirty="0">
              <a:latin typeface="Georg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85" y="1752600"/>
            <a:ext cx="822373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400" y="6477000"/>
            <a:ext cx="487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 smtClean="0"/>
              <a:t>Source: United States Census, 2010 American Community Survey</a:t>
            </a:r>
            <a:endParaRPr lang="en-US" sz="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15367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5368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5365" name="Rectangle 6"/>
          <p:cNvSpPr>
            <a:spLocks/>
          </p:cNvSpPr>
          <p:nvPr/>
        </p:nvSpPr>
        <p:spPr bwMode="auto">
          <a:xfrm>
            <a:off x="0" y="274638"/>
            <a:ext cx="9156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endParaRPr lang="en-US" sz="4000">
              <a:solidFill>
                <a:srgbClr val="FFFFFF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286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Young Kids Most Likely to Be Poor</a:t>
            </a:r>
            <a:endParaRPr lang="en-US" sz="3800" b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1" y="1295400"/>
            <a:ext cx="7315199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Georgi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9pPr>
          </a:lstStyle>
          <a:p>
            <a:r>
              <a:rPr lang="en-US" sz="1800" b="1" kern="0" dirty="0" smtClean="0">
                <a:latin typeface="Georgia" pitchFamily="18" charset="0"/>
              </a:rPr>
              <a:t> </a:t>
            </a:r>
            <a:endParaRPr lang="en-US" sz="1800" b="1" kern="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553200"/>
            <a:ext cx="487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 smtClean="0"/>
              <a:t>Source: United States Census, 2010 American Community Survey</a:t>
            </a:r>
            <a:endParaRPr lang="en-US" sz="800" b="1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22" y="1821440"/>
            <a:ext cx="8351978" cy="457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5"/>
          <p:cNvSpPr txBox="1">
            <a:spLocks/>
          </p:cNvSpPr>
          <p:nvPr/>
        </p:nvSpPr>
        <p:spPr>
          <a:xfrm>
            <a:off x="609600" y="1371600"/>
            <a:ext cx="7924800" cy="381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Georgi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9pPr>
          </a:lstStyle>
          <a:p>
            <a:r>
              <a:rPr lang="en-US" sz="2000" b="1" kern="0" dirty="0" smtClean="0">
                <a:latin typeface="Georgia" pitchFamily="18" charset="0"/>
              </a:rPr>
              <a:t>Poverty/Income Level by Age Group</a:t>
            </a:r>
            <a:endParaRPr lang="en-US" sz="2000" b="1" kern="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15367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5368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5365" name="Rectangle 6"/>
          <p:cNvSpPr>
            <a:spLocks/>
          </p:cNvSpPr>
          <p:nvPr/>
        </p:nvSpPr>
        <p:spPr bwMode="auto">
          <a:xfrm>
            <a:off x="0" y="274638"/>
            <a:ext cx="9156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endParaRPr lang="en-US" sz="4000">
              <a:solidFill>
                <a:srgbClr val="FFFFFF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286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Young Diverse Kids Very Poorest</a:t>
            </a:r>
            <a:endParaRPr lang="en-US" sz="3800" b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l="5556" t="8065" r="6667" b="8064"/>
          <a:stretch>
            <a:fillRect/>
          </a:stretch>
        </p:blipFill>
        <p:spPr bwMode="auto">
          <a:xfrm>
            <a:off x="381000" y="1676400"/>
            <a:ext cx="8458200" cy="4867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6528435"/>
          <a:ext cx="5638800" cy="177165"/>
        </p:xfrm>
        <a:graphic>
          <a:graphicData uri="http://schemas.openxmlformats.org/drawingml/2006/table">
            <a:tbl>
              <a:tblPr/>
              <a:tblGrid>
                <a:gridCol w="5638800"/>
              </a:tblGrid>
              <a:tr h="1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Source:  United States Census Bureau, 2009-2011 Public Use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Microdata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Sample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itle 5"/>
          <p:cNvSpPr txBox="1">
            <a:spLocks/>
          </p:cNvSpPr>
          <p:nvPr/>
        </p:nvSpPr>
        <p:spPr>
          <a:xfrm>
            <a:off x="1" y="1295400"/>
            <a:ext cx="7315199" cy="381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Georgi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defRPr>
            </a:lvl9pPr>
          </a:lstStyle>
          <a:p>
            <a:r>
              <a:rPr lang="en-US" sz="1800" b="1" kern="0" dirty="0" smtClean="0">
                <a:latin typeface="Georgia" pitchFamily="18" charset="0"/>
              </a:rPr>
              <a:t>Poverty/Income Level by Race/Ethnicity: 0-5 Year Olds </a:t>
            </a:r>
            <a:endParaRPr lang="en-US" sz="1800" b="1" kern="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19462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9463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FFFF"/>
                </a:solidFill>
                <a:ea typeface="ヒラギノ明朝 ProN W6" charset="0"/>
                <a:cs typeface="ヒラギノ明朝 ProN W6" charset="0"/>
                <a:sym typeface="Georgia Bold" charset="0"/>
              </a:rPr>
              <a:t>Disparities Start Early …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0" y="1905000"/>
          <a:ext cx="5765180" cy="35210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886"/>
                <a:gridCol w="1435055"/>
                <a:gridCol w="1310268"/>
                <a:gridCol w="1484971"/>
              </a:tblGrid>
              <a:tr h="16566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Race/Ethnicity</a:t>
                      </a:r>
                      <a:endParaRPr lang="en-US" sz="1400" b="0" dirty="0"/>
                    </a:p>
                  </a:txBody>
                  <a:tcPr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Concerns About Child’s Development</a:t>
                      </a:r>
                      <a:r>
                        <a:rPr lang="en-US" sz="1400" baseline="30000" dirty="0" smtClean="0"/>
                        <a:t>1</a:t>
                      </a:r>
                      <a:endParaRPr lang="en-US" sz="1400" b="0" baseline="30000" dirty="0" smtClean="0"/>
                    </a:p>
                  </a:txBody>
                  <a:tcPr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Low –Birthweight</a:t>
                      </a:r>
                      <a:r>
                        <a:rPr lang="en-US" sz="1400" baseline="30000" dirty="0" smtClean="0"/>
                        <a:t>2</a:t>
                      </a:r>
                      <a:endParaRPr lang="en-US" sz="1400" b="0" baseline="30000" dirty="0" smtClean="0"/>
                    </a:p>
                  </a:txBody>
                  <a:tcPr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Percent Proficient or above on 4</a:t>
                      </a:r>
                      <a:r>
                        <a:rPr lang="en-US" sz="1400" b="0" baseline="30000" dirty="0" smtClean="0"/>
                        <a:t>th</a:t>
                      </a:r>
                      <a:r>
                        <a:rPr lang="en-US" sz="1400" b="0" dirty="0" smtClean="0"/>
                        <a:t> Grade Reading NAEP Assessment</a:t>
                      </a:r>
                      <a:r>
                        <a:rPr lang="en-US" sz="1400" b="0" baseline="30000" dirty="0" smtClean="0"/>
                        <a:t>3</a:t>
                      </a:r>
                    </a:p>
                  </a:txBody>
                  <a:tcPr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13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Hispanic</a:t>
                      </a:r>
                      <a:endParaRPr lang="en-US" sz="1400" dirty="0"/>
                    </a:p>
                  </a:txBody>
                  <a:tcPr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20%</a:t>
                      </a:r>
                      <a:endParaRPr lang="en-US" sz="1400" dirty="0"/>
                    </a:p>
                  </a:txBody>
                  <a:tcPr anchor="ctr"/>
                </a:tc>
              </a:tr>
              <a:tr h="6865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White, non-Hispanic</a:t>
                      </a:r>
                      <a:endParaRPr lang="en-US" sz="1400" dirty="0"/>
                    </a:p>
                  </a:txBody>
                  <a:tcPr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46%</a:t>
                      </a:r>
                      <a:endParaRPr lang="en-US" sz="1400" dirty="0"/>
                    </a:p>
                  </a:txBody>
                  <a:tcPr anchor="ctr"/>
                </a:tc>
              </a:tr>
              <a:tr h="6865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Black, non-Hispanic</a:t>
                      </a:r>
                      <a:endParaRPr lang="en-US" sz="1400" dirty="0"/>
                    </a:p>
                  </a:txBody>
                  <a:tcPr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18%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14478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Georgia" pitchFamily="18" charset="0"/>
              </a:rPr>
              <a:t>Child Outcomes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638800"/>
            <a:ext cx="541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*= estimates based on sample sizes too small to meet standards for reliability or precision</a:t>
            </a:r>
          </a:p>
          <a:p>
            <a:pPr algn="l"/>
            <a:r>
              <a:rPr lang="en-US" sz="1000" dirty="0" smtClean="0"/>
              <a:t>1 </a:t>
            </a:r>
            <a:r>
              <a:rPr lang="en-US" sz="1000" dirty="0" smtClean="0">
                <a:solidFill>
                  <a:schemeClr val="tx1"/>
                </a:solidFill>
                <a:hlinkClick r:id="rId2"/>
              </a:rPr>
              <a:t>http://www.childhealthdata.org/browse/survey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endParaRPr lang="en-US" sz="1000" dirty="0" smtClean="0"/>
          </a:p>
          <a:p>
            <a:pPr algn="l"/>
            <a:r>
              <a:rPr lang="en-US" sz="1000" dirty="0" smtClean="0"/>
              <a:t>2 </a:t>
            </a:r>
            <a:r>
              <a:rPr lang="en-US" sz="1000" dirty="0" smtClean="0">
                <a:hlinkClick r:id="rId3"/>
              </a:rPr>
              <a:t>http://www.cdc.gov/nchs/data/nvsr/nvsr61/nvsr61_01.pdf</a:t>
            </a:r>
            <a:endParaRPr lang="en-US" sz="1000" dirty="0" smtClean="0"/>
          </a:p>
          <a:p>
            <a:pPr algn="l"/>
            <a:r>
              <a:rPr lang="en-US" sz="1000" dirty="0" smtClean="0"/>
              <a:t>3</a:t>
            </a:r>
            <a:r>
              <a:rPr lang="en-US" sz="1000" u="sng" dirty="0" smtClean="0">
                <a:hlinkClick r:id="rId4"/>
              </a:rPr>
              <a:t> http://nces.ed.gov/nationsreportcard/naepdata/report.aspx</a:t>
            </a:r>
            <a:endParaRPr lang="en-US" sz="1000" dirty="0" smtClean="0"/>
          </a:p>
          <a:p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0" y="0"/>
            <a:ext cx="9156700" cy="1284288"/>
            <a:chOff x="0" y="0"/>
            <a:chExt cx="5768" cy="809"/>
          </a:xfrm>
        </p:grpSpPr>
        <p:sp>
          <p:nvSpPr>
            <p:cNvPr id="16392" name="Rectangle 1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6393" name="Rectangle 2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0" y="152400"/>
            <a:ext cx="9156700" cy="1284288"/>
            <a:chOff x="0" y="0"/>
            <a:chExt cx="5768" cy="809"/>
          </a:xfrm>
        </p:grpSpPr>
        <p:sp>
          <p:nvSpPr>
            <p:cNvPr id="16390" name="Rectangle 5"/>
            <p:cNvSpPr>
              <a:spLocks/>
            </p:cNvSpPr>
            <p:nvPr/>
          </p:nvSpPr>
          <p:spPr bwMode="auto">
            <a:xfrm>
              <a:off x="0" y="0"/>
              <a:ext cx="5768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6391" name="Rectangle 6"/>
            <p:cNvSpPr>
              <a:spLocks/>
            </p:cNvSpPr>
            <p:nvPr/>
          </p:nvSpPr>
          <p:spPr bwMode="auto">
            <a:xfrm>
              <a:off x="0" y="744"/>
              <a:ext cx="5768" cy="65"/>
            </a:xfrm>
            <a:prstGeom prst="rect">
              <a:avLst/>
            </a:prstGeom>
            <a:solidFill>
              <a:srgbClr val="005C7E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6388" name="Rectangle 8"/>
          <p:cNvSpPr>
            <a:spLocks/>
          </p:cNvSpPr>
          <p:nvPr/>
        </p:nvSpPr>
        <p:spPr bwMode="auto">
          <a:xfrm>
            <a:off x="76200" y="0"/>
            <a:ext cx="91567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marL="469900" indent="-469900" algn="l"/>
            <a:r>
              <a:rPr lang="en-US" sz="2600">
                <a:solidFill>
                  <a:srgbClr val="FFFFFF"/>
                </a:solidFill>
                <a:latin typeface="Georgia Bold" charset="0"/>
                <a:ea typeface="Georgia Bold" charset="0"/>
                <a:cs typeface="Georgia Bold" charset="0"/>
                <a:sym typeface="Georgia Bold" charset="0"/>
              </a:rPr>
              <a:t> 	</a:t>
            </a:r>
          </a:p>
        </p:txBody>
      </p:sp>
      <p:sp>
        <p:nvSpPr>
          <p:cNvPr id="16389" name="Rectangle 9"/>
          <p:cNvSpPr>
            <a:spLocks/>
          </p:cNvSpPr>
          <p:nvPr/>
        </p:nvSpPr>
        <p:spPr bwMode="auto">
          <a:xfrm>
            <a:off x="0" y="381000"/>
            <a:ext cx="9144000" cy="66172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r>
              <a:rPr lang="en-US" sz="3800" b="1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… Investments Don’t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6172200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latin typeface="Georgia" pitchFamily="18" charset="0"/>
              </a:rPr>
              <a:t>BUILD Initiative. </a:t>
            </a:r>
            <a:r>
              <a:rPr lang="en-US" sz="1000" i="1" dirty="0" smtClean="0">
                <a:latin typeface="Georgia" pitchFamily="18" charset="0"/>
              </a:rPr>
              <a:t>Early Learning Left Out (2013).</a:t>
            </a:r>
            <a:endParaRPr lang="en-US" sz="1000" dirty="0">
              <a:latin typeface="Georgia" pitchFamily="18" charset="0"/>
            </a:endParaRPr>
          </a:p>
        </p:txBody>
      </p:sp>
      <p:pic>
        <p:nvPicPr>
          <p:cNvPr id="15" name="Picture 1" descr="S:\BUILD Initiative\ELLO2013\ELLO 2013 Folder\Links\Chart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763000" cy="480631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19200" y="2514600"/>
            <a:ext cx="45830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i="1" dirty="0" smtClean="0">
                <a:solidFill>
                  <a:srgbClr val="C00000"/>
                </a:solidFill>
              </a:rPr>
              <a:t>For every dollar invested in the education and development of a school –aged child, only 7 cents is invested in an infant/toddler and 25 cents in a preschooler.</a:t>
            </a:r>
            <a:endParaRPr lang="en-US" sz="2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ILDELCCPP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B75B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BDD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wo Content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wo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, Text, and 2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B75B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BDD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, Text, and 2 Content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, Text, and 2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Title, Text,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B75B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BDD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, Text, and Content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, Text,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- Title, Text,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B75B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BDD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, Text, and Content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, Text,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- Two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B75B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BDD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wo Content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wo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BUILDELCCPPT</Template>
  <TotalTime>3530</TotalTime>
  <Pages>0</Pages>
  <Words>1279</Words>
  <Characters>0</Characters>
  <Application>Microsoft Office PowerPoint</Application>
  <PresentationFormat>On-screen Show (4:3)</PresentationFormat>
  <Lines>0</Lines>
  <Paragraphs>222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BUILDELCCPPT</vt:lpstr>
      <vt:lpstr>Default - Title, Text, and 2 Content</vt:lpstr>
      <vt:lpstr>Default - Title, Text, and Content</vt:lpstr>
      <vt:lpstr>1_Default - Title, Text, and Content</vt:lpstr>
      <vt:lpstr>1_Default - Two Content</vt:lpstr>
      <vt:lpstr>Image</vt:lpstr>
      <vt:lpstr> </vt:lpstr>
      <vt:lpstr>Slide 2</vt:lpstr>
      <vt:lpstr>Slide 3</vt:lpstr>
      <vt:lpstr>Family Structure: 2010 White Families are 1960 African American Families</vt:lpstr>
      <vt:lpstr>Racial/Ethnic Information By Age</vt:lpstr>
      <vt:lpstr>Slide 6</vt:lpstr>
      <vt:lpstr>Slide 7</vt:lpstr>
      <vt:lpstr>Disparities Start Early …</vt:lpstr>
      <vt:lpstr>Slide 9</vt:lpstr>
      <vt:lpstr>Slide 10</vt:lpstr>
      <vt:lpstr>Slide 11</vt:lpstr>
      <vt:lpstr>If we can’t end child poverty overnight … we can cut the link between poverty and opportunity.</vt:lpstr>
      <vt:lpstr>Place Matters: Think and Act Locally</vt:lpstr>
      <vt:lpstr>Place Matters: Requires Community-Building as Well as Individual Services</vt:lpstr>
      <vt:lpstr>Place Matters – Upper Midwest Has Particular Work To Do</vt:lpstr>
      <vt:lpstr>We CAN end poverty and disadvantage over the next 25 years IF we focus upon kids today.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Mary Nelle</dc:creator>
  <cp:lastModifiedBy>Charlie</cp:lastModifiedBy>
  <cp:revision>173</cp:revision>
  <cp:lastPrinted>2014-03-06T16:19:54Z</cp:lastPrinted>
  <dcterms:created xsi:type="dcterms:W3CDTF">2013-10-14T13:54:27Z</dcterms:created>
  <dcterms:modified xsi:type="dcterms:W3CDTF">2014-03-20T19:57:35Z</dcterms:modified>
</cp:coreProperties>
</file>