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5"/>
  </p:notesMasterIdLst>
  <p:handoutMasterIdLst>
    <p:handoutMasterId r:id="rId16"/>
  </p:handoutMasterIdLst>
  <p:sldIdLst>
    <p:sldId id="256" r:id="rId5"/>
    <p:sldId id="280" r:id="rId6"/>
    <p:sldId id="281" r:id="rId7"/>
    <p:sldId id="282" r:id="rId8"/>
    <p:sldId id="283" r:id="rId9"/>
    <p:sldId id="284" r:id="rId10"/>
    <p:sldId id="288" r:id="rId11"/>
    <p:sldId id="285" r:id="rId12"/>
    <p:sldId id="286" r:id="rId13"/>
    <p:sldId id="28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
          <p15:clr>
            <a:srgbClr val="A4A3A4"/>
          </p15:clr>
        </p15:guide>
        <p15:guide id="2" pos="3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5" autoAdjust="0"/>
    <p:restoredTop sz="86564" autoAdjust="0"/>
  </p:normalViewPr>
  <p:slideViewPr>
    <p:cSldViewPr snapToGrid="0" snapToObjects="1">
      <p:cViewPr>
        <p:scale>
          <a:sx n="100" d="100"/>
          <a:sy n="100" d="100"/>
        </p:scale>
        <p:origin x="-432" y="192"/>
      </p:cViewPr>
      <p:guideLst>
        <p:guide orient="horz" pos="72"/>
        <p:guide pos="388"/>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DCBD167-070D-428B-A8BE-7A00AD32E6E3}" type="datetimeFigureOut">
              <a:rPr lang="en-US" smtClean="0"/>
              <a:t>4/1/2016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4D214F-2BED-4494-90CF-CAC375617E60}" type="slidenum">
              <a:rPr lang="en-US" smtClean="0"/>
              <a:t>‹#›</a:t>
            </a:fld>
            <a:endParaRPr lang="en-US" dirty="0"/>
          </a:p>
        </p:txBody>
      </p:sp>
    </p:spTree>
    <p:extLst>
      <p:ext uri="{BB962C8B-B14F-4D97-AF65-F5344CB8AC3E}">
        <p14:creationId xmlns:p14="http://schemas.microsoft.com/office/powerpoint/2010/main" val="379463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4/1/2016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afternoon! Three years ago we launched a cross-site project “</a:t>
            </a:r>
            <a:r>
              <a:rPr lang="en-US" sz="1200" b="1" i="0" kern="1200" dirty="0" smtClean="0">
                <a:solidFill>
                  <a:schemeClr val="tx1"/>
                </a:solidFill>
                <a:effectLst/>
                <a:latin typeface="+mn-lt"/>
                <a:ea typeface="+mn-ea"/>
                <a:cs typeface="+mn-cs"/>
              </a:rPr>
              <a:t>Connecting People and Place: Improving Communities through Integrated Data Systems</a:t>
            </a:r>
            <a:r>
              <a:rPr lang="en-US" sz="1200" b="0" i="0" kern="1200" dirty="0" smtClean="0">
                <a:solidFill>
                  <a:schemeClr val="tx1"/>
                </a:solidFill>
                <a:effectLst/>
                <a:latin typeface="+mn-lt"/>
                <a:ea typeface="+mn-ea"/>
                <a:cs typeface="+mn-cs"/>
              </a:rPr>
              <a:t>” that has been generously</a:t>
            </a:r>
            <a:r>
              <a:rPr lang="en-US" sz="1200" b="0" i="0" kern="1200" baseline="0" dirty="0" smtClean="0">
                <a:solidFill>
                  <a:schemeClr val="tx1"/>
                </a:solidFill>
                <a:effectLst/>
                <a:latin typeface="+mn-lt"/>
                <a:ea typeface="+mn-ea"/>
                <a:cs typeface="+mn-cs"/>
              </a:rPr>
              <a:t> supported by the Annie E. Casey Foundation. In this session I’d like to share some of the cross-site result and discuss how NNIP partners can keep engaged with IDS but before I go into much more detail about the session I want give a quick introduction to Integrated data Systems for those of you in the room who are new to NNIP meetings and IDS. </a:t>
            </a:r>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252417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integration of data to improve policy and practice is happening in many forms in most states and many localities - whether IDS as we have defined it; integrated program data across nonprofits; data systems to support social impact bonds; or state longitudinal data systems and P-20 workforce systems. And these</a:t>
            </a:r>
            <a:r>
              <a:rPr lang="en-US" sz="1200" b="0" i="0" kern="1200" baseline="0" dirty="0" smtClean="0">
                <a:solidFill>
                  <a:schemeClr val="tx1"/>
                </a:solidFill>
                <a:effectLst/>
                <a:latin typeface="+mn-lt"/>
                <a:ea typeface="+mn-ea"/>
                <a:cs typeface="+mn-cs"/>
              </a:rPr>
              <a:t> systems contain data on people who are often living in the low income communities we care about.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Given their prevalence</a:t>
            </a:r>
            <a:r>
              <a:rPr lang="en-US" sz="1200" b="0" i="0" kern="1200" baseline="0" dirty="0" smtClean="0">
                <a:solidFill>
                  <a:schemeClr val="tx1"/>
                </a:solidFill>
                <a:effectLst/>
                <a:latin typeface="+mn-lt"/>
                <a:ea typeface="+mn-ea"/>
                <a:cs typeface="+mn-cs"/>
              </a:rPr>
              <a:t> NNIP partners need not only be aware of their presence but begin to think about how they can interact with these systems. Like NNIP partners data systems, IDS typically develop organically and there are opportunities for partners to advocate for data to be added and influence how they are used. </a:t>
            </a:r>
            <a:endParaRPr lang="en-US" sz="1200" b="0" i="0" kern="1200" dirty="0" smtClean="0">
              <a:solidFill>
                <a:schemeClr val="tx1"/>
              </a:solidFill>
              <a:effectLst/>
              <a:latin typeface="+mn-lt"/>
              <a:ea typeface="+mn-ea"/>
              <a:cs typeface="+mn-cs"/>
            </a:endParaRPr>
          </a:p>
          <a:p>
            <a:endParaRPr lang="en-US" baseline="0" dirty="0" smtClean="0"/>
          </a:p>
          <a:p>
            <a:r>
              <a:rPr lang="en-US" baseline="0" dirty="0" smtClean="0"/>
              <a:t>Today I want to share the early cross-site results of the local projects (which just concluded in the last 6 months). Outreach at the local level is still occurring. </a:t>
            </a:r>
          </a:p>
          <a:p>
            <a:endParaRPr lang="en-US" baseline="0" dirty="0" smtClean="0"/>
          </a:p>
          <a:p>
            <a:r>
              <a:rPr lang="en-US" baseline="0" dirty="0" smtClean="0"/>
              <a:t>Two examples of new analytical techniques and that projects that demonstrate what value NNIP is adding IDS and the cross-sector data sharing field. You’ll hear from Davin who’s from the Furman center in New York and participated in the cross-site project. And Claudia will also share a project funded by MacArthur on connecting housing data with IDS in Cleveland. </a:t>
            </a:r>
          </a:p>
          <a:p>
            <a:endParaRPr lang="en-US" baseline="0" dirty="0" smtClean="0"/>
          </a:p>
          <a:p>
            <a:r>
              <a:rPr lang="en-US" baseline="0" dirty="0" smtClean="0"/>
              <a:t>In the discussion here more from our panelist and from all of you in the room who have your own IDS, or connected with IDS– on how NNIP as a network and local partners can continue to e</a:t>
            </a:r>
            <a:r>
              <a:rPr lang="en-US" sz="1200" b="0" i="0" kern="1200" dirty="0" smtClean="0">
                <a:solidFill>
                  <a:schemeClr val="tx1"/>
                </a:solidFill>
                <a:effectLst/>
                <a:latin typeface="+mn-lt"/>
                <a:ea typeface="+mn-ea"/>
                <a:cs typeface="+mn-cs"/>
              </a:rPr>
              <a:t>ngage with and leverage IDS to promote increased access to information and better inform local policy and practice.</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311193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t>
            </a:r>
            <a:r>
              <a:rPr lang="en-US" baseline="0" dirty="0" smtClean="0"/>
              <a:t> – demonstrate value of enhance access to information and analysis from IDS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55233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193830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NYC</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399103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of</a:t>
            </a:r>
            <a:r>
              <a:rPr lang="en-US" baseline="0" dirty="0" smtClean="0"/>
              <a:t> neighborhoods influences methods – example NYC</a:t>
            </a:r>
          </a:p>
          <a:p>
            <a:endParaRPr lang="en-US" baseline="0" dirty="0" smtClean="0"/>
          </a:p>
          <a:p>
            <a:r>
              <a:rPr lang="en-US" baseline="0" dirty="0" smtClean="0"/>
              <a:t>Access –</a:t>
            </a:r>
          </a:p>
          <a:p>
            <a:r>
              <a:rPr lang="en-US" baseline="0" dirty="0" smtClean="0"/>
              <a:t>3 way agreements</a:t>
            </a:r>
          </a:p>
          <a:p>
            <a:r>
              <a:rPr lang="en-US" baseline="0" dirty="0" err="1" smtClean="0"/>
              <a:t>DataSpark</a:t>
            </a:r>
            <a:r>
              <a:rPr lang="en-US" baseline="0" dirty="0" smtClean="0"/>
              <a:t> – improved ability to generate neighborhood indicators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21470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Cross-site project Goal</a:t>
            </a:r>
            <a:r>
              <a:rPr lang="en-US" baseline="0" dirty="0" smtClean="0"/>
              <a:t> – create long-term working relationships </a:t>
            </a:r>
            <a:endParaRPr lang="en-US" dirty="0" smtClean="0"/>
          </a:p>
          <a:p>
            <a:r>
              <a:rPr lang="en-US" dirty="0" smtClean="0"/>
              <a:t>NNIP</a:t>
            </a:r>
            <a:r>
              <a:rPr lang="en-US" baseline="0" dirty="0" smtClean="0"/>
              <a:t> partners improved their relationships with IDS agencies. Formalized – MOUs, etc. </a:t>
            </a:r>
          </a:p>
          <a:p>
            <a:r>
              <a:rPr lang="en-US" baseline="0" dirty="0" smtClean="0"/>
              <a:t>	New formal working relationships between Furman and CIDI</a:t>
            </a:r>
          </a:p>
          <a:p>
            <a:endParaRPr lang="en-US" baseline="0" dirty="0" smtClean="0"/>
          </a:p>
          <a:p>
            <a:r>
              <a:rPr lang="en-US" baseline="0" dirty="0" smtClean="0"/>
              <a:t>Overall – the local partners were able to accomplish our cross-site project goals. _ they increased access to IDS – and expanded how it was being used in their communities. They demonstrated what unique value NNIP partners can bring and the importance of place in our policy and program decisions. And they that connecting neighborhood data to IDS in not only feasible but valuable. </a:t>
            </a:r>
          </a:p>
          <a:p>
            <a:endParaRPr lang="en-US" baseline="0" dirty="0" smtClean="0"/>
          </a:p>
          <a:p>
            <a:endParaRPr lang="en-US" baseline="0" dirty="0" smtClean="0"/>
          </a:p>
          <a:p>
            <a:r>
              <a:rPr lang="en-US" baseline="0" dirty="0" smtClean="0"/>
              <a:t>Lay the foundation to collaborate and  tackle other important issues for low-income families across sectors. </a:t>
            </a:r>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2258474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202" y="3447523"/>
            <a:ext cx="7863840" cy="914400"/>
          </a:xfrm>
        </p:spPr>
        <p:txBody>
          <a:bodyPr/>
          <a:lstStyle/>
          <a:p>
            <a:r>
              <a:rPr lang="en-US" sz="2200" dirty="0" smtClean="0"/>
              <a:t>NNIP Partnership Meeting April 2016</a:t>
            </a:r>
            <a:endParaRPr lang="en-US" sz="2200" dirty="0"/>
          </a:p>
        </p:txBody>
      </p:sp>
      <p:sp>
        <p:nvSpPr>
          <p:cNvPr id="5" name="Title 4"/>
          <p:cNvSpPr>
            <a:spLocks noGrp="1"/>
          </p:cNvSpPr>
          <p:nvPr>
            <p:ph type="ctrTitle"/>
          </p:nvPr>
        </p:nvSpPr>
        <p:spPr>
          <a:xfrm>
            <a:off x="406400" y="1495253"/>
            <a:ext cx="8543636" cy="1922774"/>
          </a:xfrm>
        </p:spPr>
        <p:txBody>
          <a:bodyPr/>
          <a:lstStyle/>
          <a:p>
            <a:r>
              <a:rPr lang="en-US" sz="3400" dirty="0"/>
              <a:t>Staying Ahead of the Curve: </a:t>
            </a:r>
            <a:r>
              <a:rPr lang="en-US" sz="3400" dirty="0" smtClean="0"/>
              <a:t/>
            </a:r>
            <a:br>
              <a:rPr lang="en-US" sz="3400" dirty="0" smtClean="0"/>
            </a:br>
            <a:r>
              <a:rPr lang="en-US" sz="3400" dirty="0" smtClean="0"/>
              <a:t>How </a:t>
            </a:r>
            <a:r>
              <a:rPr lang="en-US" sz="3400" dirty="0"/>
              <a:t>to Engage and Use Integrated Data Systems for Neighborhood Issues</a:t>
            </a:r>
          </a:p>
        </p:txBody>
      </p:sp>
      <p:sp>
        <p:nvSpPr>
          <p:cNvPr id="7" name="Text Placeholder 6"/>
          <p:cNvSpPr>
            <a:spLocks noGrp="1"/>
          </p:cNvSpPr>
          <p:nvPr>
            <p:ph type="body" sz="quarter" idx="10"/>
          </p:nvPr>
        </p:nvSpPr>
        <p:spPr>
          <a:xfrm>
            <a:off x="558868" y="4445550"/>
            <a:ext cx="5486400" cy="1699233"/>
          </a:xfrm>
        </p:spPr>
        <p:txBody>
          <a:bodyPr/>
          <a:lstStyle/>
          <a:p>
            <a:r>
              <a:rPr lang="en-US" sz="1600" dirty="0" smtClean="0"/>
              <a:t>Leah Hendey, Urban Institute</a:t>
            </a:r>
          </a:p>
        </p:txBody>
      </p:sp>
    </p:spTree>
    <p:extLst>
      <p:ext uri="{BB962C8B-B14F-4D97-AF65-F5344CB8AC3E}">
        <p14:creationId xmlns:p14="http://schemas.microsoft.com/office/powerpoint/2010/main" val="368768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State for Future Collaboration</a:t>
            </a:r>
            <a:endParaRPr lang="en-US" dirty="0"/>
          </a:p>
        </p:txBody>
      </p:sp>
      <p:sp>
        <p:nvSpPr>
          <p:cNvPr id="3" name="Content Placeholder 2"/>
          <p:cNvSpPr>
            <a:spLocks noGrp="1"/>
          </p:cNvSpPr>
          <p:nvPr>
            <p:ph idx="1"/>
          </p:nvPr>
        </p:nvSpPr>
        <p:spPr/>
        <p:txBody>
          <a:bodyPr/>
          <a:lstStyle/>
          <a:p>
            <a:r>
              <a:rPr lang="en-US" dirty="0" smtClean="0"/>
              <a:t>Improved relationships</a:t>
            </a:r>
          </a:p>
          <a:p>
            <a:r>
              <a:rPr lang="en-US" dirty="0" smtClean="0"/>
              <a:t>Challenges </a:t>
            </a:r>
            <a:r>
              <a:rPr lang="en-US" dirty="0" smtClean="0">
                <a:sym typeface="Wingdings" panose="05000000000000000000" pitchFamily="2" charset="2"/>
              </a:rPr>
              <a:t> Improvements in process and data quality</a:t>
            </a:r>
          </a:p>
          <a:p>
            <a:r>
              <a:rPr lang="en-US" dirty="0" smtClean="0">
                <a:sym typeface="Wingdings" panose="05000000000000000000" pitchFamily="2" charset="2"/>
              </a:rPr>
              <a:t>Overall success! </a:t>
            </a:r>
            <a:endParaRPr lang="en-US" dirty="0" smtClean="0"/>
          </a:p>
        </p:txBody>
      </p:sp>
    </p:spTree>
    <p:extLst>
      <p:ext uri="{BB962C8B-B14F-4D97-AF65-F5344CB8AC3E}">
        <p14:creationId xmlns:p14="http://schemas.microsoft.com/office/powerpoint/2010/main" val="294392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430" y="368299"/>
            <a:ext cx="8769605" cy="833315"/>
          </a:xfrm>
        </p:spPr>
        <p:txBody>
          <a:bodyPr/>
          <a:lstStyle/>
          <a:p>
            <a:r>
              <a:rPr lang="en-US" dirty="0" smtClean="0"/>
              <a:t>What is an Integrated Data System (IDS)?</a:t>
            </a:r>
            <a:endParaRPr lang="en-US" dirty="0"/>
          </a:p>
        </p:txBody>
      </p:sp>
      <p:sp>
        <p:nvSpPr>
          <p:cNvPr id="6" name="Content Placeholder 2"/>
          <p:cNvSpPr>
            <a:spLocks noGrp="1"/>
          </p:cNvSpPr>
          <p:nvPr>
            <p:ph idx="1"/>
          </p:nvPr>
        </p:nvSpPr>
        <p:spPr/>
        <p:txBody>
          <a:bodyPr>
            <a:normAutofit/>
          </a:bodyPr>
          <a:lstStyle/>
          <a:p>
            <a:r>
              <a:rPr lang="en-US" dirty="0" smtClean="0"/>
              <a:t>Link </a:t>
            </a:r>
            <a:r>
              <a:rPr lang="en-US" dirty="0"/>
              <a:t>individual-level data from multiple administrative agencies </a:t>
            </a:r>
            <a:r>
              <a:rPr lang="en-US" dirty="0" smtClean="0"/>
              <a:t>on </a:t>
            </a:r>
            <a:r>
              <a:rPr lang="en-US" dirty="0"/>
              <a:t>an ongoing </a:t>
            </a:r>
            <a:r>
              <a:rPr lang="en-US" dirty="0" smtClean="0"/>
              <a:t>basis</a:t>
            </a:r>
          </a:p>
          <a:p>
            <a:pPr lvl="1"/>
            <a:r>
              <a:rPr lang="en-US" dirty="0" smtClean="0"/>
              <a:t>E.g. child welfare case records, school records, Medicaid enrollment and claims, birth certificates, juvenile justice involvement, etc. </a:t>
            </a:r>
          </a:p>
          <a:p>
            <a:pPr marL="0" indent="0">
              <a:buNone/>
            </a:pPr>
            <a:endParaRPr lang="en-US" dirty="0" smtClean="0"/>
          </a:p>
          <a:p>
            <a:pPr marL="457200" lvl="1"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972425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interest in using and developing IDS</a:t>
            </a:r>
            <a:endParaRPr lang="en-US" dirty="0"/>
          </a:p>
        </p:txBody>
      </p:sp>
      <p:sp>
        <p:nvSpPr>
          <p:cNvPr id="3" name="Content Placeholder 2"/>
          <p:cNvSpPr>
            <a:spLocks noGrp="1"/>
          </p:cNvSpPr>
          <p:nvPr>
            <p:ph idx="1"/>
          </p:nvPr>
        </p:nvSpPr>
        <p:spPr/>
        <p:txBody>
          <a:bodyPr/>
          <a:lstStyle/>
          <a:p>
            <a:r>
              <a:rPr lang="en-US" dirty="0" smtClean="0"/>
              <a:t>Protected datasets</a:t>
            </a:r>
          </a:p>
          <a:p>
            <a:pPr lvl="1"/>
            <a:r>
              <a:rPr lang="en-US" dirty="0"/>
              <a:t>Contain sensitive and confidential, individual-level data</a:t>
            </a:r>
          </a:p>
          <a:p>
            <a:pPr lvl="1"/>
            <a:r>
              <a:rPr lang="en-US" dirty="0" smtClean="0"/>
              <a:t>Must be handled carefully, restricted access</a:t>
            </a:r>
          </a:p>
          <a:p>
            <a:pPr lvl="1"/>
            <a:r>
              <a:rPr lang="en-US" dirty="0" smtClean="0"/>
              <a:t>Must consider privacy laws (FERPA, HIPAA, etc.)</a:t>
            </a:r>
            <a:endParaRPr lang="en-US" dirty="0"/>
          </a:p>
          <a:p>
            <a:r>
              <a:rPr lang="en-US" dirty="0" smtClean="0"/>
              <a:t>IDS itself should never be “open” </a:t>
            </a:r>
          </a:p>
          <a:p>
            <a:pPr lvl="1"/>
            <a:r>
              <a:rPr lang="en-US" dirty="0" smtClean="0"/>
              <a:t>If aggregated appropriately, neighborhood indicators created from data in IDS could be publically released.</a:t>
            </a:r>
          </a:p>
          <a:p>
            <a:endParaRPr lang="en-US" dirty="0"/>
          </a:p>
        </p:txBody>
      </p:sp>
    </p:spTree>
    <p:extLst>
      <p:ext uri="{BB962C8B-B14F-4D97-AF65-F5344CB8AC3E}">
        <p14:creationId xmlns:p14="http://schemas.microsoft.com/office/powerpoint/2010/main" val="309842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825" y="1863119"/>
            <a:ext cx="3943350" cy="4203573"/>
          </a:xfrm>
        </p:spPr>
        <p:txBody>
          <a:bodyPr/>
          <a:lstStyle/>
          <a:p>
            <a:r>
              <a:rPr lang="en-US" dirty="0" smtClean="0"/>
              <a:t>Real-time integration across data sources</a:t>
            </a:r>
          </a:p>
          <a:p>
            <a:pPr lvl="1"/>
            <a:r>
              <a:rPr lang="en-US" dirty="0" smtClean="0"/>
              <a:t>Can be collaborative </a:t>
            </a:r>
          </a:p>
          <a:p>
            <a:pPr lvl="1"/>
            <a:r>
              <a:rPr lang="en-US" dirty="0" smtClean="0"/>
              <a:t>Used for case management </a:t>
            </a:r>
          </a:p>
          <a:p>
            <a:pPr lvl="2"/>
            <a:r>
              <a:rPr lang="en-US" dirty="0" smtClean="0"/>
              <a:t>Ex. Efforts to Outcomes (ETO)</a:t>
            </a:r>
            <a:endParaRPr lang="en-US" dirty="0"/>
          </a:p>
          <a:p>
            <a:pPr marL="457200" lvl="1" indent="0">
              <a:buNone/>
            </a:pPr>
            <a:endParaRPr lang="en-US" dirty="0" smtClean="0"/>
          </a:p>
          <a:p>
            <a:pPr lvl="2"/>
            <a:endParaRPr lang="en-US" dirty="0" smtClean="0"/>
          </a:p>
        </p:txBody>
      </p:sp>
      <p:sp>
        <p:nvSpPr>
          <p:cNvPr id="4" name="Title 3"/>
          <p:cNvSpPr>
            <a:spLocks noGrp="1"/>
          </p:cNvSpPr>
          <p:nvPr>
            <p:ph type="title"/>
          </p:nvPr>
        </p:nvSpPr>
        <p:spPr/>
        <p:txBody>
          <a:bodyPr/>
          <a:lstStyle/>
          <a:p>
            <a:r>
              <a:rPr lang="en-US" dirty="0" smtClean="0"/>
              <a:t>Types of integration and </a:t>
            </a:r>
            <a:r>
              <a:rPr lang="en-US" dirty="0"/>
              <a:t>u</a:t>
            </a:r>
            <a:r>
              <a:rPr lang="en-US" dirty="0" smtClean="0"/>
              <a:t>ses of IDS</a:t>
            </a:r>
            <a:endParaRPr lang="en-US" dirty="0"/>
          </a:p>
        </p:txBody>
      </p:sp>
      <p:sp>
        <p:nvSpPr>
          <p:cNvPr id="5" name="Content Placeholder 2"/>
          <p:cNvSpPr>
            <a:spLocks noGrp="1"/>
          </p:cNvSpPr>
          <p:nvPr>
            <p:ph idx="1"/>
          </p:nvPr>
        </p:nvSpPr>
        <p:spPr>
          <a:xfrm>
            <a:off x="4686300" y="1863120"/>
            <a:ext cx="4337050" cy="3194656"/>
          </a:xfrm>
        </p:spPr>
        <p:txBody>
          <a:bodyPr/>
          <a:lstStyle/>
          <a:p>
            <a:r>
              <a:rPr lang="en-US" dirty="0" smtClean="0"/>
              <a:t>Periodic </a:t>
            </a:r>
            <a:r>
              <a:rPr lang="en-US" dirty="0"/>
              <a:t>integration across </a:t>
            </a:r>
            <a:r>
              <a:rPr lang="en-US" dirty="0" smtClean="0"/>
              <a:t>sources</a:t>
            </a:r>
          </a:p>
          <a:p>
            <a:pPr lvl="1"/>
            <a:r>
              <a:rPr lang="en-US" dirty="0"/>
              <a:t>Used for research, policy development and planning, evaluation, etc. </a:t>
            </a:r>
            <a:endParaRPr lang="en-US" dirty="0" smtClean="0"/>
          </a:p>
          <a:p>
            <a:pPr marL="457200" lvl="1" indent="0">
              <a:buNone/>
            </a:pPr>
            <a:endParaRPr lang="en-US" dirty="0" smtClean="0"/>
          </a:p>
          <a:p>
            <a:pPr lvl="2"/>
            <a:endParaRPr lang="en-US" dirty="0" smtClean="0"/>
          </a:p>
        </p:txBody>
      </p:sp>
      <p:sp>
        <p:nvSpPr>
          <p:cNvPr id="7" name="TextBox 6"/>
          <p:cNvSpPr txBox="1"/>
          <p:nvPr/>
        </p:nvSpPr>
        <p:spPr>
          <a:xfrm>
            <a:off x="2022869" y="5314950"/>
            <a:ext cx="5466561" cy="646331"/>
          </a:xfrm>
          <a:prstGeom prst="rect">
            <a:avLst/>
          </a:prstGeom>
          <a:noFill/>
        </p:spPr>
        <p:txBody>
          <a:bodyPr wrap="none" rtlCol="0">
            <a:spAutoFit/>
          </a:bodyPr>
          <a:lstStyle/>
          <a:p>
            <a:r>
              <a:rPr lang="en-US" dirty="0"/>
              <a:t>Some IDS may have both of these components</a:t>
            </a:r>
          </a:p>
          <a:p>
            <a:endParaRPr lang="en-US" dirty="0"/>
          </a:p>
        </p:txBody>
      </p:sp>
    </p:spTree>
    <p:extLst>
      <p:ext uri="{BB962C8B-B14F-4D97-AF65-F5344CB8AC3E}">
        <p14:creationId xmlns:p14="http://schemas.microsoft.com/office/powerpoint/2010/main" val="30858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p:txBody>
          <a:bodyPr/>
          <a:lstStyle/>
          <a:p>
            <a:r>
              <a:rPr lang="en-US" dirty="0" smtClean="0"/>
              <a:t>Share cross-site results</a:t>
            </a:r>
          </a:p>
          <a:p>
            <a:r>
              <a:rPr lang="en-US" dirty="0" smtClean="0"/>
              <a:t>Two examples: </a:t>
            </a:r>
          </a:p>
          <a:p>
            <a:pPr lvl="1"/>
            <a:r>
              <a:rPr lang="en-US" dirty="0" smtClean="0"/>
              <a:t>New York City: Davin Reed</a:t>
            </a:r>
          </a:p>
          <a:p>
            <a:pPr lvl="1"/>
            <a:r>
              <a:rPr lang="en-US" dirty="0" smtClean="0"/>
              <a:t>Cleveland: Claudia Coulton</a:t>
            </a:r>
          </a:p>
          <a:p>
            <a:r>
              <a:rPr lang="en-US" dirty="0" smtClean="0"/>
              <a:t>Discussion</a:t>
            </a:r>
            <a:endParaRPr lang="en-US" dirty="0"/>
          </a:p>
        </p:txBody>
      </p:sp>
    </p:spTree>
    <p:extLst>
      <p:ext uri="{BB962C8B-B14F-4D97-AF65-F5344CB8AC3E}">
        <p14:creationId xmlns:p14="http://schemas.microsoft.com/office/powerpoint/2010/main" val="224831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863119"/>
            <a:ext cx="4730750" cy="4203573"/>
          </a:xfrm>
        </p:spPr>
        <p:txBody>
          <a:bodyPr/>
          <a:lstStyle/>
          <a:p>
            <a:r>
              <a:rPr lang="en-US" dirty="0" smtClean="0"/>
              <a:t>Cleveland</a:t>
            </a:r>
          </a:p>
          <a:p>
            <a:pPr lvl="1"/>
            <a:r>
              <a:rPr lang="en-US" dirty="0" smtClean="0"/>
              <a:t>Design better interventions for 9</a:t>
            </a:r>
            <a:r>
              <a:rPr lang="en-US" baseline="30000" dirty="0" smtClean="0"/>
              <a:t>th</a:t>
            </a:r>
            <a:r>
              <a:rPr lang="en-US" dirty="0" smtClean="0"/>
              <a:t> graders and create indicators to monitor efforts</a:t>
            </a:r>
          </a:p>
          <a:p>
            <a:r>
              <a:rPr lang="en-US" dirty="0" smtClean="0"/>
              <a:t>Providence </a:t>
            </a:r>
          </a:p>
          <a:p>
            <a:pPr lvl="1"/>
            <a:r>
              <a:rPr lang="en-US" dirty="0" smtClean="0"/>
              <a:t>Improve outreach to K-12 to recruit volunteers and to employers to incorporate preference for service</a:t>
            </a:r>
          </a:p>
          <a:p>
            <a:endParaRPr lang="en-US" dirty="0"/>
          </a:p>
        </p:txBody>
      </p:sp>
      <p:sp>
        <p:nvSpPr>
          <p:cNvPr id="2" name="Title 1"/>
          <p:cNvSpPr>
            <a:spLocks noGrp="1"/>
          </p:cNvSpPr>
          <p:nvPr>
            <p:ph type="title"/>
          </p:nvPr>
        </p:nvSpPr>
        <p:spPr/>
        <p:txBody>
          <a:bodyPr/>
          <a:lstStyle/>
          <a:p>
            <a:r>
              <a:rPr lang="en-US" dirty="0" smtClean="0"/>
              <a:t>Improving Program Planning and Monitoring through Access to IDS</a:t>
            </a:r>
            <a:endParaRPr lang="en-US" dirty="0"/>
          </a:p>
        </p:txBody>
      </p:sp>
      <p:pic>
        <p:nvPicPr>
          <p:cNvPr id="4" name="Picture 3"/>
          <p:cNvPicPr>
            <a:picLocks noChangeAspect="1"/>
          </p:cNvPicPr>
          <p:nvPr/>
        </p:nvPicPr>
        <p:blipFill>
          <a:blip r:embed="rId3"/>
          <a:stretch>
            <a:fillRect/>
          </a:stretch>
        </p:blipFill>
        <p:spPr>
          <a:xfrm>
            <a:off x="5497512" y="4456112"/>
            <a:ext cx="2704735" cy="11890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535" y="1863119"/>
            <a:ext cx="3112688" cy="1781330"/>
          </a:xfrm>
          <a:prstGeom prst="rect">
            <a:avLst/>
          </a:prstGeom>
        </p:spPr>
      </p:pic>
    </p:spTree>
    <p:extLst>
      <p:ext uri="{BB962C8B-B14F-4D97-AF65-F5344CB8AC3E}">
        <p14:creationId xmlns:p14="http://schemas.microsoft.com/office/powerpoint/2010/main" val="361709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150" y="1793269"/>
            <a:ext cx="4114800" cy="4203573"/>
          </a:xfrm>
        </p:spPr>
        <p:txBody>
          <a:bodyPr/>
          <a:lstStyle/>
          <a:p>
            <a:r>
              <a:rPr lang="en-US" dirty="0"/>
              <a:t>Pinellas, </a:t>
            </a:r>
            <a:r>
              <a:rPr lang="en-US" dirty="0" smtClean="0"/>
              <a:t>FL</a:t>
            </a:r>
            <a:endParaRPr lang="en-US" dirty="0"/>
          </a:p>
          <a:p>
            <a:pPr lvl="1"/>
            <a:r>
              <a:rPr lang="en-US" dirty="0"/>
              <a:t>Direct new resources toward high risk </a:t>
            </a:r>
            <a:r>
              <a:rPr lang="en-US" dirty="0" smtClean="0"/>
              <a:t>neighborhoods</a:t>
            </a:r>
          </a:p>
          <a:p>
            <a:pPr lvl="1"/>
            <a:r>
              <a:rPr lang="en-US" dirty="0" smtClean="0"/>
              <a:t>Outreach to parents (and kids!)</a:t>
            </a:r>
          </a:p>
          <a:p>
            <a:pPr lvl="1"/>
            <a:r>
              <a:rPr lang="en-US" dirty="0" smtClean="0"/>
              <a:t>Inform strategy for participation in the National Grade Level Reading Campaign</a:t>
            </a:r>
            <a:endParaRPr lang="en-US" dirty="0"/>
          </a:p>
          <a:p>
            <a:endParaRPr lang="en-US" dirty="0"/>
          </a:p>
        </p:txBody>
      </p:sp>
      <p:sp>
        <p:nvSpPr>
          <p:cNvPr id="2" name="Title 1"/>
          <p:cNvSpPr>
            <a:spLocks noGrp="1"/>
          </p:cNvSpPr>
          <p:nvPr>
            <p:ph type="title"/>
          </p:nvPr>
        </p:nvSpPr>
        <p:spPr/>
        <p:txBody>
          <a:bodyPr/>
          <a:lstStyle/>
          <a:p>
            <a:r>
              <a:rPr lang="en-US" dirty="0" smtClean="0"/>
              <a:t>Improving Program Planning and Monitoring through Access to IDS</a:t>
            </a:r>
            <a:endParaRPr lang="en-US" dirty="0"/>
          </a:p>
        </p:txBody>
      </p:sp>
      <p:sp>
        <p:nvSpPr>
          <p:cNvPr id="5" name="Picture Placeholder 4"/>
          <p:cNvSpPr>
            <a:spLocks noGrp="1"/>
          </p:cNvSpPr>
          <p:nvPr>
            <p:ph type="pic" sz="quarter" idx="13"/>
          </p:nvPr>
        </p:nvSpPr>
        <p:spPr/>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959" y="1669296"/>
            <a:ext cx="4448854" cy="4591218"/>
          </a:xfrm>
          <a:prstGeom prst="rect">
            <a:avLst/>
          </a:prstGeom>
        </p:spPr>
      </p:pic>
    </p:spTree>
    <p:extLst>
      <p:ext uri="{BB962C8B-B14F-4D97-AF65-F5344CB8AC3E}">
        <p14:creationId xmlns:p14="http://schemas.microsoft.com/office/powerpoint/2010/main" val="360479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Matters</a:t>
            </a:r>
            <a:endParaRPr lang="en-US" dirty="0"/>
          </a:p>
        </p:txBody>
      </p:sp>
      <p:sp>
        <p:nvSpPr>
          <p:cNvPr id="3" name="Content Placeholder 2"/>
          <p:cNvSpPr>
            <a:spLocks noGrp="1"/>
          </p:cNvSpPr>
          <p:nvPr>
            <p:ph idx="1"/>
          </p:nvPr>
        </p:nvSpPr>
        <p:spPr>
          <a:xfrm>
            <a:off x="615950" y="1691669"/>
            <a:ext cx="7760188" cy="4490056"/>
          </a:xfrm>
        </p:spPr>
        <p:txBody>
          <a:bodyPr/>
          <a:lstStyle/>
          <a:p>
            <a:r>
              <a:rPr lang="en-US" dirty="0" smtClean="0"/>
              <a:t>Pittsburgh</a:t>
            </a:r>
          </a:p>
          <a:p>
            <a:pPr lvl="1"/>
            <a:r>
              <a:rPr lang="en-US" dirty="0" smtClean="0"/>
              <a:t>Higher chronic absenteeism</a:t>
            </a:r>
            <a:r>
              <a:rPr lang="en-US" dirty="0"/>
              <a:t> </a:t>
            </a:r>
            <a:r>
              <a:rPr lang="en-US" dirty="0" smtClean="0"/>
              <a:t>in neighborhoods with high </a:t>
            </a:r>
            <a:r>
              <a:rPr lang="en-US" dirty="0"/>
              <a:t>v</a:t>
            </a:r>
            <a:r>
              <a:rPr lang="en-US" dirty="0" smtClean="0"/>
              <a:t>iolent crime rates, low median home price, older homes, and tax delinquent properties</a:t>
            </a:r>
          </a:p>
          <a:p>
            <a:pPr lvl="1"/>
            <a:r>
              <a:rPr lang="en-US" dirty="0"/>
              <a:t>H</a:t>
            </a:r>
            <a:r>
              <a:rPr lang="en-US" dirty="0" smtClean="0"/>
              <a:t>ousing stability as a cross-sector issue </a:t>
            </a:r>
          </a:p>
          <a:p>
            <a:r>
              <a:rPr lang="en-US" dirty="0" smtClean="0"/>
              <a:t>Baltimore </a:t>
            </a:r>
            <a:endParaRPr lang="en-US" dirty="0"/>
          </a:p>
          <a:p>
            <a:pPr lvl="1"/>
            <a:r>
              <a:rPr lang="en-US" dirty="0" smtClean="0"/>
              <a:t>Equity in weatherization benefits</a:t>
            </a:r>
          </a:p>
          <a:p>
            <a:pPr lvl="1"/>
            <a:r>
              <a:rPr lang="en-US" dirty="0" smtClean="0"/>
              <a:t>Applicants from distressed neighborhoods are more </a:t>
            </a:r>
            <a:r>
              <a:rPr lang="en-US" smtClean="0"/>
              <a:t>often </a:t>
            </a:r>
            <a:r>
              <a:rPr lang="en-US" smtClean="0"/>
              <a:t>denied</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5872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Unique Contributions of Local Data Intermediaries</a:t>
            </a:r>
            <a:endParaRPr lang="en-US" dirty="0"/>
          </a:p>
        </p:txBody>
      </p:sp>
      <p:sp>
        <p:nvSpPr>
          <p:cNvPr id="3" name="Content Placeholder 2"/>
          <p:cNvSpPr>
            <a:spLocks noGrp="1"/>
          </p:cNvSpPr>
          <p:nvPr>
            <p:ph idx="1"/>
          </p:nvPr>
        </p:nvSpPr>
        <p:spPr/>
        <p:txBody>
          <a:bodyPr/>
          <a:lstStyle/>
          <a:p>
            <a:r>
              <a:rPr lang="en-US" dirty="0" smtClean="0"/>
              <a:t>Holistic understanding of neighborhoods</a:t>
            </a:r>
          </a:p>
          <a:p>
            <a:r>
              <a:rPr lang="en-US" dirty="0" smtClean="0"/>
              <a:t>Orientation to data for action</a:t>
            </a:r>
          </a:p>
          <a:p>
            <a:r>
              <a:rPr lang="en-US" dirty="0" smtClean="0"/>
              <a:t>Partnerships with end users</a:t>
            </a:r>
          </a:p>
          <a:p>
            <a:r>
              <a:rPr lang="en-US" dirty="0" smtClean="0"/>
              <a:t>Spur thinking about how to increase access</a:t>
            </a:r>
          </a:p>
          <a:p>
            <a:endParaRPr lang="en-US" dirty="0"/>
          </a:p>
        </p:txBody>
      </p:sp>
    </p:spTree>
    <p:extLst>
      <p:ext uri="{BB962C8B-B14F-4D97-AF65-F5344CB8AC3E}">
        <p14:creationId xmlns:p14="http://schemas.microsoft.com/office/powerpoint/2010/main" val="2234645214"/>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
  <TotalTime>9797</TotalTime>
  <Words>798</Words>
  <Application>Microsoft Office PowerPoint</Application>
  <PresentationFormat>On-screen Show (4:3)</PresentationFormat>
  <Paragraphs>87</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NNIP PPT Theme</vt:lpstr>
      <vt:lpstr>Staying Ahead of the Curve:  How to Engage and Use Integrated Data Systems for Neighborhood Issues</vt:lpstr>
      <vt:lpstr>What is an Integrated Data System (IDS)?</vt:lpstr>
      <vt:lpstr>Increasing interest in using and developing IDS</vt:lpstr>
      <vt:lpstr>Types of integration and uses of IDS</vt:lpstr>
      <vt:lpstr>Session Goals</vt:lpstr>
      <vt:lpstr>Improving Program Planning and Monitoring through Access to IDS</vt:lpstr>
      <vt:lpstr>Improving Program Planning and Monitoring through Access to IDS</vt:lpstr>
      <vt:lpstr>Place Matters</vt:lpstr>
      <vt:lpstr>Unique Contributions of Local Data Intermediaries</vt:lpstr>
      <vt:lpstr>Setting the State for Future Collaboration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 Derian</cp:lastModifiedBy>
  <cp:revision>196</cp:revision>
  <cp:lastPrinted>2014-09-26T20:22:20Z</cp:lastPrinted>
  <dcterms:created xsi:type="dcterms:W3CDTF">2010-04-12T23:12:02Z</dcterms:created>
  <dcterms:modified xsi:type="dcterms:W3CDTF">2016-04-01T19:24:23Z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