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99" r:id="rId5"/>
    <p:sldMasterId id="2147493513" r:id="rId6"/>
    <p:sldMasterId id="2147493485" r:id="rId7"/>
  </p:sldMasterIdLst>
  <p:notesMasterIdLst>
    <p:notesMasterId r:id="rId23"/>
  </p:notesMasterIdLst>
  <p:sldIdLst>
    <p:sldId id="256" r:id="rId8"/>
    <p:sldId id="291" r:id="rId9"/>
    <p:sldId id="295" r:id="rId10"/>
    <p:sldId id="296" r:id="rId11"/>
    <p:sldId id="289" r:id="rId12"/>
    <p:sldId id="297" r:id="rId13"/>
    <p:sldId id="258" r:id="rId14"/>
    <p:sldId id="298" r:id="rId15"/>
    <p:sldId id="273" r:id="rId16"/>
    <p:sldId id="293" r:id="rId17"/>
    <p:sldId id="299" r:id="rId18"/>
    <p:sldId id="300" r:id="rId19"/>
    <p:sldId id="257" r:id="rId20"/>
    <p:sldId id="301" r:id="rId21"/>
    <p:sldId id="30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tingolo, Rob" initials="PR" lastIdx="1" clrIdx="0"/>
  <p:cmAuthor id="1" name="Leah Hendey" initials="L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2" autoAdjust="0"/>
    <p:restoredTop sz="78171" autoAdjust="0"/>
  </p:normalViewPr>
  <p:slideViewPr>
    <p:cSldViewPr snapToGrid="0" snapToObjects="1">
      <p:cViewPr varScale="1">
        <p:scale>
          <a:sx n="91" d="100"/>
          <a:sy n="91" d="100"/>
        </p:scale>
        <p:origin x="-2442" y="-96"/>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ares\centers\Metro\TKingsle\NNip\mgmt_network\participation%20rept\2016_04\Ignite%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Parnter</a:t>
            </a:r>
            <a:r>
              <a:rPr lang="en-US" baseline="0"/>
              <a:t> Attendance by Meeting</a:t>
            </a:r>
            <a:endParaRPr lang="en-US"/>
          </a:p>
        </c:rich>
      </c:tx>
      <c:layout/>
      <c:overlay val="0"/>
    </c:title>
    <c:autoTitleDeleted val="0"/>
    <c:plotArea>
      <c:layout/>
      <c:barChart>
        <c:barDir val="col"/>
        <c:grouping val="clustered"/>
        <c:varyColors val="0"/>
        <c:ser>
          <c:idx val="0"/>
          <c:order val="0"/>
          <c:invertIfNegative val="0"/>
          <c:dLbls>
            <c:showLegendKey val="0"/>
            <c:showVal val="1"/>
            <c:showCatName val="0"/>
            <c:showSerName val="0"/>
            <c:showPercent val="0"/>
            <c:showBubbleSize val="0"/>
            <c:showLeaderLines val="0"/>
          </c:dLbls>
          <c:cat>
            <c:strRef>
              <c:f>Sheet1!$F$5:$F$11</c:f>
              <c:strCache>
                <c:ptCount val="7"/>
                <c:pt idx="0">
                  <c:v>Spring 2016</c:v>
                </c:pt>
                <c:pt idx="1">
                  <c:v>Fall 2015</c:v>
                </c:pt>
                <c:pt idx="2">
                  <c:v>Spring 2015</c:v>
                </c:pt>
                <c:pt idx="3">
                  <c:v>Fall 2014</c:v>
                </c:pt>
                <c:pt idx="4">
                  <c:v>Spring 2014</c:v>
                </c:pt>
                <c:pt idx="5">
                  <c:v>Summer 2013</c:v>
                </c:pt>
                <c:pt idx="6">
                  <c:v>Fall 2012</c:v>
                </c:pt>
              </c:strCache>
            </c:strRef>
          </c:cat>
          <c:val>
            <c:numRef>
              <c:f>Sheet1!$G$5:$G$11</c:f>
              <c:numCache>
                <c:formatCode>General</c:formatCode>
                <c:ptCount val="7"/>
                <c:pt idx="0">
                  <c:v>29</c:v>
                </c:pt>
                <c:pt idx="1">
                  <c:v>23</c:v>
                </c:pt>
                <c:pt idx="2">
                  <c:v>26</c:v>
                </c:pt>
                <c:pt idx="3">
                  <c:v>29</c:v>
                </c:pt>
                <c:pt idx="4">
                  <c:v>24</c:v>
                </c:pt>
                <c:pt idx="5">
                  <c:v>27</c:v>
                </c:pt>
                <c:pt idx="6">
                  <c:v>31</c:v>
                </c:pt>
              </c:numCache>
            </c:numRef>
          </c:val>
        </c:ser>
        <c:dLbls>
          <c:showLegendKey val="0"/>
          <c:showVal val="0"/>
          <c:showCatName val="0"/>
          <c:showSerName val="0"/>
          <c:showPercent val="0"/>
          <c:showBubbleSize val="0"/>
        </c:dLbls>
        <c:gapWidth val="150"/>
        <c:axId val="43494784"/>
        <c:axId val="43879424"/>
      </c:barChart>
      <c:catAx>
        <c:axId val="43494784"/>
        <c:scaling>
          <c:orientation val="minMax"/>
        </c:scaling>
        <c:delete val="0"/>
        <c:axPos val="b"/>
        <c:majorTickMark val="out"/>
        <c:minorTickMark val="none"/>
        <c:tickLblPos val="nextTo"/>
        <c:crossAx val="43879424"/>
        <c:crosses val="autoZero"/>
        <c:auto val="1"/>
        <c:lblAlgn val="ctr"/>
        <c:lblOffset val="100"/>
        <c:noMultiLvlLbl val="0"/>
      </c:catAx>
      <c:valAx>
        <c:axId val="43879424"/>
        <c:scaling>
          <c:orientation val="minMax"/>
        </c:scaling>
        <c:delete val="0"/>
        <c:axPos val="l"/>
        <c:numFmt formatCode="General" sourceLinked="1"/>
        <c:majorTickMark val="out"/>
        <c:minorTickMark val="none"/>
        <c:tickLblPos val="nextTo"/>
        <c:crossAx val="4349478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500"/>
            </a:pPr>
            <a:r>
              <a:rPr lang="en-US" sz="2500"/>
              <a:t>Data Inventory Status</a:t>
            </a:r>
          </a:p>
        </c:rich>
      </c:tx>
      <c:layout/>
      <c:overlay val="0"/>
    </c:title>
    <c:autoTitleDeleted val="0"/>
    <c:plotArea>
      <c:layout/>
      <c:doughnutChart>
        <c:varyColors val="1"/>
        <c:ser>
          <c:idx val="0"/>
          <c:order val="0"/>
          <c:cat>
            <c:strRef>
              <c:f>Sheet2!$G$6:$G$7</c:f>
              <c:strCache>
                <c:ptCount val="2"/>
                <c:pt idx="0">
                  <c:v>Up-To-Date</c:v>
                </c:pt>
                <c:pt idx="1">
                  <c:v>Overdue</c:v>
                </c:pt>
              </c:strCache>
            </c:strRef>
          </c:cat>
          <c:val>
            <c:numRef>
              <c:f>Sheet2!$H$6:$H$7</c:f>
              <c:numCache>
                <c:formatCode>General</c:formatCode>
                <c:ptCount val="2"/>
                <c:pt idx="0">
                  <c:v>27</c:v>
                </c:pt>
                <c:pt idx="1">
                  <c:v>9</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Number</a:t>
            </a:r>
            <a:r>
              <a:rPr lang="en-US" baseline="0"/>
              <a:t> of Showcases Attended </a:t>
            </a:r>
            <a:br>
              <a:rPr lang="en-US" baseline="0"/>
            </a:br>
            <a:r>
              <a:rPr lang="en-US" baseline="0"/>
              <a:t>(Out of last 5)</a:t>
            </a:r>
            <a:endParaRPr lang="en-US"/>
          </a:p>
        </c:rich>
      </c:tx>
      <c:layout/>
      <c:overlay val="1"/>
    </c:title>
    <c:autoTitleDeleted val="0"/>
    <c:plotArea>
      <c:layout>
        <c:manualLayout>
          <c:layoutTarget val="inner"/>
          <c:xMode val="edge"/>
          <c:yMode val="edge"/>
          <c:x val="7.1988407699037624E-2"/>
          <c:y val="4.214129483814523E-2"/>
          <c:w val="0.89745603674540686"/>
          <c:h val="0.8326195683872849"/>
        </c:manualLayout>
      </c:layout>
      <c:barChart>
        <c:barDir val="col"/>
        <c:grouping val="clustered"/>
        <c:varyColors val="0"/>
        <c:ser>
          <c:idx val="1"/>
          <c:order val="0"/>
          <c:invertIfNegative val="0"/>
          <c:dLbls>
            <c:txPr>
              <a:bodyPr/>
              <a:lstStyle/>
              <a:p>
                <a:pPr>
                  <a:defRPr sz="1400"/>
                </a:pPr>
                <a:endParaRPr lang="en-US"/>
              </a:p>
            </c:txPr>
            <c:showLegendKey val="0"/>
            <c:showVal val="1"/>
            <c:showCatName val="0"/>
            <c:showSerName val="0"/>
            <c:showPercent val="0"/>
            <c:showBubbleSize val="0"/>
            <c:showLeaderLines val="0"/>
          </c:dLbls>
          <c:cat>
            <c:numRef>
              <c:f>Sheet3!$F$3:$F$8</c:f>
              <c:numCache>
                <c:formatCode>@</c:formatCode>
                <c:ptCount val="6"/>
                <c:pt idx="0">
                  <c:v>5</c:v>
                </c:pt>
                <c:pt idx="1">
                  <c:v>4</c:v>
                </c:pt>
                <c:pt idx="2">
                  <c:v>3</c:v>
                </c:pt>
                <c:pt idx="3">
                  <c:v>2</c:v>
                </c:pt>
                <c:pt idx="4">
                  <c:v>1</c:v>
                </c:pt>
                <c:pt idx="5">
                  <c:v>0</c:v>
                </c:pt>
              </c:numCache>
            </c:numRef>
          </c:cat>
          <c:val>
            <c:numRef>
              <c:f>Sheet3!$G$3:$G$8</c:f>
              <c:numCache>
                <c:formatCode>General</c:formatCode>
                <c:ptCount val="6"/>
                <c:pt idx="0">
                  <c:v>0</c:v>
                </c:pt>
                <c:pt idx="1">
                  <c:v>2</c:v>
                </c:pt>
                <c:pt idx="2">
                  <c:v>4</c:v>
                </c:pt>
                <c:pt idx="3">
                  <c:v>6</c:v>
                </c:pt>
                <c:pt idx="4">
                  <c:v>11</c:v>
                </c:pt>
                <c:pt idx="5">
                  <c:v>17</c:v>
                </c:pt>
              </c:numCache>
            </c:numRef>
          </c:val>
        </c:ser>
        <c:dLbls>
          <c:showLegendKey val="0"/>
          <c:showVal val="0"/>
          <c:showCatName val="0"/>
          <c:showSerName val="0"/>
          <c:showPercent val="0"/>
          <c:showBubbleSize val="0"/>
        </c:dLbls>
        <c:gapWidth val="150"/>
        <c:axId val="35182080"/>
        <c:axId val="35183616"/>
      </c:barChart>
      <c:catAx>
        <c:axId val="35182080"/>
        <c:scaling>
          <c:orientation val="minMax"/>
        </c:scaling>
        <c:delete val="0"/>
        <c:axPos val="b"/>
        <c:numFmt formatCode="@" sourceLinked="1"/>
        <c:majorTickMark val="out"/>
        <c:minorTickMark val="none"/>
        <c:tickLblPos val="nextTo"/>
        <c:txPr>
          <a:bodyPr/>
          <a:lstStyle/>
          <a:p>
            <a:pPr>
              <a:defRPr sz="1400"/>
            </a:pPr>
            <a:endParaRPr lang="en-US"/>
          </a:p>
        </c:txPr>
        <c:crossAx val="35183616"/>
        <c:crosses val="autoZero"/>
        <c:auto val="1"/>
        <c:lblAlgn val="ctr"/>
        <c:lblOffset val="100"/>
        <c:noMultiLvlLbl val="0"/>
      </c:catAx>
      <c:valAx>
        <c:axId val="35183616"/>
        <c:scaling>
          <c:orientation val="minMax"/>
        </c:scaling>
        <c:delete val="0"/>
        <c:axPos val="l"/>
        <c:numFmt formatCode="General" sourceLinked="1"/>
        <c:majorTickMark val="out"/>
        <c:minorTickMark val="none"/>
        <c:tickLblPos val="nextTo"/>
        <c:txPr>
          <a:bodyPr/>
          <a:lstStyle/>
          <a:p>
            <a:pPr>
              <a:defRPr sz="1400"/>
            </a:pPr>
            <a:endParaRPr lang="en-US"/>
          </a:p>
        </c:txPr>
        <c:crossAx val="3518208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5ED001-8E4F-41BA-B339-E1E7E3327FC9}" type="datetimeFigureOut">
              <a:rPr lang="en-US" smtClean="0"/>
              <a:t>3/31/2016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0A19E-F03E-4439-8473-00B692EFD32E}" type="slidenum">
              <a:rPr lang="en-US" smtClean="0"/>
              <a:t>‹#›</a:t>
            </a:fld>
            <a:endParaRPr lang="en-US"/>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a:t>
            </a:r>
          </a:p>
          <a:p>
            <a:endParaRPr lang="en-US" dirty="0" smtClean="0"/>
          </a:p>
          <a:p>
            <a:r>
              <a:rPr lang="en-US" dirty="0" smtClean="0"/>
              <a:t>I’m going to talk briefly about participation in the NNIP network and introduce a new report that we’ve created to track metrics of participation for each partner organization</a:t>
            </a:r>
            <a:r>
              <a:rPr lang="en-US" baseline="0" dirty="0" smtClean="0"/>
              <a:t> in NNIP.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a:t>
            </a:fld>
            <a:endParaRPr lang="en-US"/>
          </a:p>
        </p:txBody>
      </p:sp>
    </p:spTree>
    <p:extLst>
      <p:ext uri="{BB962C8B-B14F-4D97-AF65-F5344CB8AC3E}">
        <p14:creationId xmlns:p14="http://schemas.microsoft.com/office/powerpoint/2010/main" val="241159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Meeting attendance is one of our strongest participation metrics.</a:t>
            </a:r>
          </a:p>
          <a:p>
            <a:endParaRPr lang="en-US" dirty="0" smtClean="0"/>
          </a:p>
          <a:p>
            <a:r>
              <a:rPr lang="en-US" dirty="0" smtClean="0"/>
              <a:t>We</a:t>
            </a:r>
            <a:r>
              <a:rPr lang="en-US" baseline="0" dirty="0" smtClean="0"/>
              <a:t> have 29 partners here in San Antonio. We’ve average around 27 partners at each meeting.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a:t>
            </a:r>
            <a:r>
              <a:rPr lang="en-US" baseline="0" dirty="0" smtClean="0"/>
              <a:t> are expected to update the NNIP website every quarter. </a:t>
            </a:r>
          </a:p>
          <a:p>
            <a:endParaRPr lang="en-US" baseline="0" dirty="0" smtClean="0"/>
          </a:p>
          <a:p>
            <a:r>
              <a:rPr lang="en-US" baseline="0" dirty="0" smtClean="0"/>
              <a:t>It’s a great way to show off the work you’re doing and help other partners keep up.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11</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example from Rise</a:t>
            </a:r>
            <a:r>
              <a:rPr lang="en-US" dirty="0" smtClean="0"/>
              <a:t>.</a:t>
            </a:r>
          </a:p>
          <a:p>
            <a:endParaRPr lang="en-US" dirty="0" smtClean="0"/>
          </a:p>
          <a:p>
            <a:r>
              <a:rPr lang="en-US" dirty="0" smtClean="0"/>
              <a:t>This</a:t>
            </a:r>
            <a:r>
              <a:rPr lang="en-US" baseline="0" dirty="0" smtClean="0"/>
              <a:t> is low hanging fruit, we’d like to have all partners have this on their website by May.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12</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 are expected to update their data</a:t>
            </a:r>
            <a:r>
              <a:rPr lang="en-US" baseline="0" dirty="0" smtClean="0"/>
              <a:t> inventories once per year. The most recent happened last fall before the Dallas meeting.</a:t>
            </a:r>
          </a:p>
          <a:p>
            <a:endParaRPr lang="en-US" baseline="0" dirty="0" smtClean="0"/>
          </a:p>
          <a:p>
            <a:r>
              <a:rPr lang="en-US" baseline="0" dirty="0" smtClean="0"/>
              <a:t>Here are the SNIP numbers, they will be even better once all partners are up-to-date on their inventories.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13</a:t>
            </a:fld>
            <a:endParaRPr lang="en-US"/>
          </a:p>
        </p:txBody>
      </p:sp>
    </p:spTree>
    <p:extLst>
      <p:ext uri="{BB962C8B-B14F-4D97-AF65-F5344CB8AC3E}">
        <p14:creationId xmlns:p14="http://schemas.microsoft.com/office/powerpoint/2010/main" val="131348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Showcase participation</a:t>
            </a:r>
            <a:r>
              <a:rPr lang="en-US" baseline="0" dirty="0" smtClean="0"/>
              <a:t> is considerably lower than meeting participation.</a:t>
            </a:r>
          </a:p>
          <a:p>
            <a:endParaRPr lang="en-US" baseline="0" dirty="0" smtClean="0"/>
          </a:p>
          <a:p>
            <a:r>
              <a:rPr lang="en-US" baseline="0" dirty="0" smtClean="0"/>
              <a:t>This is one that we can look at from HQ and assess whether it’s </a:t>
            </a:r>
            <a:r>
              <a:rPr lang="en-US" baseline="0" smtClean="0"/>
              <a:t>worth continuing.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14</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the Macarthur</a:t>
            </a:r>
            <a:r>
              <a:rPr lang="en-US" baseline="0" dirty="0" smtClean="0"/>
              <a:t> foundation supported an assessment of  the NNIP network to evaluate our strengths and weaknesses.</a:t>
            </a:r>
          </a:p>
          <a:p>
            <a:endParaRPr lang="en-US" baseline="0" dirty="0" smtClean="0"/>
          </a:p>
          <a:p>
            <a:r>
              <a:rPr lang="en-US" baseline="0" dirty="0" smtClean="0"/>
              <a:t>Pat </a:t>
            </a:r>
            <a:r>
              <a:rPr lang="en-US" baseline="0" dirty="0" err="1" smtClean="0"/>
              <a:t>Auspos</a:t>
            </a:r>
            <a:r>
              <a:rPr lang="en-US" baseline="0" dirty="0" smtClean="0"/>
              <a:t> conducted over 70 interviews with NNIP partner staff and published her report in 2014.</a:t>
            </a:r>
          </a:p>
          <a:p>
            <a:endParaRPr lang="en-US" baseline="0" dirty="0" smtClean="0"/>
          </a:p>
          <a:p>
            <a:r>
              <a:rPr lang="en-US" baseline="0" dirty="0" smtClean="0"/>
              <a:t>One of the things that came out of the assessment was the finding that the strength of the network is tied to the participation of individual partners.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2</a:t>
            </a:fld>
            <a:endParaRPr lang="en-US"/>
          </a:p>
        </p:txBody>
      </p:sp>
    </p:spTree>
    <p:extLst>
      <p:ext uri="{BB962C8B-B14F-4D97-AF65-F5344CB8AC3E}">
        <p14:creationId xmlns:p14="http://schemas.microsoft.com/office/powerpoint/2010/main" val="66663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assessment found that one of the things that partners valued most about NNIP is</a:t>
            </a:r>
            <a:r>
              <a:rPr lang="en-US" baseline="0" dirty="0" smtClean="0"/>
              <a:t> the peer network.</a:t>
            </a:r>
          </a:p>
          <a:p>
            <a:endParaRPr lang="en-US" baseline="0" dirty="0" smtClean="0"/>
          </a:p>
          <a:p>
            <a:r>
              <a:rPr lang="en-US" baseline="0" dirty="0" smtClean="0"/>
              <a:t>We all work in different cities but it’s nice to know others who do similar work and share  the same values. </a:t>
            </a:r>
          </a:p>
          <a:p>
            <a:endParaRPr lang="en-US" baseline="0" dirty="0" smtClean="0"/>
          </a:p>
          <a:p>
            <a:r>
              <a:rPr lang="en-US" baseline="0" dirty="0" smtClean="0"/>
              <a:t>In fact, many partners have contact with each other without coordination by NNIP HQ.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3</a:t>
            </a:fld>
            <a:endParaRPr lang="en-US"/>
          </a:p>
        </p:txBody>
      </p:sp>
    </p:spTree>
    <p:extLst>
      <p:ext uri="{BB962C8B-B14F-4D97-AF65-F5344CB8AC3E}">
        <p14:creationId xmlns:p14="http://schemas.microsoft.com/office/powerpoint/2010/main" val="66663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recommendations from the assessment</a:t>
            </a:r>
            <a:r>
              <a:rPr lang="en-US" baseline="0" dirty="0" smtClean="0"/>
              <a:t> was to create a ‘scorecard’ to keep track of how partners participate.</a:t>
            </a:r>
          </a:p>
          <a:p>
            <a:endParaRPr lang="en-US" baseline="0" dirty="0" smtClean="0"/>
          </a:p>
          <a:p>
            <a:r>
              <a:rPr lang="en-US" baseline="0" dirty="0" smtClean="0"/>
              <a:t>This could also be used to measure the opportunity cost to the network when they don’t attend meetings or update the website.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4</a:t>
            </a:fld>
            <a:endParaRPr lang="en-US"/>
          </a:p>
        </p:txBody>
      </p:sp>
    </p:spTree>
    <p:extLst>
      <p:ext uri="{BB962C8B-B14F-4D97-AF65-F5344CB8AC3E}">
        <p14:creationId xmlns:p14="http://schemas.microsoft.com/office/powerpoint/2010/main" val="66663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a:t>
            </a:r>
            <a:r>
              <a:rPr lang="en-US" baseline="0" dirty="0" smtClean="0"/>
              <a:t> many remember the great session that Sheila and Bob hosted in Dallas on network stewardship. </a:t>
            </a:r>
          </a:p>
          <a:p>
            <a:endParaRPr lang="en-US" baseline="0" dirty="0" smtClean="0"/>
          </a:p>
          <a:p>
            <a:r>
              <a:rPr lang="en-US" baseline="0" dirty="0" smtClean="0"/>
              <a:t>We heard some stories about partners interacting with each other directly, such as …[?]</a:t>
            </a:r>
            <a:endParaRPr lang="en-US" dirty="0" smtClean="0"/>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a:p>
        </p:txBody>
      </p:sp>
    </p:spTree>
    <p:extLst>
      <p:ext uri="{BB962C8B-B14F-4D97-AF65-F5344CB8AC3E}">
        <p14:creationId xmlns:p14="http://schemas.microsoft.com/office/powerpoint/2010/main" val="142379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Venn diagram that </a:t>
            </a:r>
            <a:r>
              <a:rPr lang="en-US" dirty="0" err="1" smtClean="0"/>
              <a:t>Shiela</a:t>
            </a:r>
            <a:r>
              <a:rPr lang="en-US" dirty="0" smtClean="0"/>
              <a:t> and Bob developed to show the different ways</a:t>
            </a:r>
            <a:r>
              <a:rPr lang="en-US" baseline="0" dirty="0" smtClean="0"/>
              <a:t> that to participate in NNIP.</a:t>
            </a:r>
          </a:p>
          <a:p>
            <a:endParaRPr lang="en-US" baseline="0" dirty="0" smtClean="0"/>
          </a:p>
          <a:p>
            <a:r>
              <a:rPr lang="en-US" baseline="0" dirty="0" smtClean="0"/>
              <a:t>Some of these are easy  for us to track at HQ, but many are things that we don’t always know are happening.</a:t>
            </a:r>
          </a:p>
          <a:p>
            <a:endParaRPr lang="en-US" baseline="0" dirty="0" smtClean="0"/>
          </a:p>
          <a:p>
            <a:r>
              <a:rPr lang="en-US" baseline="0" dirty="0" smtClean="0"/>
              <a:t>We are developing a system for self-reporting, but please let me know if you have any ideas or feedback. </a:t>
            </a:r>
            <a:endParaRPr lang="en-US" dirty="0" smtClean="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a:p>
        </p:txBody>
      </p:sp>
    </p:spTree>
    <p:extLst>
      <p:ext uri="{BB962C8B-B14F-4D97-AF65-F5344CB8AC3E}">
        <p14:creationId xmlns:p14="http://schemas.microsoft.com/office/powerpoint/2010/main" val="142379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introduce our new partner participation report.</a:t>
            </a:r>
          </a:p>
          <a:p>
            <a:endParaRPr lang="en-US" dirty="0" smtClean="0"/>
          </a:p>
          <a:p>
            <a:r>
              <a:rPr lang="en-US" dirty="0" smtClean="0"/>
              <a:t>I</a:t>
            </a:r>
            <a:r>
              <a:rPr lang="en-US" baseline="0" dirty="0" smtClean="0"/>
              <a:t> emailed  these to partner staff on Monday, so please let me know if you think you should have gotten one and didn’t.</a:t>
            </a:r>
          </a:p>
          <a:p>
            <a:endParaRPr lang="en-US" baseline="0" dirty="0" smtClean="0"/>
          </a:p>
          <a:p>
            <a:r>
              <a:rPr lang="en-US" baseline="0" dirty="0" smtClean="0"/>
              <a:t>This is still in BETA so if you have feedback please find me during the meeting so that we can talk about how to improve the report for future versions.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7</a:t>
            </a:fld>
            <a:endParaRPr lang="en-US"/>
          </a:p>
        </p:txBody>
      </p:sp>
    </p:spTree>
    <p:extLst>
      <p:ext uri="{BB962C8B-B14F-4D97-AF65-F5344CB8AC3E}">
        <p14:creationId xmlns:p14="http://schemas.microsoft.com/office/powerpoint/2010/main" val="42242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 shows metrics for your</a:t>
            </a:r>
            <a:r>
              <a:rPr lang="en-US" baseline="0" dirty="0" smtClean="0"/>
              <a:t> individual organization next to the median for the entire network (when applicable). </a:t>
            </a:r>
            <a:endParaRPr lang="en-US" baseline="0" dirty="0" smtClean="0"/>
          </a:p>
          <a:p>
            <a:endParaRPr lang="en-US" baseline="0" dirty="0" smtClean="0"/>
          </a:p>
          <a:p>
            <a:r>
              <a:rPr lang="en-US" baseline="0" dirty="0" smtClean="0"/>
              <a:t>For example, Partners attended 4 out of the last 5 meetings at median and the median SNIP score is 5.</a:t>
            </a:r>
          </a:p>
          <a:p>
            <a:endParaRPr lang="en-US" baseline="0" dirty="0" smtClean="0"/>
          </a:p>
          <a:p>
            <a:r>
              <a:rPr lang="en-US" baseline="0" dirty="0" smtClean="0"/>
              <a:t>We plan to use this both as a tool to see how partners are doing and to evaluate from HQ perspective what’s working and what needs to change.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a:p>
        </p:txBody>
      </p:sp>
    </p:spTree>
    <p:extLst>
      <p:ext uri="{BB962C8B-B14F-4D97-AF65-F5344CB8AC3E}">
        <p14:creationId xmlns:p14="http://schemas.microsoft.com/office/powerpoint/2010/main" val="42242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components of this</a:t>
            </a:r>
            <a:r>
              <a:rPr lang="en-US" baseline="0" dirty="0" smtClean="0"/>
              <a:t> version of the report.</a:t>
            </a:r>
          </a:p>
          <a:p>
            <a:endParaRPr lang="en-US" baseline="0" dirty="0" smtClean="0"/>
          </a:p>
          <a:p>
            <a:r>
              <a:rPr lang="en-US" baseline="0" dirty="0" smtClean="0"/>
              <a:t>Do you attend these meetings?</a:t>
            </a:r>
          </a:p>
          <a:p>
            <a:r>
              <a:rPr lang="en-US" baseline="0" dirty="0" smtClean="0"/>
              <a:t>Do you update the NNIP website on a regular and timely manner?</a:t>
            </a:r>
          </a:p>
          <a:p>
            <a:r>
              <a:rPr lang="en-US" baseline="0" dirty="0" smtClean="0"/>
              <a:t>Do you keep your data inventory up-to-date?</a:t>
            </a:r>
          </a:p>
          <a:p>
            <a:r>
              <a:rPr lang="en-US" baseline="0" dirty="0" smtClean="0"/>
              <a:t>Is the NNIP logo badge on your website?</a:t>
            </a:r>
          </a:p>
          <a:p>
            <a:r>
              <a:rPr lang="en-US" baseline="0" dirty="0" smtClean="0"/>
              <a:t>Have you attended an Idea Showcase webinar?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9</a:t>
            </a:fld>
            <a:endParaRPr lang="en-US"/>
          </a:p>
        </p:txBody>
      </p:sp>
    </p:spTree>
    <p:extLst>
      <p:ext uri="{BB962C8B-B14F-4D97-AF65-F5344CB8AC3E}">
        <p14:creationId xmlns:p14="http://schemas.microsoft.com/office/powerpoint/2010/main" val="2442149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NNIP Data Inventory Analysis</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Rob </a:t>
            </a:r>
            <a:r>
              <a:rPr lang="en-US" dirty="0" err="1" smtClean="0"/>
              <a:t>Pitingolo</a:t>
            </a:r>
            <a:r>
              <a:rPr lang="en-US" dirty="0" smtClean="0"/>
              <a:t>, The Urban Institute</a:t>
            </a:r>
          </a:p>
          <a:p>
            <a:pPr lvl="0"/>
            <a:r>
              <a:rPr lang="en-US" dirty="0" smtClean="0"/>
              <a:t>NNIP Partnership Meeting</a:t>
            </a:r>
          </a:p>
          <a:p>
            <a:pPr lvl="0"/>
            <a:r>
              <a:rPr lang="en-US" dirty="0" smtClean="0"/>
              <a:t>October 2014</a:t>
            </a:r>
          </a:p>
          <a:p>
            <a:pPr lvl="4"/>
            <a:endParaRPr lang="en-US" dirty="0"/>
          </a:p>
        </p:txBody>
      </p:sp>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NNIP Data Inventory Analysis</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Rob </a:t>
            </a:r>
            <a:r>
              <a:rPr lang="en-US" dirty="0" err="1" smtClean="0"/>
              <a:t>Pitingolo</a:t>
            </a:r>
            <a:r>
              <a:rPr lang="en-US" dirty="0" smtClean="0"/>
              <a:t>, The Urban Institute</a:t>
            </a:r>
          </a:p>
          <a:p>
            <a:pPr lvl="0"/>
            <a:r>
              <a:rPr lang="en-US" dirty="0" smtClean="0"/>
              <a:t>NNIP Partnership Meeting</a:t>
            </a:r>
          </a:p>
          <a:p>
            <a:pPr lvl="0"/>
            <a:r>
              <a:rPr lang="en-US" dirty="0" smtClean="0"/>
              <a:t>October 2014</a:t>
            </a:r>
          </a:p>
          <a:p>
            <a:pPr lvl="4"/>
            <a:endParaRPr lang="en-US" dirty="0"/>
          </a:p>
        </p:txBody>
      </p:sp>
    </p:spTree>
    <p:extLst>
      <p:ext uri="{BB962C8B-B14F-4D97-AF65-F5344CB8AC3E}">
        <p14:creationId xmlns:p14="http://schemas.microsoft.com/office/powerpoint/2010/main" val="3430298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21403904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3840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20389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5765502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91564524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62081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11754251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8303058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3505520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29824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3070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733403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NNIP Data Inventory Analysis</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Rob </a:t>
            </a:r>
            <a:r>
              <a:rPr lang="en-US" dirty="0" err="1" smtClean="0"/>
              <a:t>Pitingolo</a:t>
            </a:r>
            <a:r>
              <a:rPr lang="en-US" dirty="0" smtClean="0"/>
              <a:t>, The Urban Institute</a:t>
            </a:r>
          </a:p>
          <a:p>
            <a:pPr lvl="0"/>
            <a:r>
              <a:rPr lang="en-US" dirty="0" smtClean="0"/>
              <a:t>NNIP Partnership Meeting</a:t>
            </a:r>
          </a:p>
          <a:p>
            <a:pPr lvl="0"/>
            <a:r>
              <a:rPr lang="en-US" dirty="0" smtClean="0"/>
              <a:t>October 2014</a:t>
            </a:r>
          </a:p>
          <a:p>
            <a:pPr lvl="4"/>
            <a:endParaRPr lang="en-US" dirty="0"/>
          </a:p>
        </p:txBody>
      </p:sp>
    </p:spTree>
    <p:extLst>
      <p:ext uri="{BB962C8B-B14F-4D97-AF65-F5344CB8AC3E}">
        <p14:creationId xmlns:p14="http://schemas.microsoft.com/office/powerpoint/2010/main" val="14444387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63565978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16068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10658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4213407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42713164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13029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261482498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16119547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98332500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15579511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80061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30710727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NNIP Data Inventory Analysis</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Rob </a:t>
            </a:r>
            <a:r>
              <a:rPr lang="en-US" dirty="0" err="1" smtClean="0"/>
              <a:t>Pitingolo</a:t>
            </a:r>
            <a:r>
              <a:rPr lang="en-US" dirty="0" smtClean="0"/>
              <a:t>, The Urban Institute</a:t>
            </a:r>
          </a:p>
          <a:p>
            <a:pPr lvl="0"/>
            <a:r>
              <a:rPr lang="en-US" dirty="0" smtClean="0"/>
              <a:t>NNIP Partnership Meeting</a:t>
            </a:r>
          </a:p>
          <a:p>
            <a:pPr lvl="0"/>
            <a:r>
              <a:rPr lang="en-US" dirty="0" smtClean="0"/>
              <a:t>October 2014</a:t>
            </a:r>
          </a:p>
          <a:p>
            <a:pPr lvl="4"/>
            <a:endParaRPr lang="en-US" dirty="0"/>
          </a:p>
        </p:txBody>
      </p:sp>
    </p:spTree>
    <p:extLst>
      <p:ext uri="{BB962C8B-B14F-4D97-AF65-F5344CB8AC3E}">
        <p14:creationId xmlns:p14="http://schemas.microsoft.com/office/powerpoint/2010/main" val="16602657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09504450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40870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25056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10204157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4846815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33662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2656379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5841753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3069101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13589267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09912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17287300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1.jpeg"/><Relationship Id="rId2" Type="http://schemas.openxmlformats.org/officeDocument/2006/relationships/slideLayout" Target="../slideLayouts/slideLayout28.xml"/><Relationship Id="rId16" Type="http://schemas.openxmlformats.org/officeDocument/2006/relationships/image" Target="../media/image10.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4.jpeg"/><Relationship Id="rId3" Type="http://schemas.openxmlformats.org/officeDocument/2006/relationships/slideLayout" Target="../slideLayouts/slideLayout42.xml"/><Relationship Id="rId21" Type="http://schemas.openxmlformats.org/officeDocument/2006/relationships/image" Target="../media/image17.jpe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3.png"/><Relationship Id="rId25" Type="http://schemas.openxmlformats.org/officeDocument/2006/relationships/image" Target="../media/image21.jpeg"/><Relationship Id="rId2" Type="http://schemas.openxmlformats.org/officeDocument/2006/relationships/slideLayout" Target="../slideLayouts/slideLayout41.xml"/><Relationship Id="rId16" Type="http://schemas.openxmlformats.org/officeDocument/2006/relationships/image" Target="../media/image12.jpe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20.jpeg"/><Relationship Id="rId5" Type="http://schemas.openxmlformats.org/officeDocument/2006/relationships/slideLayout" Target="../slideLayouts/slideLayout44.xml"/><Relationship Id="rId15" Type="http://schemas.openxmlformats.org/officeDocument/2006/relationships/image" Target="../media/image4.jpg"/><Relationship Id="rId23" Type="http://schemas.openxmlformats.org/officeDocument/2006/relationships/image" Target="../media/image19.jpeg"/><Relationship Id="rId10" Type="http://schemas.openxmlformats.org/officeDocument/2006/relationships/slideLayout" Target="../slideLayouts/slideLayout49.xml"/><Relationship Id="rId19" Type="http://schemas.openxmlformats.org/officeDocument/2006/relationships/image" Target="../media/image15.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 Id="rId22"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TitlePage_Header_Img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40080" y="1444309"/>
            <a:ext cx="7863840" cy="1366770"/>
          </a:xfrm>
          <a:prstGeom prst="rect">
            <a:avLst/>
          </a:prstGeom>
          <a:ln>
            <a:noFill/>
          </a:ln>
        </p:spPr>
        <p:txBody>
          <a:bodyPr/>
          <a:lstStyle>
            <a:lvl1pPr algn="l" defTabSz="457200" rtl="0" eaLnBrk="1" latinLnBrk="0" hangingPunct="1">
              <a:spcBef>
                <a:spcPct val="0"/>
              </a:spcBef>
              <a:buNone/>
              <a:defRPr sz="4000" b="1" kern="1200" baseline="0">
                <a:solidFill>
                  <a:srgbClr val="273691"/>
                </a:solidFill>
                <a:latin typeface="+mj-lt"/>
                <a:ea typeface="+mj-ea"/>
                <a:cs typeface="+mj-cs"/>
              </a:defRPr>
            </a:lvl1pPr>
          </a:lstStyle>
          <a:p>
            <a:pPr algn="ctr"/>
            <a:r>
              <a:rPr lang="en-US" baseline="0" dirty="0" smtClean="0"/>
              <a:t>Data Inventory Analysis</a:t>
            </a:r>
            <a:endParaRPr lang="en-US" dirty="0"/>
          </a:p>
        </p:txBody>
      </p:sp>
      <p:sp>
        <p:nvSpPr>
          <p:cNvPr id="7" name="Rectangle 6"/>
          <p:cNvSpPr/>
          <p:nvPr/>
        </p:nvSpPr>
        <p:spPr>
          <a:xfrm>
            <a:off x="6226139" y="4921321"/>
            <a:ext cx="2917861" cy="1366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39004" t="38008" r="16782" b="18712"/>
          <a:stretch/>
        </p:blipFill>
        <p:spPr bwMode="auto">
          <a:xfrm>
            <a:off x="1539766" y="2127694"/>
            <a:ext cx="6064468" cy="371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14"/>
          <p:cNvSpPr txBox="1">
            <a:spLocks/>
          </p:cNvSpPr>
          <p:nvPr/>
        </p:nvSpPr>
        <p:spPr>
          <a:xfrm>
            <a:off x="348079" y="5669890"/>
            <a:ext cx="5486400" cy="849617"/>
          </a:xfrm>
          <a:prstGeom prst="rect">
            <a:avLst/>
          </a:prstGeom>
          <a:ln>
            <a:noFill/>
          </a:ln>
        </p:spPr>
        <p:txBody>
          <a:bodyPr vert="horz"/>
          <a:lstStyle>
            <a:lvl1pPr marL="0" indent="0" algn="l" defTabSz="457200" rtl="0" eaLnBrk="1" latinLnBrk="0" hangingPunct="1">
              <a:spcBef>
                <a:spcPct val="20000"/>
              </a:spcBef>
              <a:buFont typeface="Arial"/>
              <a:buNone/>
              <a:defRPr sz="1800" kern="1200" baseline="0">
                <a:solidFill>
                  <a:srgbClr val="00B6D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Rob </a:t>
            </a:r>
            <a:r>
              <a:rPr lang="en-US" dirty="0" err="1" smtClean="0"/>
              <a:t>Pitingolo</a:t>
            </a:r>
            <a:r>
              <a:rPr lang="en-US" dirty="0" smtClean="0"/>
              <a:t>, The Urban Institute</a:t>
            </a:r>
          </a:p>
          <a:p>
            <a:r>
              <a:rPr lang="en-US" dirty="0" smtClean="0"/>
              <a:t>NNIP Partnership Meeting,</a:t>
            </a:r>
            <a:r>
              <a:rPr lang="en-US" baseline="0" dirty="0" smtClean="0"/>
              <a:t> </a:t>
            </a:r>
            <a:r>
              <a:rPr lang="en-US" dirty="0" smtClean="0"/>
              <a:t>October 2014</a:t>
            </a:r>
          </a:p>
          <a:p>
            <a:pPr lvl="4"/>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Value of the Data Inventory</a:t>
            </a:r>
            <a:endParaRPr lang="en-US" dirty="0"/>
          </a:p>
        </p:txBody>
      </p:sp>
      <p:sp>
        <p:nvSpPr>
          <p:cNvPr id="14"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5" name="Content Placeholder 2"/>
          <p:cNvSpPr txBox="1">
            <a:spLocks/>
          </p:cNvSpPr>
          <p:nvPr/>
        </p:nvSpPr>
        <p:spPr>
          <a:xfrm>
            <a:off x="641350" y="1863119"/>
            <a:ext cx="3880094" cy="4203573"/>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Data</a:t>
            </a:r>
            <a:r>
              <a:rPr lang="en-US" baseline="0" dirty="0" smtClean="0"/>
              <a:t> is a central piece of NNIP</a:t>
            </a:r>
          </a:p>
          <a:p>
            <a:r>
              <a:rPr lang="en-US" baseline="0" dirty="0" smtClean="0"/>
              <a:t>Self-assessment</a:t>
            </a:r>
          </a:p>
          <a:p>
            <a:r>
              <a:rPr lang="en-US" baseline="0" dirty="0" smtClean="0"/>
              <a:t>Helps HQ identify organizational challenges</a:t>
            </a:r>
          </a:p>
          <a:p>
            <a:r>
              <a:rPr lang="en-US" dirty="0" smtClean="0"/>
              <a:t>Improving</a:t>
            </a:r>
            <a:r>
              <a:rPr lang="en-US" baseline="0" dirty="0" smtClean="0"/>
              <a:t> the network</a:t>
            </a:r>
          </a:p>
        </p:txBody>
      </p:sp>
      <p:pic>
        <p:nvPicPr>
          <p:cNvPr id="4098" name="Picture 2" descr="http://wfhorne-co.com/wp-content/uploads/2014/09/inventory-management-sales-forecast-retail-analytics.jpg"/>
          <p:cNvPicPr>
            <a:picLocks noChangeAspect="1" noChangeArrowheads="1"/>
          </p:cNvPicPr>
          <p:nvPr/>
        </p:nvPicPr>
        <p:blipFill rotWithShape="1">
          <a:blip r:embed="rId16">
            <a:extLst>
              <a:ext uri="{28A0092B-C50C-407E-A947-70E740481C1C}">
                <a14:useLocalDpi xmlns:a14="http://schemas.microsoft.com/office/drawing/2010/main" val="0"/>
              </a:ext>
            </a:extLst>
          </a:blip>
          <a:srcRect l="25789" r="21618"/>
          <a:stretch/>
        </p:blipFill>
        <p:spPr bwMode="auto">
          <a:xfrm>
            <a:off x="4572000" y="1806587"/>
            <a:ext cx="3404716" cy="431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58158"/>
      </p:ext>
    </p:extLst>
  </p:cSld>
  <p:clrMap bg1="lt1" tx1="dk1" bg2="lt2" tx2="dk2" accent1="accent1" accent2="accent2" accent3="accent3" accent4="accent4" accent5="accent5" accent6="accent6" hlink="hlink" folHlink="folHlink"/>
  <p:sldLayoutIdLst>
    <p:sldLayoutId id="2147493500" r:id="rId1"/>
    <p:sldLayoutId id="2147493501" r:id="rId2"/>
    <p:sldLayoutId id="2147493502" r:id="rId3"/>
    <p:sldLayoutId id="2147493503" r:id="rId4"/>
    <p:sldLayoutId id="2147493504" r:id="rId5"/>
    <p:sldLayoutId id="2147493505" r:id="rId6"/>
    <p:sldLayoutId id="2147493506" r:id="rId7"/>
    <p:sldLayoutId id="2147493507" r:id="rId8"/>
    <p:sldLayoutId id="2147493508" r:id="rId9"/>
    <p:sldLayoutId id="2147493509" r:id="rId10"/>
    <p:sldLayoutId id="2147493510" r:id="rId11"/>
    <p:sldLayoutId id="2147493511" r:id="rId12"/>
    <p:sldLayoutId id="2147493512"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Neighborhood Data is More than Municipal Data</a:t>
            </a:r>
            <a:endParaRPr lang="en-US" dirty="0"/>
          </a:p>
        </p:txBody>
      </p:sp>
      <p:sp>
        <p:nvSpPr>
          <p:cNvPr id="14"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5" name="Content Placeholder 2"/>
          <p:cNvSpPr txBox="1">
            <a:spLocks/>
          </p:cNvSpPr>
          <p:nvPr/>
        </p:nvSpPr>
        <p:spPr>
          <a:xfrm>
            <a:off x="193430" y="1566916"/>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aseline="0" dirty="0" smtClean="0"/>
              <a:t>NNIP Data should be…</a:t>
            </a:r>
          </a:p>
        </p:txBody>
      </p:sp>
      <p:pic>
        <p:nvPicPr>
          <p:cNvPr id="6146" name="Picture 2" descr="http://www.stateside.com/wp-content/uploads/Map-and-Magnifying-Glass-e137338844249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837" y="2286000"/>
            <a:ext cx="2867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93430" y="5222803"/>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aseline="0" dirty="0" smtClean="0"/>
              <a:t>Small Geography</a:t>
            </a:r>
            <a:br>
              <a:rPr lang="en-US" baseline="0" dirty="0" smtClean="0"/>
            </a:br>
            <a:r>
              <a:rPr lang="en-US" sz="1800" baseline="0" dirty="0" smtClean="0"/>
              <a:t>Tract, Block Grp, Zip, Parcel</a:t>
            </a:r>
          </a:p>
        </p:txBody>
      </p:sp>
      <p:pic>
        <p:nvPicPr>
          <p:cNvPr id="6148" name="Picture 4" descr="http://www.revereps.mec.edu/susanbanthony/wp-content/uploads/2013/10/Current-Event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2404" y="1988696"/>
            <a:ext cx="4269991" cy="353030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446465" y="5222801"/>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00" baseline="0" dirty="0" smtClean="0"/>
              <a:t>Current &amp; Up-to-Date</a:t>
            </a:r>
            <a:endParaRPr lang="en-US" sz="1800" baseline="0" dirty="0" smtClean="0"/>
          </a:p>
        </p:txBody>
      </p:sp>
    </p:spTree>
    <p:extLst>
      <p:ext uri="{BB962C8B-B14F-4D97-AF65-F5344CB8AC3E}">
        <p14:creationId xmlns:p14="http://schemas.microsoft.com/office/powerpoint/2010/main" val="4091830997"/>
      </p:ext>
    </p:extLst>
  </p:cSld>
  <p:clrMap bg1="lt1" tx1="dk1" bg2="lt2" tx2="dk2" accent1="accent1" accent2="accent2" accent3="accent3" accent4="accent4" accent5="accent5" accent6="accent6" hlink="hlink" folHlink="folHlink"/>
  <p:sldLayoutIdLst>
    <p:sldLayoutId id="2147493514" r:id="rId1"/>
    <p:sldLayoutId id="2147493515" r:id="rId2"/>
    <p:sldLayoutId id="2147493516" r:id="rId3"/>
    <p:sldLayoutId id="2147493517" r:id="rId4"/>
    <p:sldLayoutId id="2147493518" r:id="rId5"/>
    <p:sldLayoutId id="2147493519" r:id="rId6"/>
    <p:sldLayoutId id="2147493520" r:id="rId7"/>
    <p:sldLayoutId id="2147493521" r:id="rId8"/>
    <p:sldLayoutId id="2147493522" r:id="rId9"/>
    <p:sldLayoutId id="2147493523" r:id="rId10"/>
    <p:sldLayoutId id="2147493524" r:id="rId11"/>
    <p:sldLayoutId id="2147493525" r:id="rId12"/>
    <p:sldLayoutId id="2147493526"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193430" y="128099"/>
            <a:ext cx="7589855" cy="1073516"/>
          </a:xfrm>
          <a:prstGeom prst="rect">
            <a:avLst/>
          </a:prstGeom>
          <a:ln>
            <a:noFill/>
          </a:ln>
        </p:spPr>
        <p:txBody>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Introducing the SNIP</a:t>
            </a:r>
            <a:r>
              <a:rPr lang="en-US" baseline="0" dirty="0" smtClean="0"/>
              <a:t> Score</a:t>
            </a:r>
            <a:endParaRPr lang="en-US" dirty="0" smtClean="0"/>
          </a:p>
        </p:txBody>
      </p:sp>
      <p:sp>
        <p:nvSpPr>
          <p:cNvPr id="10"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1" name="Subtitle 2"/>
          <p:cNvSpPr txBox="1">
            <a:spLocks/>
          </p:cNvSpPr>
          <p:nvPr/>
        </p:nvSpPr>
        <p:spPr>
          <a:xfrm>
            <a:off x="193430" y="1457418"/>
            <a:ext cx="7863840" cy="914400"/>
          </a:xfrm>
          <a:prstGeom prst="rect">
            <a:avLst/>
          </a:prstGeom>
          <a:noFill/>
          <a:ln w="0">
            <a:noFill/>
          </a:ln>
        </p:spPr>
        <p:txBody>
          <a:bodyPr/>
          <a:lstStyle>
            <a:lvl1pPr marL="0" indent="0" algn="l" defTabSz="457200" rtl="0" eaLnBrk="1" latinLnBrk="0" hangingPunct="1">
              <a:spcBef>
                <a:spcPct val="20000"/>
              </a:spcBef>
              <a:buFont typeface="Arial"/>
              <a:buNone/>
              <a:defRPr sz="2600" kern="1200">
                <a:solidFill>
                  <a:srgbClr val="27369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Small-geography</a:t>
            </a:r>
            <a:r>
              <a:rPr lang="en-US" baseline="0" dirty="0" smtClean="0"/>
              <a:t> Neighborhood Indicator Performance (SNIP) Components:</a:t>
            </a:r>
            <a:endParaRPr lang="en-US" dirty="0"/>
          </a:p>
        </p:txBody>
      </p:sp>
      <p:pic>
        <p:nvPicPr>
          <p:cNvPr id="2050" name="Picture 2" descr="http://www.womans.org/assets/images/galleries/pregnancy_childbirth/birth_newbor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22" y="2407595"/>
            <a:ext cx="1532107" cy="102140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https://figures.boundless.com/5829/raw/crim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5"/>
          <p:cNvPicPr>
            <a:picLocks noChangeAspect="1" noChangeArrowheads="1"/>
          </p:cNvPicPr>
          <p:nvPr/>
        </p:nvPicPr>
        <p:blipFill rotWithShape="1">
          <a:blip r:embed="rId17">
            <a:extLst>
              <a:ext uri="{28A0092B-C50C-407E-A947-70E740481C1C}">
                <a14:useLocalDpi xmlns:a14="http://schemas.microsoft.com/office/drawing/2010/main" val="0"/>
              </a:ext>
            </a:extLst>
          </a:blip>
          <a:srcRect l="23798" t="38894" r="50464" b="25073"/>
          <a:stretch/>
        </p:blipFill>
        <p:spPr bwMode="auto">
          <a:xfrm>
            <a:off x="2483337" y="2407595"/>
            <a:ext cx="1505020" cy="131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http://blovelyevents.com/wp-content/uploads/2013/08/back-to-school-party-appl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4194" y="3741002"/>
            <a:ext cx="1792961" cy="11881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pediatriciansareawesome.wikispaces.com/file/view/charleston_pediatrician001.jpg/222403228/311x466/charleston_pediatrician0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0038" y="2407595"/>
            <a:ext cx="1390802" cy="20837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madisoncountyhealthdept.org/Images/AdultHom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70352" y="3937263"/>
            <a:ext cx="1613972" cy="11081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http://1.bp.blogspot.com/-BJoO8DeTeP0/Thn7guAhYII/AAAAAAAAAHA/QKq8t1EPN5E/s1600/ShawshankRedempt_219Pyxurz.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718142" y="4936291"/>
            <a:ext cx="174337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blog.patrickhalpinehomes.com/files/2013/06/homes-for-sale-in-Glendale.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4928" y="5152127"/>
            <a:ext cx="1553396" cy="103214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outhvalleyny.com/yahoo_site_admin/assets/images/iStock_000005681825XSmall.15384743_std.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56150" y="5220138"/>
            <a:ext cx="1327600" cy="99570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ttp://grahamlegalpllc.com/wp-content/uploads/2013/10/stop-foreclosur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61516" y="2371818"/>
            <a:ext cx="2019300" cy="134778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media.washtimes.com/media/community/image/2013/04/12/food_stamps_ad_bus_stop_t268.jpg?7f6c82c4e3ebc52dbf2e980dcc8631719b6d5f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25638" y="3937263"/>
            <a:ext cx="1491056" cy="221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70896"/>
      </p:ext>
    </p:extLst>
  </p:cSld>
  <p:clrMap bg1="lt1" tx1="dk1" bg2="lt2" tx2="dk2" accent1="accent1" accent2="accent2" accent3="accent3" accent4="accent4" accent5="accent5" accent6="accent6" hlink="hlink" folHlink="folHlink"/>
  <p:sldLayoutIdLst>
    <p:sldLayoutId id="2147493486" r:id="rId1"/>
    <p:sldLayoutId id="2147493487" r:id="rId2"/>
    <p:sldLayoutId id="2147493488" r:id="rId3"/>
    <p:sldLayoutId id="2147493489" r:id="rId4"/>
    <p:sldLayoutId id="2147493490" r:id="rId5"/>
    <p:sldLayoutId id="2147493491" r:id="rId6"/>
    <p:sldLayoutId id="2147493492" r:id="rId7"/>
    <p:sldLayoutId id="2147493493" r:id="rId8"/>
    <p:sldLayoutId id="2147493494" r:id="rId9"/>
    <p:sldLayoutId id="2147493495" r:id="rId10"/>
    <p:sldLayoutId id="2147493496" r:id="rId11"/>
    <p:sldLayoutId id="2147493497" r:id="rId12"/>
    <p:sldLayoutId id="2147493498"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endParaRPr lang="en-US" dirty="0"/>
          </a:p>
        </p:txBody>
      </p:sp>
      <p:sp>
        <p:nvSpPr>
          <p:cNvPr id="7" name="Text Placeholder 6"/>
          <p:cNvSpPr>
            <a:spLocks noGrp="1"/>
          </p:cNvSpPr>
          <p:nvPr>
            <p:ph type="body" sz="quarter" idx="10"/>
          </p:nvPr>
        </p:nvSpPr>
        <p:spPr/>
        <p:txBody>
          <a:bodyPr/>
          <a:lstStyle/>
          <a:p>
            <a:endParaRPr lang="en-US" dirty="0"/>
          </a:p>
        </p:txBody>
      </p:sp>
      <p:pic>
        <p:nvPicPr>
          <p:cNvPr id="8" name="Picture 7" descr="TitlePage_Header_Img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4"/>
          <p:cNvSpPr txBox="1">
            <a:spLocks/>
          </p:cNvSpPr>
          <p:nvPr/>
        </p:nvSpPr>
        <p:spPr>
          <a:xfrm>
            <a:off x="829254" y="2099934"/>
            <a:ext cx="7863840" cy="1366770"/>
          </a:xfrm>
          <a:prstGeom prst="rect">
            <a:avLst/>
          </a:prstGeom>
          <a:ln>
            <a:noFill/>
          </a:ln>
        </p:spPr>
        <p:txBody>
          <a:bodyPr/>
          <a:lstStyle>
            <a:lvl1pPr algn="l" defTabSz="457200" rtl="0" eaLnBrk="1" latinLnBrk="0" hangingPunct="1">
              <a:spcBef>
                <a:spcPct val="0"/>
              </a:spcBef>
              <a:buNone/>
              <a:defRPr sz="4000" b="1" kern="1200" baseline="0">
                <a:solidFill>
                  <a:srgbClr val="273691"/>
                </a:solidFill>
                <a:latin typeface="+mj-lt"/>
                <a:ea typeface="+mj-ea"/>
                <a:cs typeface="+mj-cs"/>
              </a:defRPr>
            </a:lvl1pPr>
          </a:lstStyle>
          <a:p>
            <a:r>
              <a:rPr lang="en-US" dirty="0"/>
              <a:t>NNIP Partner Participation </a:t>
            </a:r>
            <a:r>
              <a:rPr lang="en-US" dirty="0" smtClean="0"/>
              <a:t>Reports</a:t>
            </a:r>
            <a:endParaRPr lang="en-US" dirty="0"/>
          </a:p>
        </p:txBody>
      </p:sp>
      <p:sp>
        <p:nvSpPr>
          <p:cNvPr id="14" name="Text Placeholder 6"/>
          <p:cNvSpPr txBox="1">
            <a:spLocks/>
          </p:cNvSpPr>
          <p:nvPr/>
        </p:nvSpPr>
        <p:spPr>
          <a:xfrm>
            <a:off x="829252" y="4607782"/>
            <a:ext cx="5486400" cy="1699233"/>
          </a:xfrm>
          <a:prstGeom prst="rect">
            <a:avLst/>
          </a:prstGeom>
          <a:ln>
            <a:noFill/>
          </a:ln>
        </p:spPr>
        <p:txBody>
          <a:bodyPr vert="horz"/>
          <a:lstStyle>
            <a:lvl1pPr marL="0" indent="0" algn="l" defTabSz="457200" rtl="0" eaLnBrk="1" latinLnBrk="0" hangingPunct="1">
              <a:spcBef>
                <a:spcPct val="20000"/>
              </a:spcBef>
              <a:buFont typeface="Arial"/>
              <a:buNone/>
              <a:defRPr sz="1800" kern="1200" baseline="0">
                <a:solidFill>
                  <a:srgbClr val="00B6D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smtClean="0"/>
              <a:t>ROB PITINGOLO</a:t>
            </a:r>
          </a:p>
          <a:p>
            <a:r>
              <a:rPr lang="en-US" altLang="en-US" dirty="0" smtClean="0"/>
              <a:t>April, 2016</a:t>
            </a:r>
          </a:p>
          <a:p>
            <a:endParaRPr lang="en-US" dirty="0"/>
          </a:p>
        </p:txBody>
      </p:sp>
    </p:spTree>
    <p:extLst>
      <p:ext uri="{BB962C8B-B14F-4D97-AF65-F5344CB8AC3E}">
        <p14:creationId xmlns:p14="http://schemas.microsoft.com/office/powerpoint/2010/main" val="368768456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meeting attendance</a:t>
            </a:r>
            <a:endParaRPr lang="en-US" dirty="0"/>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10</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131734020"/>
              </p:ext>
            </p:extLst>
          </p:nvPr>
        </p:nvGraphicFramePr>
        <p:xfrm>
          <a:off x="415159" y="1742089"/>
          <a:ext cx="8028432" cy="44897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496347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the NNIP website</a:t>
            </a:r>
            <a:endParaRPr lang="en-US" dirty="0"/>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11</a:t>
            </a:fld>
            <a:endParaRPr lang="en-US"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06" t="16470" r="13970" b="7941"/>
          <a:stretch/>
        </p:blipFill>
        <p:spPr bwMode="auto">
          <a:xfrm>
            <a:off x="887506" y="1627093"/>
            <a:ext cx="7113494" cy="47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3352801" y="1492622"/>
            <a:ext cx="571500"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924301" y="1492622"/>
            <a:ext cx="741829"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985907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NNIP partner badge on your </a:t>
            </a:r>
            <a:r>
              <a:rPr lang="en-US" dirty="0" smtClean="0"/>
              <a:t>own website</a:t>
            </a:r>
            <a:r>
              <a:rPr lang="en-US" dirty="0" smtClean="0"/>
              <a:t>!</a:t>
            </a:r>
            <a:endParaRPr lang="en-US" dirty="0"/>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12</a:t>
            </a:fld>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08" t="8095" r="53546" b="3572"/>
          <a:stretch/>
        </p:blipFill>
        <p:spPr bwMode="auto">
          <a:xfrm>
            <a:off x="1204560" y="1503730"/>
            <a:ext cx="6194723" cy="487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5249917" y="4246178"/>
            <a:ext cx="1187669"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8882" y="4246178"/>
            <a:ext cx="914401"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97571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Maintain data inventory</a:t>
            </a:r>
            <a:endParaRPr lang="en-US" dirty="0"/>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13</a:t>
            </a:fld>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2681711236"/>
              </p:ext>
            </p:extLst>
          </p:nvPr>
        </p:nvGraphicFramePr>
        <p:xfrm>
          <a:off x="0" y="1680882"/>
          <a:ext cx="5056992" cy="4473733"/>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1676862" y="5316090"/>
            <a:ext cx="1738844"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Up-to-date</a:t>
            </a:r>
            <a:r>
              <a:rPr lang="en-US" sz="1400" b="1" dirty="0" smtClean="0"/>
              <a:t> (27)</a:t>
            </a:r>
            <a:endParaRPr lang="en-US" sz="1400" b="1" baseline="0" dirty="0" smtClean="0"/>
          </a:p>
        </p:txBody>
      </p:sp>
      <p:sp>
        <p:nvSpPr>
          <p:cNvPr id="13" name="Content Placeholder 2"/>
          <p:cNvSpPr txBox="1">
            <a:spLocks/>
          </p:cNvSpPr>
          <p:nvPr/>
        </p:nvSpPr>
        <p:spPr>
          <a:xfrm>
            <a:off x="587342" y="3010982"/>
            <a:ext cx="1738844"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Overdue (9)</a:t>
            </a:r>
          </a:p>
        </p:txBody>
      </p:sp>
      <p:sp>
        <p:nvSpPr>
          <p:cNvPr id="15" name="Content Placeholder 2"/>
          <p:cNvSpPr txBox="1">
            <a:spLocks/>
          </p:cNvSpPr>
          <p:nvPr/>
        </p:nvSpPr>
        <p:spPr>
          <a:xfrm>
            <a:off x="5056992" y="1863119"/>
            <a:ext cx="3395101" cy="2592264"/>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SNIP Stats:</a:t>
            </a:r>
          </a:p>
          <a:p>
            <a:r>
              <a:rPr lang="en-US" dirty="0" smtClean="0"/>
              <a:t>Range:   	</a:t>
            </a:r>
            <a:r>
              <a:rPr lang="en-US" b="1" dirty="0" smtClean="0"/>
              <a:t>0-10</a:t>
            </a:r>
          </a:p>
          <a:p>
            <a:r>
              <a:rPr lang="en-US" baseline="0" dirty="0" smtClean="0"/>
              <a:t>Mean:    	</a:t>
            </a:r>
            <a:r>
              <a:rPr lang="en-US" b="1" baseline="0" dirty="0" smtClean="0"/>
              <a:t>3.8</a:t>
            </a:r>
            <a:r>
              <a:rPr lang="en-US" baseline="0" dirty="0" smtClean="0"/>
              <a:t>   </a:t>
            </a:r>
            <a:endParaRPr lang="en-US" b="1" baseline="0" dirty="0" smtClean="0"/>
          </a:p>
          <a:p>
            <a:r>
              <a:rPr lang="en-US" dirty="0" smtClean="0"/>
              <a:t>Median:  	</a:t>
            </a:r>
            <a:r>
              <a:rPr lang="en-US" b="1" dirty="0" smtClean="0"/>
              <a:t>5</a:t>
            </a:r>
            <a:endParaRPr lang="en-US" b="1" baseline="0" dirty="0" smtClean="0"/>
          </a:p>
        </p:txBody>
      </p:sp>
    </p:spTree>
    <p:extLst>
      <p:ext uri="{BB962C8B-B14F-4D97-AF65-F5344CB8AC3E}">
        <p14:creationId xmlns:p14="http://schemas.microsoft.com/office/powerpoint/2010/main" val="13733991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Showcase attendance</a:t>
            </a:r>
            <a:endParaRPr lang="en-US" dirty="0"/>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563940708"/>
              </p:ext>
            </p:extLst>
          </p:nvPr>
        </p:nvGraphicFramePr>
        <p:xfrm>
          <a:off x="470647" y="1707777"/>
          <a:ext cx="8028432" cy="44897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940892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Welcome!</a:t>
            </a:r>
            <a:endParaRPr lang="en-US" dirty="0"/>
          </a:p>
        </p:txBody>
      </p:sp>
      <p:sp>
        <p:nvSpPr>
          <p:cNvPr id="3" name="Text Placeholder 2"/>
          <p:cNvSpPr>
            <a:spLocks noGrp="1"/>
          </p:cNvSpPr>
          <p:nvPr>
            <p:ph type="body" sz="quarter" idx="10"/>
          </p:nvPr>
        </p:nvSpPr>
        <p:spPr/>
        <p:txBody>
          <a:bodyPr/>
          <a:lstStyle/>
          <a:p>
            <a:r>
              <a:rPr lang="en-US" dirty="0" smtClean="0"/>
              <a:t>Rob </a:t>
            </a:r>
            <a:r>
              <a:rPr lang="en-US" dirty="0" err="1" smtClean="0"/>
              <a:t>Pitingolo</a:t>
            </a:r>
            <a:endParaRPr lang="en-US" dirty="0"/>
          </a:p>
          <a:p>
            <a:r>
              <a:rPr lang="en-US" dirty="0" smtClean="0"/>
              <a:t>rpitingolo@urban.org</a:t>
            </a:r>
            <a:endParaRPr lang="en-US" dirty="0"/>
          </a:p>
        </p:txBody>
      </p:sp>
    </p:spTree>
    <p:extLst>
      <p:ext uri="{BB962C8B-B14F-4D97-AF65-F5344CB8AC3E}">
        <p14:creationId xmlns:p14="http://schemas.microsoft.com/office/powerpoint/2010/main" val="35422150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Assessment of </a:t>
            </a:r>
            <a:r>
              <a:rPr lang="en-US" dirty="0" smtClean="0"/>
              <a:t>NNIP, </a:t>
            </a:r>
            <a:r>
              <a:rPr lang="en-US" dirty="0"/>
              <a:t>2002–13</a:t>
            </a:r>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2</a:t>
            </a:fld>
            <a:endParaRPr lang="en-US" dirty="0"/>
          </a:p>
        </p:txBody>
      </p:sp>
      <p:sp>
        <p:nvSpPr>
          <p:cNvPr id="14" name="Content Placeholder 2"/>
          <p:cNvSpPr txBox="1">
            <a:spLocks/>
          </p:cNvSpPr>
          <p:nvPr/>
        </p:nvSpPr>
        <p:spPr>
          <a:xfrm>
            <a:off x="641349" y="1933927"/>
            <a:ext cx="7254885" cy="341808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Published by </a:t>
            </a:r>
            <a:r>
              <a:rPr lang="en-US" dirty="0"/>
              <a:t>Aspen Institute Roundtable on Community </a:t>
            </a:r>
            <a:r>
              <a:rPr lang="en-US" dirty="0" smtClean="0"/>
              <a:t>Change</a:t>
            </a:r>
            <a:r>
              <a:rPr lang="en-US" dirty="0" smtClean="0"/>
              <a:t> </a:t>
            </a:r>
            <a:r>
              <a:rPr lang="en-US" dirty="0" smtClean="0"/>
              <a:t>in 2014</a:t>
            </a:r>
          </a:p>
          <a:p>
            <a:r>
              <a:rPr lang="en-US" dirty="0" smtClean="0"/>
              <a:t>Supported </a:t>
            </a:r>
            <a:r>
              <a:rPr lang="en-US" dirty="0"/>
              <a:t>by the John D. and Catherine T. MacArthur </a:t>
            </a:r>
            <a:r>
              <a:rPr lang="en-US" dirty="0" smtClean="0"/>
              <a:t>Foundation</a:t>
            </a:r>
          </a:p>
          <a:p>
            <a:r>
              <a:rPr lang="en-US" dirty="0" smtClean="0"/>
              <a:t>Assessment of NNIP as </a:t>
            </a:r>
            <a:r>
              <a:rPr lang="en-US" dirty="0"/>
              <a:t>a network and possible directions for NNIP’s </a:t>
            </a:r>
            <a:r>
              <a:rPr lang="en-US" dirty="0" smtClean="0"/>
              <a:t>future</a:t>
            </a:r>
          </a:p>
          <a:p>
            <a:endParaRPr lang="en-US" baseline="0" dirty="0" smtClean="0"/>
          </a:p>
        </p:txBody>
      </p:sp>
      <p:pic>
        <p:nvPicPr>
          <p:cNvPr id="9218" name="Picture 2" descr="http://www.aspeninstitute.org/sites/default/files/content/images/policy/RCClogo-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91" y="4823204"/>
            <a:ext cx="33528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547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Assessment: Partners value peer learning</a:t>
            </a:r>
            <a:endParaRPr lang="en-US" dirty="0"/>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3</a:t>
            </a:fld>
            <a:endParaRPr lang="en-US" dirty="0"/>
          </a:p>
        </p:txBody>
      </p:sp>
      <p:sp>
        <p:nvSpPr>
          <p:cNvPr id="14" name="Content Placeholder 2"/>
          <p:cNvSpPr txBox="1">
            <a:spLocks/>
          </p:cNvSpPr>
          <p:nvPr/>
        </p:nvSpPr>
        <p:spPr>
          <a:xfrm>
            <a:off x="641349" y="1650157"/>
            <a:ext cx="7254885" cy="341808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a:t>
            </a:r>
            <a:r>
              <a:rPr lang="en-US" dirty="0"/>
              <a:t>As members in a peer network, partner staff members value having others to talk with who understand what they do, face common challenges, and are willing to share solutions</a:t>
            </a:r>
            <a:r>
              <a:rPr lang="en-US" dirty="0" smtClean="0"/>
              <a:t>.”</a:t>
            </a:r>
          </a:p>
          <a:p>
            <a:pPr algn="ctr"/>
            <a:endParaRPr lang="en-US" baseline="0" dirty="0" smtClean="0"/>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73" t="21667" r="60817" b="41905"/>
          <a:stretch/>
        </p:blipFill>
        <p:spPr bwMode="auto">
          <a:xfrm>
            <a:off x="676853" y="3394292"/>
            <a:ext cx="6974677" cy="2915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94116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Assessment: Use a scorecard to keep track of participation</a:t>
            </a:r>
            <a:endParaRPr lang="en-US" dirty="0"/>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4</a:t>
            </a:fld>
            <a:endParaRPr lang="en-US" dirty="0"/>
          </a:p>
        </p:txBody>
      </p:sp>
      <p:sp>
        <p:nvSpPr>
          <p:cNvPr id="14" name="Content Placeholder 2"/>
          <p:cNvSpPr txBox="1">
            <a:spLocks/>
          </p:cNvSpPr>
          <p:nvPr/>
        </p:nvSpPr>
        <p:spPr>
          <a:xfrm>
            <a:off x="315314" y="1650157"/>
            <a:ext cx="4645574" cy="341808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Suggestion from the assessment:</a:t>
            </a:r>
          </a:p>
          <a:p>
            <a:pPr marL="0" indent="0" algn="ctr">
              <a:buNone/>
            </a:pPr>
            <a:r>
              <a:rPr lang="en-US" dirty="0" smtClean="0"/>
              <a:t>“Keep </a:t>
            </a:r>
            <a:r>
              <a:rPr lang="en-US" dirty="0"/>
              <a:t>a scorecard on how partners participate, and remind them of their obligation. Point out the opportunity cost to the network of having members who don’t participate in meetings, webinars, and website updates.”</a:t>
            </a:r>
            <a:endParaRPr lang="en-US" dirty="0" smtClean="0"/>
          </a:p>
          <a:p>
            <a:pPr algn="ctr"/>
            <a:endParaRPr lang="en-US" baseline="0" dirty="0" smtClean="0"/>
          </a:p>
        </p:txBody>
      </p:sp>
      <p:pic>
        <p:nvPicPr>
          <p:cNvPr id="11268" name="Picture 4" descr="https://ladiesroomsportsreport.files.wordpress.com/2015/08/scorecard-yankees-20080921-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586" t="4242" r="34310" b="5600"/>
          <a:stretch/>
        </p:blipFill>
        <p:spPr bwMode="auto">
          <a:xfrm>
            <a:off x="4906042" y="1650157"/>
            <a:ext cx="3846786" cy="430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593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Partners as stewards of NNIP</a:t>
            </a:r>
            <a:endParaRPr lang="en-US" dirty="0"/>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5</a:t>
            </a:fld>
            <a:endParaRPr lang="en-US" dirty="0"/>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09" t="12143" r="45344" b="6428"/>
          <a:stretch/>
        </p:blipFill>
        <p:spPr bwMode="auto">
          <a:xfrm>
            <a:off x="750207" y="1863119"/>
            <a:ext cx="7132864" cy="372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750206" y="5662846"/>
            <a:ext cx="7024007"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aseline="0" dirty="0" smtClean="0"/>
              <a:t>Martin &amp; Gradeck</a:t>
            </a:r>
            <a:r>
              <a:rPr lang="en-US" sz="1400" dirty="0" smtClean="0"/>
              <a:t> lead the </a:t>
            </a:r>
            <a:r>
              <a:rPr lang="en-US" sz="1400" baseline="0" dirty="0" smtClean="0"/>
              <a:t>NNIP stewardship session at Fall 2015 meeting.</a:t>
            </a:r>
          </a:p>
        </p:txBody>
      </p:sp>
    </p:spTree>
    <p:extLst>
      <p:ext uri="{BB962C8B-B14F-4D97-AF65-F5344CB8AC3E}">
        <p14:creationId xmlns:p14="http://schemas.microsoft.com/office/powerpoint/2010/main" val="11516806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NNIP stewardship diagram</a:t>
            </a:r>
            <a:endParaRPr lang="en-US" dirty="0"/>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6</a:t>
            </a:fld>
            <a:endParaRPr lang="en-US" dirty="0"/>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18" t="14397" r="50944" b="8730"/>
          <a:stretch/>
        </p:blipFill>
        <p:spPr bwMode="auto">
          <a:xfrm>
            <a:off x="1434662" y="1536114"/>
            <a:ext cx="6274676" cy="467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1434662" y="6066692"/>
            <a:ext cx="6079228"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aseline="0" dirty="0" smtClean="0"/>
              <a:t>Source: Martin &amp; Gradeck, 2015</a:t>
            </a:r>
          </a:p>
        </p:txBody>
      </p:sp>
    </p:spTree>
    <p:extLst>
      <p:ext uri="{BB962C8B-B14F-4D97-AF65-F5344CB8AC3E}">
        <p14:creationId xmlns:p14="http://schemas.microsoft.com/office/powerpoint/2010/main" val="17871502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Introducing the </a:t>
            </a:r>
            <a:r>
              <a:rPr lang="en-US" dirty="0"/>
              <a:t>NNIP Partner Organization Participation Report</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7</a:t>
            </a:fld>
            <a:endParaRPr lang="en-US" dirty="0"/>
          </a:p>
        </p:txBody>
      </p:sp>
      <p:sp>
        <p:nvSpPr>
          <p:cNvPr id="9" name="Content Placeholder 2"/>
          <p:cNvSpPr txBox="1">
            <a:spLocks/>
          </p:cNvSpPr>
          <p:nvPr/>
        </p:nvSpPr>
        <p:spPr>
          <a:xfrm>
            <a:off x="641350" y="1757612"/>
            <a:ext cx="3880094" cy="193164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Still in Beta testing</a:t>
            </a:r>
          </a:p>
          <a:p>
            <a:r>
              <a:rPr lang="en-US" baseline="0" dirty="0" smtClean="0"/>
              <a:t>Emailed to partner staff on Monday,</a:t>
            </a:r>
            <a:r>
              <a:rPr lang="en-US" dirty="0" smtClean="0"/>
              <a:t> April 4</a:t>
            </a:r>
          </a:p>
          <a:p>
            <a:r>
              <a:rPr lang="en-US" baseline="0" dirty="0" smtClean="0"/>
              <a:t>Tracking on five primary metrics</a:t>
            </a:r>
          </a:p>
          <a:p>
            <a:r>
              <a:rPr lang="en-US" dirty="0" smtClean="0"/>
              <a:t>Please give me feedback for the next version! </a:t>
            </a:r>
            <a:endParaRPr lang="en-US" baseline="0" dirty="0" smtClean="0"/>
          </a:p>
        </p:txBody>
      </p:sp>
      <p:sp>
        <p:nvSpPr>
          <p:cNvPr id="17" name="Content Placeholder 2"/>
          <p:cNvSpPr txBox="1">
            <a:spLocks/>
          </p:cNvSpPr>
          <p:nvPr/>
        </p:nvSpPr>
        <p:spPr>
          <a:xfrm>
            <a:off x="3369300" y="4477829"/>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smtClean="0">
                <a:solidFill>
                  <a:schemeClr val="bg1"/>
                </a:solidFill>
              </a:rPr>
              <a:t>Vital Stats</a:t>
            </a:r>
            <a:endParaRPr lang="en-US" sz="1600" b="1" baseline="0" dirty="0" smtClean="0">
              <a:solidFill>
                <a:schemeClr val="bg1"/>
              </a:solidFill>
            </a:endParaRPr>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Housing</a:t>
            </a:r>
            <a:endParaRPr lang="en-US" sz="1600" b="1" baseline="0" dirty="0" smtClean="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Crime</a:t>
            </a:r>
            <a:endParaRPr lang="en-US" sz="1600" b="1" baseline="0" dirty="0" smtClean="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Health</a:t>
            </a:r>
            <a:endParaRPr lang="en-US" sz="1600" b="1" baseline="0" dirty="0" smtClean="0">
              <a:solidFill>
                <a:schemeClr val="bg1"/>
              </a:solidFill>
            </a:endParaRP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84" t="17381" r="58520" b="11428"/>
          <a:stretch/>
        </p:blipFill>
        <p:spPr bwMode="auto">
          <a:xfrm>
            <a:off x="4470491" y="1863119"/>
            <a:ext cx="4233753" cy="390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5415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Introducing the </a:t>
            </a:r>
            <a:r>
              <a:rPr lang="en-US" dirty="0"/>
              <a:t>NNIP Partner Organization Participation Report</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8</a:t>
            </a:fld>
            <a:endParaRPr lang="en-US" dirty="0"/>
          </a:p>
        </p:txBody>
      </p:sp>
      <p:sp>
        <p:nvSpPr>
          <p:cNvPr id="9" name="Content Placeholder 2"/>
          <p:cNvSpPr txBox="1">
            <a:spLocks/>
          </p:cNvSpPr>
          <p:nvPr/>
        </p:nvSpPr>
        <p:spPr>
          <a:xfrm>
            <a:off x="641350" y="1757612"/>
            <a:ext cx="3880094" cy="193164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Designed both for partners and HQ</a:t>
            </a:r>
          </a:p>
          <a:p>
            <a:r>
              <a:rPr lang="en-US" baseline="0" dirty="0" smtClean="0"/>
              <a:t>Partners</a:t>
            </a:r>
            <a:r>
              <a:rPr lang="en-US" dirty="0" smtClean="0"/>
              <a:t> can see extent of staff engagement</a:t>
            </a:r>
          </a:p>
          <a:p>
            <a:r>
              <a:rPr lang="en-US" baseline="0" dirty="0" smtClean="0"/>
              <a:t>HQ</a:t>
            </a:r>
            <a:r>
              <a:rPr lang="en-US" dirty="0" smtClean="0"/>
              <a:t> will evaluate our practices </a:t>
            </a:r>
            <a:r>
              <a:rPr lang="en-US" dirty="0" smtClean="0"/>
              <a:t>to make </a:t>
            </a:r>
            <a:r>
              <a:rPr lang="en-US" dirty="0" smtClean="0"/>
              <a:t>participation easier</a:t>
            </a:r>
            <a:endParaRPr lang="en-US" baseline="0" dirty="0" smtClean="0"/>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Housing</a:t>
            </a:r>
            <a:endParaRPr lang="en-US" sz="1600" b="1" baseline="0" dirty="0" smtClean="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Crime</a:t>
            </a:r>
            <a:endParaRPr lang="en-US" sz="1600" b="1" baseline="0" dirty="0" smtClean="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chemeClr val="bg1"/>
                </a:solidFill>
              </a:rPr>
              <a:t>Health</a:t>
            </a:r>
            <a:endParaRPr lang="en-US" sz="1600" b="1" baseline="0" dirty="0" smtClean="0">
              <a:solidFill>
                <a:schemeClr val="bg1"/>
              </a:solidFill>
            </a:endParaRP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84" t="17381" r="58520" b="11428"/>
          <a:stretch/>
        </p:blipFill>
        <p:spPr bwMode="auto">
          <a:xfrm>
            <a:off x="4470491" y="1863119"/>
            <a:ext cx="4233753" cy="390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8462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9855" cy="1073516"/>
          </a:xfrm>
          <a:prstGeom prst="rect">
            <a:avLst/>
          </a:prstGeom>
          <a:ln>
            <a:noFill/>
          </a:ln>
        </p:spPr>
        <p:txBody>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smtClean="0"/>
              <a:t>Participation report components</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9</a:t>
            </a:fld>
            <a:endParaRPr lang="en-US" dirty="0"/>
          </a:p>
        </p:txBody>
      </p:sp>
      <p:sp>
        <p:nvSpPr>
          <p:cNvPr id="11" name="AutoShape 10" descr="https://figures.boundless.com/5829/raw/crim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Content Placeholder 2"/>
          <p:cNvSpPr txBox="1">
            <a:spLocks/>
          </p:cNvSpPr>
          <p:nvPr/>
        </p:nvSpPr>
        <p:spPr>
          <a:xfrm>
            <a:off x="1026997" y="1850378"/>
            <a:ext cx="2472947"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Meeting Attendance</a:t>
            </a:r>
          </a:p>
        </p:txBody>
      </p:sp>
      <p:sp>
        <p:nvSpPr>
          <p:cNvPr id="32" name="Content Placeholder 2"/>
          <p:cNvSpPr txBox="1">
            <a:spLocks/>
          </p:cNvSpPr>
          <p:nvPr/>
        </p:nvSpPr>
        <p:spPr>
          <a:xfrm>
            <a:off x="556642" y="4103417"/>
            <a:ext cx="3301780"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Website Updates</a:t>
            </a:r>
          </a:p>
        </p:txBody>
      </p:sp>
      <p:sp>
        <p:nvSpPr>
          <p:cNvPr id="33" name="Content Placeholder 2"/>
          <p:cNvSpPr txBox="1">
            <a:spLocks/>
          </p:cNvSpPr>
          <p:nvPr/>
        </p:nvSpPr>
        <p:spPr>
          <a:xfrm>
            <a:off x="4431145" y="5345314"/>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NNIP Logo Badge on Website</a:t>
            </a:r>
          </a:p>
        </p:txBody>
      </p:sp>
      <p:sp>
        <p:nvSpPr>
          <p:cNvPr id="34" name="Content Placeholder 2"/>
          <p:cNvSpPr txBox="1">
            <a:spLocks/>
          </p:cNvSpPr>
          <p:nvPr/>
        </p:nvSpPr>
        <p:spPr>
          <a:xfrm>
            <a:off x="5841463" y="1830871"/>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Data Inventory</a:t>
            </a:r>
          </a:p>
        </p:txBody>
      </p:sp>
      <p:sp>
        <p:nvSpPr>
          <p:cNvPr id="35" name="Content Placeholder 2"/>
          <p:cNvSpPr txBox="1">
            <a:spLocks/>
          </p:cNvSpPr>
          <p:nvPr/>
        </p:nvSpPr>
        <p:spPr>
          <a:xfrm>
            <a:off x="6601952" y="6017975"/>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smtClean="0"/>
              <a:t>Idea Showcase Attendance</a:t>
            </a:r>
          </a:p>
        </p:txBody>
      </p:sp>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54" t="30714" r="60280" b="28809"/>
          <a:stretch/>
        </p:blipFill>
        <p:spPr bwMode="auto">
          <a:xfrm>
            <a:off x="460375" y="2146580"/>
            <a:ext cx="3494315" cy="185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3608" t="10843" r="57112" b="45265"/>
          <a:stretch/>
        </p:blipFill>
        <p:spPr bwMode="auto">
          <a:xfrm>
            <a:off x="541642" y="4393309"/>
            <a:ext cx="3331779" cy="160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http://arjunasolutions.com/wp-content/uploads/2015/11/criteria-words-wordclou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135" y="2146580"/>
            <a:ext cx="3673596" cy="1850573"/>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http://theshopcompany.com/media/catalog/product/cache/1/image/1200x1800/43ecdab235741713120884e123efb51d/a/i/aisle.jpg"/>
          <p:cNvPicPr>
            <a:picLocks noChangeAspect="1" noChangeArrowheads="1"/>
          </p:cNvPicPr>
          <p:nvPr/>
        </p:nvPicPr>
        <p:blipFill rotWithShape="1">
          <a:blip r:embed="rId7">
            <a:extLst>
              <a:ext uri="{28A0092B-C50C-407E-A947-70E740481C1C}">
                <a14:useLocalDpi xmlns:a14="http://schemas.microsoft.com/office/drawing/2010/main" val="0"/>
              </a:ext>
            </a:extLst>
          </a:blip>
          <a:srcRect t="14810" b="17725"/>
          <a:stretch/>
        </p:blipFill>
        <p:spPr bwMode="auto">
          <a:xfrm>
            <a:off x="6405004" y="4087646"/>
            <a:ext cx="1941932" cy="19652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3288" t="77529" r="65310" b="8074"/>
          <a:stretch/>
        </p:blipFill>
        <p:spPr bwMode="auto">
          <a:xfrm>
            <a:off x="4225449" y="4543963"/>
            <a:ext cx="1959429" cy="79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1122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schemas.microsoft.com/sharepoint/v3/field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30974</TotalTime>
  <Words>979</Words>
  <Application>Microsoft Office PowerPoint</Application>
  <PresentationFormat>On-screen Show (4:3)</PresentationFormat>
  <Paragraphs>138</Paragraphs>
  <Slides>15</Slides>
  <Notes>14</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NNIP PPT Theme</vt:lpstr>
      <vt:lpstr>2_NNIP PPT Theme</vt:lpstr>
      <vt:lpstr>3_NNIP PPT Theme</vt:lpstr>
      <vt:lpstr>1_NNIP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 meeting attendance</vt:lpstr>
      <vt:lpstr>Update the NNIP website</vt:lpstr>
      <vt:lpstr>Display NNIP partner badge on your own website!</vt:lpstr>
      <vt:lpstr>PowerPoint Presentation</vt:lpstr>
      <vt:lpstr>Idea Showcase attendance</vt:lpstr>
      <vt:lpstr>Comments Welcome!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Pitingolo, Rob</cp:lastModifiedBy>
  <cp:revision>203</cp:revision>
  <dcterms:created xsi:type="dcterms:W3CDTF">2010-04-12T23:12:02Z</dcterms:created>
  <dcterms:modified xsi:type="dcterms:W3CDTF">2016-04-01T19:08:46Z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