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1" r:id="rId2"/>
    <p:sldId id="270" r:id="rId3"/>
    <p:sldId id="271" r:id="rId4"/>
    <p:sldId id="260" r:id="rId5"/>
    <p:sldId id="262" r:id="rId6"/>
    <p:sldId id="269" r:id="rId7"/>
    <p:sldId id="272" r:id="rId8"/>
    <p:sldId id="273" r:id="rId9"/>
    <p:sldId id="274" r:id="rId10"/>
    <p:sldId id="275" r:id="rId11"/>
    <p:sldId id="265" r:id="rId12"/>
    <p:sldId id="266" r:id="rId13"/>
    <p:sldId id="276"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86" autoAdjust="0"/>
  </p:normalViewPr>
  <p:slideViewPr>
    <p:cSldViewPr>
      <p:cViewPr varScale="1">
        <p:scale>
          <a:sx n="67" d="100"/>
          <a:sy n="67" d="100"/>
        </p:scale>
        <p:origin x="-1330"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777A76-B549-42EE-B389-8FB397F39C36}" type="datetimeFigureOut">
              <a:rPr lang="en-US" smtClean="0"/>
              <a:t>2/16/2016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1C6BA1-4248-45E7-B818-58A36DBE1EFB}" type="slidenum">
              <a:rPr lang="en-US" smtClean="0"/>
              <a:t>‹#›</a:t>
            </a:fld>
            <a:endParaRPr lang="en-US"/>
          </a:p>
        </p:txBody>
      </p:sp>
    </p:spTree>
    <p:extLst>
      <p:ext uri="{BB962C8B-B14F-4D97-AF65-F5344CB8AC3E}">
        <p14:creationId xmlns:p14="http://schemas.microsoft.com/office/powerpoint/2010/main" val="3809844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C6BA1-4248-45E7-B818-58A36DBE1EFB}" type="slidenum">
              <a:rPr lang="en-US" smtClean="0"/>
              <a:t>1</a:t>
            </a:fld>
            <a:endParaRPr lang="en-US"/>
          </a:p>
        </p:txBody>
      </p:sp>
    </p:spTree>
    <p:extLst>
      <p:ext uri="{BB962C8B-B14F-4D97-AF65-F5344CB8AC3E}">
        <p14:creationId xmlns:p14="http://schemas.microsoft.com/office/powerpoint/2010/main" val="27798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We’ve looked more closely at certain employment sectors like Health Care to see what the wage distribution is for different employer types like Hospitals or Nursing Facilities. This visualization doesn’t use any linked data—just the wage files alone.</a:t>
            </a:r>
            <a:endParaRPr lang="en-US" dirty="0" smtClean="0"/>
          </a:p>
          <a:p>
            <a:endParaRPr lang="en-US" dirty="0"/>
          </a:p>
        </p:txBody>
      </p:sp>
      <p:sp>
        <p:nvSpPr>
          <p:cNvPr id="4" name="Slide Number Placeholder 3"/>
          <p:cNvSpPr>
            <a:spLocks noGrp="1"/>
          </p:cNvSpPr>
          <p:nvPr>
            <p:ph type="sldNum" sz="quarter" idx="10"/>
          </p:nvPr>
        </p:nvSpPr>
        <p:spPr/>
        <p:txBody>
          <a:bodyPr/>
          <a:lstStyle/>
          <a:p>
            <a:fld id="{F91C6BA1-4248-45E7-B818-58A36DBE1EFB}" type="slidenum">
              <a:rPr lang="en-US" smtClean="0"/>
              <a:t>10</a:t>
            </a:fld>
            <a:endParaRPr lang="en-US"/>
          </a:p>
        </p:txBody>
      </p:sp>
    </p:spTree>
    <p:extLst>
      <p:ext uri="{BB962C8B-B14F-4D97-AF65-F5344CB8AC3E}">
        <p14:creationId xmlns:p14="http://schemas.microsoft.com/office/powerpoint/2010/main" val="1653517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fall, DLT will launch a statewide effort to expand registered apprenticeship into non-traditional industries – resulting in a 250% increase in the number of registered apprentices in the state.  The outmoded registered apprenticeship data system will be modernized later this year using Rhode Island’s existing SLDS funds.</a:t>
            </a:r>
            <a:endParaRPr lang="en-US" baseline="0" dirty="0" smtClean="0"/>
          </a:p>
        </p:txBody>
      </p:sp>
      <p:sp>
        <p:nvSpPr>
          <p:cNvPr id="4" name="Slide Number Placeholder 3"/>
          <p:cNvSpPr>
            <a:spLocks noGrp="1"/>
          </p:cNvSpPr>
          <p:nvPr>
            <p:ph type="sldNum" sz="quarter" idx="10"/>
          </p:nvPr>
        </p:nvSpPr>
        <p:spPr/>
        <p:txBody>
          <a:bodyPr/>
          <a:lstStyle/>
          <a:p>
            <a:fld id="{F91C6BA1-4248-45E7-B818-58A36DBE1EFB}" type="slidenum">
              <a:rPr lang="en-US" smtClean="0"/>
              <a:t>11</a:t>
            </a:fld>
            <a:endParaRPr lang="en-US"/>
          </a:p>
        </p:txBody>
      </p:sp>
    </p:spTree>
    <p:extLst>
      <p:ext uri="{BB962C8B-B14F-4D97-AF65-F5344CB8AC3E}">
        <p14:creationId xmlns:p14="http://schemas.microsoft.com/office/powerpoint/2010/main" val="27798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Improve the quality of data collected in conjunction with incumbent training and industry partnership programs. </a:t>
            </a:r>
            <a:r>
              <a:rPr lang="en-US" sz="1200" kern="1200" dirty="0" smtClean="0">
                <a:solidFill>
                  <a:schemeClr val="tx1"/>
                </a:solidFill>
                <a:effectLst/>
                <a:latin typeface="+mn-lt"/>
                <a:ea typeface="+mn-ea"/>
                <a:cs typeface="+mn-cs"/>
              </a:rPr>
              <a:t>To </a:t>
            </a:r>
            <a:r>
              <a:rPr lang="en-US" sz="1200" kern="1200" dirty="0" smtClean="0">
                <a:solidFill>
                  <a:schemeClr val="tx1"/>
                </a:solidFill>
                <a:effectLst/>
                <a:latin typeface="+mn-lt"/>
                <a:ea typeface="+mn-ea"/>
                <a:cs typeface="+mn-cs"/>
              </a:rPr>
              <a:t>date, employers and industry associations provide only aggregate-level </a:t>
            </a:r>
            <a:r>
              <a:rPr lang="en-US" sz="1200" kern="1200" dirty="0" smtClean="0">
                <a:solidFill>
                  <a:schemeClr val="tx1"/>
                </a:solidFill>
                <a:effectLst/>
                <a:latin typeface="+mn-lt"/>
                <a:ea typeface="+mn-ea"/>
                <a:cs typeface="+mn-cs"/>
              </a:rPr>
              <a:t>outcomes;</a:t>
            </a:r>
            <a:r>
              <a:rPr lang="en-US" sz="1200" kern="1200" baseline="0" dirty="0" smtClean="0">
                <a:solidFill>
                  <a:schemeClr val="tx1"/>
                </a:solidFill>
                <a:effectLst/>
                <a:latin typeface="+mn-lt"/>
                <a:ea typeface="+mn-ea"/>
                <a:cs typeface="+mn-cs"/>
              </a:rPr>
              <a:t> now </a:t>
            </a:r>
            <a:r>
              <a:rPr lang="en-US" sz="1200" kern="1200" dirty="0" smtClean="0">
                <a:solidFill>
                  <a:schemeClr val="tx1"/>
                </a:solidFill>
                <a:effectLst/>
                <a:latin typeface="+mn-lt"/>
                <a:ea typeface="+mn-ea"/>
                <a:cs typeface="+mn-cs"/>
              </a:rPr>
              <a:t>we can access </a:t>
            </a:r>
            <a:r>
              <a:rPr lang="en-US" sz="1200" kern="1200" dirty="0" smtClean="0">
                <a:solidFill>
                  <a:schemeClr val="tx1"/>
                </a:solidFill>
                <a:effectLst/>
                <a:latin typeface="+mn-lt"/>
                <a:ea typeface="+mn-ea"/>
                <a:cs typeface="+mn-cs"/>
              </a:rPr>
              <a:t>participant-level information in order to promote greater linkage along the education-workforce </a:t>
            </a:r>
            <a:r>
              <a:rPr lang="en-US" sz="1200" kern="1200" dirty="0" smtClean="0">
                <a:solidFill>
                  <a:schemeClr val="tx1"/>
                </a:solidFill>
                <a:effectLst/>
                <a:latin typeface="+mn-lt"/>
                <a:ea typeface="+mn-ea"/>
                <a:cs typeface="+mn-cs"/>
              </a:rPr>
              <a:t>continuum.</a:t>
            </a:r>
            <a:endParaRPr lang="en-US" baseline="0" dirty="0" smtClean="0"/>
          </a:p>
        </p:txBody>
      </p:sp>
      <p:sp>
        <p:nvSpPr>
          <p:cNvPr id="4" name="Slide Number Placeholder 3"/>
          <p:cNvSpPr>
            <a:spLocks noGrp="1"/>
          </p:cNvSpPr>
          <p:nvPr>
            <p:ph type="sldNum" sz="quarter" idx="10"/>
          </p:nvPr>
        </p:nvSpPr>
        <p:spPr/>
        <p:txBody>
          <a:bodyPr/>
          <a:lstStyle/>
          <a:p>
            <a:fld id="{F91C6BA1-4248-45E7-B818-58A36DBE1EFB}" type="slidenum">
              <a:rPr lang="en-US" smtClean="0"/>
              <a:t>12</a:t>
            </a:fld>
            <a:endParaRPr lang="en-US"/>
          </a:p>
        </p:txBody>
      </p:sp>
    </p:spTree>
    <p:extLst>
      <p:ext uri="{BB962C8B-B14F-4D97-AF65-F5344CB8AC3E}">
        <p14:creationId xmlns:p14="http://schemas.microsoft.com/office/powerpoint/2010/main" val="27798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More than most states, we have a lot of in- and out-migration of workers which complicates analysis of the </a:t>
            </a:r>
            <a:r>
              <a:rPr lang="en-US" baseline="0" smtClean="0"/>
              <a:t>education-to-workforce pipeline.</a:t>
            </a:r>
          </a:p>
          <a:p>
            <a:endParaRPr lang="en-US" baseline="0" smtClean="0"/>
          </a:p>
          <a:p>
            <a:r>
              <a:rPr lang="en-US" baseline="0" dirty="0" smtClean="0"/>
              <a:t>The national CIP-SOC (field of study-occupation) crosswalk is increasingly inadequate, both because of specialization in the labor market and state-level variations. We’re working with our WDQI partners to create a RI-specific crosswalk which should help us better understand whether the credentials we’re producing are a good fit for the jobs in demand. </a:t>
            </a:r>
            <a:endParaRPr lang="en-US" baseline="0" dirty="0" smtClean="0"/>
          </a:p>
        </p:txBody>
      </p:sp>
      <p:sp>
        <p:nvSpPr>
          <p:cNvPr id="4" name="Slide Number Placeholder 3"/>
          <p:cNvSpPr>
            <a:spLocks noGrp="1"/>
          </p:cNvSpPr>
          <p:nvPr>
            <p:ph type="sldNum" sz="quarter" idx="10"/>
          </p:nvPr>
        </p:nvSpPr>
        <p:spPr/>
        <p:txBody>
          <a:bodyPr/>
          <a:lstStyle/>
          <a:p>
            <a:fld id="{F91C6BA1-4248-45E7-B818-58A36DBE1EFB}" type="slidenum">
              <a:rPr lang="en-US" smtClean="0"/>
              <a:t>13</a:t>
            </a:fld>
            <a:endParaRPr lang="en-US"/>
          </a:p>
        </p:txBody>
      </p:sp>
    </p:spTree>
    <p:extLst>
      <p:ext uri="{BB962C8B-B14F-4D97-AF65-F5344CB8AC3E}">
        <p14:creationId xmlns:p14="http://schemas.microsoft.com/office/powerpoint/2010/main" val="27798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91C6BA1-4248-45E7-B818-58A36DBE1EFB}" type="slidenum">
              <a:rPr lang="en-US" smtClean="0"/>
              <a:t>14</a:t>
            </a:fld>
            <a:endParaRPr lang="en-US"/>
          </a:p>
        </p:txBody>
      </p:sp>
    </p:spTree>
    <p:extLst>
      <p:ext uri="{BB962C8B-B14F-4D97-AF65-F5344CB8AC3E}">
        <p14:creationId xmlns:p14="http://schemas.microsoft.com/office/powerpoint/2010/main" val="27798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WDQI is a collaborative partnership at the Federal level between the Departments of Labor and of </a:t>
            </a:r>
            <a:r>
              <a:rPr lang="en-US" sz="1200" b="0" i="0" kern="1200" dirty="0" smtClean="0">
                <a:solidFill>
                  <a:schemeClr val="tx1"/>
                </a:solidFill>
                <a:effectLst/>
                <a:latin typeface="+mn-lt"/>
                <a:ea typeface="+mn-ea"/>
                <a:cs typeface="+mn-cs"/>
              </a:rPr>
              <a:t>Education.</a:t>
            </a:r>
            <a:endParaRPr lang="en-US" dirty="0"/>
          </a:p>
        </p:txBody>
      </p:sp>
      <p:sp>
        <p:nvSpPr>
          <p:cNvPr id="4" name="Slide Number Placeholder 3"/>
          <p:cNvSpPr>
            <a:spLocks noGrp="1"/>
          </p:cNvSpPr>
          <p:nvPr>
            <p:ph type="sldNum" sz="quarter" idx="10"/>
          </p:nvPr>
        </p:nvSpPr>
        <p:spPr/>
        <p:txBody>
          <a:bodyPr/>
          <a:lstStyle/>
          <a:p>
            <a:fld id="{F91C6BA1-4248-45E7-B818-58A36DBE1EFB}" type="slidenum">
              <a:rPr lang="en-US" smtClean="0"/>
              <a:t>2</a:t>
            </a:fld>
            <a:endParaRPr lang="en-US"/>
          </a:p>
        </p:txBody>
      </p:sp>
    </p:spTree>
    <p:extLst>
      <p:ext uri="{BB962C8B-B14F-4D97-AF65-F5344CB8AC3E}">
        <p14:creationId xmlns:p14="http://schemas.microsoft.com/office/powerpoint/2010/main" val="27798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error, RI is not colored blue in this</a:t>
            </a:r>
            <a:r>
              <a:rPr lang="en-US" baseline="0" dirty="0" smtClean="0"/>
              <a:t> map from the federal WDQI grant program, but it has gotten two rounds of funding so far (the second just beginning to be implemented).</a:t>
            </a:r>
            <a:endParaRPr lang="en-US" dirty="0"/>
          </a:p>
        </p:txBody>
      </p:sp>
      <p:sp>
        <p:nvSpPr>
          <p:cNvPr id="4" name="Slide Number Placeholder 3"/>
          <p:cNvSpPr>
            <a:spLocks noGrp="1"/>
          </p:cNvSpPr>
          <p:nvPr>
            <p:ph type="sldNum" sz="quarter" idx="10"/>
          </p:nvPr>
        </p:nvSpPr>
        <p:spPr/>
        <p:txBody>
          <a:bodyPr/>
          <a:lstStyle/>
          <a:p>
            <a:fld id="{F91C6BA1-4248-45E7-B818-58A36DBE1EFB}" type="slidenum">
              <a:rPr lang="en-US" smtClean="0"/>
              <a:t>3</a:t>
            </a:fld>
            <a:endParaRPr lang="en-US"/>
          </a:p>
        </p:txBody>
      </p:sp>
    </p:spTree>
    <p:extLst>
      <p:ext uri="{BB962C8B-B14F-4D97-AF65-F5344CB8AC3E}">
        <p14:creationId xmlns:p14="http://schemas.microsoft.com/office/powerpoint/2010/main" val="2265654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development of this system has been six years in the making and has involved numerous agencies, strategic partnerships, and a braided funding approach</a:t>
            </a:r>
            <a:r>
              <a:rPr lang="en-US" sz="1200" kern="1200" dirty="0" smtClean="0">
                <a:solidFill>
                  <a:schemeClr val="tx1"/>
                </a:solidFill>
                <a:effectLst/>
                <a:latin typeface="+mn-lt"/>
                <a:ea typeface="+mn-ea"/>
                <a:cs typeface="+mn-cs"/>
              </a:rPr>
              <a:t>. Needed to change legislation.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a:t>
            </a:r>
            <a:r>
              <a:rPr lang="en-US" sz="1200" kern="1200" baseline="0" dirty="0" smtClean="0">
                <a:solidFill>
                  <a:schemeClr val="tx1"/>
                </a:solidFill>
                <a:effectLst/>
                <a:latin typeface="+mn-lt"/>
                <a:ea typeface="+mn-ea"/>
                <a:cs typeface="+mn-cs"/>
              </a:rPr>
              <a:t> increasing number of states have the P-20W capacity, although that capacity varies.</a:t>
            </a:r>
            <a:endParaRPr lang="en-US" dirty="0"/>
          </a:p>
        </p:txBody>
      </p:sp>
      <p:sp>
        <p:nvSpPr>
          <p:cNvPr id="4" name="Slide Number Placeholder 3"/>
          <p:cNvSpPr>
            <a:spLocks noGrp="1"/>
          </p:cNvSpPr>
          <p:nvPr>
            <p:ph type="sldNum" sz="quarter" idx="10"/>
          </p:nvPr>
        </p:nvSpPr>
        <p:spPr/>
        <p:txBody>
          <a:bodyPr/>
          <a:lstStyle/>
          <a:p>
            <a:fld id="{F91C6BA1-4248-45E7-B818-58A36DBE1EFB}" type="slidenum">
              <a:rPr lang="en-US" smtClean="0"/>
              <a:t>4</a:t>
            </a:fld>
            <a:endParaRPr lang="en-US"/>
          </a:p>
        </p:txBody>
      </p:sp>
    </p:spTree>
    <p:extLst>
      <p:ext uri="{BB962C8B-B14F-4D97-AF65-F5344CB8AC3E}">
        <p14:creationId xmlns:p14="http://schemas.microsoft.com/office/powerpoint/2010/main" val="27798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C6BA1-4248-45E7-B818-58A36DBE1EFB}" type="slidenum">
              <a:rPr lang="en-US" smtClean="0"/>
              <a:t>5</a:t>
            </a:fld>
            <a:endParaRPr lang="en-US"/>
          </a:p>
        </p:txBody>
      </p:sp>
    </p:spTree>
    <p:extLst>
      <p:ext uri="{BB962C8B-B14F-4D97-AF65-F5344CB8AC3E}">
        <p14:creationId xmlns:p14="http://schemas.microsoft.com/office/powerpoint/2010/main" val="27798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Quarterly, from</a:t>
            </a:r>
            <a:r>
              <a:rPr lang="en-US" baseline="0" dirty="0" smtClean="0"/>
              <a:t> 3Q 2011. Thus far we have Wage data in the </a:t>
            </a:r>
            <a:r>
              <a:rPr lang="en-US" baseline="0" dirty="0" smtClean="0"/>
              <a:t>HUB. The other data are stalled in state procurement with DLT’s database vendor.</a:t>
            </a:r>
            <a:endParaRPr lang="en-US" dirty="0"/>
          </a:p>
        </p:txBody>
      </p:sp>
      <p:sp>
        <p:nvSpPr>
          <p:cNvPr id="4" name="Slide Number Placeholder 3"/>
          <p:cNvSpPr>
            <a:spLocks noGrp="1"/>
          </p:cNvSpPr>
          <p:nvPr>
            <p:ph type="sldNum" sz="quarter" idx="10"/>
          </p:nvPr>
        </p:nvSpPr>
        <p:spPr/>
        <p:txBody>
          <a:bodyPr/>
          <a:lstStyle/>
          <a:p>
            <a:fld id="{F91C6BA1-4248-45E7-B818-58A36DBE1EFB}" type="slidenum">
              <a:rPr lang="en-US" smtClean="0"/>
              <a:t>6</a:t>
            </a:fld>
            <a:endParaRPr lang="en-US"/>
          </a:p>
        </p:txBody>
      </p:sp>
    </p:spTree>
    <p:extLst>
      <p:ext uri="{BB962C8B-B14F-4D97-AF65-F5344CB8AC3E}">
        <p14:creationId xmlns:p14="http://schemas.microsoft.com/office/powerpoint/2010/main" val="27798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three are published on the </a:t>
            </a:r>
            <a:r>
              <a:rPr lang="en-US" dirty="0" err="1" smtClean="0"/>
              <a:t>DataHUB</a:t>
            </a:r>
            <a:r>
              <a:rPr lang="en-US" dirty="0" smtClean="0"/>
              <a:t>, the other</a:t>
            </a:r>
            <a:r>
              <a:rPr lang="en-US" baseline="0" dirty="0" smtClean="0"/>
              <a:t> three are in progress</a:t>
            </a:r>
            <a:endParaRPr lang="en-US" dirty="0"/>
          </a:p>
        </p:txBody>
      </p:sp>
      <p:sp>
        <p:nvSpPr>
          <p:cNvPr id="4" name="Slide Number Placeholder 3"/>
          <p:cNvSpPr>
            <a:spLocks noGrp="1"/>
          </p:cNvSpPr>
          <p:nvPr>
            <p:ph type="sldNum" sz="quarter" idx="10"/>
          </p:nvPr>
        </p:nvSpPr>
        <p:spPr/>
        <p:txBody>
          <a:bodyPr/>
          <a:lstStyle/>
          <a:p>
            <a:fld id="{F91C6BA1-4248-45E7-B818-58A36DBE1EFB}" type="slidenum">
              <a:rPr lang="en-US" smtClean="0"/>
              <a:t>7</a:t>
            </a:fld>
            <a:endParaRPr lang="en-US"/>
          </a:p>
        </p:txBody>
      </p:sp>
    </p:spTree>
    <p:extLst>
      <p:ext uri="{BB962C8B-B14F-4D97-AF65-F5344CB8AC3E}">
        <p14:creationId xmlns:p14="http://schemas.microsoft.com/office/powerpoint/2010/main" val="27798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visualization from our first data story for the project had a big impact and, unlike some of our analyses (!), was seen by a number of policymakers.</a:t>
            </a:r>
            <a:endParaRPr lang="en-US" dirty="0"/>
          </a:p>
        </p:txBody>
      </p:sp>
      <p:sp>
        <p:nvSpPr>
          <p:cNvPr id="4" name="Slide Number Placeholder 3"/>
          <p:cNvSpPr>
            <a:spLocks noGrp="1"/>
          </p:cNvSpPr>
          <p:nvPr>
            <p:ph type="sldNum" sz="quarter" idx="10"/>
          </p:nvPr>
        </p:nvSpPr>
        <p:spPr/>
        <p:txBody>
          <a:bodyPr/>
          <a:lstStyle/>
          <a:p>
            <a:fld id="{F91C6BA1-4248-45E7-B818-58A36DBE1EFB}" type="slidenum">
              <a:rPr lang="en-US" smtClean="0"/>
              <a:t>8</a:t>
            </a:fld>
            <a:endParaRPr lang="en-US"/>
          </a:p>
        </p:txBody>
      </p:sp>
    </p:spTree>
    <p:extLst>
      <p:ext uri="{BB962C8B-B14F-4D97-AF65-F5344CB8AC3E}">
        <p14:creationId xmlns:p14="http://schemas.microsoft.com/office/powerpoint/2010/main" val="2471446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We’ve been able to look at graduates</a:t>
            </a:r>
            <a:r>
              <a:rPr lang="en-US" baseline="0" dirty="0" smtClean="0"/>
              <a:t> of our 3 public colleges/universities and assess their wages and industries of employment at different points post-graduation</a:t>
            </a:r>
            <a:r>
              <a:rPr lang="en-US" baseline="0" dirty="0" smtClean="0"/>
              <a:t>. This is a visualization of wages for a cohort that </a:t>
            </a:r>
            <a:r>
              <a:rPr lang="en-US" sz="1200" b="0" i="0" kern="1200" dirty="0" smtClean="0">
                <a:solidFill>
                  <a:schemeClr val="tx1"/>
                </a:solidFill>
                <a:effectLst/>
                <a:latin typeface="+mn-lt"/>
                <a:ea typeface="+mn-ea"/>
                <a:cs typeface="+mn-cs"/>
              </a:rPr>
              <a:t>was in 8th grade in Rhode Island public schools in the 2005-06 school year.</a:t>
            </a:r>
            <a:r>
              <a:rPr lang="en-US" sz="1200" b="0" i="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1C6BA1-4248-45E7-B818-58A36DBE1EFB}" type="slidenum">
              <a:rPr lang="en-US" smtClean="0"/>
              <a:t>9</a:t>
            </a:fld>
            <a:endParaRPr lang="en-US"/>
          </a:p>
        </p:txBody>
      </p:sp>
    </p:spTree>
    <p:extLst>
      <p:ext uri="{BB962C8B-B14F-4D97-AF65-F5344CB8AC3E}">
        <p14:creationId xmlns:p14="http://schemas.microsoft.com/office/powerpoint/2010/main" val="2391096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EDE659-34C7-446F-B371-727C4427AEE1}" type="datetimeFigureOut">
              <a:rPr lang="en-US" smtClean="0"/>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1727E-09A6-4DE6-9109-E1743D180E60}" type="slidenum">
              <a:rPr lang="en-US" smtClean="0"/>
              <a:t>‹#›</a:t>
            </a:fld>
            <a:endParaRPr lang="en-US"/>
          </a:p>
        </p:txBody>
      </p:sp>
    </p:spTree>
    <p:extLst>
      <p:ext uri="{BB962C8B-B14F-4D97-AF65-F5344CB8AC3E}">
        <p14:creationId xmlns:p14="http://schemas.microsoft.com/office/powerpoint/2010/main" val="336085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DE659-34C7-446F-B371-727C4427AEE1}" type="datetimeFigureOut">
              <a:rPr lang="en-US" smtClean="0"/>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1727E-09A6-4DE6-9109-E1743D180E60}" type="slidenum">
              <a:rPr lang="en-US" smtClean="0"/>
              <a:t>‹#›</a:t>
            </a:fld>
            <a:endParaRPr lang="en-US"/>
          </a:p>
        </p:txBody>
      </p:sp>
    </p:spTree>
    <p:extLst>
      <p:ext uri="{BB962C8B-B14F-4D97-AF65-F5344CB8AC3E}">
        <p14:creationId xmlns:p14="http://schemas.microsoft.com/office/powerpoint/2010/main" val="1112502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DE659-34C7-446F-B371-727C4427AEE1}" type="datetimeFigureOut">
              <a:rPr lang="en-US" smtClean="0"/>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1727E-09A6-4DE6-9109-E1743D180E60}" type="slidenum">
              <a:rPr lang="en-US" smtClean="0"/>
              <a:t>‹#›</a:t>
            </a:fld>
            <a:endParaRPr lang="en-US"/>
          </a:p>
        </p:txBody>
      </p:sp>
    </p:spTree>
    <p:extLst>
      <p:ext uri="{BB962C8B-B14F-4D97-AF65-F5344CB8AC3E}">
        <p14:creationId xmlns:p14="http://schemas.microsoft.com/office/powerpoint/2010/main" val="3117425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DE659-34C7-446F-B371-727C4427AEE1}" type="datetimeFigureOut">
              <a:rPr lang="en-US" smtClean="0"/>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1727E-09A6-4DE6-9109-E1743D180E60}" type="slidenum">
              <a:rPr lang="en-US" smtClean="0"/>
              <a:t>‹#›</a:t>
            </a:fld>
            <a:endParaRPr lang="en-US"/>
          </a:p>
        </p:txBody>
      </p:sp>
    </p:spTree>
    <p:extLst>
      <p:ext uri="{BB962C8B-B14F-4D97-AF65-F5344CB8AC3E}">
        <p14:creationId xmlns:p14="http://schemas.microsoft.com/office/powerpoint/2010/main" val="9740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EDE659-34C7-446F-B371-727C4427AEE1}" type="datetimeFigureOut">
              <a:rPr lang="en-US" smtClean="0"/>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1727E-09A6-4DE6-9109-E1743D180E60}" type="slidenum">
              <a:rPr lang="en-US" smtClean="0"/>
              <a:t>‹#›</a:t>
            </a:fld>
            <a:endParaRPr lang="en-US"/>
          </a:p>
        </p:txBody>
      </p:sp>
    </p:spTree>
    <p:extLst>
      <p:ext uri="{BB962C8B-B14F-4D97-AF65-F5344CB8AC3E}">
        <p14:creationId xmlns:p14="http://schemas.microsoft.com/office/powerpoint/2010/main" val="3716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EDE659-34C7-446F-B371-727C4427AEE1}" type="datetimeFigureOut">
              <a:rPr lang="en-US" smtClean="0"/>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1727E-09A6-4DE6-9109-E1743D180E60}" type="slidenum">
              <a:rPr lang="en-US" smtClean="0"/>
              <a:t>‹#›</a:t>
            </a:fld>
            <a:endParaRPr lang="en-US"/>
          </a:p>
        </p:txBody>
      </p:sp>
    </p:spTree>
    <p:extLst>
      <p:ext uri="{BB962C8B-B14F-4D97-AF65-F5344CB8AC3E}">
        <p14:creationId xmlns:p14="http://schemas.microsoft.com/office/powerpoint/2010/main" val="190013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EDE659-34C7-446F-B371-727C4427AEE1}" type="datetimeFigureOut">
              <a:rPr lang="en-US" smtClean="0"/>
              <a:t>2/16/2016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1727E-09A6-4DE6-9109-E1743D180E60}" type="slidenum">
              <a:rPr lang="en-US" smtClean="0"/>
              <a:t>‹#›</a:t>
            </a:fld>
            <a:endParaRPr lang="en-US"/>
          </a:p>
        </p:txBody>
      </p:sp>
    </p:spTree>
    <p:extLst>
      <p:ext uri="{BB962C8B-B14F-4D97-AF65-F5344CB8AC3E}">
        <p14:creationId xmlns:p14="http://schemas.microsoft.com/office/powerpoint/2010/main" val="2662018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EDE659-34C7-446F-B371-727C4427AEE1}" type="datetimeFigureOut">
              <a:rPr lang="en-US" smtClean="0"/>
              <a:t>2/16/2016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1727E-09A6-4DE6-9109-E1743D180E60}" type="slidenum">
              <a:rPr lang="en-US" smtClean="0"/>
              <a:t>‹#›</a:t>
            </a:fld>
            <a:endParaRPr lang="en-US"/>
          </a:p>
        </p:txBody>
      </p:sp>
    </p:spTree>
    <p:extLst>
      <p:ext uri="{BB962C8B-B14F-4D97-AF65-F5344CB8AC3E}">
        <p14:creationId xmlns:p14="http://schemas.microsoft.com/office/powerpoint/2010/main" val="21019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DE659-34C7-446F-B371-727C4427AEE1}" type="datetimeFigureOut">
              <a:rPr lang="en-US" smtClean="0"/>
              <a:t>2/16/2016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1727E-09A6-4DE6-9109-E1743D180E60}" type="slidenum">
              <a:rPr lang="en-US" smtClean="0"/>
              <a:t>‹#›</a:t>
            </a:fld>
            <a:endParaRPr lang="en-US"/>
          </a:p>
        </p:txBody>
      </p:sp>
    </p:spTree>
    <p:extLst>
      <p:ext uri="{BB962C8B-B14F-4D97-AF65-F5344CB8AC3E}">
        <p14:creationId xmlns:p14="http://schemas.microsoft.com/office/powerpoint/2010/main" val="965740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DE659-34C7-446F-B371-727C4427AEE1}" type="datetimeFigureOut">
              <a:rPr lang="en-US" smtClean="0"/>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1727E-09A6-4DE6-9109-E1743D180E60}" type="slidenum">
              <a:rPr lang="en-US" smtClean="0"/>
              <a:t>‹#›</a:t>
            </a:fld>
            <a:endParaRPr lang="en-US"/>
          </a:p>
        </p:txBody>
      </p:sp>
    </p:spTree>
    <p:extLst>
      <p:ext uri="{BB962C8B-B14F-4D97-AF65-F5344CB8AC3E}">
        <p14:creationId xmlns:p14="http://schemas.microsoft.com/office/powerpoint/2010/main" val="2406268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DE659-34C7-446F-B371-727C4427AEE1}" type="datetimeFigureOut">
              <a:rPr lang="en-US" smtClean="0"/>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1727E-09A6-4DE6-9109-E1743D180E60}" type="slidenum">
              <a:rPr lang="en-US" smtClean="0"/>
              <a:t>‹#›</a:t>
            </a:fld>
            <a:endParaRPr lang="en-US"/>
          </a:p>
        </p:txBody>
      </p:sp>
    </p:spTree>
    <p:extLst>
      <p:ext uri="{BB962C8B-B14F-4D97-AF65-F5344CB8AC3E}">
        <p14:creationId xmlns:p14="http://schemas.microsoft.com/office/powerpoint/2010/main" val="103390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DE659-34C7-446F-B371-727C4427AEE1}" type="datetimeFigureOut">
              <a:rPr lang="en-US" smtClean="0"/>
              <a:t>2/16/2016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1727E-09A6-4DE6-9109-E1743D180E60}" type="slidenum">
              <a:rPr lang="en-US" smtClean="0"/>
              <a:t>‹#›</a:t>
            </a:fld>
            <a:endParaRPr lang="en-US"/>
          </a:p>
        </p:txBody>
      </p:sp>
    </p:spTree>
    <p:extLst>
      <p:ext uri="{BB962C8B-B14F-4D97-AF65-F5344CB8AC3E}">
        <p14:creationId xmlns:p14="http://schemas.microsoft.com/office/powerpoint/2010/main" val="743841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RI’s Workforce Data Quality Initiative (WDQI) Project</a:t>
            </a:r>
            <a:endParaRPr lang="en-US" dirty="0"/>
          </a:p>
        </p:txBody>
      </p:sp>
      <p:sp>
        <p:nvSpPr>
          <p:cNvPr id="4" name="Subtitle 3"/>
          <p:cNvSpPr>
            <a:spLocks noGrp="1"/>
          </p:cNvSpPr>
          <p:nvPr>
            <p:ph type="subTitle" idx="1"/>
          </p:nvPr>
        </p:nvSpPr>
        <p:spPr/>
        <p:txBody>
          <a:bodyPr>
            <a:normAutofit/>
          </a:bodyPr>
          <a:lstStyle/>
          <a:p>
            <a:r>
              <a:rPr lang="en-US" sz="2800" dirty="0" smtClean="0"/>
              <a:t>Megan Swindal, PhD</a:t>
            </a:r>
          </a:p>
          <a:p>
            <a:r>
              <a:rPr lang="en-US" sz="2800" dirty="0" smtClean="0"/>
              <a:t>Providence, RI</a:t>
            </a:r>
            <a:endParaRPr lang="en-US" sz="2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8600"/>
            <a:ext cx="1999488" cy="1097280"/>
          </a:xfrm>
          <a:prstGeom prst="rect">
            <a:avLst/>
          </a:prstGeom>
        </p:spPr>
      </p:pic>
    </p:spTree>
    <p:extLst>
      <p:ext uri="{BB962C8B-B14F-4D97-AF65-F5344CB8AC3E}">
        <p14:creationId xmlns:p14="http://schemas.microsoft.com/office/powerpoint/2010/main" val="2556169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52400"/>
            <a:ext cx="9906000" cy="671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4377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Goals for this Round</a:t>
            </a:r>
            <a:endParaRPr lang="en-US" dirty="0"/>
          </a:p>
        </p:txBody>
      </p:sp>
      <p:sp>
        <p:nvSpPr>
          <p:cNvPr id="3" name="Content Placeholder 2"/>
          <p:cNvSpPr>
            <a:spLocks noGrp="1"/>
          </p:cNvSpPr>
          <p:nvPr>
            <p:ph idx="1"/>
          </p:nvPr>
        </p:nvSpPr>
        <p:spPr/>
        <p:txBody>
          <a:bodyPr>
            <a:normAutofit/>
          </a:bodyPr>
          <a:lstStyle/>
          <a:p>
            <a:r>
              <a:rPr lang="en-US" dirty="0"/>
              <a:t>Expand Workforce Longitudinal </a:t>
            </a:r>
            <a:r>
              <a:rPr lang="en-US" dirty="0" smtClean="0"/>
              <a:t>Data</a:t>
            </a:r>
          </a:p>
          <a:p>
            <a:pPr lvl="1"/>
            <a:r>
              <a:rPr lang="en-US" dirty="0" smtClean="0"/>
              <a:t>WIOA (</a:t>
            </a:r>
            <a:r>
              <a:rPr lang="en-US" dirty="0"/>
              <a:t>workforce development </a:t>
            </a:r>
            <a:r>
              <a:rPr lang="en-US" dirty="0" smtClean="0"/>
              <a:t>programming)</a:t>
            </a:r>
          </a:p>
          <a:p>
            <a:pPr lvl="1"/>
            <a:r>
              <a:rPr lang="en-US" dirty="0"/>
              <a:t>C</a:t>
            </a:r>
            <a:r>
              <a:rPr lang="en-US" dirty="0" smtClean="0"/>
              <a:t>redentials </a:t>
            </a:r>
            <a:r>
              <a:rPr lang="en-US" dirty="0"/>
              <a:t>(certificates, certifications, licenses) that are part of the workforce data system, including credentials awarded by </a:t>
            </a:r>
            <a:r>
              <a:rPr lang="en-US" dirty="0" smtClean="0"/>
              <a:t>third-parties</a:t>
            </a:r>
          </a:p>
          <a:p>
            <a:pPr lvl="1"/>
            <a:r>
              <a:rPr lang="en-US" dirty="0"/>
              <a:t>R</a:t>
            </a:r>
            <a:r>
              <a:rPr lang="en-US" dirty="0" smtClean="0"/>
              <a:t>egistered </a:t>
            </a:r>
            <a:r>
              <a:rPr lang="en-US" dirty="0"/>
              <a:t>apprenticeship data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8600"/>
            <a:ext cx="1999488" cy="1097280"/>
          </a:xfrm>
          <a:prstGeom prst="rect">
            <a:avLst/>
          </a:prstGeom>
        </p:spPr>
      </p:pic>
    </p:spTree>
    <p:extLst>
      <p:ext uri="{BB962C8B-B14F-4D97-AF65-F5344CB8AC3E}">
        <p14:creationId xmlns:p14="http://schemas.microsoft.com/office/powerpoint/2010/main" val="3144220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Improve Workforce Data </a:t>
            </a:r>
            <a:r>
              <a:rPr lang="en-US" dirty="0" smtClean="0"/>
              <a:t>Quality</a:t>
            </a:r>
          </a:p>
          <a:p>
            <a:pPr lvl="1"/>
            <a:r>
              <a:rPr lang="en-US" dirty="0" smtClean="0"/>
              <a:t>Training </a:t>
            </a:r>
            <a:r>
              <a:rPr lang="en-US" dirty="0"/>
              <a:t>and industry partnership </a:t>
            </a:r>
            <a:r>
              <a:rPr lang="en-US" dirty="0" smtClean="0"/>
              <a:t>programs: </a:t>
            </a:r>
            <a:r>
              <a:rPr lang="en-US" dirty="0"/>
              <a:t>participant-level information </a:t>
            </a:r>
            <a:r>
              <a:rPr lang="en-US" dirty="0" smtClean="0"/>
              <a:t>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8600"/>
            <a:ext cx="1999488" cy="1097280"/>
          </a:xfrm>
          <a:prstGeom prst="rect">
            <a:avLst/>
          </a:prstGeom>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276600"/>
            <a:ext cx="4470752" cy="347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2697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Some continued barriers:</a:t>
            </a:r>
          </a:p>
          <a:p>
            <a:pPr lvl="1"/>
            <a:r>
              <a:rPr lang="en-US" dirty="0"/>
              <a:t>Out-of-state workers </a:t>
            </a:r>
          </a:p>
          <a:p>
            <a:pPr lvl="1"/>
            <a:r>
              <a:rPr lang="en-US" dirty="0" smtClean="0"/>
              <a:t>CIP-SOC crosswalk</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8600"/>
            <a:ext cx="1999488" cy="109728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733800"/>
            <a:ext cx="8527512"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9658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Potential </a:t>
            </a:r>
            <a:r>
              <a:rPr lang="en-US" dirty="0"/>
              <a:t>r</a:t>
            </a:r>
            <a:r>
              <a:rPr lang="en-US" dirty="0" smtClean="0"/>
              <a:t>esearch questions</a:t>
            </a:r>
          </a:p>
          <a:p>
            <a:pPr lvl="1"/>
            <a:r>
              <a:rPr lang="en-US" dirty="0"/>
              <a:t>How does the availability of workforce development programs align with the state’s forecast for job </a:t>
            </a:r>
            <a:r>
              <a:rPr lang="en-US" dirty="0" smtClean="0"/>
              <a:t>growth?</a:t>
            </a:r>
          </a:p>
          <a:p>
            <a:pPr lvl="1"/>
            <a:r>
              <a:rPr lang="en-US" dirty="0" smtClean="0"/>
              <a:t>Are </a:t>
            </a:r>
            <a:r>
              <a:rPr lang="en-US" dirty="0"/>
              <a:t>Rhode </a:t>
            </a:r>
            <a:r>
              <a:rPr lang="en-US" dirty="0" smtClean="0"/>
              <a:t>Island’s </a:t>
            </a:r>
            <a:r>
              <a:rPr lang="en-US" dirty="0"/>
              <a:t>post-secondary institutions offering the types of degree programs that employers want for their new </a:t>
            </a:r>
            <a:r>
              <a:rPr lang="en-US" dirty="0" smtClean="0"/>
              <a:t>hires?</a:t>
            </a:r>
          </a:p>
          <a:p>
            <a:pPr lvl="1"/>
            <a:r>
              <a:rPr lang="en-US" dirty="0" smtClean="0"/>
              <a:t>Which </a:t>
            </a:r>
            <a:r>
              <a:rPr lang="en-US" dirty="0"/>
              <a:t>employers/industries are shown to be effective in helping ex-offenders find employment, thus helping to reduce rates of recidivism?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8600"/>
            <a:ext cx="1999488" cy="1097280"/>
          </a:xfrm>
          <a:prstGeom prst="rect">
            <a:avLst/>
          </a:prstGeom>
        </p:spPr>
      </p:pic>
    </p:spTree>
    <p:extLst>
      <p:ext uri="{BB962C8B-B14F-4D97-AF65-F5344CB8AC3E}">
        <p14:creationId xmlns:p14="http://schemas.microsoft.com/office/powerpoint/2010/main" val="1533098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Goals</a:t>
            </a:r>
            <a:endParaRPr lang="en-US" dirty="0"/>
          </a:p>
        </p:txBody>
      </p:sp>
      <p:sp>
        <p:nvSpPr>
          <p:cNvPr id="3" name="Content Placeholder 2"/>
          <p:cNvSpPr>
            <a:spLocks noGrp="1"/>
          </p:cNvSpPr>
          <p:nvPr>
            <p:ph idx="1"/>
          </p:nvPr>
        </p:nvSpPr>
        <p:spPr/>
        <p:txBody>
          <a:bodyPr>
            <a:normAutofit/>
          </a:bodyPr>
          <a:lstStyle/>
          <a:p>
            <a:r>
              <a:rPr lang="en-US" dirty="0" smtClean="0"/>
              <a:t>Develop </a:t>
            </a:r>
            <a:r>
              <a:rPr lang="en-US" dirty="0"/>
              <a:t>or improve state workforce longitudinal data systems to include </a:t>
            </a:r>
            <a:r>
              <a:rPr lang="en-US" dirty="0" smtClean="0"/>
              <a:t>Unemployment Insurance (UI) wage and claims data, training data</a:t>
            </a:r>
          </a:p>
          <a:p>
            <a:pPr lvl="1"/>
            <a:r>
              <a:rPr lang="en-US" dirty="0" smtClean="0"/>
              <a:t>Goal is P-20W system</a:t>
            </a:r>
            <a:endParaRPr lang="en-US" dirty="0"/>
          </a:p>
          <a:p>
            <a:r>
              <a:rPr lang="en-US" dirty="0"/>
              <a:t>Use longitudinal data to </a:t>
            </a:r>
            <a:r>
              <a:rPr lang="en-US" dirty="0" smtClean="0"/>
              <a:t>analyze performance </a:t>
            </a:r>
            <a:r>
              <a:rPr lang="en-US" dirty="0"/>
              <a:t>of education and </a:t>
            </a:r>
            <a:r>
              <a:rPr lang="en-US" dirty="0" smtClean="0"/>
              <a:t>workforce training programs</a:t>
            </a:r>
            <a:endParaRPr lang="en-US" dirty="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8600"/>
            <a:ext cx="1999488" cy="1097280"/>
          </a:xfrm>
          <a:prstGeom prst="rect">
            <a:avLst/>
          </a:prstGeom>
        </p:spPr>
      </p:pic>
    </p:spTree>
    <p:extLst>
      <p:ext uri="{BB962C8B-B14F-4D97-AF65-F5344CB8AC3E}">
        <p14:creationId xmlns:p14="http://schemas.microsoft.com/office/powerpoint/2010/main" val="2044570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289" y="15240"/>
            <a:ext cx="9109711" cy="6853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4251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In 2012, </a:t>
            </a:r>
            <a:r>
              <a:rPr lang="en-US" dirty="0" smtClean="0"/>
              <a:t>RI </a:t>
            </a:r>
            <a:r>
              <a:rPr lang="en-US" dirty="0"/>
              <a:t>Department of Labor and Training (DLT) identified </a:t>
            </a:r>
            <a:r>
              <a:rPr lang="en-US" dirty="0" err="1"/>
              <a:t>ProvPlan</a:t>
            </a:r>
            <a:r>
              <a:rPr lang="en-US" dirty="0"/>
              <a:t> as its “designated research partner” in </a:t>
            </a:r>
            <a:r>
              <a:rPr lang="en-US" dirty="0" smtClean="0"/>
              <a:t>WDQI </a:t>
            </a:r>
            <a:r>
              <a:rPr lang="en-US" dirty="0" smtClean="0"/>
              <a:t>application</a:t>
            </a:r>
          </a:p>
          <a:p>
            <a:r>
              <a:rPr lang="en-US" dirty="0"/>
              <a:t>Needed to amend RI Employment Security Act to authorize sharing of individual-level workforce </a:t>
            </a:r>
            <a:r>
              <a:rPr lang="en-US" dirty="0" smtClean="0"/>
              <a:t>data</a:t>
            </a:r>
          </a:p>
          <a:p>
            <a:r>
              <a:rPr lang="en-US" dirty="0" smtClean="0"/>
              <a:t>Through </a:t>
            </a:r>
            <a:r>
              <a:rPr lang="en-US" dirty="0"/>
              <a:t>WDQI funding, </a:t>
            </a:r>
            <a:r>
              <a:rPr lang="en-US" dirty="0" smtClean="0"/>
              <a:t>RI one </a:t>
            </a:r>
            <a:r>
              <a:rPr lang="en-US" dirty="0"/>
              <a:t>of </a:t>
            </a:r>
            <a:r>
              <a:rPr lang="en-US" dirty="0" smtClean="0"/>
              <a:t>~18 </a:t>
            </a:r>
            <a:r>
              <a:rPr lang="en-US" dirty="0"/>
              <a:t>states </a:t>
            </a:r>
            <a:r>
              <a:rPr lang="en-US" dirty="0" smtClean="0"/>
              <a:t>with </a:t>
            </a:r>
            <a:r>
              <a:rPr lang="en-US" dirty="0"/>
              <a:t>full-scale capacity to link data across the P20-W continuum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8600"/>
            <a:ext cx="1999488" cy="1097280"/>
          </a:xfrm>
          <a:prstGeom prst="rect">
            <a:avLst/>
          </a:prstGeom>
        </p:spPr>
      </p:pic>
    </p:spTree>
    <p:extLst>
      <p:ext uri="{BB962C8B-B14F-4D97-AF65-F5344CB8AC3E}">
        <p14:creationId xmlns:p14="http://schemas.microsoft.com/office/powerpoint/2010/main" val="3991972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In first funding round, </a:t>
            </a:r>
            <a:r>
              <a:rPr lang="en-US" dirty="0"/>
              <a:t>DLT’s objective was to connect workforce data to the </a:t>
            </a:r>
            <a:r>
              <a:rPr lang="en-US" dirty="0" err="1" smtClean="0"/>
              <a:t>DataHUB</a:t>
            </a:r>
            <a:r>
              <a:rPr lang="en-US" dirty="0"/>
              <a:t> </a:t>
            </a:r>
            <a:r>
              <a:rPr lang="en-US" dirty="0" smtClean="0"/>
              <a:t>+</a:t>
            </a:r>
            <a:r>
              <a:rPr lang="en-US" dirty="0" smtClean="0"/>
              <a:t> </a:t>
            </a:r>
            <a:r>
              <a:rPr lang="en-US" dirty="0" smtClean="0"/>
              <a:t>demonstrate potential </a:t>
            </a:r>
            <a:r>
              <a:rPr lang="en-US" dirty="0"/>
              <a:t>impacts </a:t>
            </a:r>
            <a:r>
              <a:rPr lang="en-US" dirty="0" smtClean="0"/>
              <a:t>of such linkages</a:t>
            </a:r>
          </a:p>
          <a:p>
            <a:r>
              <a:rPr lang="en-US" dirty="0" smtClean="0"/>
              <a:t>Produce Data </a:t>
            </a:r>
            <a:r>
              <a:rPr lang="en-US" dirty="0"/>
              <a:t>Stories pointing to actionable strategies for policy makers and practitioners</a:t>
            </a:r>
          </a:p>
          <a:p>
            <a:pPr lvl="1"/>
            <a:endParaRPr lang="en-US" dirty="0" smtClean="0"/>
          </a:p>
          <a:p>
            <a:pPr lvl="1"/>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8600"/>
            <a:ext cx="1999488" cy="1097280"/>
          </a:xfrm>
          <a:prstGeom prst="rect">
            <a:avLst/>
          </a:prstGeom>
        </p:spPr>
      </p:pic>
    </p:spTree>
    <p:extLst>
      <p:ext uri="{BB962C8B-B14F-4D97-AF65-F5344CB8AC3E}">
        <p14:creationId xmlns:p14="http://schemas.microsoft.com/office/powerpoint/2010/main" val="3886061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920921391"/>
              </p:ext>
            </p:extLst>
          </p:nvPr>
        </p:nvGraphicFramePr>
        <p:xfrm>
          <a:off x="609600" y="1600200"/>
          <a:ext cx="8001000" cy="5033409"/>
        </p:xfrm>
        <a:graphic>
          <a:graphicData uri="http://schemas.openxmlformats.org/drawingml/2006/table">
            <a:tbl>
              <a:tblPr firstRow="1" firstCol="1" bandRow="1">
                <a:tableStyleId>{5C22544A-7EE6-4342-B048-85BDC9FD1C3A}</a:tableStyleId>
              </a:tblPr>
              <a:tblGrid>
                <a:gridCol w="8001000"/>
              </a:tblGrid>
              <a:tr h="437418">
                <a:tc>
                  <a:txBody>
                    <a:bodyPr/>
                    <a:lstStyle/>
                    <a:p>
                      <a:pPr marL="0" marR="0">
                        <a:lnSpc>
                          <a:spcPct val="115000"/>
                        </a:lnSpc>
                        <a:spcBef>
                          <a:spcPts val="0"/>
                        </a:spcBef>
                        <a:spcAft>
                          <a:spcPts val="0"/>
                        </a:spcAft>
                      </a:pPr>
                      <a:r>
                        <a:rPr lang="en-US" sz="1800" b="1" dirty="0">
                          <a:effectLst/>
                        </a:rPr>
                        <a:t>SWICA (Wage Data) </a:t>
                      </a:r>
                      <a:endParaRPr lang="en-US" sz="1800" b="1" dirty="0">
                        <a:effectLst/>
                        <a:latin typeface="Calibri"/>
                        <a:ea typeface="Calibri"/>
                        <a:cs typeface="Times New Roman"/>
                      </a:endParaRPr>
                    </a:p>
                  </a:txBody>
                  <a:tcPr marL="68580" marR="68580" marT="0" marB="0"/>
                </a:tc>
              </a:tr>
              <a:tr h="1366742">
                <a:tc>
                  <a:txBody>
                    <a:bodyPr/>
                    <a:lstStyle/>
                    <a:p>
                      <a:pPr marL="0" marR="0">
                        <a:lnSpc>
                          <a:spcPct val="115000"/>
                        </a:lnSpc>
                        <a:spcBef>
                          <a:spcPts val="0"/>
                        </a:spcBef>
                        <a:spcAft>
                          <a:spcPts val="0"/>
                        </a:spcAft>
                      </a:pPr>
                      <a:r>
                        <a:rPr lang="en-US" sz="1800" b="0" dirty="0">
                          <a:effectLst/>
                        </a:rPr>
                        <a:t>Employer: name, address, ERN (state employer record number), EIN, NAICS</a:t>
                      </a:r>
                    </a:p>
                    <a:p>
                      <a:pPr marL="0" marR="0">
                        <a:lnSpc>
                          <a:spcPct val="115000"/>
                        </a:lnSpc>
                        <a:spcBef>
                          <a:spcPts val="0"/>
                        </a:spcBef>
                        <a:spcAft>
                          <a:spcPts val="0"/>
                        </a:spcAft>
                      </a:pPr>
                      <a:r>
                        <a:rPr lang="en-US" sz="1800" b="0" dirty="0">
                          <a:effectLst/>
                        </a:rPr>
                        <a:t>Employee: SSN, first name initial, last name (first 9 letters)</a:t>
                      </a:r>
                    </a:p>
                    <a:p>
                      <a:pPr marL="0" marR="0">
                        <a:lnSpc>
                          <a:spcPct val="115000"/>
                        </a:lnSpc>
                        <a:spcBef>
                          <a:spcPts val="0"/>
                        </a:spcBef>
                        <a:spcAft>
                          <a:spcPts val="0"/>
                        </a:spcAft>
                      </a:pPr>
                      <a:r>
                        <a:rPr lang="en-US" sz="1800" b="0" dirty="0">
                          <a:effectLst/>
                        </a:rPr>
                        <a:t>Wage: quarterly total, hours worked</a:t>
                      </a:r>
                      <a:endParaRPr lang="en-US" sz="1800" b="0" dirty="0">
                        <a:effectLst/>
                        <a:latin typeface="Calibri"/>
                        <a:ea typeface="Calibri"/>
                        <a:cs typeface="Times New Roman"/>
                      </a:endParaRPr>
                    </a:p>
                  </a:txBody>
                  <a:tcPr marL="68580" marR="68580" marT="0" marB="0"/>
                </a:tc>
              </a:tr>
              <a:tr h="437418">
                <a:tc>
                  <a:txBody>
                    <a:bodyPr/>
                    <a:lstStyle/>
                    <a:p>
                      <a:pPr marL="0" marR="0">
                        <a:lnSpc>
                          <a:spcPct val="115000"/>
                        </a:lnSpc>
                        <a:spcBef>
                          <a:spcPts val="0"/>
                        </a:spcBef>
                        <a:spcAft>
                          <a:spcPts val="0"/>
                        </a:spcAft>
                      </a:pPr>
                      <a:r>
                        <a:rPr lang="en-US" sz="1800" b="1" dirty="0">
                          <a:effectLst/>
                        </a:rPr>
                        <a:t>Unemployment Insurance (UI) Claims Data</a:t>
                      </a:r>
                      <a:endParaRPr lang="en-US" sz="1800" b="1" dirty="0">
                        <a:effectLst/>
                        <a:latin typeface="Calibri"/>
                        <a:ea typeface="Calibri"/>
                        <a:cs typeface="Times New Roman"/>
                      </a:endParaRPr>
                    </a:p>
                  </a:txBody>
                  <a:tcPr marL="68580" marR="68580" marT="0" marB="0"/>
                </a:tc>
              </a:tr>
              <a:tr h="987671">
                <a:tc>
                  <a:txBody>
                    <a:bodyPr/>
                    <a:lstStyle/>
                    <a:p>
                      <a:pPr marL="0" marR="0">
                        <a:lnSpc>
                          <a:spcPct val="115000"/>
                        </a:lnSpc>
                        <a:spcBef>
                          <a:spcPts val="0"/>
                        </a:spcBef>
                        <a:spcAft>
                          <a:spcPts val="0"/>
                        </a:spcAft>
                      </a:pPr>
                      <a:r>
                        <a:rPr lang="en-US" sz="1800" b="0">
                          <a:effectLst/>
                        </a:rPr>
                        <a:t>Claimant name, address, SSN, date of birth</a:t>
                      </a:r>
                    </a:p>
                    <a:p>
                      <a:pPr marL="0" marR="0">
                        <a:lnSpc>
                          <a:spcPct val="115000"/>
                        </a:lnSpc>
                        <a:spcBef>
                          <a:spcPts val="0"/>
                        </a:spcBef>
                        <a:spcAft>
                          <a:spcPts val="0"/>
                        </a:spcAft>
                      </a:pPr>
                      <a:r>
                        <a:rPr lang="en-US" sz="1800" b="0">
                          <a:effectLst/>
                        </a:rPr>
                        <a:t>Claim date, first &amp; last pay dates, total credits, weekly rate, balance, dependency allowance</a:t>
                      </a:r>
                      <a:endParaRPr lang="en-US" sz="1800" b="0">
                        <a:effectLst/>
                        <a:latin typeface="Calibri"/>
                        <a:ea typeface="Calibri"/>
                        <a:cs typeface="Times New Roman"/>
                      </a:endParaRPr>
                    </a:p>
                  </a:txBody>
                  <a:tcPr marL="68580" marR="68580" marT="0" marB="0"/>
                </a:tc>
              </a:tr>
              <a:tr h="437418">
                <a:tc>
                  <a:txBody>
                    <a:bodyPr/>
                    <a:lstStyle/>
                    <a:p>
                      <a:pPr marL="0" marR="0">
                        <a:lnSpc>
                          <a:spcPct val="115000"/>
                        </a:lnSpc>
                        <a:spcBef>
                          <a:spcPts val="0"/>
                        </a:spcBef>
                        <a:spcAft>
                          <a:spcPts val="0"/>
                        </a:spcAft>
                      </a:pPr>
                      <a:r>
                        <a:rPr lang="en-US" sz="1800" b="1" dirty="0">
                          <a:effectLst/>
                        </a:rPr>
                        <a:t>WIA Participants, TAA Registered Apprenticeship Wagner-</a:t>
                      </a:r>
                      <a:r>
                        <a:rPr lang="en-US" sz="1800" b="1" dirty="0" err="1">
                          <a:effectLst/>
                        </a:rPr>
                        <a:t>Peyser</a:t>
                      </a:r>
                      <a:r>
                        <a:rPr lang="en-US" sz="1800" b="1" dirty="0">
                          <a:effectLst/>
                        </a:rPr>
                        <a:t>, VETS Data</a:t>
                      </a:r>
                      <a:endParaRPr lang="en-US" sz="1800" b="1" dirty="0">
                        <a:effectLst/>
                        <a:latin typeface="Calibri"/>
                        <a:ea typeface="Calibri"/>
                        <a:cs typeface="Times New Roman"/>
                      </a:endParaRPr>
                    </a:p>
                  </a:txBody>
                  <a:tcPr marL="68580" marR="68580" marT="0" marB="0"/>
                </a:tc>
              </a:tr>
              <a:tr h="1366742">
                <a:tc>
                  <a:txBody>
                    <a:bodyPr/>
                    <a:lstStyle/>
                    <a:p>
                      <a:pPr marL="0" marR="0">
                        <a:lnSpc>
                          <a:spcPct val="115000"/>
                        </a:lnSpc>
                        <a:spcBef>
                          <a:spcPts val="0"/>
                        </a:spcBef>
                        <a:spcAft>
                          <a:spcPts val="0"/>
                        </a:spcAft>
                      </a:pPr>
                      <a:r>
                        <a:rPr lang="en-US" sz="1800" b="0" dirty="0">
                          <a:effectLst/>
                        </a:rPr>
                        <a:t>Participant name, date of birth, SSN, and demographic information</a:t>
                      </a:r>
                    </a:p>
                    <a:p>
                      <a:pPr marL="0" marR="0">
                        <a:lnSpc>
                          <a:spcPct val="115000"/>
                        </a:lnSpc>
                        <a:spcBef>
                          <a:spcPts val="0"/>
                        </a:spcBef>
                        <a:spcAft>
                          <a:spcPts val="0"/>
                        </a:spcAft>
                      </a:pPr>
                      <a:r>
                        <a:rPr lang="en-US" sz="1800" b="0" dirty="0">
                          <a:effectLst/>
                        </a:rPr>
                        <a:t>Training program/service dates and types; employment status and wages pre- and post-training; GED and credential attainment; competency test scores; participating employer information</a:t>
                      </a:r>
                      <a:endParaRPr lang="en-US" sz="1800" b="0" dirty="0">
                        <a:effectLst/>
                        <a:latin typeface="Calibri"/>
                        <a:ea typeface="Calibri"/>
                        <a:cs typeface="Times New Roman"/>
                      </a:endParaRPr>
                    </a:p>
                  </a:txBody>
                  <a:tcPr marL="68580" marR="68580" marT="0" marB="0"/>
                </a:tc>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8600"/>
            <a:ext cx="1999488" cy="1097280"/>
          </a:xfrm>
          <a:prstGeom prst="rect">
            <a:avLst/>
          </a:prstGeom>
        </p:spPr>
      </p:pic>
    </p:spTree>
    <p:extLst>
      <p:ext uri="{BB962C8B-B14F-4D97-AF65-F5344CB8AC3E}">
        <p14:creationId xmlns:p14="http://schemas.microsoft.com/office/powerpoint/2010/main" val="558111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Six Data Stories</a:t>
            </a:r>
          </a:p>
          <a:p>
            <a:pPr lvl="1"/>
            <a:r>
              <a:rPr lang="en-US" i="1" dirty="0" smtClean="0"/>
              <a:t>RI’s College to Career Landscape</a:t>
            </a:r>
          </a:p>
          <a:p>
            <a:pPr lvl="1"/>
            <a:r>
              <a:rPr lang="en-US" i="1" dirty="0" smtClean="0"/>
              <a:t>Young Adults in RI’s Education-to-Career Pipeline</a:t>
            </a:r>
          </a:p>
          <a:p>
            <a:pPr lvl="1"/>
            <a:r>
              <a:rPr lang="en-US" i="1" dirty="0" smtClean="0"/>
              <a:t>Health Care and Social Assistance in RI </a:t>
            </a:r>
          </a:p>
          <a:p>
            <a:pPr lvl="1"/>
            <a:r>
              <a:rPr lang="en-US" dirty="0" smtClean="0"/>
              <a:t>Adult education’s </a:t>
            </a:r>
            <a:r>
              <a:rPr lang="en-US" dirty="0"/>
              <a:t>i</a:t>
            </a:r>
            <a:r>
              <a:rPr lang="en-US" dirty="0" smtClean="0"/>
              <a:t>mpact on employment </a:t>
            </a:r>
          </a:p>
          <a:p>
            <a:pPr lvl="1"/>
            <a:r>
              <a:rPr lang="en-US" dirty="0" smtClean="0"/>
              <a:t>Brain drain of RI-educated workers</a:t>
            </a:r>
          </a:p>
          <a:p>
            <a:pPr lvl="1"/>
            <a:r>
              <a:rPr lang="en-US" dirty="0" smtClean="0"/>
              <a:t>TBD</a:t>
            </a:r>
            <a:endParaRPr lang="en-US" dirty="0"/>
          </a:p>
          <a:p>
            <a:pPr lvl="1"/>
            <a:endParaRPr lang="en-US" dirty="0" smtClean="0"/>
          </a:p>
          <a:p>
            <a:pPr lvl="1"/>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8600"/>
            <a:ext cx="1999488" cy="1097280"/>
          </a:xfrm>
          <a:prstGeom prst="rect">
            <a:avLst/>
          </a:prstGeom>
        </p:spPr>
      </p:pic>
    </p:spTree>
    <p:extLst>
      <p:ext uri="{BB962C8B-B14F-4D97-AF65-F5344CB8AC3E}">
        <p14:creationId xmlns:p14="http://schemas.microsoft.com/office/powerpoint/2010/main" val="547004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304800"/>
            <a:ext cx="9631390" cy="6019800"/>
          </a:xfrm>
        </p:spPr>
      </p:pic>
    </p:spTree>
    <p:extLst>
      <p:ext uri="{BB962C8B-B14F-4D97-AF65-F5344CB8AC3E}">
        <p14:creationId xmlns:p14="http://schemas.microsoft.com/office/powerpoint/2010/main" val="2761147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
            <a:ext cx="8305800" cy="6862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4022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884</Words>
  <Application>Microsoft Office PowerPoint</Application>
  <PresentationFormat>On-screen Show (4:3)</PresentationFormat>
  <Paragraphs>72</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RI’s Workforce Data Quality Initiative (WDQI) Project</vt:lpstr>
      <vt:lpstr>Federal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Goals for this Round</vt:lpstr>
      <vt:lpstr>PowerPoint Presentation</vt:lpstr>
      <vt:lpstr>PowerPoint Presentation</vt:lpstr>
      <vt:lpstr>PowerPoint Presentation</vt:lpstr>
    </vt:vector>
  </TitlesOfParts>
  <Company>The Providence Plan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 “Parking Lot”</dc:title>
  <dc:creator>Megan Swindal</dc:creator>
  <cp:lastModifiedBy>Megan Swindal</cp:lastModifiedBy>
  <cp:revision>31</cp:revision>
  <dcterms:created xsi:type="dcterms:W3CDTF">2016-02-09T20:26:14Z</dcterms:created>
  <dcterms:modified xsi:type="dcterms:W3CDTF">2016-02-16T21:54:41Z</dcterms:modified>
</cp:coreProperties>
</file>