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3" r:id="rId3"/>
  </p:sldMasterIdLst>
  <p:notesMasterIdLst>
    <p:notesMasterId r:id="rId19"/>
  </p:notesMasterIdLst>
  <p:handoutMasterIdLst>
    <p:handoutMasterId r:id="rId20"/>
  </p:handoutMasterIdLst>
  <p:sldIdLst>
    <p:sldId id="416" r:id="rId4"/>
    <p:sldId id="417" r:id="rId5"/>
    <p:sldId id="391" r:id="rId6"/>
    <p:sldId id="412" r:id="rId7"/>
    <p:sldId id="408" r:id="rId8"/>
    <p:sldId id="398" r:id="rId9"/>
    <p:sldId id="399" r:id="rId10"/>
    <p:sldId id="413" r:id="rId11"/>
    <p:sldId id="418" r:id="rId12"/>
    <p:sldId id="419" r:id="rId13"/>
    <p:sldId id="339" r:id="rId14"/>
    <p:sldId id="420" r:id="rId15"/>
    <p:sldId id="402" r:id="rId16"/>
    <p:sldId id="411" r:id="rId17"/>
    <p:sldId id="393" r:id="rId18"/>
  </p:sldIdLst>
  <p:sldSz cx="13003213" cy="9756775"/>
  <p:notesSz cx="9296400" cy="70104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5">
          <p15:clr>
            <a:srgbClr val="A4A3A4"/>
          </p15:clr>
        </p15:guide>
        <p15:guide id="2" pos="6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ul University" initials="DPU" lastIdx="10" clrIdx="0"/>
  <p:cmAuthor id="1" name="Khristina Marie Fassett" initials="KM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00CCFF"/>
    <a:srgbClr val="DE8E17"/>
    <a:srgbClr val="989898"/>
    <a:srgbClr val="1F2F47"/>
    <a:srgbClr val="547BB6"/>
    <a:srgbClr val="8DA7CE"/>
    <a:srgbClr val="C5C5C5"/>
    <a:srgbClr val="375481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78417" autoAdjust="0"/>
  </p:normalViewPr>
  <p:slideViewPr>
    <p:cSldViewPr snapToGrid="0" snapToObjects="1">
      <p:cViewPr varScale="1">
        <p:scale>
          <a:sx n="50" d="100"/>
          <a:sy n="50" d="100"/>
        </p:scale>
        <p:origin x="-1440" y="-96"/>
      </p:cViewPr>
      <p:guideLst>
        <p:guide orient="horz" pos="3245"/>
        <p:guide pos="6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241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dpu.depaul.edu\users\g\gsmith33\Proposals\Polk%20Bros\606%20Analysis\Discount%20Premium%202016q1C%20-%20Updated%208-12-2016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\\dpu.depaul.edu\users\g\gsmith33\Proposals\Polk%20Bros\606%20Analysis\Discount%20Premium%202016q1C%20-%20Updated%208-12-2016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Sheet1!$R$6</c:f>
              <c:strCache>
                <c:ptCount val="1"/>
                <c:pt idx="0">
                  <c:v>Distance 1/5 Mile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2F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57-4EF9-B144-E5A979FD4A8E}"/>
              </c:ext>
            </c:extLst>
          </c:dPt>
          <c:dPt>
            <c:idx val="1"/>
            <c:invertIfNegative val="0"/>
            <c:bubble3D val="0"/>
            <c:spPr>
              <a:solidFill>
                <a:srgbClr val="547BB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57-4EF9-B144-E5A979FD4A8E}"/>
              </c:ext>
            </c:extLst>
          </c:dPt>
          <c:dPt>
            <c:idx val="2"/>
            <c:invertIfNegative val="0"/>
            <c:bubble3D val="0"/>
            <c:spPr>
              <a:solidFill>
                <a:srgbClr val="98989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57-4EF9-B144-E5A979FD4A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Sheet1!$S$5:$U$5</c:f>
              <c:strCache>
                <c:ptCount val="3"/>
                <c:pt idx="0">
                  <c:v>Pre-2012</c:v>
                </c:pt>
                <c:pt idx="1">
                  <c:v>606 East, Post-2012</c:v>
                </c:pt>
                <c:pt idx="2">
                  <c:v>606 West, Post-2012</c:v>
                </c:pt>
              </c:strCache>
            </c:strRef>
          </c:cat>
          <c:val>
            <c:numRef>
              <c:f>Sheet1!$S$6:$U$6</c:f>
              <c:numCache>
                <c:formatCode>0.0%</c:formatCode>
                <c:ptCount val="3"/>
                <c:pt idx="0">
                  <c:v>-1.4307999999999661E-2</c:v>
                </c:pt>
                <c:pt idx="1">
                  <c:v>4.8832000000046543E-4</c:v>
                </c:pt>
                <c:pt idx="2">
                  <c:v>0.22282512000000132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C-4901-B547-76958FD17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49151744"/>
        <c:axId val="149153280"/>
      </c:barChart>
      <c:catAx>
        <c:axId val="1491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53280"/>
        <c:crosses val="autoZero"/>
        <c:auto val="1"/>
        <c:lblAlgn val="ctr"/>
        <c:lblOffset val="100"/>
        <c:noMultiLvlLbl val="0"/>
      </c:catAx>
      <c:valAx>
        <c:axId val="14915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rgbClr val="C5C5C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64646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Sheet1!$R$6</c:f>
              <c:strCache>
                <c:ptCount val="1"/>
                <c:pt idx="0">
                  <c:v>Distance 1/5 Mile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2F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57-4EF9-B144-E5A979FD4A8E}"/>
              </c:ext>
            </c:extLst>
          </c:dPt>
          <c:dPt>
            <c:idx val="1"/>
            <c:invertIfNegative val="0"/>
            <c:bubble3D val="0"/>
            <c:spPr>
              <a:solidFill>
                <a:srgbClr val="547BB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57-4EF9-B144-E5A979FD4A8E}"/>
              </c:ext>
            </c:extLst>
          </c:dPt>
          <c:dPt>
            <c:idx val="2"/>
            <c:invertIfNegative val="0"/>
            <c:bubble3D val="0"/>
            <c:spPr>
              <a:solidFill>
                <a:srgbClr val="98989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57-4EF9-B144-E5A979FD4A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Sheet1!$S$5:$U$5</c:f>
              <c:strCache>
                <c:ptCount val="3"/>
                <c:pt idx="0">
                  <c:v>Pre-2012</c:v>
                </c:pt>
                <c:pt idx="1">
                  <c:v>606 East, Post-2012</c:v>
                </c:pt>
                <c:pt idx="2">
                  <c:v>606 West, Post-2012</c:v>
                </c:pt>
              </c:strCache>
            </c:strRef>
          </c:cat>
          <c:val>
            <c:numRef>
              <c:f>Sheet1!$S$6:$U$6</c:f>
              <c:numCache>
                <c:formatCode>0.0%</c:formatCode>
                <c:ptCount val="3"/>
                <c:pt idx="0">
                  <c:v>-1.4307999999999661E-2</c:v>
                </c:pt>
                <c:pt idx="1">
                  <c:v>4.8832000000046543E-4</c:v>
                </c:pt>
                <c:pt idx="2">
                  <c:v>0.22282512000000132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C-4901-B547-76958FD17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49107840"/>
        <c:axId val="149109376"/>
      </c:barChart>
      <c:catAx>
        <c:axId val="1491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09376"/>
        <c:crosses val="autoZero"/>
        <c:auto val="1"/>
        <c:lblAlgn val="ctr"/>
        <c:lblOffset val="100"/>
        <c:noMultiLvlLbl val="0"/>
      </c:catAx>
      <c:valAx>
        <c:axId val="1491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rgbClr val="C5C5C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64646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Sheet1!$M$4</c:f>
              <c:strCache>
                <c:ptCount val="1"/>
                <c:pt idx="0">
                  <c:v>Price Premium After 2012 in 606 West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6826749783338961E-3"/>
                  <c:y val="-3.156233561283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A-47B5-AE6D-040CC4D204AC}"/>
                </c:ext>
              </c:extLst>
            </c:dLbl>
            <c:dLbl>
              <c:idx val="1"/>
              <c:layout>
                <c:manualLayout>
                  <c:x val="1.0853343722916984E-3"/>
                  <c:y val="-2.314571278274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7A-47B5-AE6D-040CC4D204AC}"/>
                </c:ext>
              </c:extLst>
            </c:dLbl>
            <c:dLbl>
              <c:idx val="2"/>
              <c:layout>
                <c:manualLayout>
                  <c:x val="1.0853343722916984E-3"/>
                  <c:y val="-3.366649132035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7A-47B5-AE6D-040CC4D204AC}"/>
                </c:ext>
              </c:extLst>
            </c:dLbl>
            <c:dLbl>
              <c:idx val="3"/>
              <c:layout>
                <c:manualLayout>
                  <c:x val="9.7680093506256442E-3"/>
                  <c:y val="-1.683324566017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7A-47B5-AE6D-040CC4D204AC}"/>
                </c:ext>
              </c:extLst>
            </c:dLbl>
            <c:dLbl>
              <c:idx val="4"/>
              <c:layout>
                <c:manualLayout>
                  <c:x val="7.959026786782802E-17"/>
                  <c:y val="-1.8937401367701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7A-47B5-AE6D-040CC4D204AC}"/>
                </c:ext>
              </c:extLst>
            </c:dLbl>
            <c:dLbl>
              <c:idx val="5"/>
              <c:layout>
                <c:manualLayout>
                  <c:x val="1.0853343722915789E-3"/>
                  <c:y val="-3.156233561283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7A-47B5-AE6D-040CC4D204AC}"/>
                </c:ext>
              </c:extLst>
            </c:dLbl>
            <c:dLbl>
              <c:idx val="6"/>
              <c:layout>
                <c:manualLayout>
                  <c:x val="-2.1706687445834766E-3"/>
                  <c:y val="-7.364544976328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BC-42B0-9255-09039B085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Sheet1!$A$6:$A$12</c:f>
              <c:numCache>
                <c:formatCode>0.0</c:formatCode>
                <c:ptCount val="7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Sheet1!$M$6:$M$12</c:f>
              <c:numCache>
                <c:formatCode>0.0%</c:formatCode>
                <c:ptCount val="7"/>
                <c:pt idx="0">
                  <c:v>0.22282512000000132</c:v>
                </c:pt>
                <c:pt idx="1">
                  <c:v>0.18342477000000018</c:v>
                </c:pt>
                <c:pt idx="2">
                  <c:v>0.14635348000000209</c:v>
                </c:pt>
                <c:pt idx="3">
                  <c:v>0.11161125000000116</c:v>
                </c:pt>
                <c:pt idx="4">
                  <c:v>7.9198080000000962E-2</c:v>
                </c:pt>
                <c:pt idx="5">
                  <c:v>4.9113970000000402E-2</c:v>
                </c:pt>
                <c:pt idx="6">
                  <c:v>2.1358920000001082E-2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C3-42E7-84D5-56876CA26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39264"/>
        <c:axId val="150569728"/>
      </c:scatterChart>
      <c:valAx>
        <c:axId val="150539264"/>
        <c:scaling>
          <c:orientation val="minMax"/>
          <c:max val="0.8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69728"/>
        <c:crosses val="autoZero"/>
        <c:crossBetween val="midCat"/>
      </c:valAx>
      <c:valAx>
        <c:axId val="1505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39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35594369695475"/>
          <c:y val="0.94382699532363823"/>
          <c:w val="0.3451173584021075"/>
          <c:h val="4.9860537553794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6464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64646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Value without 606 Premium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Sheet1!$B$6:$B$7</c:f>
              <c:strCache>
                <c:ptCount val="2"/>
                <c:pt idx="0">
                  <c:v>606 East, 2015</c:v>
                </c:pt>
                <c:pt idx="1">
                  <c:v>606 West, 2015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815000</c:v>
                </c:pt>
                <c:pt idx="1">
                  <c:v>349650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24-4665-8108-38A17C4756FA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606 Premium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24-4665-8108-38A17C4756F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Sheet1!$B$6:$B$7</c:f>
              <c:strCache>
                <c:ptCount val="2"/>
                <c:pt idx="0">
                  <c:v>606 East, 2015</c:v>
                </c:pt>
                <c:pt idx="1">
                  <c:v>606 West, 2015</c:v>
                </c:pt>
              </c:strCache>
            </c:strRef>
          </c:cat>
          <c:val>
            <c:numRef>
              <c:f>Sheet1!$D$6:$D$7</c:f>
              <c:numCache>
                <c:formatCode>General</c:formatCode>
                <c:ptCount val="2"/>
                <c:pt idx="0">
                  <c:v>0</c:v>
                </c:pt>
                <c:pt idx="1">
                  <c:v>100350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24-4665-8108-38A17C47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321408"/>
        <c:axId val="150331392"/>
      </c:barChart>
      <c:catAx>
        <c:axId val="1503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31392"/>
        <c:crosses val="autoZero"/>
        <c:auto val="1"/>
        <c:lblAlgn val="ctr"/>
        <c:lblOffset val="100"/>
        <c:noMultiLvlLbl val="0"/>
      </c:catAx>
      <c:valAx>
        <c:axId val="1503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2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6464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64646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0.36616</cdr:x>
      <cdr:y>0.03015</cdr:y>
    </cdr:from>
    <cdr:to>
      <cdr:x>0.98971</cdr:x>
      <cdr:y>0.97858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284660" y="170933"/>
          <a:ext cx="7296440" cy="53769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0.56961</cdr:x>
      <cdr:y>0.06877</cdr:y>
    </cdr:from>
    <cdr:to>
      <cdr:x>0.74451</cdr:x>
      <cdr:y>0.15479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65278" y="389888"/>
          <a:ext cx="2046586" cy="48767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alpha val="69804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50276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300551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950827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601102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251378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901653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551929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202204" algn="l" defTabSz="650276" rtl="0" eaLnBrk="1" latinLnBrk="0" hangingPunct="1">
            <a:defRPr sz="2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prstClr val="white"/>
              </a:solidFill>
            </a:rPr>
            <a:t>606 Confirmed</a:t>
          </a:r>
          <a:endParaRPr lang="en-US" sz="1600" dirty="0">
            <a:solidFill>
              <a:prstClr val="white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0.2467</cdr:x>
      <cdr:y>0.03863</cdr:y>
    </cdr:from>
    <cdr:to>
      <cdr:x>0.37865</cdr:x>
      <cdr:y>0.09576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6804" y="233187"/>
          <a:ext cx="1543987" cy="34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$</a:t>
          </a:r>
          <a:r>
            <a:rPr lang="en-US" sz="1400" b="1" dirty="0" smtClean="0"/>
            <a:t>815,000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E96A5-DABA-3844-B065-B1C3F36F3D7D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75F6AA-DB20-CF4E-AE70-C3396A0EE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87687-61B0-0844-85AE-4218AC573C8B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736E2-2BE5-0D4A-8B99-5AF6AEF9E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the role that public investment plays in driving neighborhood change has been a key recent question in urban policy</a:t>
            </a:r>
          </a:p>
          <a:p>
            <a:endParaRPr lang="en-US" dirty="0" smtClean="0"/>
          </a:p>
          <a:p>
            <a:r>
              <a:rPr lang="en-US" dirty="0" smtClean="0"/>
              <a:t>IHS had an opportunity examine this issue around a major new linear park system that was recent built on a formerly abandoned rail line on Chicago’s northwest side</a:t>
            </a:r>
          </a:p>
          <a:p>
            <a:endParaRPr lang="en-US" dirty="0" smtClean="0"/>
          </a:p>
          <a:p>
            <a:r>
              <a:rPr lang="en-US" dirty="0" smtClean="0"/>
              <a:t>IHS’s project looked at how the housing market responded to the announcement and opening of the 606 park system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9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606 West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Trend line characteristics of less stable, more volatile, rapidly appreciating market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Had a fairly substantial run up in prices during the bubble years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Sharper crash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Very strong recovery almost near previous peaks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Acceleration of recovery coincides with 606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1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data show price trends, but not necessarily the impact</a:t>
            </a:r>
            <a:r>
              <a:rPr lang="en-US" baseline="0" dirty="0" smtClean="0"/>
              <a:t> of the 606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slide shows that prior to 2012 being within 1/5 of a mile of the trail – </a:t>
            </a:r>
            <a:r>
              <a:rPr lang="en-US" baseline="0" dirty="0" err="1" smtClean="0"/>
              <a:t>disamenity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2012 when the 606 was officially in motion: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	606 East</a:t>
            </a:r>
          </a:p>
          <a:p>
            <a:r>
              <a:rPr lang="en-US" baseline="0" dirty="0" smtClean="0"/>
              <a:t>		-Being within 1/5 mile had no effect on prices in 606 east </a:t>
            </a:r>
          </a:p>
          <a:p>
            <a:r>
              <a:rPr lang="en-US" baseline="0" dirty="0" smtClean="0"/>
              <a:t>		-Prices increases were related to other factors</a:t>
            </a:r>
          </a:p>
          <a:p>
            <a:r>
              <a:rPr lang="en-US" baseline="0" dirty="0" smtClean="0"/>
              <a:t>	606 West – Being near trail led to a 22% price premium</a:t>
            </a:r>
          </a:p>
          <a:p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7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the</a:t>
            </a:r>
            <a:r>
              <a:rPr lang="en-US" baseline="0" dirty="0" smtClean="0"/>
              <a:t> trail opening had an effect </a:t>
            </a:r>
          </a:p>
          <a:p>
            <a:r>
              <a:rPr lang="en-US" baseline="0" dirty="0" smtClean="0"/>
              <a:t>Effects of the trail decline with distance </a:t>
            </a:r>
          </a:p>
          <a:p>
            <a:r>
              <a:rPr lang="en-US" baseline="0" dirty="0" smtClean="0"/>
              <a:t>After ½ mile it becomes less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median</a:t>
            </a:r>
            <a:r>
              <a:rPr lang="en-US" baseline="0" dirty="0" smtClean="0"/>
              <a:t> SF property in 2012 in 606 East:</a:t>
            </a:r>
          </a:p>
          <a:p>
            <a:r>
              <a:rPr lang="en-US" baseline="0" dirty="0" smtClean="0"/>
              <a:t> 	2015-$815,000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Median SF property 606 West</a:t>
            </a:r>
          </a:p>
          <a:p>
            <a:r>
              <a:rPr lang="en-US" dirty="0" smtClean="0"/>
              <a:t>	2015 - $450,000</a:t>
            </a:r>
          </a:p>
          <a:p>
            <a:r>
              <a:rPr lang="en-US" dirty="0" smtClean="0"/>
              <a:t>	Can</a:t>
            </a:r>
            <a:r>
              <a:rPr lang="en-US" baseline="0" dirty="0" smtClean="0"/>
              <a:t> attribute 22% of that price, or over $100,000 to the 606 premium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0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Understanding these characteristics is important when developing any targeted and proactive policy to mitigate displacement and affordability risk related to future public investments or major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½ mile around</a:t>
            </a:r>
            <a:r>
              <a:rPr lang="en-US" baseline="0" dirty="0" smtClean="0"/>
              <a:t> 606.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Key feature of trail is that it cuts though communities with very different characteristics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appealing because it connects these neighborhoods and residents in a way that they weren’t previously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Presents risks because it creates and amenity that brings new demand for housing to the neighborhood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0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Demographically,</a:t>
            </a:r>
            <a:r>
              <a:rPr lang="en-US" baseline="0" dirty="0" smtClean="0"/>
              <a:t> the has been a sharp demographic difference between the neighborhoods adjacent to the eastern and western halves of the 606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on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key differences from a housing market perspective</a:t>
            </a:r>
            <a:r>
              <a:rPr lang="en-US" baseline="0" dirty="0" smtClean="0"/>
              <a:t> difference between the neighborhoods adjacent to the eastern and western halves of the 606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Focus on</a:t>
            </a:r>
            <a:r>
              <a:rPr lang="en-US" baseline="0" dirty="0" smtClean="0"/>
              <a:t>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the housing</a:t>
            </a:r>
            <a:r>
              <a:rPr lang="en-US" baseline="0" dirty="0" smtClean="0"/>
              <a:t> stock for an area ½ mile buffer around the 606.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 map colors</a:t>
            </a:r>
          </a:p>
          <a:p>
            <a:endParaRPr lang="en-US" dirty="0" smtClean="0"/>
          </a:p>
          <a:p>
            <a:r>
              <a:rPr lang="en-US" dirty="0" smtClean="0"/>
              <a:t>Largely different</a:t>
            </a:r>
            <a:r>
              <a:rPr lang="en-US" baseline="0" dirty="0" smtClean="0"/>
              <a:t> types housing: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Yellow and gold parcels are single family homes and condos</a:t>
            </a:r>
          </a:p>
          <a:p>
            <a:r>
              <a:rPr lang="en-US" baseline="0" dirty="0" smtClean="0"/>
              <a:t>Blue and darker blue are multi-unit rental properties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 trail cuts</a:t>
            </a:r>
            <a:r>
              <a:rPr lang="en-US" baseline="0" dirty="0" smtClean="0"/>
              <a:t> through neighborhoods with different characteristics, r</a:t>
            </a:r>
            <a:r>
              <a:rPr lang="en-US" dirty="0" smtClean="0"/>
              <a:t>aises questions about the impacts</a:t>
            </a:r>
            <a:r>
              <a:rPr lang="en-US" baseline="0" dirty="0" smtClean="0"/>
              <a:t> will vary.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606 West has characteristics would indicate: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share of populations potentially vulnerable to displacement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Housing market that at risk of rapidly losing affordability due to increased attractive investment potential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6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6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r>
              <a:rPr lang="en-US" baseline="0" dirty="0" smtClean="0"/>
              <a:t> tracks SF sales price trends for an area ½ mile buffer around the 606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index is pegged to prices in 2000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key milestone dates are flagged: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Funding secured to begin construction – 2012 Q2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Groundbreaking – 2013 Q3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Opening – 2015 Q2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1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price trend for 606 East and 606 West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606 East: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Characteristics of a stable and strong market</a:t>
            </a:r>
          </a:p>
          <a:p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Not much bubble or crash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Current prices 3.5% above bubble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i="0" kern="600" spc="230" dirty="0">
                <a:solidFill>
                  <a:schemeClr val="bg2"/>
                </a:solidFill>
                <a:latin typeface="Arial"/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kern="600" spc="230" dirty="0">
                <a:solidFill>
                  <a:srgbClr val="D8D8D8"/>
                </a:solidFill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266932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222623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333888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24436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71980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69207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  <p:extLst>
      <p:ext uri="{BB962C8B-B14F-4D97-AF65-F5344CB8AC3E}">
        <p14:creationId xmlns:p14="http://schemas.microsoft.com/office/powerpoint/2010/main" val="5133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>
                <a:solidFill>
                  <a:srgbClr val="6B6B6B"/>
                </a:solidFill>
              </a:rPr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kern="600" spc="230" dirty="0">
                <a:solidFill>
                  <a:srgbClr val="D8D8D8"/>
                </a:solidFill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311911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15119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148763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381757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403861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422318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  <p:extLst>
      <p:ext uri="{BB962C8B-B14F-4D97-AF65-F5344CB8AC3E}">
        <p14:creationId xmlns:p14="http://schemas.microsoft.com/office/powerpoint/2010/main" val="22114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>
                <a:solidFill>
                  <a:srgbClr val="6B6B6B"/>
                </a:solidFill>
              </a:rPr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345991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/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7" r:id="rId4"/>
    <p:sldLayoutId id="2147483662" r:id="rId5"/>
    <p:sldLayoutId id="2147483655" r:id="rId6"/>
    <p:sldLayoutId id="2147483659" r:id="rId7"/>
    <p:sldLayoutId id="2147483660" r:id="rId8"/>
    <p:sldLayoutId id="2147483661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6B6B6B"/>
                </a:solidFill>
              </a:rPr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9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6B6B6B"/>
                </a:solidFill>
              </a:rPr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596"/>
            <a:ext cx="13003213" cy="8660985"/>
          </a:xfrm>
          <a:prstGeom prst="rect">
            <a:avLst/>
          </a:prstGeom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16431" y="1742043"/>
            <a:ext cx="8641869" cy="18568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Understanding </a:t>
            </a:r>
            <a:r>
              <a:rPr lang="en-US" sz="3200" dirty="0" smtClean="0">
                <a:solidFill>
                  <a:schemeClr val="accent1"/>
                </a:solidFill>
              </a:rPr>
              <a:t>The </a:t>
            </a:r>
            <a:r>
              <a:rPr lang="en-US" sz="3200" dirty="0">
                <a:solidFill>
                  <a:schemeClr val="accent1"/>
                </a:solidFill>
              </a:rPr>
              <a:t>606’s impact </a:t>
            </a: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on </a:t>
            </a:r>
            <a:r>
              <a:rPr lang="en-US" sz="3200" dirty="0">
                <a:solidFill>
                  <a:schemeClr val="accent1"/>
                </a:solidFill>
              </a:rPr>
              <a:t>the </a:t>
            </a:r>
            <a:r>
              <a:rPr lang="en-US" sz="3200" dirty="0" smtClean="0">
                <a:solidFill>
                  <a:schemeClr val="accent1"/>
                </a:solidFill>
              </a:rPr>
              <a:t>neighborhood </a:t>
            </a:r>
            <a:r>
              <a:rPr lang="en-US" sz="3200" dirty="0">
                <a:solidFill>
                  <a:schemeClr val="accent1"/>
                </a:solidFill>
              </a:rPr>
              <a:t>housing </a:t>
            </a:r>
            <a:r>
              <a:rPr lang="en-US" sz="3200" dirty="0" smtClean="0">
                <a:solidFill>
                  <a:schemeClr val="accent1"/>
                </a:solidFill>
              </a:rPr>
              <a:t>market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Geoff Smith at the National Neighborhood Indicators Partnership Meeting (Cleveland)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640531" y="1003874"/>
            <a:ext cx="3032482" cy="3683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September, 2016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673013" y="8974138"/>
            <a:ext cx="330200" cy="519112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1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74" y="9276514"/>
            <a:ext cx="1170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6B6B6B"/>
                </a:solidFill>
              </a:rPr>
              <a:t>SOURCE: PHOTO VIA FLICKR CREATIVE COMMONS/MATTHEW WILDER</a:t>
            </a:r>
            <a:endParaRPr lang="en-US" sz="1200" b="1" dirty="0">
              <a:solidFill>
                <a:srgbClr val="6B6B6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139098"/>
            <a:ext cx="4119444" cy="13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Quarterly price trends for single family </a:t>
            </a:r>
            <a:r>
              <a:rPr lang="en-US" dirty="0" smtClean="0"/>
              <a:t>homes within ½ mile of The 606, </a:t>
            </a:r>
            <a:r>
              <a:rPr lang="en-US" dirty="0"/>
              <a:t>1997 to </a:t>
            </a:r>
            <a:r>
              <a:rPr lang="en-US" dirty="0" smtClean="0"/>
              <a:t>2016 1Q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10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1928415" cy="673607"/>
          </a:xfrm>
        </p:spPr>
        <p:txBody>
          <a:bodyPr>
            <a:normAutofit/>
          </a:bodyPr>
          <a:lstStyle/>
          <a:p>
            <a:r>
              <a:rPr lang="en-US" dirty="0" smtClean="0"/>
              <a:t>Price trends along The 606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IHS </a:t>
            </a:r>
            <a:r>
              <a:rPr lang="en-US" dirty="0"/>
              <a:t>Cook county house Price index 2016 1q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1892808"/>
            <a:ext cx="11807190" cy="63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Price premium for being located within 1/5 mile of </a:t>
            </a:r>
            <a:r>
              <a:rPr lang="en-US" dirty="0"/>
              <a:t>T</a:t>
            </a:r>
            <a:r>
              <a:rPr lang="en-US" dirty="0" smtClean="0"/>
              <a:t>he 606, pre-2012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premium for being near The 606?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 calculations of data from IHS Cook county house Price index 2016 1q</a:t>
            </a:r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84552963"/>
              </p:ext>
            </p:extLst>
          </p:nvPr>
        </p:nvGraphicFramePr>
        <p:xfrm>
          <a:off x="650875" y="2232025"/>
          <a:ext cx="11701463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924138" y="2402958"/>
            <a:ext cx="11396" cy="5528930"/>
          </a:xfrm>
          <a:prstGeom prst="line">
            <a:avLst/>
          </a:prstGeom>
          <a:ln w="25400">
            <a:solidFill>
              <a:srgbClr val="DE8E17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62386" y="2621913"/>
            <a:ext cx="2046568" cy="48768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Pre-606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6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Price premium for being located within 1/5 mile of The 606, pre-2012 and post-2012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premium for being near The 606?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 calculations of data from IHS Cook county house Price index 2016 1q</a:t>
            </a:r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238630215"/>
              </p:ext>
            </p:extLst>
          </p:nvPr>
        </p:nvGraphicFramePr>
        <p:xfrm>
          <a:off x="650875" y="2232025"/>
          <a:ext cx="11701463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924138" y="2402958"/>
            <a:ext cx="11396" cy="5528930"/>
          </a:xfrm>
          <a:prstGeom prst="line">
            <a:avLst/>
          </a:prstGeom>
          <a:ln w="25400">
            <a:solidFill>
              <a:srgbClr val="DE8E17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62386" y="2621913"/>
            <a:ext cx="2046568" cy="48768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Pre-606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1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 in price premium by distance (miles) from The 606 along 606 West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distance premium change in 606 West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 calculations of data from IHS Cook county house Price index 2016 1q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008144098"/>
              </p:ext>
            </p:extLst>
          </p:nvPr>
        </p:nvGraphicFramePr>
        <p:xfrm>
          <a:off x="650160" y="2456878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08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Distance premium for 1/5 Mile applied to median SF home in 2015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in actual value?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 calculations of data from IHS Cook county house Price index 2016 1q</a:t>
            </a:r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358519365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804525" y="4514116"/>
            <a:ext cx="1543987" cy="3447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$</a:t>
            </a:r>
            <a:r>
              <a:rPr lang="en-US" sz="1400" b="1" dirty="0" smtClean="0">
                <a:solidFill>
                  <a:schemeClr val="accent1"/>
                </a:solidFill>
              </a:rPr>
              <a:t>450,000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Public investments impact surrounding neighborhood housing markets</a:t>
            </a:r>
          </a:p>
          <a:p>
            <a:endParaRPr lang="en-US" dirty="0" smtClean="0"/>
          </a:p>
          <a:p>
            <a:r>
              <a:rPr lang="en-US" dirty="0" smtClean="0"/>
              <a:t>That impact varies based on underlying neighborhood characteristics</a:t>
            </a:r>
          </a:p>
          <a:p>
            <a:endParaRPr lang="en-US" dirty="0" smtClean="0"/>
          </a:p>
          <a:p>
            <a:r>
              <a:rPr lang="en-US" dirty="0" smtClean="0"/>
              <a:t>There is a geographic zone where the impact is most significant</a:t>
            </a:r>
          </a:p>
          <a:p>
            <a:endParaRPr lang="en-US" dirty="0"/>
          </a:p>
          <a:p>
            <a:r>
              <a:rPr lang="en-US" dirty="0" smtClean="0"/>
              <a:t>Important considerations for proactive and targeted </a:t>
            </a:r>
            <a:r>
              <a:rPr lang="en-US" dirty="0"/>
              <a:t>policy </a:t>
            </a:r>
            <a:r>
              <a:rPr lang="en-US" dirty="0" smtClean="0"/>
              <a:t>development to </a:t>
            </a:r>
            <a:r>
              <a:rPr lang="en-US" dirty="0"/>
              <a:t>mitigate displacement and </a:t>
            </a:r>
            <a:r>
              <a:rPr lang="en-US" dirty="0" smtClean="0"/>
              <a:t>lost affordability related </a:t>
            </a:r>
            <a:r>
              <a:rPr lang="en-US" dirty="0"/>
              <a:t>to future public investments or major </a:t>
            </a:r>
            <a:r>
              <a:rPr lang="en-US" dirty="0" smtClean="0"/>
              <a:t>projects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b="952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2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606?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262949" y="2092325"/>
            <a:ext cx="13062" cy="633730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0874" y="8616949"/>
            <a:ext cx="1170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6B6B6B"/>
                </a:solidFill>
              </a:rPr>
              <a:t>SOURCE: TRUST FOR PUBLIC LAND</a:t>
            </a:r>
            <a:endParaRPr lang="en-US" sz="1200" b="1" dirty="0">
              <a:solidFill>
                <a:srgbClr val="6B6B6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605" y="3344545"/>
            <a:ext cx="2046568" cy="487680"/>
          </a:xfrm>
          <a:prstGeom prst="rect">
            <a:avLst/>
          </a:prstGeom>
          <a:solidFill>
            <a:schemeClr val="bg2">
              <a:lumMod val="10000"/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606</a:t>
            </a:r>
            <a:r>
              <a:rPr lang="en-US" sz="1600" dirty="0" smtClean="0">
                <a:solidFill>
                  <a:prstClr val="white"/>
                </a:solidFill>
              </a:rPr>
              <a:t> West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96" y="8092639"/>
            <a:ext cx="186291" cy="1862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22355" y="3348989"/>
            <a:ext cx="2046568" cy="487680"/>
          </a:xfrm>
          <a:prstGeom prst="rect">
            <a:avLst/>
          </a:prstGeom>
          <a:solidFill>
            <a:schemeClr val="bg2">
              <a:lumMod val="10000"/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606</a:t>
            </a:r>
            <a:r>
              <a:rPr lang="en-US" sz="1600" dirty="0" smtClean="0">
                <a:solidFill>
                  <a:prstClr val="white"/>
                </a:solidFill>
              </a:rPr>
              <a:t> East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46" y="8092638"/>
            <a:ext cx="186291" cy="1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8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662274602"/>
              </p:ext>
            </p:extLst>
          </p:nvPr>
        </p:nvGraphicFramePr>
        <p:xfrm>
          <a:off x="650159" y="2637599"/>
          <a:ext cx="11701464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34634">
                  <a:extLst>
                    <a:ext uri="{9D8B030D-6E8A-4147-A177-3AD203B41FA5}">
                      <a16:colId xmlns:a16="http://schemas.microsoft.com/office/drawing/2014/main" xmlns="" val="1125497524"/>
                    </a:ext>
                  </a:extLst>
                </a:gridCol>
                <a:gridCol w="3566342">
                  <a:extLst>
                    <a:ext uri="{9D8B030D-6E8A-4147-A177-3AD203B41FA5}">
                      <a16:colId xmlns:a16="http://schemas.microsoft.com/office/drawing/2014/main" xmlns="" val="4033517783"/>
                    </a:ext>
                  </a:extLst>
                </a:gridCol>
                <a:gridCol w="3900488">
                  <a:extLst>
                    <a:ext uri="{9D8B030D-6E8A-4147-A177-3AD203B41FA5}">
                      <a16:colId xmlns:a16="http://schemas.microsoft.com/office/drawing/2014/main" xmlns="" val="3601665666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 smtClean="0"/>
                        <a:t>606 East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 smtClean="0"/>
                        <a:t>606 West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78925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Median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 Household Income, 2009-14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$115,924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$49,701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79700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Poverty Rate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, 2009-14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4.8%</a:t>
                      </a:r>
                      <a:endParaRPr lang="en-US" sz="18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25.5%</a:t>
                      </a:r>
                      <a:endParaRPr lang="en-US" sz="18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337307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Share Renters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, 2009-14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41.5%</a:t>
                      </a:r>
                      <a:endParaRPr lang="en-US" sz="18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61.5%</a:t>
                      </a:r>
                      <a:endParaRPr lang="en-US" sz="18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895824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Non-White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 Share, 2009-14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21.2%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78.9%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283779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606 linear park region has two different neighborhoods</a:t>
            </a: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Source: IHS CALCULATONS OF American communities survey DATA - 5-year, 2009-14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Demographic characteristics of the eastern and western neighborhoods adjacent to the 606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3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8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562872545"/>
              </p:ext>
            </p:extLst>
          </p:nvPr>
        </p:nvGraphicFramePr>
        <p:xfrm>
          <a:off x="650159" y="2637599"/>
          <a:ext cx="11701464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34634">
                  <a:extLst>
                    <a:ext uri="{9D8B030D-6E8A-4147-A177-3AD203B41FA5}">
                      <a16:colId xmlns:a16="http://schemas.microsoft.com/office/drawing/2014/main" xmlns="" val="1125497524"/>
                    </a:ext>
                  </a:extLst>
                </a:gridCol>
                <a:gridCol w="3566342">
                  <a:extLst>
                    <a:ext uri="{9D8B030D-6E8A-4147-A177-3AD203B41FA5}">
                      <a16:colId xmlns:a16="http://schemas.microsoft.com/office/drawing/2014/main" xmlns="" val="4033517783"/>
                    </a:ext>
                  </a:extLst>
                </a:gridCol>
                <a:gridCol w="3900488">
                  <a:extLst>
                    <a:ext uri="{9D8B030D-6E8A-4147-A177-3AD203B41FA5}">
                      <a16:colId xmlns:a16="http://schemas.microsoft.com/office/drawing/2014/main" xmlns="" val="3601665666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606 East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606 West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78925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Share of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 P</a:t>
                      </a:r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roperties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 Impacted by Foreclosure, 2005-2014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7.1%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24.1%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79700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Median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 Single Family Sales Price, 2015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$815,000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$450,000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37307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Share of</a:t>
                      </a:r>
                      <a:r>
                        <a:rPr lang="en-US" sz="1800" baseline="0" dirty="0" smtClean="0">
                          <a:solidFill>
                            <a:srgbClr val="464646"/>
                          </a:solidFill>
                        </a:rPr>
                        <a:t> property sales to business buyers, 2015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4.8%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</a:rPr>
                        <a:t>20.7%</a:t>
                      </a:r>
                      <a:endParaRPr lang="en-US" sz="1800" dirty="0">
                        <a:solidFill>
                          <a:srgbClr val="46464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958242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606 linear park region has two different neighborhoods</a:t>
            </a: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Source: ihs data clearinghouse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Housing characteristics of the eastern and western neighborhoods adjacent to the 606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606 linear park region has two different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neighborhoods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262949" y="2092325"/>
            <a:ext cx="13062" cy="633730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b="7782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111105" y="2865753"/>
            <a:ext cx="2046568" cy="487680"/>
          </a:xfrm>
          <a:prstGeom prst="rect">
            <a:avLst/>
          </a:prstGeom>
          <a:solidFill>
            <a:schemeClr val="bg2">
              <a:lumMod val="10000"/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606</a:t>
            </a:r>
            <a:r>
              <a:rPr lang="en-US" sz="1600" dirty="0" smtClean="0">
                <a:solidFill>
                  <a:prstClr val="white"/>
                </a:solidFill>
              </a:rPr>
              <a:t> West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39855" y="2870197"/>
            <a:ext cx="2046568" cy="487680"/>
          </a:xfrm>
          <a:prstGeom prst="rect">
            <a:avLst/>
          </a:prstGeom>
          <a:solidFill>
            <a:schemeClr val="bg2">
              <a:lumMod val="10000"/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606</a:t>
            </a:r>
            <a:r>
              <a:rPr lang="en-US" sz="1600" dirty="0" smtClean="0">
                <a:solidFill>
                  <a:prstClr val="white"/>
                </a:solidFill>
              </a:rPr>
              <a:t> East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65027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>
                <a:tab pos="228600" algn="l"/>
              </a:tabLst>
              <a:defRPr sz="2800" kern="1200" cap="none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8788" indent="-16668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93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779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65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2065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SOURCE: IHS DATA CLEARINGHOUSE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0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The 606 West neighborhoods had characteristics indicating certain types of risk</a:t>
            </a:r>
          </a:p>
          <a:p>
            <a:endParaRPr lang="en-US" dirty="0" smtClean="0"/>
          </a:p>
          <a:p>
            <a:r>
              <a:rPr lang="en-US" dirty="0" smtClean="0"/>
              <a:t>High concentration of populations vulnerable to displacement</a:t>
            </a:r>
          </a:p>
          <a:p>
            <a:pPr lvl="1"/>
            <a:r>
              <a:rPr lang="en-US" dirty="0" smtClean="0"/>
              <a:t>Renters</a:t>
            </a:r>
          </a:p>
          <a:p>
            <a:pPr lvl="1"/>
            <a:r>
              <a:rPr lang="en-US" dirty="0" smtClean="0"/>
              <a:t>Lower-Income</a:t>
            </a:r>
          </a:p>
          <a:p>
            <a:pPr lvl="1"/>
            <a:r>
              <a:rPr lang="en-US" dirty="0" smtClean="0"/>
              <a:t>Non-white</a:t>
            </a:r>
          </a:p>
          <a:p>
            <a:endParaRPr lang="en-US" dirty="0" smtClean="0"/>
          </a:p>
          <a:p>
            <a:r>
              <a:rPr lang="en-US" dirty="0" smtClean="0"/>
              <a:t>Attractive investment potential</a:t>
            </a:r>
          </a:p>
          <a:p>
            <a:pPr lvl="1"/>
            <a:r>
              <a:rPr lang="en-US" dirty="0" smtClean="0"/>
              <a:t>Near strong market</a:t>
            </a:r>
          </a:p>
          <a:p>
            <a:pPr lvl="1"/>
            <a:r>
              <a:rPr lang="en-US" dirty="0" smtClean="0"/>
              <a:t>Relatively low values</a:t>
            </a:r>
          </a:p>
          <a:p>
            <a:pPr lvl="1"/>
            <a:r>
              <a:rPr lang="en-US" dirty="0"/>
              <a:t>Substantial small rental housing stock</a:t>
            </a:r>
          </a:p>
          <a:p>
            <a:pPr lvl="1"/>
            <a:r>
              <a:rPr lang="en-US" dirty="0" smtClean="0"/>
              <a:t>Higher number of distressed properties</a:t>
            </a:r>
          </a:p>
          <a:p>
            <a:pPr lvl="1"/>
            <a:endParaRPr lang="en-US" dirty="0" smtClean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this investment impact surrounding communities?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0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Focus on single family house prices</a:t>
            </a:r>
          </a:p>
          <a:p>
            <a:endParaRPr lang="en-US" dirty="0" smtClean="0"/>
          </a:p>
          <a:p>
            <a:r>
              <a:rPr lang="en-US" dirty="0" smtClean="0"/>
              <a:t>Special cut of the IHS Price Index data and model was used to understand 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Trend</a:t>
            </a:r>
            <a:r>
              <a:rPr lang="en-US" dirty="0" smtClean="0"/>
              <a:t> - Price trends for a half mile buffer around 606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Distance Premium</a:t>
            </a:r>
            <a:r>
              <a:rPr lang="en-US" dirty="0" smtClean="0"/>
              <a:t> - How proximity to the 606 affected sales prices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Location</a:t>
            </a:r>
            <a:r>
              <a:rPr lang="en-US" dirty="0" smtClean="0"/>
              <a:t> - How trends and proximity varied for western and eastern sections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IHS Price Index to Understand The 606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14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Quarterly price trends for single family </a:t>
            </a:r>
            <a:r>
              <a:rPr lang="en-US" dirty="0" smtClean="0"/>
              <a:t>homes within ½ mile of The 606, </a:t>
            </a:r>
            <a:r>
              <a:rPr lang="en-US" dirty="0"/>
              <a:t>1997 to </a:t>
            </a:r>
            <a:r>
              <a:rPr lang="en-US" dirty="0" smtClean="0"/>
              <a:t>2016 1Q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8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1928415" cy="673607"/>
          </a:xfrm>
        </p:spPr>
        <p:txBody>
          <a:bodyPr>
            <a:normAutofit/>
          </a:bodyPr>
          <a:lstStyle/>
          <a:p>
            <a:r>
              <a:rPr lang="en-US" dirty="0" smtClean="0"/>
              <a:t>Price trends along The 606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IHS Cook </a:t>
            </a:r>
            <a:r>
              <a:rPr lang="en-US" dirty="0"/>
              <a:t>county house Price index </a:t>
            </a:r>
            <a:r>
              <a:rPr lang="en-US" dirty="0" smtClean="0"/>
              <a:t>2016 1q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9" y="1888762"/>
            <a:ext cx="11804904" cy="63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Quarterly price trends for single family </a:t>
            </a:r>
            <a:r>
              <a:rPr lang="en-US" dirty="0" smtClean="0"/>
              <a:t>homes within ½ mile of The 606, </a:t>
            </a:r>
            <a:r>
              <a:rPr lang="en-US" dirty="0"/>
              <a:t>1997 to </a:t>
            </a:r>
            <a:r>
              <a:rPr lang="en-US" dirty="0" smtClean="0"/>
              <a:t>2016 1Q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9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1928415" cy="673607"/>
          </a:xfrm>
        </p:spPr>
        <p:txBody>
          <a:bodyPr>
            <a:normAutofit/>
          </a:bodyPr>
          <a:lstStyle/>
          <a:p>
            <a:r>
              <a:rPr lang="en-US" dirty="0" smtClean="0"/>
              <a:t>Price trends along The 606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IHS </a:t>
            </a:r>
            <a:r>
              <a:rPr lang="en-US" dirty="0"/>
              <a:t>Cook county house Price index 2016 1q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9" y="1893409"/>
            <a:ext cx="11806667" cy="6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9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IHS_template_140324</Template>
  <TotalTime>91091</TotalTime>
  <Words>1148</Words>
  <Application>Microsoft Office PowerPoint</Application>
  <PresentationFormat>Custom</PresentationFormat>
  <Paragraphs>226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IHS_template_140324</vt:lpstr>
      <vt:lpstr>1_IHS_template_140324</vt:lpstr>
      <vt:lpstr>2_IHS_template_140324</vt:lpstr>
      <vt:lpstr>Understanding The 606’s impact  on the neighborhood housing market</vt:lpstr>
      <vt:lpstr>What is The 606?</vt:lpstr>
      <vt:lpstr>The 606 linear park region has two different neighborhoods</vt:lpstr>
      <vt:lpstr>The 606 linear park region has two different neighborhoods</vt:lpstr>
      <vt:lpstr>The 606 linear park region has two different neighborhoods</vt:lpstr>
      <vt:lpstr>How will this investment impact surrounding communities?</vt:lpstr>
      <vt:lpstr>Applying the IHS Price Index to Understand The 606</vt:lpstr>
      <vt:lpstr>Price trends along The 606</vt:lpstr>
      <vt:lpstr>Price trends along The 606</vt:lpstr>
      <vt:lpstr>Price trends along The 606</vt:lpstr>
      <vt:lpstr>Is there a premium for being near The 606?</vt:lpstr>
      <vt:lpstr>Is there a premium for being near The 606?</vt:lpstr>
      <vt:lpstr>How does the distance premium change in 606 West</vt:lpstr>
      <vt:lpstr>What does this mean in actual value?</vt:lpstr>
      <vt:lpstr>Implications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Housing Crisis and its Legacy in Chicago’s Neighborhoods</dc:title>
  <dc:creator>Tina Fassett</dc:creator>
  <cp:lastModifiedBy>Abazajian, Katya</cp:lastModifiedBy>
  <cp:revision>412</cp:revision>
  <cp:lastPrinted>2016-08-31T16:08:21Z</cp:lastPrinted>
  <dcterms:created xsi:type="dcterms:W3CDTF">2014-07-03T16:02:09Z</dcterms:created>
  <dcterms:modified xsi:type="dcterms:W3CDTF">2016-09-08T14:28:25Z</dcterms:modified>
</cp:coreProperties>
</file>