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9" r:id="rId3"/>
    <p:sldId id="264" r:id="rId4"/>
    <p:sldId id="260" r:id="rId5"/>
    <p:sldId id="261" r:id="rId6"/>
    <p:sldId id="275" r:id="rId7"/>
    <p:sldId id="274" r:id="rId8"/>
    <p:sldId id="263" r:id="rId9"/>
    <p:sldId id="266" r:id="rId10"/>
    <p:sldId id="277" r:id="rId11"/>
    <p:sldId id="278" r:id="rId12"/>
    <p:sldId id="279" r:id="rId13"/>
    <p:sldId id="280" r:id="rId14"/>
    <p:sldId id="27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0C1"/>
    <a:srgbClr val="FFD757"/>
    <a:srgbClr val="3D3D3D"/>
    <a:srgbClr val="8A9183"/>
    <a:srgbClr val="3F503A"/>
    <a:srgbClr val="8A8A8A"/>
    <a:srgbClr val="8F9A7A"/>
    <a:srgbClr val="465337"/>
    <a:srgbClr val="FFEEB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>
      <p:cViewPr>
        <p:scale>
          <a:sx n="70" d="100"/>
          <a:sy n="70" d="100"/>
        </p:scale>
        <p:origin x="-109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42F91-013E-464D-9D4E-537F04C5EFFE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CD147-FD31-4FF4-B51B-252F44A40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1286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935A0-18FD-4FE1-81A1-4AFF5B9B044C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90263-A143-44B7-A5E6-9B93E53D98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7844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F954-1DF9-4E5D-9A55-1B1B17CEBBF4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FF6DC-16D1-455C-A4F9-1ED32655A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F954-1DF9-4E5D-9A55-1B1B17CEBBF4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FF6DC-16D1-455C-A4F9-1ED32655A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F954-1DF9-4E5D-9A55-1B1B17CEBBF4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FF6DC-16D1-455C-A4F9-1ED32655A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F954-1DF9-4E5D-9A55-1B1B17CEBBF4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FF6DC-16D1-455C-A4F9-1ED32655A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F954-1DF9-4E5D-9A55-1B1B17CEBBF4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FF6DC-16D1-455C-A4F9-1ED32655A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F954-1DF9-4E5D-9A55-1B1B17CEBBF4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FF6DC-16D1-455C-A4F9-1ED32655A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F954-1DF9-4E5D-9A55-1B1B17CEBBF4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FF6DC-16D1-455C-A4F9-1ED32655A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F954-1DF9-4E5D-9A55-1B1B17CEBBF4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FF6DC-16D1-455C-A4F9-1ED32655A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F954-1DF9-4E5D-9A55-1B1B17CEBBF4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FF6DC-16D1-455C-A4F9-1ED32655A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F954-1DF9-4E5D-9A55-1B1B17CEBBF4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FF6DC-16D1-455C-A4F9-1ED32655A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F954-1DF9-4E5D-9A55-1B1B17CEBBF4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FF6DC-16D1-455C-A4F9-1ED32655A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9F954-1DF9-4E5D-9A55-1B1B17CEBBF4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FF6DC-16D1-455C-A4F9-1ED32655A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800" b="1" dirty="0" smtClean="0">
                <a:latin typeface="AkkuratStd" pitchFamily="34" charset="0"/>
              </a:rPr>
              <a:t>Connecticut</a:t>
            </a:r>
            <a:br>
              <a:rPr lang="en-US" sz="5800" b="1" dirty="0" smtClean="0">
                <a:latin typeface="AkkuratStd" pitchFamily="34" charset="0"/>
              </a:rPr>
            </a:br>
            <a:r>
              <a:rPr lang="en-US" sz="5800" b="1" dirty="0" smtClean="0">
                <a:latin typeface="AkkuratStd" pitchFamily="34" charset="0"/>
              </a:rPr>
              <a:t>2015 </a:t>
            </a:r>
            <a:r>
              <a:rPr lang="en-US" sz="5800" b="1" dirty="0" smtClean="0">
                <a:latin typeface="AkkuratStd" pitchFamily="34" charset="0"/>
              </a:rPr>
              <a:t/>
            </a:r>
            <a:br>
              <a:rPr lang="en-US" sz="5800" b="1" dirty="0" smtClean="0">
                <a:latin typeface="AkkuratStd" pitchFamily="34" charset="0"/>
              </a:rPr>
            </a:br>
            <a:r>
              <a:rPr lang="en-US" sz="5800" b="1" dirty="0" smtClean="0">
                <a:solidFill>
                  <a:schemeClr val="accent3"/>
                </a:solidFill>
                <a:latin typeface="AkkuratStd" pitchFamily="34" charset="0"/>
              </a:rPr>
              <a:t>Community </a:t>
            </a:r>
            <a:br>
              <a:rPr lang="en-US" sz="5800" b="1" dirty="0" smtClean="0">
                <a:solidFill>
                  <a:schemeClr val="accent3"/>
                </a:solidFill>
                <a:latin typeface="AkkuratStd" pitchFamily="34" charset="0"/>
              </a:rPr>
            </a:br>
            <a:r>
              <a:rPr lang="en-US" sz="5800" b="1" dirty="0" smtClean="0">
                <a:solidFill>
                  <a:schemeClr val="accent3"/>
                </a:solidFill>
                <a:latin typeface="AkkuratStd" pitchFamily="34" charset="0"/>
              </a:rPr>
              <a:t>Wellbeing </a:t>
            </a:r>
            <a:r>
              <a:rPr lang="en-US" sz="5800" b="1" dirty="0" smtClean="0">
                <a:latin typeface="AkkuratStd" pitchFamily="34" charset="0"/>
              </a:rPr>
              <a:t/>
            </a:r>
            <a:br>
              <a:rPr lang="en-US" sz="5800" b="1" dirty="0" smtClean="0">
                <a:latin typeface="AkkuratStd" pitchFamily="34" charset="0"/>
              </a:rPr>
            </a:br>
            <a:r>
              <a:rPr lang="en-US" sz="5800" b="1" dirty="0" smtClean="0">
                <a:solidFill>
                  <a:srgbClr val="7F7F7F"/>
                </a:solidFill>
                <a:latin typeface="AkkuratStd" pitchFamily="34" charset="0"/>
              </a:rPr>
              <a:t>Survey</a:t>
            </a:r>
            <a:endParaRPr lang="en-US" sz="5800" b="1" dirty="0">
              <a:solidFill>
                <a:srgbClr val="7F7F7F"/>
              </a:solidFill>
              <a:latin typeface="AkkuratSt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763328"/>
            <a:ext cx="8452088" cy="977712"/>
          </a:xfrm>
          <a:prstGeom prst="rect">
            <a:avLst/>
          </a:prstGeom>
          <a:noFill/>
        </p:spPr>
        <p:txBody>
          <a:bodyPr wrap="square" lIns="130055" tIns="65028" rIns="130055" bIns="65028" rtlCol="0">
            <a:spAutoFit/>
          </a:bodyPr>
          <a:lstStyle/>
          <a:p>
            <a:r>
              <a:rPr lang="en-US" sz="3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kkuratStd" pitchFamily="34" charset="0"/>
              </a:rPr>
              <a:t>DATA</a:t>
            </a:r>
            <a:r>
              <a:rPr lang="en-US" sz="3700" b="1" dirty="0" smtClean="0">
                <a:solidFill>
                  <a:schemeClr val="accent3"/>
                </a:solidFill>
                <a:latin typeface="AkkuratStd" pitchFamily="34" charset="0"/>
              </a:rPr>
              <a:t>HAVEN</a:t>
            </a:r>
          </a:p>
          <a:p>
            <a:r>
              <a:rPr lang="en-US" dirty="0" smtClean="0">
                <a:latin typeface="AkkuratStd" pitchFamily="34" charset="0"/>
              </a:rPr>
              <a:t>Mary Buchanan, Project Manager</a:t>
            </a:r>
            <a:endParaRPr lang="en-US" dirty="0">
              <a:latin typeface="AkkuratStd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kkuratStd" pitchFamily="34" charset="0"/>
              </a:rPr>
              <a:t>Findings</a:t>
            </a:r>
            <a:endParaRPr lang="en-US" dirty="0">
              <a:latin typeface="AkkuratSt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06334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kkuratStd" pitchFamily="34" charset="0"/>
                <a:ea typeface="Calibri" pitchFamily="34" charset="0"/>
                <a:cs typeface="Times New Roman" pitchFamily="18" charset="0"/>
              </a:rPr>
              <a:t>DATA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kkuratStd" pitchFamily="34" charset="0"/>
                <a:ea typeface="Calibri" pitchFamily="34" charset="0"/>
                <a:cs typeface="Times New Roman" pitchFamily="18" charset="0"/>
              </a:rPr>
              <a:t>HAVEN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accent3"/>
                </a:solidFill>
                <a:latin typeface="AkkuratStd" pitchFamily="34" charset="0"/>
                <a:cs typeface="Times New Roman" pitchFamily="18" charset="0"/>
              </a:rPr>
              <a:t>							Data for Community Action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kkuratStd" pitchFamily="34" charset="0"/>
              </a:rPr>
              <a:t>Findings</a:t>
            </a:r>
            <a:endParaRPr lang="en-US" dirty="0">
              <a:latin typeface="AkkuratSt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06334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kkuratStd" pitchFamily="34" charset="0"/>
                <a:ea typeface="Calibri" pitchFamily="34" charset="0"/>
                <a:cs typeface="Times New Roman" pitchFamily="18" charset="0"/>
              </a:rPr>
              <a:t>DATA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kkuratStd" pitchFamily="34" charset="0"/>
                <a:ea typeface="Calibri" pitchFamily="34" charset="0"/>
                <a:cs typeface="Times New Roman" pitchFamily="18" charset="0"/>
              </a:rPr>
              <a:t>HAVEN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accent3"/>
                </a:solidFill>
                <a:latin typeface="AkkuratStd" pitchFamily="34" charset="0"/>
                <a:cs typeface="Times New Roman" pitchFamily="18" charset="0"/>
              </a:rPr>
              <a:t>							Data for Community Action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kkuratStd" pitchFamily="34" charset="0"/>
              </a:rPr>
              <a:t>Findings</a:t>
            </a:r>
            <a:endParaRPr lang="en-US" dirty="0">
              <a:latin typeface="AkkuratSt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06334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kkuratStd" pitchFamily="34" charset="0"/>
                <a:ea typeface="Calibri" pitchFamily="34" charset="0"/>
                <a:cs typeface="Times New Roman" pitchFamily="18" charset="0"/>
              </a:rPr>
              <a:t>DATA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kkuratStd" pitchFamily="34" charset="0"/>
                <a:ea typeface="Calibri" pitchFamily="34" charset="0"/>
                <a:cs typeface="Times New Roman" pitchFamily="18" charset="0"/>
              </a:rPr>
              <a:t>HAVEN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accent3"/>
                </a:solidFill>
                <a:latin typeface="AkkuratStd" pitchFamily="34" charset="0"/>
                <a:cs typeface="Times New Roman" pitchFamily="18" charset="0"/>
              </a:rPr>
              <a:t>							Data for Community Action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kkuratStd" pitchFamily="34" charset="0"/>
              </a:rPr>
              <a:t>Findings</a:t>
            </a:r>
            <a:endParaRPr lang="en-US" dirty="0">
              <a:latin typeface="AkkuratSt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06334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kkuratStd" pitchFamily="34" charset="0"/>
                <a:ea typeface="Calibri" pitchFamily="34" charset="0"/>
                <a:cs typeface="Times New Roman" pitchFamily="18" charset="0"/>
              </a:rPr>
              <a:t>DATA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kkuratStd" pitchFamily="34" charset="0"/>
                <a:ea typeface="Calibri" pitchFamily="34" charset="0"/>
                <a:cs typeface="Times New Roman" pitchFamily="18" charset="0"/>
              </a:rPr>
              <a:t>HAVEN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accent3"/>
                </a:solidFill>
                <a:latin typeface="AkkuratStd" pitchFamily="34" charset="0"/>
                <a:cs typeface="Times New Roman" pitchFamily="18" charset="0"/>
              </a:rPr>
              <a:t>							Data for Community Action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shot 2015-10-07 at 10.47.25 A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11" t="2054" r="5036" b="3174"/>
          <a:stretch/>
        </p:blipFill>
        <p:spPr>
          <a:xfrm>
            <a:off x="5243286" y="990600"/>
            <a:ext cx="3886200" cy="49930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kkuratStd" pitchFamily="34" charset="0"/>
              </a:rPr>
              <a:t>Uses of the data</a:t>
            </a:r>
            <a:endParaRPr lang="en-US" dirty="0">
              <a:latin typeface="AkkuratSt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6334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kkuratStd" pitchFamily="34" charset="0"/>
                <a:ea typeface="Calibri" pitchFamily="34" charset="0"/>
                <a:cs typeface="Times New Roman" pitchFamily="18" charset="0"/>
              </a:rPr>
              <a:t>DATA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kkuratStd" pitchFamily="34" charset="0"/>
                <a:ea typeface="Calibri" pitchFamily="34" charset="0"/>
                <a:cs typeface="Times New Roman" pitchFamily="18" charset="0"/>
              </a:rPr>
              <a:t>HAVEN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accent3"/>
                </a:solidFill>
                <a:latin typeface="AkkuratStd" pitchFamily="34" charset="0"/>
                <a:cs typeface="Times New Roman" pitchFamily="18" charset="0"/>
              </a:rPr>
              <a:t>							Data for Community Action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Screen shot 2015-10-07 at 10.45.14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962400"/>
            <a:ext cx="1905000" cy="2080846"/>
          </a:xfrm>
          <a:prstGeom prst="rect">
            <a:avLst/>
          </a:prstGeom>
        </p:spPr>
      </p:pic>
      <p:pic>
        <p:nvPicPr>
          <p:cNvPr id="11" name="Picture 10" descr="Screen shot 2015-10-07 at 10.54.17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066800"/>
            <a:ext cx="4131538" cy="2667000"/>
          </a:xfrm>
          <a:prstGeom prst="rect">
            <a:avLst/>
          </a:prstGeom>
        </p:spPr>
      </p:pic>
      <p:pic>
        <p:nvPicPr>
          <p:cNvPr id="15" name="Picture 14" descr="Screen shot 2015-10-07 at 11.04.13 A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057400"/>
            <a:ext cx="1867807" cy="1841500"/>
          </a:xfrm>
          <a:prstGeom prst="rect">
            <a:avLst/>
          </a:prstGeom>
        </p:spPr>
      </p:pic>
      <p:pic>
        <p:nvPicPr>
          <p:cNvPr id="16" name="Picture 6" descr="Aliyya Swaby Phot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4191000"/>
            <a:ext cx="335280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6534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86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kkuratStd" pitchFamily="34" charset="0"/>
              </a:rPr>
              <a:t>Up next from DataHaven…</a:t>
            </a:r>
            <a:endParaRPr lang="en-US" dirty="0">
              <a:latin typeface="AkkuratSt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6334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kkuratStd" pitchFamily="34" charset="0"/>
                <a:ea typeface="Calibri" pitchFamily="34" charset="0"/>
                <a:cs typeface="Times New Roman" pitchFamily="18" charset="0"/>
              </a:rPr>
              <a:t>DATA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kkuratStd" pitchFamily="34" charset="0"/>
                <a:ea typeface="Calibri" pitchFamily="34" charset="0"/>
                <a:cs typeface="Times New Roman" pitchFamily="18" charset="0"/>
              </a:rPr>
              <a:t>HAVEN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accent3"/>
                </a:solidFill>
                <a:latin typeface="AkkuratStd" pitchFamily="34" charset="0"/>
                <a:cs typeface="Times New Roman" pitchFamily="18" charset="0"/>
              </a:rPr>
              <a:t>							Data for Community Action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Screen shot 2015-10-07 at 11.20.13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2819400"/>
            <a:ext cx="3657600" cy="3284642"/>
          </a:xfrm>
          <a:prstGeom prst="rect">
            <a:avLst/>
          </a:prstGeom>
        </p:spPr>
      </p:pic>
      <p:pic>
        <p:nvPicPr>
          <p:cNvPr id="5" name="Picture 5" descr="TitleBlo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5400"/>
            <a:ext cx="290580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867400" y="838200"/>
            <a:ext cx="3124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200" b="1" dirty="0" smtClean="0">
                <a:latin typeface="AkkuratStd" pitchFamily="34" charset="0"/>
              </a:rPr>
              <a:t>2018</a:t>
            </a:r>
          </a:p>
          <a:p>
            <a:pPr algn="r"/>
            <a:r>
              <a:rPr lang="en-US" sz="4200" b="1" dirty="0" smtClean="0">
                <a:solidFill>
                  <a:schemeClr val="accent3"/>
                </a:solidFill>
                <a:latin typeface="AkkuratStd" pitchFamily="34" charset="0"/>
              </a:rPr>
              <a:t>Community</a:t>
            </a:r>
          </a:p>
          <a:p>
            <a:pPr algn="r"/>
            <a:r>
              <a:rPr lang="en-US" sz="4200" b="1" dirty="0" smtClean="0">
                <a:solidFill>
                  <a:schemeClr val="accent3"/>
                </a:solidFill>
                <a:latin typeface="AkkuratStd" pitchFamily="34" charset="0"/>
              </a:rPr>
              <a:t>Wellbeing</a:t>
            </a:r>
          </a:p>
          <a:p>
            <a:pPr algn="r"/>
            <a:r>
              <a:rPr lang="en-US" sz="4200" b="1" dirty="0" smtClean="0">
                <a:solidFill>
                  <a:schemeClr val="bg1">
                    <a:lumMod val="50000"/>
                  </a:schemeClr>
                </a:solidFill>
                <a:latin typeface="AkkuratStd" pitchFamily="34" charset="0"/>
              </a:rPr>
              <a:t>Survey</a:t>
            </a:r>
            <a:endParaRPr lang="en-US" sz="4200" b="1" dirty="0">
              <a:solidFill>
                <a:schemeClr val="bg1">
                  <a:lumMod val="50000"/>
                </a:schemeClr>
              </a:solidFill>
              <a:latin typeface="AkkuratStd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6334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kkuratStd" pitchFamily="34" charset="0"/>
                <a:ea typeface="Calibri" pitchFamily="34" charset="0"/>
                <a:cs typeface="Times New Roman" pitchFamily="18" charset="0"/>
              </a:rPr>
              <a:t>DATA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kkuratStd" pitchFamily="34" charset="0"/>
                <a:ea typeface="Calibri" pitchFamily="34" charset="0"/>
                <a:cs typeface="Times New Roman" pitchFamily="18" charset="0"/>
              </a:rPr>
              <a:t>HAVEN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accent3"/>
                </a:solidFill>
                <a:latin typeface="AkkuratStd" pitchFamily="34" charset="0"/>
                <a:cs typeface="Times New Roman" pitchFamily="18" charset="0"/>
              </a:rPr>
              <a:t>							Data for Community Action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Elbow Connector 8"/>
          <p:cNvCxnSpPr/>
          <p:nvPr/>
        </p:nvCxnSpPr>
        <p:spPr>
          <a:xfrm>
            <a:off x="762000" y="1676400"/>
            <a:ext cx="8001000" cy="3352800"/>
          </a:xfrm>
          <a:prstGeom prst="bentConnector3">
            <a:avLst>
              <a:gd name="adj1" fmla="val 50000"/>
            </a:avLst>
          </a:prstGeom>
          <a:ln w="762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990600" y="1524000"/>
            <a:ext cx="2286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85800"/>
            <a:ext cx="281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kkuratStd" pitchFamily="34" charset="0"/>
              </a:rPr>
              <a:t>Summer 2012: </a:t>
            </a:r>
            <a:endParaRPr lang="en-US" sz="1600" dirty="0" smtClean="0">
              <a:latin typeface="AkkuratStd" pitchFamily="34" charset="0"/>
            </a:endParaRPr>
          </a:p>
          <a:p>
            <a:r>
              <a:rPr lang="en-US" sz="1600" dirty="0" smtClean="0">
                <a:latin typeface="AkkuratStd" pitchFamily="34" charset="0"/>
              </a:rPr>
              <a:t>2012 Community  Wellbeing </a:t>
            </a:r>
            <a:r>
              <a:rPr lang="en-US" sz="1600" dirty="0" smtClean="0">
                <a:latin typeface="AkkuratStd" pitchFamily="34" charset="0"/>
              </a:rPr>
              <a:t>Survey </a:t>
            </a:r>
            <a:r>
              <a:rPr lang="en-US" sz="1600" dirty="0" smtClean="0">
                <a:latin typeface="AkkuratStd" pitchFamily="34" charset="0"/>
              </a:rPr>
              <a:t>interviews</a:t>
            </a:r>
            <a:endParaRPr lang="en-US" sz="1600" dirty="0">
              <a:latin typeface="AkkuratStd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590800" y="1524000"/>
            <a:ext cx="2286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05000" y="1828800"/>
            <a:ext cx="190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kkuratStd" pitchFamily="34" charset="0"/>
              </a:rPr>
              <a:t>Spring 2013: </a:t>
            </a:r>
            <a:endParaRPr lang="en-US" sz="1600" dirty="0" smtClean="0">
              <a:latin typeface="AkkuratStd" pitchFamily="34" charset="0"/>
            </a:endParaRPr>
          </a:p>
          <a:p>
            <a:r>
              <a:rPr lang="en-US" sz="1600" dirty="0" smtClean="0">
                <a:latin typeface="AkkuratStd" pitchFamily="34" charset="0"/>
              </a:rPr>
              <a:t>2013 </a:t>
            </a:r>
            <a:r>
              <a:rPr lang="en-US" sz="1600" dirty="0" smtClean="0">
                <a:latin typeface="AkkuratStd" pitchFamily="34" charset="0"/>
              </a:rPr>
              <a:t>Community </a:t>
            </a:r>
            <a:endParaRPr lang="en-US" sz="1600" dirty="0" smtClean="0">
              <a:latin typeface="AkkuratStd" pitchFamily="34" charset="0"/>
            </a:endParaRPr>
          </a:p>
          <a:p>
            <a:r>
              <a:rPr lang="en-US" sz="1600" dirty="0" smtClean="0">
                <a:latin typeface="AkkuratStd" pitchFamily="34" charset="0"/>
              </a:rPr>
              <a:t>Index </a:t>
            </a:r>
            <a:r>
              <a:rPr lang="en-US" sz="1600" dirty="0" smtClean="0">
                <a:latin typeface="AkkuratStd" pitchFamily="34" charset="0"/>
              </a:rPr>
              <a:t>published</a:t>
            </a:r>
          </a:p>
        </p:txBody>
      </p:sp>
      <p:sp>
        <p:nvSpPr>
          <p:cNvPr id="14" name="Oval 13"/>
          <p:cNvSpPr/>
          <p:nvPr/>
        </p:nvSpPr>
        <p:spPr>
          <a:xfrm>
            <a:off x="4572000" y="1981200"/>
            <a:ext cx="3810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52800" y="685800"/>
            <a:ext cx="220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kkuratStd" pitchFamily="34" charset="0"/>
              </a:rPr>
              <a:t>2014-Spring 2015: </a:t>
            </a:r>
            <a:endParaRPr lang="en-US" sz="1600" dirty="0" smtClean="0">
              <a:latin typeface="AkkuratStd" pitchFamily="34" charset="0"/>
            </a:endParaRPr>
          </a:p>
          <a:p>
            <a:r>
              <a:rPr lang="en-US" sz="1600" dirty="0" smtClean="0">
                <a:latin typeface="AkkuratStd" pitchFamily="34" charset="0"/>
              </a:rPr>
              <a:t>Sponsors </a:t>
            </a:r>
            <a:r>
              <a:rPr lang="en-US" sz="1600" dirty="0" smtClean="0">
                <a:latin typeface="AkkuratStd" pitchFamily="34" charset="0"/>
              </a:rPr>
              <a:t>&amp; partners recruited</a:t>
            </a:r>
          </a:p>
        </p:txBody>
      </p:sp>
      <p:sp>
        <p:nvSpPr>
          <p:cNvPr id="16" name="Oval 15"/>
          <p:cNvSpPr/>
          <p:nvPr/>
        </p:nvSpPr>
        <p:spPr>
          <a:xfrm>
            <a:off x="4572000" y="2895600"/>
            <a:ext cx="3810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53000" y="1828800"/>
            <a:ext cx="19698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kkuratStd" pitchFamily="34" charset="0"/>
              </a:rPr>
              <a:t>2014-Spring 2015: </a:t>
            </a:r>
            <a:endParaRPr lang="en-US" sz="1600" dirty="0" smtClean="0">
              <a:latin typeface="AkkuratStd" pitchFamily="34" charset="0"/>
            </a:endParaRPr>
          </a:p>
          <a:p>
            <a:r>
              <a:rPr lang="en-US" sz="1600" dirty="0" smtClean="0">
                <a:latin typeface="AkkuratStd" pitchFamily="34" charset="0"/>
              </a:rPr>
              <a:t>Survey </a:t>
            </a:r>
            <a:r>
              <a:rPr lang="en-US" sz="1600" dirty="0" smtClean="0">
                <a:latin typeface="AkkuratStd" pitchFamily="34" charset="0"/>
              </a:rPr>
              <a:t>Design</a:t>
            </a:r>
          </a:p>
        </p:txBody>
      </p:sp>
      <p:sp>
        <p:nvSpPr>
          <p:cNvPr id="18" name="Oval 17"/>
          <p:cNvSpPr/>
          <p:nvPr/>
        </p:nvSpPr>
        <p:spPr>
          <a:xfrm>
            <a:off x="4572000" y="3810000"/>
            <a:ext cx="3810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53000" y="2743200"/>
            <a:ext cx="23017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kkuratStd" pitchFamily="34" charset="0"/>
              </a:rPr>
              <a:t>Spring-Summer 2015: </a:t>
            </a:r>
            <a:endParaRPr lang="en-US" sz="1600" dirty="0" smtClean="0">
              <a:latin typeface="AkkuratStd" pitchFamily="34" charset="0"/>
            </a:endParaRPr>
          </a:p>
          <a:p>
            <a:r>
              <a:rPr lang="en-US" sz="1600" dirty="0" smtClean="0">
                <a:latin typeface="AkkuratStd" pitchFamily="34" charset="0"/>
              </a:rPr>
              <a:t>2015 CWS Interviews</a:t>
            </a:r>
            <a:endParaRPr lang="en-US" sz="1600" dirty="0" smtClean="0">
              <a:latin typeface="AkkuratStd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962400" y="1524000"/>
            <a:ext cx="2286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29200" y="4038600"/>
            <a:ext cx="1752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kkuratStd" pitchFamily="34" charset="0"/>
              </a:rPr>
              <a:t>Winter 2016: </a:t>
            </a:r>
            <a:endParaRPr lang="en-US" sz="1600" dirty="0" smtClean="0">
              <a:latin typeface="AkkuratStd" pitchFamily="34" charset="0"/>
            </a:endParaRPr>
          </a:p>
          <a:p>
            <a:r>
              <a:rPr lang="en-US" sz="1600" dirty="0" smtClean="0">
                <a:latin typeface="AkkuratStd" pitchFamily="34" charset="0"/>
              </a:rPr>
              <a:t>Partner </a:t>
            </a:r>
            <a:r>
              <a:rPr lang="en-US" sz="1600" dirty="0" smtClean="0">
                <a:latin typeface="AkkuratStd" pitchFamily="34" charset="0"/>
              </a:rPr>
              <a:t>projects released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362200" y="3657600"/>
            <a:ext cx="21673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smtClean="0">
                <a:latin typeface="AkkuratStd" pitchFamily="34" charset="0"/>
              </a:rPr>
              <a:t>Fall 2015: </a:t>
            </a:r>
          </a:p>
          <a:p>
            <a:pPr algn="r"/>
            <a:r>
              <a:rPr lang="en-US" sz="1600" dirty="0" smtClean="0">
                <a:latin typeface="AkkuratStd" pitchFamily="34" charset="0"/>
              </a:rPr>
              <a:t>Survey </a:t>
            </a:r>
            <a:r>
              <a:rPr lang="en-US" sz="1600" dirty="0" smtClean="0">
                <a:latin typeface="AkkuratStd" pitchFamily="34" charset="0"/>
              </a:rPr>
              <a:t>d</a:t>
            </a:r>
            <a:r>
              <a:rPr lang="en-US" sz="1600" dirty="0" smtClean="0">
                <a:latin typeface="AkkuratStd" pitchFamily="34" charset="0"/>
              </a:rPr>
              <a:t>ata released</a:t>
            </a:r>
            <a:endParaRPr lang="en-US" sz="1600" dirty="0" smtClean="0">
              <a:latin typeface="AkkuratStd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553200" y="4876800"/>
            <a:ext cx="2286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19800" y="5181600"/>
            <a:ext cx="198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kkuratStd" pitchFamily="34" charset="0"/>
              </a:rPr>
              <a:t>Spring 2016: </a:t>
            </a:r>
            <a:endParaRPr lang="en-US" sz="1600" dirty="0" smtClean="0">
              <a:latin typeface="AkkuratStd" pitchFamily="34" charset="0"/>
            </a:endParaRPr>
          </a:p>
          <a:p>
            <a:r>
              <a:rPr lang="en-US" sz="1600" dirty="0" smtClean="0">
                <a:latin typeface="AkkuratStd" pitchFamily="34" charset="0"/>
              </a:rPr>
              <a:t>Community </a:t>
            </a:r>
            <a:r>
              <a:rPr lang="en-US" sz="1600" dirty="0" smtClean="0">
                <a:latin typeface="AkkuratStd" pitchFamily="34" charset="0"/>
              </a:rPr>
              <a:t>Index </a:t>
            </a:r>
            <a:endParaRPr lang="en-US" sz="1600" dirty="0" smtClean="0">
              <a:latin typeface="AkkuratStd" pitchFamily="34" charset="0"/>
            </a:endParaRPr>
          </a:p>
          <a:p>
            <a:r>
              <a:rPr lang="en-US" sz="1600" dirty="0" smtClean="0">
                <a:latin typeface="AkkuratStd" pitchFamily="34" charset="0"/>
              </a:rPr>
              <a:t>reports </a:t>
            </a:r>
            <a:r>
              <a:rPr lang="en-US" sz="1600" dirty="0" smtClean="0">
                <a:latin typeface="AkkuratStd" pitchFamily="34" charset="0"/>
              </a:rPr>
              <a:t>published</a:t>
            </a:r>
            <a:endParaRPr lang="en-US" sz="1600" dirty="0">
              <a:latin typeface="AkkuratStd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848600" y="4876800"/>
            <a:ext cx="2286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239000" y="4038600"/>
            <a:ext cx="152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kkuratStd" pitchFamily="34" charset="0"/>
              </a:rPr>
              <a:t>2016-2017: </a:t>
            </a:r>
          </a:p>
          <a:p>
            <a:r>
              <a:rPr lang="en-US" sz="1600" dirty="0" smtClean="0">
                <a:latin typeface="AkkuratStd" pitchFamily="34" charset="0"/>
              </a:rPr>
              <a:t>Planning for </a:t>
            </a:r>
          </a:p>
          <a:p>
            <a:r>
              <a:rPr lang="en-US" sz="1600" dirty="0" smtClean="0">
                <a:latin typeface="AkkuratStd" pitchFamily="34" charset="0"/>
              </a:rPr>
              <a:t>2018 CWS</a:t>
            </a:r>
            <a:endParaRPr lang="en-US" sz="1600" dirty="0">
              <a:latin typeface="AkkuratStd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410200" y="4876800"/>
            <a:ext cx="2286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kkuratStd" pitchFamily="34" charset="0"/>
              </a:rPr>
              <a:t>Motivation behind 2015 Survey</a:t>
            </a:r>
            <a:endParaRPr lang="en-US" dirty="0">
              <a:latin typeface="AkkuratSt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kkuratStd" pitchFamily="34" charset="0"/>
              </a:rPr>
              <a:t>Valuable</a:t>
            </a:r>
            <a:r>
              <a:rPr lang="en-US" dirty="0" smtClean="0">
                <a:latin typeface="AkkuratStd" pitchFamily="34" charset="0"/>
              </a:rPr>
              <a:t> – 2012 Community Wellbeing Survey data highly useful to </a:t>
            </a:r>
            <a:r>
              <a:rPr lang="en-US" dirty="0" smtClean="0">
                <a:latin typeface="AkkuratStd" pitchFamily="34" charset="0"/>
              </a:rPr>
              <a:t>partners</a:t>
            </a:r>
            <a:endParaRPr lang="en-US" sz="800" dirty="0" smtClean="0">
              <a:latin typeface="AkkuratStd" pitchFamily="34" charset="0"/>
            </a:endParaRPr>
          </a:p>
          <a:p>
            <a:endParaRPr lang="en-US" sz="800" dirty="0" smtClean="0">
              <a:latin typeface="AkkuratStd" pitchFamily="34" charset="0"/>
            </a:endParaRPr>
          </a:p>
          <a:p>
            <a:r>
              <a:rPr lang="en-US" b="1" dirty="0" smtClean="0">
                <a:latin typeface="AkkuratStd" pitchFamily="34" charset="0"/>
              </a:rPr>
              <a:t>Sustainable </a:t>
            </a:r>
            <a:r>
              <a:rPr lang="en-US" dirty="0" smtClean="0">
                <a:latin typeface="AkkuratStd" pitchFamily="34" charset="0"/>
              </a:rPr>
              <a:t>– Hospitals’ CHNA requires assessment every 3 years </a:t>
            </a:r>
            <a:endParaRPr lang="en-US" sz="800" dirty="0" smtClean="0">
              <a:latin typeface="AkkuratStd" pitchFamily="34" charset="0"/>
            </a:endParaRPr>
          </a:p>
          <a:p>
            <a:endParaRPr lang="en-US" sz="800" dirty="0" smtClean="0">
              <a:latin typeface="AkkuratStd" pitchFamily="34" charset="0"/>
            </a:endParaRPr>
          </a:p>
          <a:p>
            <a:r>
              <a:rPr lang="en-US" b="1" dirty="0" smtClean="0">
                <a:latin typeface="AkkuratStd" pitchFamily="34" charset="0"/>
              </a:rPr>
              <a:t>Longitudinal</a:t>
            </a:r>
            <a:r>
              <a:rPr lang="en-US" dirty="0" smtClean="0">
                <a:latin typeface="AkkuratStd" pitchFamily="34" charset="0"/>
              </a:rPr>
              <a:t> – Overlap with 2012 </a:t>
            </a:r>
            <a:r>
              <a:rPr lang="en-US" dirty="0" smtClean="0">
                <a:latin typeface="AkkuratStd" pitchFamily="34" charset="0"/>
              </a:rPr>
              <a:t>survey</a:t>
            </a:r>
            <a:endParaRPr lang="en-US" sz="800" dirty="0" smtClean="0">
              <a:latin typeface="AkkuratStd" pitchFamily="34" charset="0"/>
            </a:endParaRPr>
          </a:p>
          <a:p>
            <a:endParaRPr lang="en-US" sz="800" dirty="0" smtClean="0">
              <a:latin typeface="AkkuratStd" pitchFamily="34" charset="0"/>
            </a:endParaRPr>
          </a:p>
          <a:p>
            <a:r>
              <a:rPr lang="en-US" b="1" dirty="0" smtClean="0">
                <a:latin typeface="AkkuratStd" pitchFamily="34" charset="0"/>
              </a:rPr>
              <a:t>Comparable</a:t>
            </a:r>
            <a:r>
              <a:rPr lang="en-US" dirty="0" smtClean="0">
                <a:latin typeface="AkkuratStd" pitchFamily="34" charset="0"/>
              </a:rPr>
              <a:t> – Expansion of geography of study</a:t>
            </a:r>
            <a:endParaRPr lang="en-US" dirty="0">
              <a:latin typeface="AkkuratSt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6334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kkuratStd" pitchFamily="34" charset="0"/>
                <a:ea typeface="Calibri" pitchFamily="34" charset="0"/>
                <a:cs typeface="Times New Roman" pitchFamily="18" charset="0"/>
              </a:rPr>
              <a:t>DATA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kkuratStd" pitchFamily="34" charset="0"/>
                <a:ea typeface="Calibri" pitchFamily="34" charset="0"/>
                <a:cs typeface="Times New Roman" pitchFamily="18" charset="0"/>
              </a:rPr>
              <a:t>HAVEN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accent3"/>
                </a:solidFill>
                <a:latin typeface="AkkuratStd" pitchFamily="34" charset="0"/>
                <a:cs typeface="Times New Roman" pitchFamily="18" charset="0"/>
              </a:rPr>
              <a:t>							Data for Community Action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10-07 at 10.02.47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143000"/>
            <a:ext cx="6010930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kkuratStd" pitchFamily="34" charset="0"/>
              </a:rPr>
              <a:t>Our Partners</a:t>
            </a:r>
            <a:endParaRPr lang="en-US" dirty="0">
              <a:latin typeface="AkkuratSt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0" y="914400"/>
            <a:ext cx="3004457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kkuratStd" pitchFamily="34" charset="0"/>
              </a:rPr>
              <a:t>Over 100 stakeholders </a:t>
            </a:r>
            <a:r>
              <a:rPr lang="en-US" dirty="0" smtClean="0">
                <a:latin typeface="AkkuratStd" pitchFamily="34" charset="0"/>
              </a:rPr>
              <a:t>statewide</a:t>
            </a:r>
            <a:endParaRPr lang="en-US" sz="800" dirty="0" smtClean="0">
              <a:latin typeface="AkkuratStd" pitchFamily="34" charset="0"/>
            </a:endParaRPr>
          </a:p>
          <a:p>
            <a:endParaRPr lang="en-US" sz="800" dirty="0" smtClean="0">
              <a:latin typeface="AkkuratStd" pitchFamily="34" charset="0"/>
            </a:endParaRPr>
          </a:p>
          <a:p>
            <a:r>
              <a:rPr lang="en-US" dirty="0" smtClean="0">
                <a:latin typeface="AkkuratStd" pitchFamily="34" charset="0"/>
              </a:rPr>
              <a:t>Roles: Advisors, funders, </a:t>
            </a:r>
            <a:r>
              <a:rPr lang="en-US" dirty="0" smtClean="0">
                <a:latin typeface="AkkuratStd" pitchFamily="34" charset="0"/>
              </a:rPr>
              <a:t>partners</a:t>
            </a:r>
            <a:endParaRPr lang="en-US" dirty="0" smtClean="0">
              <a:latin typeface="AkkuratSt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6334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kkuratStd" pitchFamily="34" charset="0"/>
                <a:ea typeface="Calibri" pitchFamily="34" charset="0"/>
                <a:cs typeface="Times New Roman" pitchFamily="18" charset="0"/>
              </a:rPr>
              <a:t>DATA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kkuratStd" pitchFamily="34" charset="0"/>
                <a:ea typeface="Calibri" pitchFamily="34" charset="0"/>
                <a:cs typeface="Times New Roman" pitchFamily="18" charset="0"/>
              </a:rPr>
              <a:t>HAVEN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accent3"/>
                </a:solidFill>
                <a:latin typeface="AkkuratStd" pitchFamily="34" charset="0"/>
                <a:cs typeface="Times New Roman" pitchFamily="18" charset="0"/>
              </a:rPr>
              <a:t>							Data for Community Action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4800600"/>
            <a:ext cx="678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AkkuratStd" pitchFamily="34" charset="0"/>
              </a:rPr>
              <a:t>Areas</a:t>
            </a:r>
            <a:r>
              <a:rPr lang="en-US" sz="3200" dirty="0" smtClean="0">
                <a:latin typeface="AkkuratStd" pitchFamily="34" charset="0"/>
              </a:rPr>
              <a:t>: </a:t>
            </a:r>
            <a:r>
              <a:rPr lang="en-US" sz="3200" dirty="0">
                <a:latin typeface="AkkuratStd" pitchFamily="34" charset="0"/>
              </a:rPr>
              <a:t>Health care institutions, local &amp; state </a:t>
            </a:r>
            <a:r>
              <a:rPr lang="en-US" sz="3200" dirty="0" err="1" smtClean="0">
                <a:latin typeface="AkkuratStd" pitchFamily="34" charset="0"/>
              </a:rPr>
              <a:t>gov’t</a:t>
            </a:r>
            <a:r>
              <a:rPr lang="en-US" sz="3200" dirty="0" smtClean="0">
                <a:latin typeface="AkkuratStd" pitchFamily="34" charset="0"/>
              </a:rPr>
              <a:t>, </a:t>
            </a:r>
            <a:r>
              <a:rPr lang="en-US" sz="3200" dirty="0">
                <a:latin typeface="AkkuratStd" pitchFamily="34" charset="0"/>
              </a:rPr>
              <a:t>universities, foundations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kkuratStd" pitchFamily="34" charset="0"/>
              </a:rPr>
              <a:t>Designing the Survey</a:t>
            </a:r>
            <a:endParaRPr lang="en-US" dirty="0">
              <a:latin typeface="AkkuratSt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AkkuratStd" pitchFamily="34" charset="0"/>
              </a:rPr>
              <a:t>Engaged advisors </a:t>
            </a:r>
            <a:r>
              <a:rPr lang="en-US" dirty="0" smtClean="0">
                <a:latin typeface="AkkuratStd" pitchFamily="34" charset="0"/>
              </a:rPr>
              <a:t>from philanthropy, government, health care institutions, workforce boards </a:t>
            </a:r>
            <a:endParaRPr lang="en-US" sz="900" dirty="0" smtClean="0">
              <a:latin typeface="AkkuratStd" pitchFamily="34" charset="0"/>
            </a:endParaRPr>
          </a:p>
          <a:p>
            <a:endParaRPr lang="en-US" sz="900" dirty="0" smtClean="0">
              <a:latin typeface="AkkuratStd" pitchFamily="34" charset="0"/>
            </a:endParaRPr>
          </a:p>
          <a:p>
            <a:r>
              <a:rPr lang="en-US" b="1" dirty="0" smtClean="0">
                <a:latin typeface="AkkuratStd" pitchFamily="34" charset="0"/>
              </a:rPr>
              <a:t>Preserved key questions</a:t>
            </a:r>
            <a:r>
              <a:rPr lang="en-US" dirty="0" smtClean="0">
                <a:latin typeface="AkkuratStd" pitchFamily="34" charset="0"/>
              </a:rPr>
              <a:t> from 2012 </a:t>
            </a:r>
            <a:r>
              <a:rPr lang="en-US" dirty="0" smtClean="0">
                <a:latin typeface="AkkuratStd" pitchFamily="34" charset="0"/>
              </a:rPr>
              <a:t>Survey</a:t>
            </a:r>
            <a:endParaRPr lang="en-US" sz="900" dirty="0" smtClean="0">
              <a:latin typeface="AkkuratStd" pitchFamily="34" charset="0"/>
            </a:endParaRPr>
          </a:p>
          <a:p>
            <a:endParaRPr lang="en-US" sz="900" dirty="0" smtClean="0">
              <a:latin typeface="AkkuratStd" pitchFamily="34" charset="0"/>
            </a:endParaRPr>
          </a:p>
          <a:p>
            <a:r>
              <a:rPr lang="en-US" b="1" dirty="0" smtClean="0">
                <a:latin typeface="AkkuratStd" pitchFamily="34" charset="0"/>
              </a:rPr>
              <a:t>Identified new material</a:t>
            </a:r>
            <a:r>
              <a:rPr lang="en-US" dirty="0" smtClean="0">
                <a:latin typeface="AkkuratStd" pitchFamily="34" charset="0"/>
              </a:rPr>
              <a:t> from existing local &amp; national </a:t>
            </a:r>
            <a:r>
              <a:rPr lang="en-US" dirty="0" smtClean="0">
                <a:latin typeface="AkkuratStd" pitchFamily="34" charset="0"/>
              </a:rPr>
              <a:t>surveys</a:t>
            </a:r>
            <a:endParaRPr lang="en-US" sz="900" dirty="0" smtClean="0">
              <a:latin typeface="AkkuratStd" pitchFamily="34" charset="0"/>
            </a:endParaRPr>
          </a:p>
          <a:p>
            <a:endParaRPr lang="en-US" sz="900" dirty="0" smtClean="0">
              <a:latin typeface="AkkuratStd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kkuratStd" pitchFamily="34" charset="0"/>
                <a:sym typeface="Wingdings"/>
              </a:rPr>
              <a:t> </a:t>
            </a:r>
            <a:r>
              <a:rPr lang="en-US" b="1" dirty="0" smtClean="0">
                <a:latin typeface="AkkuratStd" pitchFamily="34" charset="0"/>
                <a:sym typeface="Wingdings"/>
              </a:rPr>
              <a:t>Single </a:t>
            </a:r>
            <a:r>
              <a:rPr lang="en-US" b="1" dirty="0" smtClean="0">
                <a:latin typeface="AkkuratStd" pitchFamily="34" charset="0"/>
              </a:rPr>
              <a:t>health &amp; quality </a:t>
            </a:r>
            <a:r>
              <a:rPr lang="en-US" b="1" dirty="0" smtClean="0">
                <a:latin typeface="AkkuratStd" pitchFamily="34" charset="0"/>
              </a:rPr>
              <a:t>of life program</a:t>
            </a:r>
          </a:p>
          <a:p>
            <a:endParaRPr lang="en-US" dirty="0" smtClean="0">
              <a:latin typeface="AkkuratStd" pitchFamily="34" charset="0"/>
            </a:endParaRPr>
          </a:p>
          <a:p>
            <a:endParaRPr lang="en-US" dirty="0" smtClean="0">
              <a:latin typeface="AkkuratSt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6334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kkuratStd" pitchFamily="34" charset="0"/>
                <a:ea typeface="Calibri" pitchFamily="34" charset="0"/>
                <a:cs typeface="Times New Roman" pitchFamily="18" charset="0"/>
              </a:rPr>
              <a:t>DATA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kkuratStd" pitchFamily="34" charset="0"/>
                <a:ea typeface="Calibri" pitchFamily="34" charset="0"/>
                <a:cs typeface="Times New Roman" pitchFamily="18" charset="0"/>
              </a:rPr>
              <a:t>HAVEN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accent3"/>
                </a:solidFill>
                <a:latin typeface="AkkuratStd" pitchFamily="34" charset="0"/>
                <a:cs typeface="Times New Roman" pitchFamily="18" charset="0"/>
              </a:rPr>
              <a:t>							Data for Community Action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kkuratStd" pitchFamily="34" charset="0"/>
              </a:rPr>
              <a:t>Survey Process</a:t>
            </a:r>
            <a:endParaRPr lang="en-US" dirty="0">
              <a:latin typeface="AkkuratSt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4495800" cy="5638800"/>
          </a:xfrm>
        </p:spPr>
        <p:txBody>
          <a:bodyPr>
            <a:normAutofit fontScale="92500"/>
          </a:bodyPr>
          <a:lstStyle/>
          <a:p>
            <a:r>
              <a:rPr lang="en-US" sz="3000" dirty="0" smtClean="0">
                <a:latin typeface="AkkuratStd" pitchFamily="34" charset="0"/>
                <a:sym typeface="Wingdings"/>
              </a:rPr>
              <a:t>Siena Research College conducts surveys &amp; weights data</a:t>
            </a:r>
          </a:p>
          <a:p>
            <a:pPr lvl="1"/>
            <a:r>
              <a:rPr lang="en-US" sz="2600" dirty="0">
                <a:latin typeface="AkkuratStd" pitchFamily="34" charset="0"/>
                <a:sym typeface="Wingdings"/>
              </a:rPr>
              <a:t>Landline and </a:t>
            </a:r>
            <a:r>
              <a:rPr lang="en-US" sz="2600" dirty="0" smtClean="0">
                <a:latin typeface="AkkuratStd" pitchFamily="34" charset="0"/>
                <a:sym typeface="Wingdings"/>
              </a:rPr>
              <a:t>cell phones</a:t>
            </a:r>
            <a:endParaRPr lang="en-US" sz="900" dirty="0" smtClean="0">
              <a:latin typeface="AkkuratStd" pitchFamily="34" charset="0"/>
              <a:sym typeface="Wingdings"/>
            </a:endParaRPr>
          </a:p>
          <a:p>
            <a:pPr lvl="1"/>
            <a:endParaRPr lang="en-US" sz="900" dirty="0" smtClean="0">
              <a:latin typeface="AkkuratStd" pitchFamily="34" charset="0"/>
              <a:sym typeface="Wingdings"/>
            </a:endParaRPr>
          </a:p>
          <a:p>
            <a:pPr lvl="1"/>
            <a:r>
              <a:rPr lang="en-US" sz="2600" dirty="0" smtClean="0">
                <a:latin typeface="AkkuratStd" pitchFamily="34" charset="0"/>
                <a:sym typeface="Wingdings"/>
              </a:rPr>
              <a:t>Randomized number and household </a:t>
            </a:r>
            <a:r>
              <a:rPr lang="en-US" sz="2600" dirty="0" smtClean="0">
                <a:latin typeface="AkkuratStd" pitchFamily="34" charset="0"/>
                <a:sym typeface="Wingdings"/>
              </a:rPr>
              <a:t>member</a:t>
            </a:r>
            <a:endParaRPr lang="en-US" sz="900" dirty="0" smtClean="0">
              <a:latin typeface="AkkuratStd" pitchFamily="34" charset="0"/>
              <a:sym typeface="Wingdings"/>
            </a:endParaRPr>
          </a:p>
          <a:p>
            <a:pPr lvl="1"/>
            <a:endParaRPr lang="en-US" sz="900" dirty="0" smtClean="0">
              <a:latin typeface="AkkuratStd" pitchFamily="34" charset="0"/>
              <a:sym typeface="Wingdings"/>
            </a:endParaRPr>
          </a:p>
          <a:p>
            <a:pPr lvl="1"/>
            <a:r>
              <a:rPr lang="en-US" sz="2600" dirty="0" smtClean="0">
                <a:latin typeface="AkkuratStd" pitchFamily="34" charset="0"/>
                <a:sym typeface="Wingdings"/>
              </a:rPr>
              <a:t>English and </a:t>
            </a:r>
            <a:r>
              <a:rPr lang="en-US" sz="2600" dirty="0" smtClean="0">
                <a:latin typeface="AkkuratStd" pitchFamily="34" charset="0"/>
                <a:sym typeface="Wingdings"/>
              </a:rPr>
              <a:t>Spanish</a:t>
            </a:r>
            <a:endParaRPr lang="en-US" sz="900" dirty="0" smtClean="0">
              <a:latin typeface="AkkuratStd" pitchFamily="34" charset="0"/>
              <a:sym typeface="Wingdings"/>
            </a:endParaRPr>
          </a:p>
          <a:p>
            <a:pPr lvl="1"/>
            <a:endParaRPr lang="en-US" sz="900" dirty="0" smtClean="0">
              <a:latin typeface="AkkuratStd" pitchFamily="34" charset="0"/>
              <a:sym typeface="Wingdings"/>
            </a:endParaRPr>
          </a:p>
          <a:p>
            <a:pPr lvl="1"/>
            <a:r>
              <a:rPr lang="en-US" sz="2600" dirty="0" smtClean="0">
                <a:latin typeface="AkkuratStd" pitchFamily="34" charset="0"/>
                <a:sym typeface="Wingdings"/>
              </a:rPr>
              <a:t>Zip codes targeted based on hard-to-reach populations</a:t>
            </a:r>
          </a:p>
          <a:p>
            <a:r>
              <a:rPr lang="en-US" sz="3000" dirty="0" smtClean="0">
                <a:latin typeface="AkkuratStd" pitchFamily="34" charset="0"/>
                <a:sym typeface="Wingdings"/>
              </a:rPr>
              <a:t>Partners spread survey awareness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06334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kkuratStd" pitchFamily="34" charset="0"/>
                <a:ea typeface="Calibri" pitchFamily="34" charset="0"/>
                <a:cs typeface="Times New Roman" pitchFamily="18" charset="0"/>
              </a:rPr>
              <a:t>DATA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kkuratStd" pitchFamily="34" charset="0"/>
                <a:ea typeface="Calibri" pitchFamily="34" charset="0"/>
                <a:cs typeface="Times New Roman" pitchFamily="18" charset="0"/>
              </a:rPr>
              <a:t>HAVEN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accent3"/>
                </a:solidFill>
                <a:latin typeface="AkkuratStd" pitchFamily="34" charset="0"/>
                <a:cs typeface="Times New Roman" pitchFamily="18" charset="0"/>
              </a:rPr>
              <a:t>							Data for Community Action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Screen shot 2015-10-07 at 10.23.07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1524000"/>
            <a:ext cx="4464146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0371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kkuratStd" pitchFamily="34" charset="0"/>
              </a:rPr>
              <a:t>Survey Process</a:t>
            </a:r>
            <a:endParaRPr lang="en-US" dirty="0">
              <a:latin typeface="AkkuratSt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678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>
              <a:latin typeface="AkkuratStd" pitchFamily="34" charset="0"/>
              <a:sym typeface="Wingdings"/>
            </a:endParaRPr>
          </a:p>
          <a:p>
            <a:pPr marL="0" indent="0">
              <a:buNone/>
            </a:pPr>
            <a:endParaRPr lang="en-US" dirty="0">
              <a:latin typeface="AkkuratStd" pitchFamily="34" charset="0"/>
              <a:sym typeface="Wingdings"/>
            </a:endParaRPr>
          </a:p>
          <a:p>
            <a:pPr marL="0" indent="0">
              <a:buNone/>
            </a:pPr>
            <a:endParaRPr lang="en-US" dirty="0" smtClean="0">
              <a:latin typeface="AkkuratStd" pitchFamily="34" charset="0"/>
              <a:sym typeface="Wingdings"/>
            </a:endParaRPr>
          </a:p>
          <a:p>
            <a:pPr marL="0" indent="0">
              <a:buNone/>
            </a:pPr>
            <a:endParaRPr lang="en-US" dirty="0">
              <a:latin typeface="AkkuratStd" pitchFamily="34" charset="0"/>
              <a:sym typeface="Wingdings"/>
            </a:endParaRPr>
          </a:p>
          <a:p>
            <a:pPr marL="0" indent="0">
              <a:buNone/>
            </a:pPr>
            <a:endParaRPr lang="en-US" dirty="0" smtClean="0">
              <a:latin typeface="AkkuratStd" pitchFamily="34" charset="0"/>
              <a:sym typeface="Wingdings"/>
            </a:endParaRPr>
          </a:p>
          <a:p>
            <a:pPr marL="0" indent="0">
              <a:buNone/>
            </a:pPr>
            <a:endParaRPr lang="en-US" dirty="0">
              <a:latin typeface="AkkuratStd" pitchFamily="34" charset="0"/>
              <a:sym typeface="Wingdings"/>
            </a:endParaRPr>
          </a:p>
          <a:p>
            <a:pPr marL="0" indent="0">
              <a:buNone/>
            </a:pPr>
            <a:endParaRPr lang="en-US" dirty="0" smtClean="0">
              <a:latin typeface="AkkuratStd" pitchFamily="34" charset="0"/>
              <a:sym typeface="Wingdings"/>
            </a:endParaRPr>
          </a:p>
          <a:p>
            <a:pPr>
              <a:buFont typeface="Wingdings" charset="0"/>
              <a:buChar char="à"/>
            </a:pPr>
            <a:r>
              <a:rPr lang="en-US" b="1" dirty="0" smtClean="0">
                <a:latin typeface="AkkuratStd" pitchFamily="34" charset="0"/>
              </a:rPr>
              <a:t>16,000 interviews </a:t>
            </a:r>
            <a:r>
              <a:rPr lang="en-US" dirty="0" smtClean="0">
                <a:latin typeface="AkkuratStd" pitchFamily="34" charset="0"/>
              </a:rPr>
              <a:t>from May-Oct. 2015</a:t>
            </a:r>
          </a:p>
          <a:p>
            <a:pPr>
              <a:buFont typeface="Wingdings" charset="0"/>
              <a:buChar char="à"/>
            </a:pPr>
            <a:r>
              <a:rPr lang="en-US" dirty="0">
                <a:latin typeface="AkkuratStd" pitchFamily="34" charset="0"/>
              </a:rPr>
              <a:t> </a:t>
            </a:r>
            <a:r>
              <a:rPr lang="en-US" dirty="0" smtClean="0">
                <a:latin typeface="AkkuratStd" pitchFamily="34" charset="0"/>
              </a:rPr>
              <a:t>All </a:t>
            </a:r>
            <a:r>
              <a:rPr lang="en-US" b="1" dirty="0" smtClean="0">
                <a:latin typeface="AkkuratStd" pitchFamily="34" charset="0"/>
              </a:rPr>
              <a:t>169 towns </a:t>
            </a:r>
            <a:r>
              <a:rPr lang="en-US" dirty="0" smtClean="0">
                <a:latin typeface="AkkuratStd" pitchFamily="34" charset="0"/>
              </a:rPr>
              <a:t>in CT covered</a:t>
            </a:r>
            <a:endParaRPr lang="en-US" dirty="0">
              <a:latin typeface="AkkuratSt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6334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kkuratStd" pitchFamily="34" charset="0"/>
                <a:ea typeface="Calibri" pitchFamily="34" charset="0"/>
                <a:cs typeface="Times New Roman" pitchFamily="18" charset="0"/>
              </a:rPr>
              <a:t>DATA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kkuratStd" pitchFamily="34" charset="0"/>
                <a:ea typeface="Calibri" pitchFamily="34" charset="0"/>
                <a:cs typeface="Times New Roman" pitchFamily="18" charset="0"/>
              </a:rPr>
              <a:t>HAVEN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accent3"/>
                </a:solidFill>
                <a:latin typeface="AkkuratStd" pitchFamily="34" charset="0"/>
                <a:cs typeface="Times New Roman" pitchFamily="18" charset="0"/>
              </a:rPr>
              <a:t>							Data for Community Action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1295" t="6338" r="1295"/>
          <a:stretch>
            <a:fillRect/>
          </a:stretch>
        </p:blipFill>
        <p:spPr bwMode="auto">
          <a:xfrm>
            <a:off x="1447800" y="990600"/>
            <a:ext cx="635496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56519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kkuratStd" pitchFamily="34" charset="0"/>
              </a:rPr>
              <a:t>Benefits of the data</a:t>
            </a:r>
            <a:endParaRPr lang="en-US" dirty="0">
              <a:latin typeface="AkkuratSt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991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AkkuratStd" pitchFamily="34" charset="0"/>
              </a:rPr>
              <a:t>Public</a:t>
            </a:r>
          </a:p>
          <a:p>
            <a:r>
              <a:rPr lang="en-US" dirty="0" smtClean="0">
                <a:latin typeface="AkkuratStd" pitchFamily="34" charset="0"/>
              </a:rPr>
              <a:t>Local-level</a:t>
            </a:r>
          </a:p>
          <a:p>
            <a:r>
              <a:rPr lang="en-US" dirty="0" smtClean="0">
                <a:latin typeface="AkkuratStd" pitchFamily="34" charset="0"/>
              </a:rPr>
              <a:t>High-quality</a:t>
            </a:r>
          </a:p>
          <a:p>
            <a:r>
              <a:rPr lang="en-US" dirty="0" smtClean="0">
                <a:latin typeface="AkkuratStd" pitchFamily="34" charset="0"/>
              </a:rPr>
              <a:t>Cost-effective</a:t>
            </a:r>
          </a:p>
          <a:p>
            <a:r>
              <a:rPr lang="en-US" dirty="0" smtClean="0">
                <a:latin typeface="AkkuratStd" pitchFamily="34" charset="0"/>
              </a:rPr>
              <a:t>Unavailable from other sources</a:t>
            </a:r>
          </a:p>
          <a:p>
            <a:r>
              <a:rPr lang="en-US" dirty="0" smtClean="0">
                <a:latin typeface="AkkuratStd" pitchFamily="34" charset="0"/>
              </a:rPr>
              <a:t>Compares state</a:t>
            </a:r>
            <a:r>
              <a:rPr lang="en-US" dirty="0">
                <a:latin typeface="AkkuratStd" pitchFamily="34" charset="0"/>
              </a:rPr>
              <a:t>, region, town, &amp; </a:t>
            </a:r>
            <a:r>
              <a:rPr lang="en-US" dirty="0" smtClean="0">
                <a:latin typeface="AkkuratStd" pitchFamily="34" charset="0"/>
              </a:rPr>
              <a:t>neighborhood</a:t>
            </a:r>
          </a:p>
          <a:p>
            <a:r>
              <a:rPr lang="en-US" dirty="0" smtClean="0">
                <a:latin typeface="AkkuratStd" pitchFamily="34" charset="0"/>
              </a:rPr>
              <a:t>Encourages collaboration between stakeholders</a:t>
            </a:r>
          </a:p>
          <a:p>
            <a:endParaRPr lang="en-US" dirty="0" smtClean="0">
              <a:latin typeface="AkkuratSt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6334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kkuratStd" pitchFamily="34" charset="0"/>
                <a:ea typeface="Calibri" pitchFamily="34" charset="0"/>
                <a:cs typeface="Times New Roman" pitchFamily="18" charset="0"/>
              </a:rPr>
              <a:t>DATA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kkuratStd" pitchFamily="34" charset="0"/>
                <a:ea typeface="Calibri" pitchFamily="34" charset="0"/>
                <a:cs typeface="Times New Roman" pitchFamily="18" charset="0"/>
              </a:rPr>
              <a:t>HAVEN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accent3"/>
                </a:solidFill>
                <a:latin typeface="AkkuratStd" pitchFamily="34" charset="0"/>
                <a:cs typeface="Times New Roman" pitchFamily="18" charset="0"/>
              </a:rPr>
              <a:t>							Data for Community Action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kkuratStd" pitchFamily="34" charset="0"/>
              </a:rPr>
              <a:t>Findings</a:t>
            </a:r>
            <a:endParaRPr lang="en-US" dirty="0">
              <a:latin typeface="AkkuratSt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06334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kkuratStd" pitchFamily="34" charset="0"/>
                <a:ea typeface="Calibri" pitchFamily="34" charset="0"/>
                <a:cs typeface="Times New Roman" pitchFamily="18" charset="0"/>
              </a:rPr>
              <a:t>DATA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kkuratStd" pitchFamily="34" charset="0"/>
                <a:ea typeface="Calibri" pitchFamily="34" charset="0"/>
                <a:cs typeface="Times New Roman" pitchFamily="18" charset="0"/>
              </a:rPr>
              <a:t>HAVEN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accent3"/>
                </a:solidFill>
                <a:latin typeface="AkkuratStd" pitchFamily="34" charset="0"/>
                <a:cs typeface="Times New Roman" pitchFamily="18" charset="0"/>
              </a:rPr>
              <a:t>							Data for Community Action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274</Words>
  <Application>Microsoft Office PowerPoint</Application>
  <PresentationFormat>On-screen Show (4:3)</PresentationFormat>
  <Paragraphs>112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Connecticut 2015  Community  Wellbeing  Survey</vt:lpstr>
      <vt:lpstr>Slide 2</vt:lpstr>
      <vt:lpstr>Motivation behind 2015 Survey</vt:lpstr>
      <vt:lpstr>Our Partners</vt:lpstr>
      <vt:lpstr>Designing the Survey</vt:lpstr>
      <vt:lpstr>Survey Process</vt:lpstr>
      <vt:lpstr>Survey Process</vt:lpstr>
      <vt:lpstr>Benefits of the data</vt:lpstr>
      <vt:lpstr>Findings</vt:lpstr>
      <vt:lpstr>Findings</vt:lpstr>
      <vt:lpstr>Findings</vt:lpstr>
      <vt:lpstr>Findings</vt:lpstr>
      <vt:lpstr>Findings</vt:lpstr>
      <vt:lpstr>Uses of the data</vt:lpstr>
      <vt:lpstr>Up next from DataHaven…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Changing Demographics in Fairfield County</dc:title>
  <dc:creator>Mark3</dc:creator>
  <cp:lastModifiedBy>Mark3</cp:lastModifiedBy>
  <cp:revision>106</cp:revision>
  <dcterms:created xsi:type="dcterms:W3CDTF">2015-09-14T12:51:05Z</dcterms:created>
  <dcterms:modified xsi:type="dcterms:W3CDTF">2015-10-07T16:13:22Z</dcterms:modified>
</cp:coreProperties>
</file>